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  <p:sldMasterId id="2147483708" r:id="rId4"/>
  </p:sldMasterIdLst>
  <p:notesMasterIdLst>
    <p:notesMasterId r:id="rId38"/>
  </p:notesMasterIdLst>
  <p:sldIdLst>
    <p:sldId id="354" r:id="rId5"/>
    <p:sldId id="273" r:id="rId6"/>
    <p:sldId id="301" r:id="rId7"/>
    <p:sldId id="303" r:id="rId8"/>
    <p:sldId id="302" r:id="rId9"/>
    <p:sldId id="322" r:id="rId10"/>
    <p:sldId id="308" r:id="rId11"/>
    <p:sldId id="355" r:id="rId12"/>
    <p:sldId id="323" r:id="rId13"/>
    <p:sldId id="356" r:id="rId14"/>
    <p:sldId id="262" r:id="rId15"/>
    <p:sldId id="326" r:id="rId16"/>
    <p:sldId id="330" r:id="rId17"/>
    <p:sldId id="329" r:id="rId18"/>
    <p:sldId id="328" r:id="rId19"/>
    <p:sldId id="339" r:id="rId20"/>
    <p:sldId id="333" r:id="rId21"/>
    <p:sldId id="357" r:id="rId22"/>
    <p:sldId id="331" r:id="rId23"/>
    <p:sldId id="264" r:id="rId24"/>
    <p:sldId id="349" r:id="rId25"/>
    <p:sldId id="263" r:id="rId26"/>
    <p:sldId id="266" r:id="rId27"/>
    <p:sldId id="334" r:id="rId28"/>
    <p:sldId id="274" r:id="rId29"/>
    <p:sldId id="350" r:id="rId30"/>
    <p:sldId id="351" r:id="rId31"/>
    <p:sldId id="352" r:id="rId32"/>
    <p:sldId id="337" r:id="rId33"/>
    <p:sldId id="358" r:id="rId34"/>
    <p:sldId id="338" r:id="rId35"/>
    <p:sldId id="359" r:id="rId36"/>
    <p:sldId id="360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3250" autoAdjust="0"/>
  </p:normalViewPr>
  <p:slideViewPr>
    <p:cSldViewPr>
      <p:cViewPr varScale="1">
        <p:scale>
          <a:sx n="85" d="100"/>
          <a:sy n="85" d="100"/>
        </p:scale>
        <p:origin x="1315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5FEE5-B9F9-43F0-8FBB-DDBBA17C72D8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C5C932-3646-484B-A93C-F5AC82A5BC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85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904C-6FA2-451A-BEC0-4C0C63A9508B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73DB-25E9-4600-AF33-9FDDF33D5F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904C-6FA2-451A-BEC0-4C0C63A9508B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73DB-25E9-4600-AF33-9FDDF33D5F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904C-6FA2-451A-BEC0-4C0C63A9508B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73DB-25E9-4600-AF33-9FDDF33D5F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4EAA1-1F2A-462C-AA1A-8CA4A42C46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CC61-4F50-448E-A66E-2410DDD33B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4EAA1-1F2A-462C-AA1A-8CA4A42C46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CC61-4F50-448E-A66E-2410DDD33B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4EAA1-1F2A-462C-AA1A-8CA4A42C46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CC61-4F50-448E-A66E-2410DDD33B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4EAA1-1F2A-462C-AA1A-8CA4A42C46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CC61-4F50-448E-A66E-2410DDD33B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4EAA1-1F2A-462C-AA1A-8CA4A42C46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CC61-4F50-448E-A66E-2410DDD33B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4EAA1-1F2A-462C-AA1A-8CA4A42C46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CC61-4F50-448E-A66E-2410DDD33B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4EAA1-1F2A-462C-AA1A-8CA4A42C46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CC61-4F50-448E-A66E-2410DDD33B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4EAA1-1F2A-462C-AA1A-8CA4A42C46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CC61-4F50-448E-A66E-2410DDD33B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904C-6FA2-451A-BEC0-4C0C63A9508B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73DB-25E9-4600-AF33-9FDDF33D5F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4EAA1-1F2A-462C-AA1A-8CA4A42C46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CC61-4F50-448E-A66E-2410DDD33B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4EAA1-1F2A-462C-AA1A-8CA4A42C46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CC61-4F50-448E-A66E-2410DDD33B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4EAA1-1F2A-462C-AA1A-8CA4A42C46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ECC61-4F50-448E-A66E-2410DDD33B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904C-6FA2-451A-BEC0-4C0C63A950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73DB-25E9-4600-AF33-9FDDF33D5F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904C-6FA2-451A-BEC0-4C0C63A950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73DB-25E9-4600-AF33-9FDDF33D5F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904C-6FA2-451A-BEC0-4C0C63A950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73DB-25E9-4600-AF33-9FDDF33D5F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904C-6FA2-451A-BEC0-4C0C63A950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73DB-25E9-4600-AF33-9FDDF33D5F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904C-6FA2-451A-BEC0-4C0C63A950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73DB-25E9-4600-AF33-9FDDF33D5F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904C-6FA2-451A-BEC0-4C0C63A950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73DB-25E9-4600-AF33-9FDDF33D5F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904C-6FA2-451A-BEC0-4C0C63A950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73DB-25E9-4600-AF33-9FDDF33D5F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904C-6FA2-451A-BEC0-4C0C63A9508B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73DB-25E9-4600-AF33-9FDDF33D5F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904C-6FA2-451A-BEC0-4C0C63A950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73DB-25E9-4600-AF33-9FDDF33D5F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904C-6FA2-451A-BEC0-4C0C63A950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73DB-25E9-4600-AF33-9FDDF33D5F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904C-6FA2-451A-BEC0-4C0C63A950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73DB-25E9-4600-AF33-9FDDF33D5F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904C-6FA2-451A-BEC0-4C0C63A950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73DB-25E9-4600-AF33-9FDDF33D5F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12/14/2020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3403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12/14/2020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088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12/14/2020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9622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12/14/2020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822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12/14/2020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2095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12/14/2020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240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904C-6FA2-451A-BEC0-4C0C63A9508B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73DB-25E9-4600-AF33-9FDDF33D5F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12/14/2020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1114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12/14/2020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6434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12/14/2020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8383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12/14/2020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7313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4"/>
            <a:ext cx="20574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4"/>
            <a:ext cx="60198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12/14/2020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362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904C-6FA2-451A-BEC0-4C0C63A9508B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73DB-25E9-4600-AF33-9FDDF33D5F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904C-6FA2-451A-BEC0-4C0C63A9508B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73DB-25E9-4600-AF33-9FDDF33D5F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904C-6FA2-451A-BEC0-4C0C63A9508B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73DB-25E9-4600-AF33-9FDDF33D5F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904C-6FA2-451A-BEC0-4C0C63A9508B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73DB-25E9-4600-AF33-9FDDF33D5F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904C-6FA2-451A-BEC0-4C0C63A9508B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73DB-25E9-4600-AF33-9FDDF33D5F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6904C-6FA2-451A-BEC0-4C0C63A9508B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373DB-25E9-4600-AF33-9FDDF33D5F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4EAA1-1F2A-462C-AA1A-8CA4A42C46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ECC61-4F50-448E-A66E-2410DDD33B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6904C-6FA2-451A-BEC0-4C0C63A950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373DB-25E9-4600-AF33-9FDDF33D5F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tx1"/>
            </a:gs>
            <a:gs pos="91000">
              <a:schemeClr val="tx1"/>
            </a:gs>
            <a:gs pos="57000">
              <a:srgbClr val="0B4E8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12/14/2020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39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mrichey.net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chives.gov/exhibits/new_deal_for_the_arts/work_pays_america.html" TargetMode="External"/><Relationship Id="rId7" Type="http://schemas.openxmlformats.org/officeDocument/2006/relationships/slide" Target="slide7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36.jpeg"/><Relationship Id="rId5" Type="http://schemas.openxmlformats.org/officeDocument/2006/relationships/image" Target="../media/image35.gif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" Target="slide1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44.jpeg"/><Relationship Id="rId5" Type="http://schemas.openxmlformats.org/officeDocument/2006/relationships/hyperlink" Target="http://upload.wikimedia.org/wikipedia/commons/c/c8/Huey-long-memorial-picture.jpg" TargetMode="Externa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wmf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thentichistory.com/1930-1939/02-newdeal/5-courtpacking/" TargetMode="External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itehouse.gov/about/presidents/warrenhardin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hyperlink" Target="http://www.tomrichey.net/" TargetMode="External"/><Relationship Id="rId7" Type="http://schemas.openxmlformats.org/officeDocument/2006/relationships/hyperlink" Target="http://twitter.com/tomrichey" TargetMode="Externa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69.png"/><Relationship Id="rId5" Type="http://schemas.openxmlformats.org/officeDocument/2006/relationships/hyperlink" Target="https://www.facebook.com/pages/Tom-Richey/14074617563" TargetMode="External"/><Relationship Id="rId10" Type="http://schemas.openxmlformats.org/officeDocument/2006/relationships/image" Target="../media/image71.png"/><Relationship Id="rId4" Type="http://schemas.openxmlformats.org/officeDocument/2006/relationships/image" Target="../media/image68.png"/><Relationship Id="rId9" Type="http://schemas.openxmlformats.org/officeDocument/2006/relationships/hyperlink" Target="http://www.youtube.com/tomforameric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mNpxQANk0M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F:\APUSH\Unit%2010%20-%20Twenties%20and%20Depression\Shuffling_Cards.mp3" TargetMode="External"/><Relationship Id="rId1" Type="http://schemas.microsoft.com/office/2007/relationships/media" Target="file:///F:\APUSH\Unit%2010%20-%20Twenties%20and%20Depression\Shuffling_Cards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wmf"/><Relationship Id="rId7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wmf"/><Relationship Id="rId5" Type="http://schemas.openxmlformats.org/officeDocument/2006/relationships/slide" Target="slide7.xml"/><Relationship Id="rId4" Type="http://schemas.openxmlformats.org/officeDocument/2006/relationships/image" Target="../media/image11.wmf"/><Relationship Id="rId9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7.wmf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9.png"/><Relationship Id="rId9" Type="http://schemas.openxmlformats.org/officeDocument/2006/relationships/image" Target="../media/image2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.C.C. &quot;We can take it!&quot; by Wilfred J. Mea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941" r="16506" b="3868"/>
          <a:stretch/>
        </p:blipFill>
        <p:spPr bwMode="auto">
          <a:xfrm>
            <a:off x="2590800" y="0"/>
            <a:ext cx="6553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.C.C. &quot;We can take it!&quot; by Wilfred J. Mea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" t="12941" r="87178" b="3868"/>
          <a:stretch/>
        </p:blipFill>
        <p:spPr bwMode="auto">
          <a:xfrm>
            <a:off x="0" y="0"/>
            <a:ext cx="35972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0"/>
            <a:ext cx="5562600" cy="5257800"/>
          </a:xfrm>
        </p:spPr>
        <p:txBody>
          <a:bodyPr>
            <a:noAutofit/>
          </a:bodyPr>
          <a:lstStyle/>
          <a:p>
            <a:r>
              <a:rPr lang="en-US" sz="7200" dirty="0">
                <a:latin typeface="Gill Sans Ultra Bold" pitchFamily="34" charset="0"/>
              </a:rPr>
              <a:t>The </a:t>
            </a:r>
            <a:br>
              <a:rPr lang="en-US" sz="5400" dirty="0">
                <a:latin typeface="Gill Sans Ultra Bold" pitchFamily="34" charset="0"/>
              </a:rPr>
            </a:br>
            <a:r>
              <a:rPr lang="en-US" sz="12500" dirty="0">
                <a:latin typeface="Gill Sans Ultra Bold" pitchFamily="34" charset="0"/>
              </a:rPr>
              <a:t>NEW </a:t>
            </a:r>
            <a:r>
              <a:rPr lang="en-US" sz="11000" dirty="0">
                <a:latin typeface="Gill Sans Ultra Bold" pitchFamily="34" charset="0"/>
              </a:rPr>
              <a:t>DEAL</a:t>
            </a:r>
          </a:p>
        </p:txBody>
      </p:sp>
      <p:pic>
        <p:nvPicPr>
          <p:cNvPr id="8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5562600" y="5240721"/>
            <a:ext cx="312889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Rectangle 1"/>
          <p:cNvSpPr/>
          <p:nvPr/>
        </p:nvSpPr>
        <p:spPr>
          <a:xfrm>
            <a:off x="1044099" y="5380589"/>
            <a:ext cx="32993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latin typeface="Gill Sans Ultra Bold Condensed" pitchFamily="34" charset="0"/>
              </a:rPr>
              <a:t>USHC 6.4</a:t>
            </a:r>
            <a:endParaRPr lang="en-US" sz="1050" dirty="0">
              <a:latin typeface="Gill Sans Ultra Bold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222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3276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 descr="File:Farm-bi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6786"/>
            <a:ext cx="5415414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911742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3429000" cy="2087562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N</a:t>
            </a:r>
            <a:r>
              <a:rPr lang="en-US" b="1" dirty="0">
                <a:solidFill>
                  <a:schemeClr val="bg1"/>
                </a:solidFill>
              </a:rPr>
              <a:t>ational </a:t>
            </a:r>
            <a:r>
              <a:rPr lang="en-US" sz="60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R</a:t>
            </a:r>
            <a:r>
              <a:rPr lang="en-US" b="1" dirty="0">
                <a:solidFill>
                  <a:schemeClr val="bg1"/>
                </a:solidFill>
              </a:rPr>
              <a:t>ecovery </a:t>
            </a:r>
            <a:r>
              <a:rPr lang="en-US" sz="60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</a:t>
            </a:r>
            <a:r>
              <a:rPr lang="en-US" sz="4000" b="1" dirty="0">
                <a:solidFill>
                  <a:schemeClr val="bg1"/>
                </a:solidFill>
              </a:rPr>
              <a:t>dministration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0"/>
            <a:ext cx="3429000" cy="30781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i="1" dirty="0">
                <a:solidFill>
                  <a:schemeClr val="bg1"/>
                </a:solidFill>
              </a:rPr>
              <a:t>Authorized the government and business leaders to develop 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codes of 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fair competition</a:t>
            </a:r>
          </a:p>
        </p:txBody>
      </p:sp>
      <p:pic>
        <p:nvPicPr>
          <p:cNvPr id="1026" name="Picture 2" descr="http://upload.wikimedia.org/wikipedia/commons/3/3b/NewDealN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0"/>
            <a:ext cx="5715000" cy="6858000"/>
          </a:xfrm>
          <a:prstGeom prst="rect">
            <a:avLst/>
          </a:prstGeom>
          <a:noFill/>
        </p:spPr>
      </p:pic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rgbClr val="92D050"/>
                </a:solidFill>
              </a:rPr>
              <a:t>S</a:t>
            </a:r>
            <a:r>
              <a:rPr lang="en-US" b="1" dirty="0">
                <a:solidFill>
                  <a:schemeClr val="bg1"/>
                </a:solidFill>
              </a:rPr>
              <a:t>ecurities and </a:t>
            </a:r>
            <a:r>
              <a:rPr lang="en-US" sz="6000" b="1" dirty="0">
                <a:solidFill>
                  <a:srgbClr val="92D050"/>
                </a:solidFill>
              </a:rPr>
              <a:t>E</a:t>
            </a:r>
            <a:r>
              <a:rPr lang="en-US" b="1" dirty="0">
                <a:solidFill>
                  <a:schemeClr val="bg1"/>
                </a:solidFill>
              </a:rPr>
              <a:t>xchange </a:t>
            </a:r>
            <a:r>
              <a:rPr lang="en-US" sz="6000" b="1" dirty="0">
                <a:solidFill>
                  <a:srgbClr val="92D050"/>
                </a:solidFill>
              </a:rPr>
              <a:t>C</a:t>
            </a:r>
            <a:r>
              <a:rPr lang="en-US" b="1" dirty="0">
                <a:solidFill>
                  <a:schemeClr val="bg1"/>
                </a:solidFill>
              </a:rPr>
              <a:t>ommission</a:t>
            </a:r>
          </a:p>
        </p:txBody>
      </p:sp>
      <p:pic>
        <p:nvPicPr>
          <p:cNvPr id="3" name="Picture 4" descr="C:\Documents and Settings\TRICHEY\Local Settings\Temporary Internet Files\Content.IE5\3W6ZUY9R\MP900442322[1]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47555"/>
            <a:ext cx="9144000" cy="6010445"/>
          </a:xfrm>
          <a:prstGeom prst="rect">
            <a:avLst/>
          </a:prstGeom>
          <a:noFill/>
        </p:spPr>
      </p:pic>
      <p:pic>
        <p:nvPicPr>
          <p:cNvPr id="120835" name="Picture 3" descr="C:\Documents and Settings\TRICHEY\Local Settings\Temporary Internet Files\Content.IE5\U2DGT1A7\MC90044045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15222" y="4114800"/>
            <a:ext cx="3228778" cy="24384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“Make Work” Projects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CCC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PWA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 descr="C:\Documents and Settings\TRICHEY\Local Settings\Temporary Internet Files\Content.IE5\H8N7NSS9\MC900340366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0317079">
            <a:off x="3334122" y="1642975"/>
            <a:ext cx="2397513" cy="4948270"/>
          </a:xfrm>
          <a:prstGeom prst="rect">
            <a:avLst/>
          </a:prstGeom>
          <a:noFill/>
        </p:spPr>
      </p:pic>
      <p:pic>
        <p:nvPicPr>
          <p:cNvPr id="124930" name="Picture 2" descr="C:\Documents and Settings\TRICHEY\Local Settings\Temporary Internet Files\Content.IE5\QXJVH12G\MC90015716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124200"/>
            <a:ext cx="3592796" cy="1758953"/>
          </a:xfrm>
          <a:prstGeom prst="rect">
            <a:avLst/>
          </a:prstGeom>
          <a:noFill/>
        </p:spPr>
      </p:pic>
      <p:pic>
        <p:nvPicPr>
          <p:cNvPr id="124931" name="Picture 3" descr="C:\Documents and Settings\TRICHEY\Local Settings\Temporary Internet Files\Content.IE5\YF2PIJAV\MC90024052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590800"/>
            <a:ext cx="3178280" cy="3352800"/>
          </a:xfrm>
          <a:prstGeom prst="rect">
            <a:avLst/>
          </a:prstGeom>
          <a:noFill/>
        </p:spPr>
      </p:pic>
      <p:grpSp>
        <p:nvGrpSpPr>
          <p:cNvPr id="31" name="SMARTInkShape-Group1"/>
          <p:cNvGrpSpPr/>
          <p:nvPr/>
        </p:nvGrpSpPr>
        <p:grpSpPr>
          <a:xfrm>
            <a:off x="5170657" y="2259211"/>
            <a:ext cx="3759032" cy="1076708"/>
            <a:chOff x="5170657" y="2259211"/>
            <a:chExt cx="3759032" cy="1076708"/>
          </a:xfrm>
        </p:grpSpPr>
        <p:sp>
          <p:nvSpPr>
            <p:cNvPr id="3" name="SMARTInkShape-1"/>
            <p:cNvSpPr/>
            <p:nvPr/>
          </p:nvSpPr>
          <p:spPr>
            <a:xfrm>
              <a:off x="5223870" y="2286000"/>
              <a:ext cx="26787" cy="839392"/>
            </a:xfrm>
            <a:custGeom>
              <a:avLst/>
              <a:gdLst/>
              <a:ahLst/>
              <a:cxnLst/>
              <a:rect l="0" t="0" r="0" b="0"/>
              <a:pathLst>
                <a:path w="26787" h="839392">
                  <a:moveTo>
                    <a:pt x="26786" y="0"/>
                  </a:moveTo>
                  <a:lnTo>
                    <a:pt x="22046" y="31391"/>
                  </a:lnTo>
                  <a:lnTo>
                    <a:pt x="22364" y="62238"/>
                  </a:lnTo>
                  <a:lnTo>
                    <a:pt x="23829" y="97114"/>
                  </a:lnTo>
                  <a:lnTo>
                    <a:pt x="21172" y="129151"/>
                  </a:lnTo>
                  <a:lnTo>
                    <a:pt x="19330" y="162572"/>
                  </a:lnTo>
                  <a:lnTo>
                    <a:pt x="18512" y="197270"/>
                  </a:lnTo>
                  <a:lnTo>
                    <a:pt x="18148" y="232535"/>
                  </a:lnTo>
                  <a:lnTo>
                    <a:pt x="15340" y="270698"/>
                  </a:lnTo>
                  <a:lnTo>
                    <a:pt x="10785" y="310810"/>
                  </a:lnTo>
                  <a:lnTo>
                    <a:pt x="5453" y="351789"/>
                  </a:lnTo>
                  <a:lnTo>
                    <a:pt x="2422" y="395799"/>
                  </a:lnTo>
                  <a:lnTo>
                    <a:pt x="1614" y="418647"/>
                  </a:lnTo>
                  <a:lnTo>
                    <a:pt x="716" y="462555"/>
                  </a:lnTo>
                  <a:lnTo>
                    <a:pt x="317" y="506213"/>
                  </a:lnTo>
                  <a:lnTo>
                    <a:pt x="210" y="528967"/>
                  </a:lnTo>
                  <a:lnTo>
                    <a:pt x="139" y="552074"/>
                  </a:lnTo>
                  <a:lnTo>
                    <a:pt x="60" y="596270"/>
                  </a:lnTo>
                  <a:lnTo>
                    <a:pt x="25" y="639064"/>
                  </a:lnTo>
                  <a:lnTo>
                    <a:pt x="10" y="681234"/>
                  </a:lnTo>
                  <a:lnTo>
                    <a:pt x="3" y="717836"/>
                  </a:lnTo>
                  <a:lnTo>
                    <a:pt x="0" y="749648"/>
                  </a:lnTo>
                  <a:lnTo>
                    <a:pt x="990" y="788877"/>
                  </a:lnTo>
                  <a:lnTo>
                    <a:pt x="8927" y="839391"/>
                  </a:lnTo>
                </a:path>
              </a:pathLst>
            </a:custGeom>
            <a:ln w="19050">
              <a:solidFill>
                <a:srgbClr val="3CB3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"/>
            <p:cNvSpPr/>
            <p:nvPr/>
          </p:nvSpPr>
          <p:spPr>
            <a:xfrm>
              <a:off x="5170657" y="2259211"/>
              <a:ext cx="508625" cy="526853"/>
            </a:xfrm>
            <a:custGeom>
              <a:avLst/>
              <a:gdLst/>
              <a:ahLst/>
              <a:cxnLst/>
              <a:rect l="0" t="0" r="0" b="0"/>
              <a:pathLst>
                <a:path w="508625" h="526853">
                  <a:moveTo>
                    <a:pt x="8562" y="526852"/>
                  </a:moveTo>
                  <a:lnTo>
                    <a:pt x="0" y="526852"/>
                  </a:lnTo>
                  <a:lnTo>
                    <a:pt x="4482" y="526852"/>
                  </a:lnTo>
                  <a:lnTo>
                    <a:pt x="5842" y="525859"/>
                  </a:lnTo>
                  <a:lnTo>
                    <a:pt x="13316" y="514492"/>
                  </a:lnTo>
                  <a:lnTo>
                    <a:pt x="50512" y="471309"/>
                  </a:lnTo>
                  <a:lnTo>
                    <a:pt x="81230" y="429045"/>
                  </a:lnTo>
                  <a:lnTo>
                    <a:pt x="108145" y="389282"/>
                  </a:lnTo>
                  <a:lnTo>
                    <a:pt x="140814" y="349940"/>
                  </a:lnTo>
                  <a:lnTo>
                    <a:pt x="163914" y="318248"/>
                  </a:lnTo>
                  <a:lnTo>
                    <a:pt x="190055" y="286964"/>
                  </a:lnTo>
                  <a:lnTo>
                    <a:pt x="218210" y="255532"/>
                  </a:lnTo>
                  <a:lnTo>
                    <a:pt x="247260" y="221718"/>
                  </a:lnTo>
                  <a:lnTo>
                    <a:pt x="276707" y="189492"/>
                  </a:lnTo>
                  <a:lnTo>
                    <a:pt x="321176" y="146104"/>
                  </a:lnTo>
                  <a:lnTo>
                    <a:pt x="365771" y="108113"/>
                  </a:lnTo>
                  <a:lnTo>
                    <a:pt x="407758" y="74367"/>
                  </a:lnTo>
                  <a:lnTo>
                    <a:pt x="442688" y="45516"/>
                  </a:lnTo>
                  <a:lnTo>
                    <a:pt x="471889" y="23408"/>
                  </a:lnTo>
                  <a:lnTo>
                    <a:pt x="508624" y="0"/>
                  </a:lnTo>
                </a:path>
              </a:pathLst>
            </a:custGeom>
            <a:ln w="19050">
              <a:solidFill>
                <a:srgbClr val="3CB3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3"/>
            <p:cNvSpPr/>
            <p:nvPr/>
          </p:nvSpPr>
          <p:spPr>
            <a:xfrm>
              <a:off x="5206116" y="2705695"/>
              <a:ext cx="151698" cy="366119"/>
            </a:xfrm>
            <a:custGeom>
              <a:avLst/>
              <a:gdLst/>
              <a:ahLst/>
              <a:cxnLst/>
              <a:rect l="0" t="0" r="0" b="0"/>
              <a:pathLst>
                <a:path w="151698" h="366119">
                  <a:moveTo>
                    <a:pt x="8822" y="0"/>
                  </a:moveTo>
                  <a:lnTo>
                    <a:pt x="4081" y="4741"/>
                  </a:lnTo>
                  <a:lnTo>
                    <a:pt x="1753" y="9714"/>
                  </a:lnTo>
                  <a:lnTo>
                    <a:pt x="0" y="39293"/>
                  </a:lnTo>
                  <a:lnTo>
                    <a:pt x="9620" y="83484"/>
                  </a:lnTo>
                  <a:lnTo>
                    <a:pt x="17988" y="117009"/>
                  </a:lnTo>
                  <a:lnTo>
                    <a:pt x="29397" y="154724"/>
                  </a:lnTo>
                  <a:lnTo>
                    <a:pt x="45345" y="194673"/>
                  </a:lnTo>
                  <a:lnTo>
                    <a:pt x="62638" y="231645"/>
                  </a:lnTo>
                  <a:lnTo>
                    <a:pt x="80330" y="267735"/>
                  </a:lnTo>
                  <a:lnTo>
                    <a:pt x="104085" y="310745"/>
                  </a:lnTo>
                  <a:lnTo>
                    <a:pt x="138261" y="351660"/>
                  </a:lnTo>
                  <a:lnTo>
                    <a:pt x="151697" y="366118"/>
                  </a:lnTo>
                </a:path>
              </a:pathLst>
            </a:custGeom>
            <a:ln w="19050">
              <a:solidFill>
                <a:srgbClr val="3CB3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4"/>
            <p:cNvSpPr/>
            <p:nvPr/>
          </p:nvSpPr>
          <p:spPr>
            <a:xfrm>
              <a:off x="5408976" y="2648113"/>
              <a:ext cx="295054" cy="433151"/>
            </a:xfrm>
            <a:custGeom>
              <a:avLst/>
              <a:gdLst/>
              <a:ahLst/>
              <a:cxnLst/>
              <a:rect l="0" t="0" r="0" b="0"/>
              <a:pathLst>
                <a:path w="295054" h="433151">
                  <a:moveTo>
                    <a:pt x="11344" y="236176"/>
                  </a:moveTo>
                  <a:lnTo>
                    <a:pt x="16085" y="240916"/>
                  </a:lnTo>
                  <a:lnTo>
                    <a:pt x="21058" y="243244"/>
                  </a:lnTo>
                  <a:lnTo>
                    <a:pt x="43381" y="250005"/>
                  </a:lnTo>
                  <a:lnTo>
                    <a:pt x="83473" y="245947"/>
                  </a:lnTo>
                  <a:lnTo>
                    <a:pt x="109776" y="235874"/>
                  </a:lnTo>
                  <a:lnTo>
                    <a:pt x="154246" y="208955"/>
                  </a:lnTo>
                  <a:lnTo>
                    <a:pt x="198871" y="172435"/>
                  </a:lnTo>
                  <a:lnTo>
                    <a:pt x="238776" y="128857"/>
                  </a:lnTo>
                  <a:lnTo>
                    <a:pt x="274495" y="91418"/>
                  </a:lnTo>
                  <a:lnTo>
                    <a:pt x="292502" y="55534"/>
                  </a:lnTo>
                  <a:lnTo>
                    <a:pt x="295053" y="43112"/>
                  </a:lnTo>
                  <a:lnTo>
                    <a:pt x="293541" y="33622"/>
                  </a:lnTo>
                  <a:lnTo>
                    <a:pt x="284487" y="14705"/>
                  </a:lnTo>
                  <a:lnTo>
                    <a:pt x="279759" y="11138"/>
                  </a:lnTo>
                  <a:lnTo>
                    <a:pt x="247150" y="203"/>
                  </a:lnTo>
                  <a:lnTo>
                    <a:pt x="232232" y="0"/>
                  </a:lnTo>
                  <a:lnTo>
                    <a:pt x="215681" y="4209"/>
                  </a:lnTo>
                  <a:lnTo>
                    <a:pt x="178156" y="25726"/>
                  </a:lnTo>
                  <a:lnTo>
                    <a:pt x="144444" y="52443"/>
                  </a:lnTo>
                  <a:lnTo>
                    <a:pt x="109321" y="88140"/>
                  </a:lnTo>
                  <a:lnTo>
                    <a:pt x="76423" y="130136"/>
                  </a:lnTo>
                  <a:lnTo>
                    <a:pt x="57136" y="160274"/>
                  </a:lnTo>
                  <a:lnTo>
                    <a:pt x="38641" y="193512"/>
                  </a:lnTo>
                  <a:lnTo>
                    <a:pt x="23145" y="225483"/>
                  </a:lnTo>
                  <a:lnTo>
                    <a:pt x="10636" y="256228"/>
                  </a:lnTo>
                  <a:lnTo>
                    <a:pt x="0" y="300436"/>
                  </a:lnTo>
                  <a:lnTo>
                    <a:pt x="2250" y="339111"/>
                  </a:lnTo>
                  <a:lnTo>
                    <a:pt x="10193" y="374713"/>
                  </a:lnTo>
                  <a:lnTo>
                    <a:pt x="30152" y="411267"/>
                  </a:lnTo>
                  <a:lnTo>
                    <a:pt x="42524" y="424127"/>
                  </a:lnTo>
                  <a:lnTo>
                    <a:pt x="57944" y="433150"/>
                  </a:lnTo>
                  <a:lnTo>
                    <a:pt x="82657" y="432530"/>
                  </a:lnTo>
                  <a:lnTo>
                    <a:pt x="124747" y="421024"/>
                  </a:lnTo>
                  <a:lnTo>
                    <a:pt x="162354" y="405048"/>
                  </a:lnTo>
                  <a:lnTo>
                    <a:pt x="195986" y="385100"/>
                  </a:lnTo>
                  <a:lnTo>
                    <a:pt x="243516" y="352262"/>
                  </a:lnTo>
                </a:path>
              </a:pathLst>
            </a:custGeom>
            <a:ln w="19050">
              <a:solidFill>
                <a:srgbClr val="3CB3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5"/>
            <p:cNvSpPr/>
            <p:nvPr/>
          </p:nvSpPr>
          <p:spPr>
            <a:xfrm>
              <a:off x="5840016" y="2589609"/>
              <a:ext cx="214313" cy="598290"/>
            </a:xfrm>
            <a:custGeom>
              <a:avLst/>
              <a:gdLst/>
              <a:ahLst/>
              <a:cxnLst/>
              <a:rect l="0" t="0" r="0" b="0"/>
              <a:pathLst>
                <a:path w="214313" h="598290">
                  <a:moveTo>
                    <a:pt x="214312" y="0"/>
                  </a:moveTo>
                  <a:lnTo>
                    <a:pt x="214312" y="7689"/>
                  </a:lnTo>
                  <a:lnTo>
                    <a:pt x="201953" y="41423"/>
                  </a:lnTo>
                  <a:lnTo>
                    <a:pt x="191952" y="72981"/>
                  </a:lnTo>
                  <a:lnTo>
                    <a:pt x="180892" y="103543"/>
                  </a:lnTo>
                  <a:lnTo>
                    <a:pt x="166717" y="136308"/>
                  </a:lnTo>
                  <a:lnTo>
                    <a:pt x="151487" y="172699"/>
                  </a:lnTo>
                  <a:lnTo>
                    <a:pt x="138104" y="215331"/>
                  </a:lnTo>
                  <a:lnTo>
                    <a:pt x="130764" y="237812"/>
                  </a:lnTo>
                  <a:lnTo>
                    <a:pt x="122894" y="260736"/>
                  </a:lnTo>
                  <a:lnTo>
                    <a:pt x="114672" y="283957"/>
                  </a:lnTo>
                  <a:lnTo>
                    <a:pt x="106213" y="307375"/>
                  </a:lnTo>
                  <a:lnTo>
                    <a:pt x="97598" y="330925"/>
                  </a:lnTo>
                  <a:lnTo>
                    <a:pt x="88877" y="354562"/>
                  </a:lnTo>
                  <a:lnTo>
                    <a:pt x="80088" y="378258"/>
                  </a:lnTo>
                  <a:lnTo>
                    <a:pt x="71251" y="401992"/>
                  </a:lnTo>
                  <a:lnTo>
                    <a:pt x="62383" y="425753"/>
                  </a:lnTo>
                  <a:lnTo>
                    <a:pt x="47239" y="468028"/>
                  </a:lnTo>
                  <a:lnTo>
                    <a:pt x="34885" y="504677"/>
                  </a:lnTo>
                  <a:lnTo>
                    <a:pt x="22353" y="546629"/>
                  </a:lnTo>
                  <a:lnTo>
                    <a:pt x="9229" y="582683"/>
                  </a:lnTo>
                  <a:lnTo>
                    <a:pt x="0" y="598289"/>
                  </a:lnTo>
                </a:path>
              </a:pathLst>
            </a:custGeom>
            <a:ln w="19050">
              <a:solidFill>
                <a:srgbClr val="3CB3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6"/>
            <p:cNvSpPr/>
            <p:nvPr/>
          </p:nvSpPr>
          <p:spPr>
            <a:xfrm>
              <a:off x="5777508" y="2732484"/>
              <a:ext cx="125016" cy="133947"/>
            </a:xfrm>
            <a:custGeom>
              <a:avLst/>
              <a:gdLst/>
              <a:ahLst/>
              <a:cxnLst/>
              <a:rect l="0" t="0" r="0" b="0"/>
              <a:pathLst>
                <a:path w="125016" h="133947">
                  <a:moveTo>
                    <a:pt x="0" y="0"/>
                  </a:moveTo>
                  <a:lnTo>
                    <a:pt x="0" y="4741"/>
                  </a:lnTo>
                  <a:lnTo>
                    <a:pt x="2645" y="9714"/>
                  </a:lnTo>
                  <a:lnTo>
                    <a:pt x="32150" y="53831"/>
                  </a:lnTo>
                  <a:lnTo>
                    <a:pt x="49875" y="71513"/>
                  </a:lnTo>
                  <a:lnTo>
                    <a:pt x="69492" y="95265"/>
                  </a:lnTo>
                  <a:lnTo>
                    <a:pt x="125015" y="133946"/>
                  </a:lnTo>
                </a:path>
              </a:pathLst>
            </a:custGeom>
            <a:ln w="19050">
              <a:solidFill>
                <a:srgbClr val="3CB3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7"/>
            <p:cNvSpPr/>
            <p:nvPr/>
          </p:nvSpPr>
          <p:spPr>
            <a:xfrm>
              <a:off x="6081117" y="2595990"/>
              <a:ext cx="213699" cy="288300"/>
            </a:xfrm>
            <a:custGeom>
              <a:avLst/>
              <a:gdLst/>
              <a:ahLst/>
              <a:cxnLst/>
              <a:rect l="0" t="0" r="0" b="0"/>
              <a:pathLst>
                <a:path w="213699" h="288300">
                  <a:moveTo>
                    <a:pt x="0" y="65057"/>
                  </a:moveTo>
                  <a:lnTo>
                    <a:pt x="0" y="105662"/>
                  </a:lnTo>
                  <a:lnTo>
                    <a:pt x="992" y="145443"/>
                  </a:lnTo>
                  <a:lnTo>
                    <a:pt x="7068" y="188018"/>
                  </a:lnTo>
                  <a:lnTo>
                    <a:pt x="8685" y="232466"/>
                  </a:lnTo>
                  <a:lnTo>
                    <a:pt x="8908" y="255828"/>
                  </a:lnTo>
                  <a:lnTo>
                    <a:pt x="13670" y="214475"/>
                  </a:lnTo>
                  <a:lnTo>
                    <a:pt x="25153" y="172550"/>
                  </a:lnTo>
                  <a:lnTo>
                    <a:pt x="39974" y="132846"/>
                  </a:lnTo>
                  <a:lnTo>
                    <a:pt x="57926" y="95505"/>
                  </a:lnTo>
                  <a:lnTo>
                    <a:pt x="81656" y="60298"/>
                  </a:lnTo>
                  <a:lnTo>
                    <a:pt x="125186" y="16769"/>
                  </a:lnTo>
                  <a:lnTo>
                    <a:pt x="151855" y="2022"/>
                  </a:lnTo>
                  <a:lnTo>
                    <a:pt x="169686" y="0"/>
                  </a:lnTo>
                  <a:lnTo>
                    <a:pt x="178609" y="850"/>
                  </a:lnTo>
                  <a:lnTo>
                    <a:pt x="185549" y="4393"/>
                  </a:lnTo>
                  <a:lnTo>
                    <a:pt x="195906" y="16266"/>
                  </a:lnTo>
                  <a:lnTo>
                    <a:pt x="207315" y="39686"/>
                  </a:lnTo>
                  <a:lnTo>
                    <a:pt x="212240" y="74958"/>
                  </a:lnTo>
                  <a:lnTo>
                    <a:pt x="213698" y="116828"/>
                  </a:lnTo>
                  <a:lnTo>
                    <a:pt x="209391" y="160653"/>
                  </a:lnTo>
                  <a:lnTo>
                    <a:pt x="206570" y="205058"/>
                  </a:lnTo>
                  <a:lnTo>
                    <a:pt x="199480" y="249256"/>
                  </a:lnTo>
                  <a:lnTo>
                    <a:pt x="196453" y="288299"/>
                  </a:lnTo>
                </a:path>
              </a:pathLst>
            </a:custGeom>
            <a:ln w="19050">
              <a:solidFill>
                <a:srgbClr val="3CB3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8"/>
            <p:cNvSpPr/>
            <p:nvPr/>
          </p:nvSpPr>
          <p:spPr>
            <a:xfrm>
              <a:off x="6309946" y="2546902"/>
              <a:ext cx="303304" cy="376013"/>
            </a:xfrm>
            <a:custGeom>
              <a:avLst/>
              <a:gdLst/>
              <a:ahLst/>
              <a:cxnLst/>
              <a:rect l="0" t="0" r="0" b="0"/>
              <a:pathLst>
                <a:path w="303304" h="376013">
                  <a:moveTo>
                    <a:pt x="56921" y="203442"/>
                  </a:moveTo>
                  <a:lnTo>
                    <a:pt x="61662" y="203442"/>
                  </a:lnTo>
                  <a:lnTo>
                    <a:pt x="63058" y="204434"/>
                  </a:lnTo>
                  <a:lnTo>
                    <a:pt x="63989" y="206088"/>
                  </a:lnTo>
                  <a:lnTo>
                    <a:pt x="64610" y="208182"/>
                  </a:lnTo>
                  <a:lnTo>
                    <a:pt x="66015" y="209579"/>
                  </a:lnTo>
                  <a:lnTo>
                    <a:pt x="88139" y="218263"/>
                  </a:lnTo>
                  <a:lnTo>
                    <a:pt x="99238" y="219951"/>
                  </a:lnTo>
                  <a:lnTo>
                    <a:pt x="123525" y="213905"/>
                  </a:lnTo>
                  <a:lnTo>
                    <a:pt x="146440" y="204999"/>
                  </a:lnTo>
                  <a:lnTo>
                    <a:pt x="183338" y="174310"/>
                  </a:lnTo>
                  <a:lnTo>
                    <a:pt x="224123" y="131696"/>
                  </a:lnTo>
                  <a:lnTo>
                    <a:pt x="246362" y="107769"/>
                  </a:lnTo>
                  <a:lnTo>
                    <a:pt x="282216" y="69649"/>
                  </a:lnTo>
                  <a:lnTo>
                    <a:pt x="298741" y="49588"/>
                  </a:lnTo>
                  <a:lnTo>
                    <a:pt x="303303" y="37166"/>
                  </a:lnTo>
                  <a:lnTo>
                    <a:pt x="301131" y="14276"/>
                  </a:lnTo>
                  <a:lnTo>
                    <a:pt x="296758" y="5267"/>
                  </a:lnTo>
                  <a:lnTo>
                    <a:pt x="294203" y="2864"/>
                  </a:lnTo>
                  <a:lnTo>
                    <a:pt x="283427" y="194"/>
                  </a:lnTo>
                  <a:lnTo>
                    <a:pt x="269707" y="0"/>
                  </a:lnTo>
                  <a:lnTo>
                    <a:pt x="239440" y="10606"/>
                  </a:lnTo>
                  <a:lnTo>
                    <a:pt x="195831" y="36256"/>
                  </a:lnTo>
                  <a:lnTo>
                    <a:pt x="160808" y="75522"/>
                  </a:lnTo>
                  <a:lnTo>
                    <a:pt x="134513" y="107893"/>
                  </a:lnTo>
                  <a:lnTo>
                    <a:pt x="106289" y="143116"/>
                  </a:lnTo>
                  <a:lnTo>
                    <a:pt x="77209" y="181922"/>
                  </a:lnTo>
                  <a:lnTo>
                    <a:pt x="53039" y="219674"/>
                  </a:lnTo>
                  <a:lnTo>
                    <a:pt x="32375" y="255304"/>
                  </a:lnTo>
                  <a:lnTo>
                    <a:pt x="13270" y="287677"/>
                  </a:lnTo>
                  <a:lnTo>
                    <a:pt x="0" y="329052"/>
                  </a:lnTo>
                  <a:lnTo>
                    <a:pt x="2188" y="351542"/>
                  </a:lnTo>
                  <a:lnTo>
                    <a:pt x="5549" y="361707"/>
                  </a:lnTo>
                  <a:lnTo>
                    <a:pt x="12752" y="368483"/>
                  </a:lnTo>
                  <a:lnTo>
                    <a:pt x="33983" y="376012"/>
                  </a:lnTo>
                  <a:lnTo>
                    <a:pt x="69086" y="375510"/>
                  </a:lnTo>
                  <a:lnTo>
                    <a:pt x="104623" y="364337"/>
                  </a:lnTo>
                  <a:lnTo>
                    <a:pt x="140287" y="343719"/>
                  </a:lnTo>
                  <a:lnTo>
                    <a:pt x="180731" y="318758"/>
                  </a:lnTo>
                  <a:lnTo>
                    <a:pt x="223592" y="284649"/>
                  </a:lnTo>
                  <a:lnTo>
                    <a:pt x="253374" y="257020"/>
                  </a:lnTo>
                </a:path>
              </a:pathLst>
            </a:custGeom>
            <a:ln w="19050">
              <a:solidFill>
                <a:srgbClr val="3CB3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9"/>
            <p:cNvSpPr/>
            <p:nvPr/>
          </p:nvSpPr>
          <p:spPr>
            <a:xfrm>
              <a:off x="6734225" y="2473523"/>
              <a:ext cx="213073" cy="419697"/>
            </a:xfrm>
            <a:custGeom>
              <a:avLst/>
              <a:gdLst/>
              <a:ahLst/>
              <a:cxnLst/>
              <a:rect l="0" t="0" r="0" b="0"/>
              <a:pathLst>
                <a:path w="213073" h="419697">
                  <a:moveTo>
                    <a:pt x="213072" y="0"/>
                  </a:moveTo>
                  <a:lnTo>
                    <a:pt x="196290" y="7068"/>
                  </a:lnTo>
                  <a:lnTo>
                    <a:pt x="183956" y="11024"/>
                  </a:lnTo>
                  <a:lnTo>
                    <a:pt x="157270" y="25990"/>
                  </a:lnTo>
                  <a:lnTo>
                    <a:pt x="122344" y="55185"/>
                  </a:lnTo>
                  <a:lnTo>
                    <a:pt x="78255" y="89614"/>
                  </a:lnTo>
                  <a:lnTo>
                    <a:pt x="36070" y="125078"/>
                  </a:lnTo>
                  <a:lnTo>
                    <a:pt x="5045" y="150245"/>
                  </a:lnTo>
                  <a:lnTo>
                    <a:pt x="1553" y="157065"/>
                  </a:lnTo>
                  <a:lnTo>
                    <a:pt x="0" y="163403"/>
                  </a:lnTo>
                  <a:lnTo>
                    <a:pt x="1572" y="166483"/>
                  </a:lnTo>
                  <a:lnTo>
                    <a:pt x="8608" y="172550"/>
                  </a:lnTo>
                  <a:lnTo>
                    <a:pt x="18350" y="175908"/>
                  </a:lnTo>
                  <a:lnTo>
                    <a:pt x="55135" y="178358"/>
                  </a:lnTo>
                  <a:lnTo>
                    <a:pt x="93349" y="178547"/>
                  </a:lnTo>
                  <a:lnTo>
                    <a:pt x="131986" y="178585"/>
                  </a:lnTo>
                  <a:lnTo>
                    <a:pt x="168282" y="181238"/>
                  </a:lnTo>
                  <a:lnTo>
                    <a:pt x="189879" y="188307"/>
                  </a:lnTo>
                  <a:lnTo>
                    <a:pt x="198795" y="194817"/>
                  </a:lnTo>
                  <a:lnTo>
                    <a:pt x="206065" y="204325"/>
                  </a:lnTo>
                  <a:lnTo>
                    <a:pt x="207312" y="217812"/>
                  </a:lnTo>
                  <a:lnTo>
                    <a:pt x="196438" y="260414"/>
                  </a:lnTo>
                  <a:lnTo>
                    <a:pt x="173773" y="304485"/>
                  </a:lnTo>
                  <a:lnTo>
                    <a:pt x="152149" y="339587"/>
                  </a:lnTo>
                  <a:lnTo>
                    <a:pt x="138370" y="361272"/>
                  </a:lnTo>
                  <a:lnTo>
                    <a:pt x="95891" y="403134"/>
                  </a:lnTo>
                  <a:lnTo>
                    <a:pt x="79127" y="419696"/>
                  </a:lnTo>
                </a:path>
              </a:pathLst>
            </a:custGeom>
            <a:ln w="19050">
              <a:solidFill>
                <a:srgbClr val="3CB3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0"/>
            <p:cNvSpPr/>
            <p:nvPr/>
          </p:nvSpPr>
          <p:spPr>
            <a:xfrm>
              <a:off x="7099102" y="2544961"/>
              <a:ext cx="26790" cy="214313"/>
            </a:xfrm>
            <a:custGeom>
              <a:avLst/>
              <a:gdLst/>
              <a:ahLst/>
              <a:cxnLst/>
              <a:rect l="0" t="0" r="0" b="0"/>
              <a:pathLst>
                <a:path w="26790" h="214313">
                  <a:moveTo>
                    <a:pt x="26789" y="0"/>
                  </a:moveTo>
                  <a:lnTo>
                    <a:pt x="26789" y="39166"/>
                  </a:lnTo>
                  <a:lnTo>
                    <a:pt x="24143" y="81636"/>
                  </a:lnTo>
                  <a:lnTo>
                    <a:pt x="19721" y="119108"/>
                  </a:lnTo>
                  <a:lnTo>
                    <a:pt x="16702" y="148187"/>
                  </a:lnTo>
                  <a:lnTo>
                    <a:pt x="5830" y="192074"/>
                  </a:lnTo>
                  <a:lnTo>
                    <a:pt x="0" y="214312"/>
                  </a:lnTo>
                </a:path>
              </a:pathLst>
            </a:custGeom>
            <a:ln w="19050">
              <a:solidFill>
                <a:srgbClr val="3CB3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1"/>
            <p:cNvSpPr/>
            <p:nvPr/>
          </p:nvSpPr>
          <p:spPr>
            <a:xfrm>
              <a:off x="7235011" y="2509242"/>
              <a:ext cx="194457" cy="305628"/>
            </a:xfrm>
            <a:custGeom>
              <a:avLst/>
              <a:gdLst/>
              <a:ahLst/>
              <a:cxnLst/>
              <a:rect l="0" t="0" r="0" b="0"/>
              <a:pathLst>
                <a:path w="194457" h="305628">
                  <a:moveTo>
                    <a:pt x="185559" y="0"/>
                  </a:moveTo>
                  <a:lnTo>
                    <a:pt x="194456" y="0"/>
                  </a:lnTo>
                  <a:lnTo>
                    <a:pt x="189739" y="0"/>
                  </a:lnTo>
                  <a:lnTo>
                    <a:pt x="184771" y="2646"/>
                  </a:lnTo>
                  <a:lnTo>
                    <a:pt x="182057" y="4741"/>
                  </a:lnTo>
                  <a:lnTo>
                    <a:pt x="173750" y="7068"/>
                  </a:lnTo>
                  <a:lnTo>
                    <a:pt x="157917" y="11024"/>
                  </a:lnTo>
                  <a:lnTo>
                    <a:pt x="130049" y="25990"/>
                  </a:lnTo>
                  <a:lnTo>
                    <a:pt x="87079" y="63578"/>
                  </a:lnTo>
                  <a:lnTo>
                    <a:pt x="51564" y="103178"/>
                  </a:lnTo>
                  <a:lnTo>
                    <a:pt x="29550" y="142248"/>
                  </a:lnTo>
                  <a:lnTo>
                    <a:pt x="15201" y="180503"/>
                  </a:lnTo>
                  <a:lnTo>
                    <a:pt x="4665" y="221713"/>
                  </a:lnTo>
                  <a:lnTo>
                    <a:pt x="0" y="260602"/>
                  </a:lnTo>
                  <a:lnTo>
                    <a:pt x="3358" y="287780"/>
                  </a:lnTo>
                  <a:lnTo>
                    <a:pt x="10654" y="299220"/>
                  </a:lnTo>
                  <a:lnTo>
                    <a:pt x="15377" y="303660"/>
                  </a:lnTo>
                  <a:lnTo>
                    <a:pt x="20510" y="305627"/>
                  </a:lnTo>
                  <a:lnTo>
                    <a:pt x="31507" y="305168"/>
                  </a:lnTo>
                  <a:lnTo>
                    <a:pt x="48853" y="299331"/>
                  </a:lnTo>
                  <a:lnTo>
                    <a:pt x="66560" y="286577"/>
                  </a:lnTo>
                  <a:lnTo>
                    <a:pt x="96270" y="248964"/>
                  </a:lnTo>
                  <a:lnTo>
                    <a:pt x="120076" y="209361"/>
                  </a:lnTo>
                  <a:lnTo>
                    <a:pt x="133194" y="175032"/>
                  </a:lnTo>
                  <a:lnTo>
                    <a:pt x="146516" y="135998"/>
                  </a:lnTo>
                  <a:lnTo>
                    <a:pt x="163701" y="91539"/>
                  </a:lnTo>
                  <a:lnTo>
                    <a:pt x="165923" y="85333"/>
                  </a:lnTo>
                  <a:lnTo>
                    <a:pt x="165523" y="84670"/>
                  </a:lnTo>
                  <a:lnTo>
                    <a:pt x="164264" y="85220"/>
                  </a:lnTo>
                  <a:lnTo>
                    <a:pt x="159855" y="88492"/>
                  </a:lnTo>
                  <a:lnTo>
                    <a:pt x="156267" y="132468"/>
                  </a:lnTo>
                  <a:lnTo>
                    <a:pt x="151110" y="169372"/>
                  </a:lnTo>
                  <a:lnTo>
                    <a:pt x="157220" y="205325"/>
                  </a:lnTo>
                  <a:lnTo>
                    <a:pt x="169646" y="248460"/>
                  </a:lnTo>
                  <a:lnTo>
                    <a:pt x="176630" y="258961"/>
                  </a:lnTo>
                </a:path>
              </a:pathLst>
            </a:custGeom>
            <a:ln w="19050">
              <a:solidFill>
                <a:srgbClr val="3CB3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2"/>
            <p:cNvSpPr/>
            <p:nvPr/>
          </p:nvSpPr>
          <p:spPr>
            <a:xfrm>
              <a:off x="7582577" y="2421602"/>
              <a:ext cx="323567" cy="283291"/>
            </a:xfrm>
            <a:custGeom>
              <a:avLst/>
              <a:gdLst/>
              <a:ahLst/>
              <a:cxnLst/>
              <a:rect l="0" t="0" r="0" b="0"/>
              <a:pathLst>
                <a:path w="323567" h="283291">
                  <a:moveTo>
                    <a:pt x="16587" y="69781"/>
                  </a:moveTo>
                  <a:lnTo>
                    <a:pt x="16587" y="109920"/>
                  </a:lnTo>
                  <a:lnTo>
                    <a:pt x="11846" y="146832"/>
                  </a:lnTo>
                  <a:lnTo>
                    <a:pt x="8484" y="191349"/>
                  </a:lnTo>
                  <a:lnTo>
                    <a:pt x="6910" y="223540"/>
                  </a:lnTo>
                  <a:lnTo>
                    <a:pt x="1593" y="263506"/>
                  </a:lnTo>
                  <a:lnTo>
                    <a:pt x="0" y="274943"/>
                  </a:lnTo>
                  <a:lnTo>
                    <a:pt x="569" y="277993"/>
                  </a:lnTo>
                  <a:lnTo>
                    <a:pt x="1940" y="280027"/>
                  </a:lnTo>
                  <a:lnTo>
                    <a:pt x="6528" y="283290"/>
                  </a:lnTo>
                  <a:lnTo>
                    <a:pt x="12298" y="251476"/>
                  </a:lnTo>
                  <a:lnTo>
                    <a:pt x="29998" y="213305"/>
                  </a:lnTo>
                  <a:lnTo>
                    <a:pt x="47791" y="179224"/>
                  </a:lnTo>
                  <a:lnTo>
                    <a:pt x="71474" y="143991"/>
                  </a:lnTo>
                  <a:lnTo>
                    <a:pt x="98334" y="108416"/>
                  </a:lnTo>
                  <a:lnTo>
                    <a:pt x="130987" y="73731"/>
                  </a:lnTo>
                  <a:lnTo>
                    <a:pt x="165798" y="45154"/>
                  </a:lnTo>
                  <a:lnTo>
                    <a:pt x="200255" y="23678"/>
                  </a:lnTo>
                  <a:lnTo>
                    <a:pt x="230749" y="6732"/>
                  </a:lnTo>
                  <a:lnTo>
                    <a:pt x="270815" y="0"/>
                  </a:lnTo>
                  <a:lnTo>
                    <a:pt x="285351" y="72"/>
                  </a:lnTo>
                  <a:lnTo>
                    <a:pt x="298425" y="3411"/>
                  </a:lnTo>
                  <a:lnTo>
                    <a:pt x="303698" y="7675"/>
                  </a:lnTo>
                  <a:lnTo>
                    <a:pt x="315859" y="27897"/>
                  </a:lnTo>
                  <a:lnTo>
                    <a:pt x="322568" y="44220"/>
                  </a:lnTo>
                  <a:lnTo>
                    <a:pt x="323566" y="64043"/>
                  </a:lnTo>
                  <a:lnTo>
                    <a:pt x="318548" y="100162"/>
                  </a:lnTo>
                  <a:lnTo>
                    <a:pt x="310778" y="142283"/>
                  </a:lnTo>
                  <a:lnTo>
                    <a:pt x="299547" y="186182"/>
                  </a:lnTo>
                  <a:lnTo>
                    <a:pt x="283651" y="225317"/>
                  </a:lnTo>
                  <a:lnTo>
                    <a:pt x="266618" y="275164"/>
                  </a:lnTo>
                </a:path>
              </a:pathLst>
            </a:custGeom>
            <a:ln w="19050">
              <a:solidFill>
                <a:srgbClr val="3CB3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3"/>
            <p:cNvSpPr/>
            <p:nvPr/>
          </p:nvSpPr>
          <p:spPr>
            <a:xfrm>
              <a:off x="7411641" y="2964656"/>
              <a:ext cx="71438" cy="336323"/>
            </a:xfrm>
            <a:custGeom>
              <a:avLst/>
              <a:gdLst/>
              <a:ahLst/>
              <a:cxnLst/>
              <a:rect l="0" t="0" r="0" b="0"/>
              <a:pathLst>
                <a:path w="71438" h="336323">
                  <a:moveTo>
                    <a:pt x="71437" y="0"/>
                  </a:moveTo>
                  <a:lnTo>
                    <a:pt x="66696" y="4741"/>
                  </a:lnTo>
                  <a:lnTo>
                    <a:pt x="64369" y="9714"/>
                  </a:lnTo>
                  <a:lnTo>
                    <a:pt x="60025" y="46285"/>
                  </a:lnTo>
                  <a:lnTo>
                    <a:pt x="54851" y="90171"/>
                  </a:lnTo>
                  <a:lnTo>
                    <a:pt x="51497" y="120443"/>
                  </a:lnTo>
                  <a:lnTo>
                    <a:pt x="46701" y="153741"/>
                  </a:lnTo>
                  <a:lnTo>
                    <a:pt x="41261" y="188384"/>
                  </a:lnTo>
                  <a:lnTo>
                    <a:pt x="35535" y="220979"/>
                  </a:lnTo>
                  <a:lnTo>
                    <a:pt x="29381" y="264574"/>
                  </a:lnTo>
                  <a:lnTo>
                    <a:pt x="24911" y="299981"/>
                  </a:lnTo>
                  <a:lnTo>
                    <a:pt x="17795" y="332530"/>
                  </a:lnTo>
                  <a:lnTo>
                    <a:pt x="15833" y="334796"/>
                  </a:lnTo>
                  <a:lnTo>
                    <a:pt x="13531" y="336307"/>
                  </a:lnTo>
                  <a:lnTo>
                    <a:pt x="11997" y="336322"/>
                  </a:lnTo>
                  <a:lnTo>
                    <a:pt x="10974" y="335339"/>
                  </a:lnTo>
                  <a:lnTo>
                    <a:pt x="8846" y="331602"/>
                  </a:lnTo>
                  <a:lnTo>
                    <a:pt x="0" y="321469"/>
                  </a:lnTo>
                </a:path>
              </a:pathLst>
            </a:custGeom>
            <a:ln w="19050">
              <a:solidFill>
                <a:srgbClr val="3CB3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4"/>
            <p:cNvSpPr/>
            <p:nvPr/>
          </p:nvSpPr>
          <p:spPr>
            <a:xfrm>
              <a:off x="7420570" y="2875359"/>
              <a:ext cx="312540" cy="125017"/>
            </a:xfrm>
            <a:custGeom>
              <a:avLst/>
              <a:gdLst/>
              <a:ahLst/>
              <a:cxnLst/>
              <a:rect l="0" t="0" r="0" b="0"/>
              <a:pathLst>
                <a:path w="312540" h="125017">
                  <a:moveTo>
                    <a:pt x="0" y="125016"/>
                  </a:moveTo>
                  <a:lnTo>
                    <a:pt x="0" y="111714"/>
                  </a:lnTo>
                  <a:lnTo>
                    <a:pt x="2646" y="106536"/>
                  </a:lnTo>
                  <a:lnTo>
                    <a:pt x="6137" y="100928"/>
                  </a:lnTo>
                  <a:lnTo>
                    <a:pt x="7689" y="95128"/>
                  </a:lnTo>
                  <a:lnTo>
                    <a:pt x="13670" y="89243"/>
                  </a:lnTo>
                  <a:lnTo>
                    <a:pt x="47931" y="68458"/>
                  </a:lnTo>
                  <a:lnTo>
                    <a:pt x="92375" y="50932"/>
                  </a:lnTo>
                  <a:lnTo>
                    <a:pt x="125928" y="37581"/>
                  </a:lnTo>
                  <a:lnTo>
                    <a:pt x="163651" y="27341"/>
                  </a:lnTo>
                  <a:lnTo>
                    <a:pt x="203601" y="18023"/>
                  </a:lnTo>
                  <a:lnTo>
                    <a:pt x="247915" y="5986"/>
                  </a:lnTo>
                  <a:lnTo>
                    <a:pt x="290995" y="526"/>
                  </a:lnTo>
                  <a:lnTo>
                    <a:pt x="312539" y="0"/>
                  </a:lnTo>
                </a:path>
              </a:pathLst>
            </a:custGeom>
            <a:ln w="19050">
              <a:solidFill>
                <a:srgbClr val="3CB3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5"/>
            <p:cNvSpPr/>
            <p:nvPr/>
          </p:nvSpPr>
          <p:spPr>
            <a:xfrm>
              <a:off x="7375922" y="3080742"/>
              <a:ext cx="241102" cy="71439"/>
            </a:xfrm>
            <a:custGeom>
              <a:avLst/>
              <a:gdLst/>
              <a:ahLst/>
              <a:cxnLst/>
              <a:rect l="0" t="0" r="0" b="0"/>
              <a:pathLst>
                <a:path w="241102" h="71439">
                  <a:moveTo>
                    <a:pt x="0" y="71438"/>
                  </a:moveTo>
                  <a:lnTo>
                    <a:pt x="0" y="66697"/>
                  </a:lnTo>
                  <a:lnTo>
                    <a:pt x="5291" y="61724"/>
                  </a:lnTo>
                  <a:lnTo>
                    <a:pt x="13266" y="57198"/>
                  </a:lnTo>
                  <a:lnTo>
                    <a:pt x="55801" y="41291"/>
                  </a:lnTo>
                  <a:lnTo>
                    <a:pt x="96865" y="29690"/>
                  </a:lnTo>
                  <a:lnTo>
                    <a:pt x="131447" y="21806"/>
                  </a:lnTo>
                  <a:lnTo>
                    <a:pt x="176043" y="15993"/>
                  </a:lnTo>
                  <a:lnTo>
                    <a:pt x="213809" y="10325"/>
                  </a:lnTo>
                  <a:lnTo>
                    <a:pt x="226656" y="6904"/>
                  </a:lnTo>
                  <a:lnTo>
                    <a:pt x="241101" y="0"/>
                  </a:lnTo>
                </a:path>
              </a:pathLst>
            </a:custGeom>
            <a:ln w="19050">
              <a:solidFill>
                <a:srgbClr val="3CB3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6"/>
            <p:cNvSpPr/>
            <p:nvPr/>
          </p:nvSpPr>
          <p:spPr>
            <a:xfrm>
              <a:off x="7340203" y="3241477"/>
              <a:ext cx="250032" cy="94442"/>
            </a:xfrm>
            <a:custGeom>
              <a:avLst/>
              <a:gdLst/>
              <a:ahLst/>
              <a:cxnLst/>
              <a:rect l="0" t="0" r="0" b="0"/>
              <a:pathLst>
                <a:path w="250032" h="94442">
                  <a:moveTo>
                    <a:pt x="0" y="89296"/>
                  </a:moveTo>
                  <a:lnTo>
                    <a:pt x="4741" y="94037"/>
                  </a:lnTo>
                  <a:lnTo>
                    <a:pt x="7128" y="94441"/>
                  </a:lnTo>
                  <a:lnTo>
                    <a:pt x="9713" y="93718"/>
                  </a:lnTo>
                  <a:lnTo>
                    <a:pt x="46285" y="79971"/>
                  </a:lnTo>
                  <a:lnTo>
                    <a:pt x="90505" y="59295"/>
                  </a:lnTo>
                  <a:lnTo>
                    <a:pt x="124271" y="47444"/>
                  </a:lnTo>
                  <a:lnTo>
                    <a:pt x="164262" y="32798"/>
                  </a:lnTo>
                  <a:lnTo>
                    <a:pt x="208542" y="18458"/>
                  </a:lnTo>
                  <a:lnTo>
                    <a:pt x="250031" y="0"/>
                  </a:lnTo>
                </a:path>
              </a:pathLst>
            </a:custGeom>
            <a:ln w="19050">
              <a:solidFill>
                <a:srgbClr val="3CB3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7"/>
            <p:cNvSpPr/>
            <p:nvPr/>
          </p:nvSpPr>
          <p:spPr>
            <a:xfrm>
              <a:off x="7628248" y="3009305"/>
              <a:ext cx="149511" cy="248576"/>
            </a:xfrm>
            <a:custGeom>
              <a:avLst/>
              <a:gdLst/>
              <a:ahLst/>
              <a:cxnLst/>
              <a:rect l="0" t="0" r="0" b="0"/>
              <a:pathLst>
                <a:path w="149511" h="248576">
                  <a:moveTo>
                    <a:pt x="131650" y="0"/>
                  </a:moveTo>
                  <a:lnTo>
                    <a:pt x="108585" y="15376"/>
                  </a:lnTo>
                  <a:lnTo>
                    <a:pt x="75590" y="54928"/>
                  </a:lnTo>
                  <a:lnTo>
                    <a:pt x="48992" y="96692"/>
                  </a:lnTo>
                  <a:lnTo>
                    <a:pt x="30650" y="131396"/>
                  </a:lnTo>
                  <a:lnTo>
                    <a:pt x="9321" y="176032"/>
                  </a:lnTo>
                  <a:lnTo>
                    <a:pt x="0" y="209066"/>
                  </a:lnTo>
                  <a:lnTo>
                    <a:pt x="1371" y="222233"/>
                  </a:lnTo>
                  <a:lnTo>
                    <a:pt x="3125" y="228522"/>
                  </a:lnTo>
                  <a:lnTo>
                    <a:pt x="10366" y="238156"/>
                  </a:lnTo>
                  <a:lnTo>
                    <a:pt x="20200" y="244753"/>
                  </a:lnTo>
                  <a:lnTo>
                    <a:pt x="36892" y="248467"/>
                  </a:lnTo>
                  <a:lnTo>
                    <a:pt x="55398" y="248575"/>
                  </a:lnTo>
                  <a:lnTo>
                    <a:pt x="96474" y="237541"/>
                  </a:lnTo>
                  <a:lnTo>
                    <a:pt x="139782" y="218743"/>
                  </a:lnTo>
                  <a:lnTo>
                    <a:pt x="149510" y="214312"/>
                  </a:lnTo>
                </a:path>
              </a:pathLst>
            </a:custGeom>
            <a:ln w="19050">
              <a:solidFill>
                <a:srgbClr val="3CB3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8"/>
            <p:cNvSpPr/>
            <p:nvPr/>
          </p:nvSpPr>
          <p:spPr>
            <a:xfrm>
              <a:off x="7831336" y="3060584"/>
              <a:ext cx="158439" cy="217580"/>
            </a:xfrm>
            <a:custGeom>
              <a:avLst/>
              <a:gdLst/>
              <a:ahLst/>
              <a:cxnLst/>
              <a:rect l="0" t="0" r="0" b="0"/>
              <a:pathLst>
                <a:path w="158439" h="217580">
                  <a:moveTo>
                    <a:pt x="62508" y="11229"/>
                  </a:moveTo>
                  <a:lnTo>
                    <a:pt x="62508" y="15969"/>
                  </a:lnTo>
                  <a:lnTo>
                    <a:pt x="39174" y="57504"/>
                  </a:lnTo>
                  <a:lnTo>
                    <a:pt x="19135" y="100740"/>
                  </a:lnTo>
                  <a:lnTo>
                    <a:pt x="4808" y="136286"/>
                  </a:lnTo>
                  <a:lnTo>
                    <a:pt x="2417" y="165030"/>
                  </a:lnTo>
                  <a:lnTo>
                    <a:pt x="9995" y="207598"/>
                  </a:lnTo>
                  <a:lnTo>
                    <a:pt x="12616" y="213579"/>
                  </a:lnTo>
                  <a:lnTo>
                    <a:pt x="16349" y="216574"/>
                  </a:lnTo>
                  <a:lnTo>
                    <a:pt x="20820" y="217579"/>
                  </a:lnTo>
                  <a:lnTo>
                    <a:pt x="31082" y="216049"/>
                  </a:lnTo>
                  <a:lnTo>
                    <a:pt x="42256" y="212062"/>
                  </a:lnTo>
                  <a:lnTo>
                    <a:pt x="74160" y="186185"/>
                  </a:lnTo>
                  <a:lnTo>
                    <a:pt x="109316" y="144695"/>
                  </a:lnTo>
                  <a:lnTo>
                    <a:pt x="139791" y="100462"/>
                  </a:lnTo>
                  <a:lnTo>
                    <a:pt x="152985" y="73717"/>
                  </a:lnTo>
                  <a:lnTo>
                    <a:pt x="158438" y="46942"/>
                  </a:lnTo>
                  <a:lnTo>
                    <a:pt x="155313" y="24897"/>
                  </a:lnTo>
                  <a:lnTo>
                    <a:pt x="148072" y="14657"/>
                  </a:lnTo>
                  <a:lnTo>
                    <a:pt x="127254" y="0"/>
                  </a:lnTo>
                  <a:lnTo>
                    <a:pt x="90953" y="74"/>
                  </a:lnTo>
                  <a:lnTo>
                    <a:pt x="47731" y="15125"/>
                  </a:lnTo>
                  <a:lnTo>
                    <a:pt x="19056" y="31328"/>
                  </a:lnTo>
                  <a:lnTo>
                    <a:pt x="0" y="46947"/>
                  </a:lnTo>
                </a:path>
              </a:pathLst>
            </a:custGeom>
            <a:ln w="19050">
              <a:solidFill>
                <a:srgbClr val="3CB3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9"/>
            <p:cNvSpPr/>
            <p:nvPr/>
          </p:nvSpPr>
          <p:spPr>
            <a:xfrm>
              <a:off x="8005030" y="3047397"/>
              <a:ext cx="190799" cy="162274"/>
            </a:xfrm>
            <a:custGeom>
              <a:avLst/>
              <a:gdLst/>
              <a:ahLst/>
              <a:cxnLst/>
              <a:rect l="0" t="0" r="0" b="0"/>
              <a:pathLst>
                <a:path w="190799" h="162274">
                  <a:moveTo>
                    <a:pt x="13829" y="95853"/>
                  </a:moveTo>
                  <a:lnTo>
                    <a:pt x="13829" y="119792"/>
                  </a:lnTo>
                  <a:lnTo>
                    <a:pt x="2805" y="149001"/>
                  </a:lnTo>
                  <a:lnTo>
                    <a:pt x="526" y="152120"/>
                  </a:lnTo>
                  <a:lnTo>
                    <a:pt x="0" y="155193"/>
                  </a:lnTo>
                  <a:lnTo>
                    <a:pt x="641" y="158233"/>
                  </a:lnTo>
                  <a:lnTo>
                    <a:pt x="2060" y="161252"/>
                  </a:lnTo>
                  <a:lnTo>
                    <a:pt x="3007" y="162273"/>
                  </a:lnTo>
                  <a:lnTo>
                    <a:pt x="3638" y="161961"/>
                  </a:lnTo>
                  <a:lnTo>
                    <a:pt x="22958" y="119625"/>
                  </a:lnTo>
                  <a:lnTo>
                    <a:pt x="39445" y="86327"/>
                  </a:lnTo>
                  <a:lnTo>
                    <a:pt x="74712" y="42196"/>
                  </a:lnTo>
                  <a:lnTo>
                    <a:pt x="88514" y="26365"/>
                  </a:lnTo>
                  <a:lnTo>
                    <a:pt x="121627" y="8117"/>
                  </a:lnTo>
                  <a:lnTo>
                    <a:pt x="145318" y="735"/>
                  </a:lnTo>
                  <a:lnTo>
                    <a:pt x="157597" y="0"/>
                  </a:lnTo>
                  <a:lnTo>
                    <a:pt x="181614" y="10237"/>
                  </a:lnTo>
                  <a:lnTo>
                    <a:pt x="185217" y="14963"/>
                  </a:lnTo>
                  <a:lnTo>
                    <a:pt x="189220" y="28152"/>
                  </a:lnTo>
                  <a:lnTo>
                    <a:pt x="190798" y="67009"/>
                  </a:lnTo>
                  <a:lnTo>
                    <a:pt x="185231" y="104377"/>
                  </a:lnTo>
                  <a:lnTo>
                    <a:pt x="181363" y="128806"/>
                  </a:lnTo>
                  <a:lnTo>
                    <a:pt x="173932" y="145966"/>
                  </a:lnTo>
                  <a:lnTo>
                    <a:pt x="165634" y="158361"/>
                  </a:lnTo>
                </a:path>
              </a:pathLst>
            </a:custGeom>
            <a:ln w="19050">
              <a:solidFill>
                <a:srgbClr val="3CB3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0"/>
            <p:cNvSpPr/>
            <p:nvPr/>
          </p:nvSpPr>
          <p:spPr>
            <a:xfrm>
              <a:off x="8262551" y="3041182"/>
              <a:ext cx="117176" cy="187117"/>
            </a:xfrm>
            <a:custGeom>
              <a:avLst/>
              <a:gdLst/>
              <a:ahLst/>
              <a:cxnLst/>
              <a:rect l="0" t="0" r="0" b="0"/>
              <a:pathLst>
                <a:path w="117176" h="187117">
                  <a:moveTo>
                    <a:pt x="33129" y="12771"/>
                  </a:moveTo>
                  <a:lnTo>
                    <a:pt x="33129" y="17512"/>
                  </a:lnTo>
                  <a:lnTo>
                    <a:pt x="17315" y="60384"/>
                  </a:lnTo>
                  <a:lnTo>
                    <a:pt x="6155" y="96370"/>
                  </a:lnTo>
                  <a:lnTo>
                    <a:pt x="0" y="132460"/>
                  </a:lnTo>
                  <a:lnTo>
                    <a:pt x="823" y="166636"/>
                  </a:lnTo>
                  <a:lnTo>
                    <a:pt x="4880" y="180374"/>
                  </a:lnTo>
                  <a:lnTo>
                    <a:pt x="7351" y="184037"/>
                  </a:lnTo>
                  <a:lnTo>
                    <a:pt x="9991" y="186480"/>
                  </a:lnTo>
                  <a:lnTo>
                    <a:pt x="12742" y="187116"/>
                  </a:lnTo>
                  <a:lnTo>
                    <a:pt x="15569" y="186548"/>
                  </a:lnTo>
                  <a:lnTo>
                    <a:pt x="31974" y="178507"/>
                  </a:lnTo>
                  <a:lnTo>
                    <a:pt x="40222" y="170437"/>
                  </a:lnTo>
                  <a:lnTo>
                    <a:pt x="49180" y="160235"/>
                  </a:lnTo>
                  <a:lnTo>
                    <a:pt x="68973" y="142343"/>
                  </a:lnTo>
                  <a:lnTo>
                    <a:pt x="93657" y="101492"/>
                  </a:lnTo>
                  <a:lnTo>
                    <a:pt x="112843" y="64412"/>
                  </a:lnTo>
                  <a:lnTo>
                    <a:pt x="117175" y="48621"/>
                  </a:lnTo>
                  <a:lnTo>
                    <a:pt x="115792" y="34988"/>
                  </a:lnTo>
                  <a:lnTo>
                    <a:pt x="111871" y="24960"/>
                  </a:lnTo>
                  <a:lnTo>
                    <a:pt x="101269" y="10438"/>
                  </a:lnTo>
                  <a:lnTo>
                    <a:pt x="87825" y="1056"/>
                  </a:lnTo>
                  <a:lnTo>
                    <a:pt x="82491" y="0"/>
                  </a:lnTo>
                  <a:lnTo>
                    <a:pt x="71273" y="1472"/>
                  </a:lnTo>
                  <a:lnTo>
                    <a:pt x="36056" y="16062"/>
                  </a:lnTo>
                  <a:lnTo>
                    <a:pt x="15269" y="30631"/>
                  </a:lnTo>
                </a:path>
              </a:pathLst>
            </a:custGeom>
            <a:ln w="19050">
              <a:solidFill>
                <a:srgbClr val="3CB3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1"/>
            <p:cNvSpPr/>
            <p:nvPr/>
          </p:nvSpPr>
          <p:spPr>
            <a:xfrm>
              <a:off x="8402836" y="3047197"/>
              <a:ext cx="267892" cy="131773"/>
            </a:xfrm>
            <a:custGeom>
              <a:avLst/>
              <a:gdLst/>
              <a:ahLst/>
              <a:cxnLst/>
              <a:rect l="0" t="0" r="0" b="0"/>
              <a:pathLst>
                <a:path w="267892" h="131773">
                  <a:moveTo>
                    <a:pt x="0" y="96053"/>
                  </a:moveTo>
                  <a:lnTo>
                    <a:pt x="0" y="88365"/>
                  </a:lnTo>
                  <a:lnTo>
                    <a:pt x="6137" y="80239"/>
                  </a:lnTo>
                  <a:lnTo>
                    <a:pt x="13302" y="61424"/>
                  </a:lnTo>
                  <a:lnTo>
                    <a:pt x="52033" y="17372"/>
                  </a:lnTo>
                  <a:lnTo>
                    <a:pt x="68886" y="5161"/>
                  </a:lnTo>
                  <a:lnTo>
                    <a:pt x="86446" y="0"/>
                  </a:lnTo>
                  <a:lnTo>
                    <a:pt x="95637" y="1438"/>
                  </a:lnTo>
                  <a:lnTo>
                    <a:pt x="106389" y="7826"/>
                  </a:lnTo>
                  <a:lnTo>
                    <a:pt x="118911" y="18874"/>
                  </a:lnTo>
                  <a:lnTo>
                    <a:pt x="122303" y="30001"/>
                  </a:lnTo>
                  <a:lnTo>
                    <a:pt x="124479" y="56657"/>
                  </a:lnTo>
                  <a:lnTo>
                    <a:pt x="117780" y="87169"/>
                  </a:lnTo>
                  <a:lnTo>
                    <a:pt x="107228" y="117440"/>
                  </a:lnTo>
                  <a:lnTo>
                    <a:pt x="105219" y="119241"/>
                  </a:lnTo>
                  <a:lnTo>
                    <a:pt x="99607" y="122130"/>
                  </a:lnTo>
                  <a:lnTo>
                    <a:pt x="100140" y="122368"/>
                  </a:lnTo>
                  <a:lnTo>
                    <a:pt x="103377" y="122631"/>
                  </a:lnTo>
                  <a:lnTo>
                    <a:pt x="104636" y="121709"/>
                  </a:lnTo>
                  <a:lnTo>
                    <a:pt x="127849" y="77890"/>
                  </a:lnTo>
                  <a:lnTo>
                    <a:pt x="166853" y="36504"/>
                  </a:lnTo>
                  <a:lnTo>
                    <a:pt x="197680" y="13230"/>
                  </a:lnTo>
                  <a:lnTo>
                    <a:pt x="202233" y="12065"/>
                  </a:lnTo>
                  <a:lnTo>
                    <a:pt x="220083" y="15013"/>
                  </a:lnTo>
                  <a:lnTo>
                    <a:pt x="227047" y="24967"/>
                  </a:lnTo>
                  <a:lnTo>
                    <a:pt x="227763" y="29811"/>
                  </a:lnTo>
                  <a:lnTo>
                    <a:pt x="223594" y="69394"/>
                  </a:lnTo>
                  <a:lnTo>
                    <a:pt x="222407" y="81228"/>
                  </a:lnTo>
                  <a:lnTo>
                    <a:pt x="214345" y="113712"/>
                  </a:lnTo>
                  <a:lnTo>
                    <a:pt x="219063" y="109112"/>
                  </a:lnTo>
                  <a:lnTo>
                    <a:pt x="221385" y="104172"/>
                  </a:lnTo>
                  <a:lnTo>
                    <a:pt x="222003" y="101466"/>
                  </a:lnTo>
                  <a:lnTo>
                    <a:pt x="227616" y="92916"/>
                  </a:lnTo>
                  <a:lnTo>
                    <a:pt x="235439" y="89698"/>
                  </a:lnTo>
                  <a:lnTo>
                    <a:pt x="256865" y="87274"/>
                  </a:lnTo>
                  <a:lnTo>
                    <a:pt x="263080" y="96649"/>
                  </a:lnTo>
                  <a:lnTo>
                    <a:pt x="266465" y="107254"/>
                  </a:lnTo>
                  <a:lnTo>
                    <a:pt x="267891" y="131772"/>
                  </a:lnTo>
                </a:path>
              </a:pathLst>
            </a:custGeom>
            <a:ln w="19050">
              <a:solidFill>
                <a:srgbClr val="3CB3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2"/>
            <p:cNvSpPr/>
            <p:nvPr/>
          </p:nvSpPr>
          <p:spPr>
            <a:xfrm>
              <a:off x="8661797" y="3045023"/>
              <a:ext cx="17860" cy="142876"/>
            </a:xfrm>
            <a:custGeom>
              <a:avLst/>
              <a:gdLst/>
              <a:ahLst/>
              <a:cxnLst/>
              <a:rect l="0" t="0" r="0" b="0"/>
              <a:pathLst>
                <a:path w="17860" h="142876">
                  <a:moveTo>
                    <a:pt x="17859" y="0"/>
                  </a:moveTo>
                  <a:lnTo>
                    <a:pt x="17859" y="23939"/>
                  </a:lnTo>
                  <a:lnTo>
                    <a:pt x="10170" y="63826"/>
                  </a:lnTo>
                  <a:lnTo>
                    <a:pt x="6448" y="104684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3CB3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3"/>
            <p:cNvSpPr/>
            <p:nvPr/>
          </p:nvSpPr>
          <p:spPr>
            <a:xfrm>
              <a:off x="8697516" y="2920008"/>
              <a:ext cx="1" cy="17860"/>
            </a:xfrm>
            <a:custGeom>
              <a:avLst/>
              <a:gdLst/>
              <a:ahLst/>
              <a:cxnLst/>
              <a:rect l="0" t="0" r="0" b="0"/>
              <a:pathLst>
                <a:path w="1" h="17860">
                  <a:moveTo>
                    <a:pt x="0" y="0"/>
                  </a:moveTo>
                  <a:lnTo>
                    <a:pt x="0" y="17859"/>
                  </a:lnTo>
                </a:path>
              </a:pathLst>
            </a:custGeom>
            <a:ln w="19050">
              <a:solidFill>
                <a:srgbClr val="3CB3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4"/>
            <p:cNvSpPr/>
            <p:nvPr/>
          </p:nvSpPr>
          <p:spPr>
            <a:xfrm>
              <a:off x="8724482" y="3045023"/>
              <a:ext cx="98050" cy="169017"/>
            </a:xfrm>
            <a:custGeom>
              <a:avLst/>
              <a:gdLst/>
              <a:ahLst/>
              <a:cxnLst/>
              <a:rect l="0" t="0" r="0" b="0"/>
              <a:pathLst>
                <a:path w="98050" h="169017">
                  <a:moveTo>
                    <a:pt x="98049" y="0"/>
                  </a:moveTo>
                  <a:lnTo>
                    <a:pt x="93308" y="0"/>
                  </a:lnTo>
                  <a:lnTo>
                    <a:pt x="88335" y="2646"/>
                  </a:lnTo>
                  <a:lnTo>
                    <a:pt x="49053" y="33029"/>
                  </a:lnTo>
                  <a:lnTo>
                    <a:pt x="17660" y="75077"/>
                  </a:lnTo>
                  <a:lnTo>
                    <a:pt x="4375" y="106883"/>
                  </a:lnTo>
                  <a:lnTo>
                    <a:pt x="0" y="149943"/>
                  </a:lnTo>
                  <a:lnTo>
                    <a:pt x="2547" y="158584"/>
                  </a:lnTo>
                  <a:lnTo>
                    <a:pt x="4615" y="162277"/>
                  </a:lnTo>
                  <a:lnTo>
                    <a:pt x="6987" y="164740"/>
                  </a:lnTo>
                  <a:lnTo>
                    <a:pt x="12267" y="167476"/>
                  </a:lnTo>
                  <a:lnTo>
                    <a:pt x="25558" y="169016"/>
                  </a:lnTo>
                  <a:lnTo>
                    <a:pt x="53401" y="160735"/>
                  </a:lnTo>
                </a:path>
              </a:pathLst>
            </a:custGeom>
            <a:ln w="19050">
              <a:solidFill>
                <a:srgbClr val="3CB3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5"/>
            <p:cNvSpPr/>
            <p:nvPr/>
          </p:nvSpPr>
          <p:spPr>
            <a:xfrm>
              <a:off x="8822531" y="3000375"/>
              <a:ext cx="107158" cy="294681"/>
            </a:xfrm>
            <a:custGeom>
              <a:avLst/>
              <a:gdLst/>
              <a:ahLst/>
              <a:cxnLst/>
              <a:rect l="0" t="0" r="0" b="0"/>
              <a:pathLst>
                <a:path w="107158" h="294681">
                  <a:moveTo>
                    <a:pt x="107157" y="0"/>
                  </a:moveTo>
                  <a:lnTo>
                    <a:pt x="102416" y="0"/>
                  </a:lnTo>
                  <a:lnTo>
                    <a:pt x="97442" y="2646"/>
                  </a:lnTo>
                  <a:lnTo>
                    <a:pt x="94728" y="4740"/>
                  </a:lnTo>
                  <a:lnTo>
                    <a:pt x="91710" y="9713"/>
                  </a:lnTo>
                  <a:lnTo>
                    <a:pt x="90906" y="12429"/>
                  </a:lnTo>
                  <a:lnTo>
                    <a:pt x="84721" y="18092"/>
                  </a:lnTo>
                  <a:lnTo>
                    <a:pt x="76349" y="24908"/>
                  </a:lnTo>
                  <a:lnTo>
                    <a:pt x="60245" y="42807"/>
                  </a:lnTo>
                  <a:lnTo>
                    <a:pt x="55046" y="46397"/>
                  </a:lnTo>
                  <a:lnTo>
                    <a:pt x="29237" y="86195"/>
                  </a:lnTo>
                  <a:lnTo>
                    <a:pt x="25444" y="93182"/>
                  </a:lnTo>
                  <a:lnTo>
                    <a:pt x="23908" y="98832"/>
                  </a:lnTo>
                  <a:lnTo>
                    <a:pt x="23876" y="103591"/>
                  </a:lnTo>
                  <a:lnTo>
                    <a:pt x="27397" y="121570"/>
                  </a:lnTo>
                  <a:lnTo>
                    <a:pt x="39168" y="136860"/>
                  </a:lnTo>
                  <a:lnTo>
                    <a:pt x="51687" y="148816"/>
                  </a:lnTo>
                  <a:lnTo>
                    <a:pt x="64704" y="157754"/>
                  </a:lnTo>
                  <a:lnTo>
                    <a:pt x="75292" y="172640"/>
                  </a:lnTo>
                  <a:lnTo>
                    <a:pt x="78112" y="181239"/>
                  </a:lnTo>
                  <a:lnTo>
                    <a:pt x="78864" y="186310"/>
                  </a:lnTo>
                  <a:lnTo>
                    <a:pt x="77054" y="197237"/>
                  </a:lnTo>
                  <a:lnTo>
                    <a:pt x="67807" y="220420"/>
                  </a:lnTo>
                  <a:lnTo>
                    <a:pt x="32356" y="261946"/>
                  </a:lnTo>
                  <a:lnTo>
                    <a:pt x="0" y="294680"/>
                  </a:lnTo>
                </a:path>
              </a:pathLst>
            </a:custGeom>
            <a:ln w="19050">
              <a:solidFill>
                <a:srgbClr val="3CB3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FFC000"/>
                </a:solidFill>
              </a:rPr>
              <a:t>P</a:t>
            </a:r>
            <a:r>
              <a:rPr lang="en-US" sz="5400" b="1" dirty="0">
                <a:solidFill>
                  <a:schemeClr val="bg1"/>
                </a:solidFill>
              </a:rPr>
              <a:t>ublic </a:t>
            </a:r>
            <a:r>
              <a:rPr lang="en-US" sz="7200" b="1" dirty="0">
                <a:solidFill>
                  <a:srgbClr val="FFC000"/>
                </a:solidFill>
              </a:rPr>
              <a:t>W</a:t>
            </a:r>
            <a:r>
              <a:rPr lang="en-US" sz="5400" b="1" dirty="0">
                <a:solidFill>
                  <a:schemeClr val="bg1"/>
                </a:solidFill>
              </a:rPr>
              <a:t>orks </a:t>
            </a:r>
            <a:r>
              <a:rPr lang="en-US" sz="7200" b="1" dirty="0">
                <a:solidFill>
                  <a:srgbClr val="FFC000"/>
                </a:solidFill>
              </a:rPr>
              <a:t>A</a:t>
            </a:r>
            <a:r>
              <a:rPr lang="en-US" sz="5400" b="1" dirty="0">
                <a:solidFill>
                  <a:schemeClr val="bg1"/>
                </a:solidFill>
              </a:rPr>
              <a:t>dministration</a:t>
            </a:r>
          </a:p>
        </p:txBody>
      </p:sp>
      <p:pic>
        <p:nvPicPr>
          <p:cNvPr id="123906" name="Picture 2" descr="File:Steam shovel WDC 193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600200"/>
            <a:ext cx="6096000" cy="4897121"/>
          </a:xfrm>
          <a:prstGeom prst="rect">
            <a:avLst/>
          </a:prstGeom>
          <a:noFill/>
        </p:spPr>
      </p:pic>
      <p:pic>
        <p:nvPicPr>
          <p:cNvPr id="123907" name="Picture 3" descr="C:\Documents and Settings\TRICHEY\Local Settings\Temporary Internet Files\Content.IE5\A38ZHVGM\MC900432556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6400"/>
            <a:ext cx="2743200" cy="2743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46482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Construction Projects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7200" b="1" dirty="0">
                <a:solidFill>
                  <a:srgbClr val="92D050"/>
                </a:solidFill>
              </a:rPr>
              <a:t>C</a:t>
            </a:r>
            <a:r>
              <a:rPr lang="en-US" sz="5400" b="1" dirty="0">
                <a:solidFill>
                  <a:schemeClr val="bg1"/>
                </a:solidFill>
              </a:rPr>
              <a:t>ivilian </a:t>
            </a:r>
            <a:r>
              <a:rPr lang="en-US" sz="7300" b="1" dirty="0">
                <a:solidFill>
                  <a:srgbClr val="92D050"/>
                </a:solidFill>
              </a:rPr>
              <a:t>C</a:t>
            </a:r>
            <a:r>
              <a:rPr lang="en-US" sz="5400" b="1" dirty="0">
                <a:solidFill>
                  <a:schemeClr val="bg1"/>
                </a:solidFill>
              </a:rPr>
              <a:t>onservation </a:t>
            </a:r>
            <a:r>
              <a:rPr lang="en-US" sz="7300" b="1" dirty="0">
                <a:solidFill>
                  <a:srgbClr val="92D050"/>
                </a:solidFill>
              </a:rPr>
              <a:t>C</a:t>
            </a:r>
            <a:r>
              <a:rPr lang="en-US" sz="5400" b="1" dirty="0">
                <a:solidFill>
                  <a:schemeClr val="bg1"/>
                </a:solidFill>
              </a:rPr>
              <a:t>orps</a:t>
            </a:r>
          </a:p>
        </p:txBody>
      </p:sp>
      <p:pic>
        <p:nvPicPr>
          <p:cNvPr id="3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371600"/>
            <a:ext cx="3160014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2" name="Picture 2" descr="http://www.rootsweb.ancestry.com/~wvcccfhr/history/4ccc.h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1371599"/>
            <a:ext cx="3276600" cy="4783837"/>
          </a:xfrm>
          <a:prstGeom prst="rect">
            <a:avLst/>
          </a:prstGeom>
          <a:noFill/>
        </p:spPr>
      </p:pic>
      <p:pic>
        <p:nvPicPr>
          <p:cNvPr id="122884" name="Picture 4" descr="http://www.sciway.net/sc-photos/wp-content/uploads/table-rock-s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2743200"/>
            <a:ext cx="3619500" cy="2714625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3390900" y="5153025"/>
            <a:ext cx="228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Table Rock State Park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2800" y="1219200"/>
            <a:ext cx="2286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92D050"/>
                </a:solidFill>
              </a:rPr>
              <a:t>State and National Parks</a:t>
            </a:r>
          </a:p>
        </p:txBody>
      </p:sp>
      <p:sp>
        <p:nvSpPr>
          <p:cNvPr id="8" name="Rectangle 7">
            <a:hlinkClick r:id="rId7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12" descr="http://1.bp.blogspot.com/_aP2GN0yCuO8/SEmngIUR8LI/AAAAAAAAAk0/6Djyv48Qhpg/s400/tva+power+fist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0547" y="0"/>
            <a:ext cx="7182853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8" name="Picture 8" descr="http://www.irwinator.com/121/23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920" y="304800"/>
            <a:ext cx="9158920" cy="621705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920" y="76200"/>
            <a:ext cx="9158920" cy="990600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l"/>
            <a:r>
              <a:rPr lang="en-US" sz="6600" b="1" dirty="0">
                <a:solidFill>
                  <a:srgbClr val="FFC000"/>
                </a:solidFill>
              </a:rPr>
              <a:t>  T</a:t>
            </a:r>
            <a:r>
              <a:rPr lang="en-US" sz="5400" b="1" dirty="0">
                <a:solidFill>
                  <a:schemeClr val="bg1"/>
                </a:solidFill>
              </a:rPr>
              <a:t>ennessee </a:t>
            </a:r>
            <a:r>
              <a:rPr lang="en-US" sz="7200" b="1" dirty="0">
                <a:solidFill>
                  <a:srgbClr val="FFC000"/>
                </a:solidFill>
              </a:rPr>
              <a:t>V</a:t>
            </a:r>
            <a:r>
              <a:rPr lang="en-US" sz="5400" b="1" dirty="0">
                <a:solidFill>
                  <a:schemeClr val="bg1"/>
                </a:solidFill>
              </a:rPr>
              <a:t>alley </a:t>
            </a:r>
            <a:r>
              <a:rPr lang="en-US" sz="7200" b="1" dirty="0">
                <a:solidFill>
                  <a:srgbClr val="FFC000"/>
                </a:solidFill>
              </a:rPr>
              <a:t>A</a:t>
            </a:r>
            <a:r>
              <a:rPr lang="en-US" sz="5400" b="1" dirty="0">
                <a:solidFill>
                  <a:schemeClr val="bg1"/>
                </a:solidFill>
              </a:rPr>
              <a:t>uthority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1449050"/>
            <a:ext cx="5029200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Rural Electrification</a:t>
            </a:r>
          </a:p>
          <a:p>
            <a:r>
              <a:rPr lang="en-US" sz="4400" b="1" dirty="0">
                <a:solidFill>
                  <a:schemeClr val="bg1"/>
                </a:solidFill>
              </a:rPr>
              <a:t>Public Utilities</a:t>
            </a:r>
          </a:p>
        </p:txBody>
      </p:sp>
      <p:pic>
        <p:nvPicPr>
          <p:cNvPr id="128010" name="Picture 10" descr="http://cdn.venturebeat.com/wp-content/uploads/2009/10/dam08.jpg"/>
          <p:cNvPicPr>
            <a:picLocks noChangeAspect="1" noChangeArrowheads="1"/>
          </p:cNvPicPr>
          <p:nvPr/>
        </p:nvPicPr>
        <p:blipFill rotWithShape="1">
          <a:blip r:embed="rId3" cstate="print"/>
          <a:srcRect t="24690"/>
          <a:stretch/>
        </p:blipFill>
        <p:spPr bwMode="auto">
          <a:xfrm>
            <a:off x="1066800" y="3909848"/>
            <a:ext cx="3949700" cy="2396483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128012" name="Picture 12" descr="http://1.bp.blogspot.com/_aP2GN0yCuO8/SEmngIUR8LI/AAAAAAAAAk0/6Djyv48Qhpg/s400/tva+power+fis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70019" y="2895600"/>
            <a:ext cx="1735856" cy="16573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066" t="1724" r="3744" b="3448"/>
          <a:stretch>
            <a:fillRect/>
          </a:stretch>
        </p:blipFill>
        <p:spPr bwMode="auto">
          <a:xfrm>
            <a:off x="4572000" y="1066800"/>
            <a:ext cx="4114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The “Second New Deal”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1935-1936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5181600"/>
            <a:ext cx="4724400" cy="16764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National Labor Relations 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(Wagner) Act</a:t>
            </a:r>
          </a:p>
          <a:p>
            <a:pPr marL="0" lvl="1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Pro-labor Union Legislation</a:t>
            </a:r>
          </a:p>
          <a:p>
            <a:pPr marL="0" lvl="1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National Labor Relations Board (NLRB)</a:t>
            </a:r>
          </a:p>
        </p:txBody>
      </p:sp>
      <p:pic>
        <p:nvPicPr>
          <p:cNvPr id="7170" name="Picture 2" descr="http://www.mhhe.com/socscience/history/usa/david4/graphics/davidson4non/ch25/intex/socialsecur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838200"/>
            <a:ext cx="3124200" cy="478194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6200" y="5486400"/>
            <a:ext cx="3505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</a:t>
            </a:r>
            <a:r>
              <a:rPr lang="en-US" sz="3200" b="1" dirty="0">
                <a:solidFill>
                  <a:schemeClr val="bg1"/>
                </a:solidFill>
              </a:rPr>
              <a:t>ocial</a:t>
            </a:r>
            <a:r>
              <a:rPr lang="en-US" sz="3600" b="1" dirty="0">
                <a:solidFill>
                  <a:schemeClr val="bg1"/>
                </a:solidFill>
              </a:rPr>
              <a:t> S</a:t>
            </a:r>
            <a:r>
              <a:rPr lang="en-US" sz="3200" b="1" dirty="0">
                <a:solidFill>
                  <a:schemeClr val="bg1"/>
                </a:solidFill>
              </a:rPr>
              <a:t>ecurity</a:t>
            </a:r>
            <a:r>
              <a:rPr lang="en-US" sz="3600" b="1" dirty="0">
                <a:solidFill>
                  <a:schemeClr val="bg1"/>
                </a:solidFill>
              </a:rPr>
              <a:t> A</a:t>
            </a:r>
            <a:r>
              <a:rPr lang="en-US" sz="3200" b="1" dirty="0">
                <a:solidFill>
                  <a:schemeClr val="bg1"/>
                </a:solidFill>
              </a:rPr>
              <a:t>ct </a:t>
            </a:r>
            <a:endParaRPr lang="en-US" sz="36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(SSA)</a:t>
            </a:r>
          </a:p>
          <a:p>
            <a:pPr marL="0" lvl="1" algn="ctr"/>
            <a:r>
              <a:rPr lang="en-US" sz="2400" b="1" dirty="0">
                <a:solidFill>
                  <a:schemeClr val="bg1"/>
                </a:solidFill>
              </a:rPr>
              <a:t>Old Age Pensions</a:t>
            </a:r>
          </a:p>
        </p:txBody>
      </p:sp>
      <p:pic>
        <p:nvPicPr>
          <p:cNvPr id="7172" name="Picture 4" descr="C:\Documents and Settings\kpadgett\Local Settings\Temporary Internet Files\Content.IE5\Q5JW51EJ\MC900433932[1].png"/>
          <p:cNvPicPr>
            <a:picLocks noChangeAspect="1" noChangeArrowheads="1"/>
          </p:cNvPicPr>
          <p:nvPr/>
        </p:nvPicPr>
        <p:blipFill>
          <a:blip r:embed="rId4" cstate="print"/>
          <a:srcRect l="13333" r="15556"/>
          <a:stretch>
            <a:fillRect/>
          </a:stretch>
        </p:blipFill>
        <p:spPr bwMode="auto">
          <a:xfrm>
            <a:off x="7772400" y="457200"/>
            <a:ext cx="1371600" cy="19288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989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Criticisms of the New Deal</a:t>
            </a:r>
          </a:p>
        </p:txBody>
      </p:sp>
      <p:pic>
        <p:nvPicPr>
          <p:cNvPr id="125958" name="Picture 6" descr="C:\Documents and Settings\TRICHEY\Local Settings\Temporary Internet Files\Content.IE5\3JQ33T30\MC90007097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981200"/>
            <a:ext cx="2568166" cy="2527426"/>
          </a:xfrm>
          <a:prstGeom prst="rect">
            <a:avLst/>
          </a:prstGeom>
          <a:noFill/>
        </p:spPr>
      </p:pic>
      <p:pic>
        <p:nvPicPr>
          <p:cNvPr id="125960" name="Picture 8" descr="http://fugato.net/wp-content/oatmeal-porridge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943600" y="2590800"/>
            <a:ext cx="3048000" cy="2314575"/>
          </a:xfrm>
          <a:prstGeom prst="rect">
            <a:avLst/>
          </a:prstGeom>
          <a:noFill/>
        </p:spPr>
      </p:pic>
      <p:pic>
        <p:nvPicPr>
          <p:cNvPr id="125962" name="Picture 10" descr="http://fugato.net/wp-content/oatmeal-porridge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2400" y="2590800"/>
            <a:ext cx="3048000" cy="231457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52400" y="1828800"/>
            <a:ext cx="304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From the Left:</a:t>
            </a:r>
          </a:p>
          <a:p>
            <a:pPr algn="ctr"/>
            <a:r>
              <a:rPr lang="en-US" sz="28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Too COLD!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43600" y="1789093"/>
            <a:ext cx="304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From the Right:</a:t>
            </a:r>
          </a:p>
          <a:p>
            <a:pPr algn="ctr"/>
            <a:r>
              <a:rPr lang="en-US" sz="2800" b="1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Too HOT!</a:t>
            </a:r>
          </a:p>
        </p:txBody>
      </p:sp>
      <p:pic>
        <p:nvPicPr>
          <p:cNvPr id="125964" name="Picture 12" descr="File:Huey-long-memorial-picture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4648200"/>
            <a:ext cx="1676400" cy="215383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219200" y="464820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Sen. Huey P. Long (LA)</a:t>
            </a:r>
          </a:p>
        </p:txBody>
      </p:sp>
      <p:pic>
        <p:nvPicPr>
          <p:cNvPr id="125966" name="Picture 14" descr="C:\Documents and Settings\TRICHEY\Local Settings\Temporary Internet Files\Content.IE5\A38ZHVGM\MC900434879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3200" y="4724400"/>
            <a:ext cx="1904714" cy="1904714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981200" y="5505271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“Share Our Wealth”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5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59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59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5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5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1932 Presidential 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493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1066800" y="6172200"/>
            <a:ext cx="1143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1928</a:t>
            </a: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2971800" y="6182380"/>
            <a:ext cx="11430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1932</a:t>
            </a:r>
          </a:p>
        </p:txBody>
      </p:sp>
      <p:sp>
        <p:nvSpPr>
          <p:cNvPr id="7" name="TextBox 6">
            <a:hlinkClick r:id="rId5" action="ppaction://hlinksldjump"/>
          </p:cNvPr>
          <p:cNvSpPr txBox="1"/>
          <p:nvPr/>
        </p:nvSpPr>
        <p:spPr>
          <a:xfrm>
            <a:off x="4876800" y="6182380"/>
            <a:ext cx="11430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1936</a:t>
            </a:r>
          </a:p>
        </p:txBody>
      </p:sp>
      <p:sp>
        <p:nvSpPr>
          <p:cNvPr id="8" name="TextBox 7">
            <a:hlinkClick r:id="" action="ppaction://noaction"/>
          </p:cNvPr>
          <p:cNvSpPr txBox="1"/>
          <p:nvPr/>
        </p:nvSpPr>
        <p:spPr>
          <a:xfrm>
            <a:off x="6781800" y="6182380"/>
            <a:ext cx="11430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1940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TRICHEY\Local Settings\Temporary Internet Files\Content.IE5\3W6ZUY9R\MC90038400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206423">
            <a:off x="4412996" y="1423168"/>
            <a:ext cx="5027665" cy="4448885"/>
          </a:xfrm>
          <a:prstGeom prst="rect">
            <a:avLst/>
          </a:prstGeom>
          <a:noFill/>
        </p:spPr>
      </p:pic>
      <p:pic>
        <p:nvPicPr>
          <p:cNvPr id="21507" name="Picture 3" descr="C:\Documents and Settings\TRICHEY\Local Settings\Temporary Internet Files\Content.IE5\YF2PIJAV\MC90019788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943274"/>
            <a:ext cx="2819400" cy="2686126"/>
          </a:xfrm>
          <a:prstGeom prst="rect">
            <a:avLst/>
          </a:prstGeom>
          <a:noFill/>
        </p:spPr>
      </p:pic>
      <p:pic>
        <p:nvPicPr>
          <p:cNvPr id="21508" name="Picture 4" descr="C:\Documents and Settings\TRICHEY\Local Settings\Temporary Internet Files\Content.IE5\D51HPTVS\MC900436356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990600"/>
            <a:ext cx="2990850" cy="2990850"/>
          </a:xfrm>
          <a:prstGeom prst="rect">
            <a:avLst/>
          </a:prstGeom>
          <a:noFill/>
        </p:spPr>
      </p:pic>
      <p:pic>
        <p:nvPicPr>
          <p:cNvPr id="21509" name="Picture 5" descr="C:\Documents and Settings\TRICHEY\Local Settings\Temporary Internet Files\Content.IE5\5H2OU36L\MC900016561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3887776"/>
            <a:ext cx="2819400" cy="2741624"/>
          </a:xfrm>
          <a:prstGeom prst="rect">
            <a:avLst/>
          </a:prstGeom>
          <a:noFill/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001000" cy="1600200"/>
          </a:xfrm>
        </p:spPr>
        <p:txBody>
          <a:bodyPr>
            <a:noAutofit/>
          </a:bodyPr>
          <a:lstStyle/>
          <a:p>
            <a:pPr algn="l"/>
            <a:r>
              <a:rPr lang="en-US" sz="4800" b="1" i="1" dirty="0"/>
              <a:t>Schechter Poultry Corp. v. U.S.</a:t>
            </a:r>
            <a:br>
              <a:rPr lang="en-US" sz="4800" b="1" i="1" dirty="0"/>
            </a:br>
            <a:r>
              <a:rPr lang="en-US" sz="3600" b="1" i="1" dirty="0"/>
              <a:t>1935</a:t>
            </a:r>
            <a:endParaRPr lang="en-US" sz="4800" b="1" i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9600" b="1" dirty="0">
                <a:solidFill>
                  <a:srgbClr val="C00000"/>
                </a:solidFill>
              </a:rPr>
              <a:t>9-0</a:t>
            </a:r>
          </a:p>
          <a:p>
            <a:pPr marL="0" indent="0" algn="ctr">
              <a:buNone/>
            </a:pPr>
            <a:r>
              <a:rPr lang="en-US" sz="2800" b="1" dirty="0"/>
              <a:t>In favor of the </a:t>
            </a:r>
            <a:r>
              <a:rPr lang="en-US" sz="2800" b="1" dirty="0" err="1"/>
              <a:t>Schechters</a:t>
            </a:r>
            <a:endParaRPr lang="en-US" sz="2800" b="1" dirty="0"/>
          </a:p>
          <a:p>
            <a:pPr algn="ctr">
              <a:buNone/>
            </a:pPr>
            <a:endParaRPr lang="en-US" sz="1400" dirty="0"/>
          </a:p>
          <a:p>
            <a:pPr algn="ctr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3400" b="1" dirty="0"/>
              <a:t>The NRA violated the </a:t>
            </a:r>
            <a:r>
              <a:rPr lang="en-US" sz="3400" b="1" i="1" dirty="0"/>
              <a:t>Commerce Clause </a:t>
            </a:r>
            <a:r>
              <a:rPr lang="en-US" sz="3400" b="1" dirty="0"/>
              <a:t>of the U.S. Constitution.</a:t>
            </a:r>
          </a:p>
        </p:txBody>
      </p:sp>
      <p:pic>
        <p:nvPicPr>
          <p:cNvPr id="5" name="Picture 2" descr="http://upload.wikimedia.org/wikipedia/commons/3/3b/NewDealN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524000"/>
            <a:ext cx="3886200" cy="4663440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001000" cy="1600200"/>
          </a:xfrm>
        </p:spPr>
        <p:txBody>
          <a:bodyPr>
            <a:noAutofit/>
          </a:bodyPr>
          <a:lstStyle/>
          <a:p>
            <a:pPr algn="l"/>
            <a:r>
              <a:rPr lang="en-US" sz="4800" b="1" i="1" dirty="0"/>
              <a:t>Schechter Poultry Corp. v. U.S.</a:t>
            </a:r>
            <a:br>
              <a:rPr lang="en-US" sz="4800" b="1" i="1" dirty="0"/>
            </a:br>
            <a:r>
              <a:rPr lang="en-US" sz="3600" b="1" i="1" dirty="0"/>
              <a:t>1935</a:t>
            </a:r>
            <a:endParaRPr lang="en-US" sz="4800" b="1" i="1" dirty="0"/>
          </a:p>
        </p:txBody>
      </p:sp>
      <p:sp>
        <p:nvSpPr>
          <p:cNvPr id="8" name="TextBox 7"/>
          <p:cNvSpPr txBox="1"/>
          <p:nvPr/>
        </p:nvSpPr>
        <p:spPr>
          <a:xfrm rot="18552491">
            <a:off x="2768741" y="3271018"/>
            <a:ext cx="7696200" cy="769441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Castellar" pitchFamily="18" charset="0"/>
              </a:rPr>
              <a:t>UNCONSTITUTIONAL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9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C:\Documents and Settings\TRICHEY\Local Settings\Temporary Internet Files\Content.IE5\QXJVH12G\MC90014951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489690" cy="2362200"/>
          </a:xfrm>
          <a:prstGeom prst="rect">
            <a:avLst/>
          </a:prstGeom>
          <a:noFill/>
        </p:spPr>
      </p:pic>
      <p:pic>
        <p:nvPicPr>
          <p:cNvPr id="20485" name="Picture 5" descr="File:FDR in 19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819400"/>
            <a:ext cx="3043293" cy="3581400"/>
          </a:xfrm>
          <a:prstGeom prst="rect">
            <a:avLst/>
          </a:prstGeom>
          <a:noFill/>
        </p:spPr>
      </p:pic>
      <p:pic>
        <p:nvPicPr>
          <p:cNvPr id="20486" name="Picture 6" descr="C:\Documents and Settings\TRICHEY\Local Settings\Temporary Internet Files\Content.IE5\A38ZHVGM\MC90023134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75968" y="1371600"/>
            <a:ext cx="1715632" cy="2129073"/>
          </a:xfrm>
          <a:prstGeom prst="rect">
            <a:avLst/>
          </a:prstGeom>
          <a:noFill/>
        </p:spPr>
      </p:pic>
      <p:pic>
        <p:nvPicPr>
          <p:cNvPr id="20487" name="Picture 7" descr="C:\Documents and Settings\TRICHEY\Local Settings\Temporary Internet Files\Content.IE5\U2DGT1A7\MC900231343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1371600"/>
            <a:ext cx="1447890" cy="2133600"/>
          </a:xfrm>
          <a:prstGeom prst="rect">
            <a:avLst/>
          </a:prstGeom>
          <a:noFill/>
        </p:spPr>
      </p:pic>
      <p:sp>
        <p:nvSpPr>
          <p:cNvPr id="9" name="Right Arrow 8"/>
          <p:cNvSpPr/>
          <p:nvPr/>
        </p:nvSpPr>
        <p:spPr>
          <a:xfrm>
            <a:off x="4495800" y="1905000"/>
            <a:ext cx="3200400" cy="685800"/>
          </a:xfrm>
          <a:prstGeom prst="rightArrow">
            <a:avLst>
              <a:gd name="adj1" fmla="val 22222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flipH="1">
            <a:off x="4495800" y="2514600"/>
            <a:ext cx="3200400" cy="685800"/>
          </a:xfrm>
          <a:prstGeom prst="rightArrow">
            <a:avLst>
              <a:gd name="adj1" fmla="val 22222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482" name="Picture 2" descr="C:\Documents and Settings\TRICHEY\Local Settings\Temporary Internet Files\Content.IE5\74UAA3XX\MC900295612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119177">
            <a:off x="5138309" y="4365311"/>
            <a:ext cx="3937399" cy="240248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228600"/>
            <a:ext cx="5486400" cy="1143000"/>
          </a:xfrm>
          <a:solidFill>
            <a:schemeClr val="bg1"/>
          </a:solidFill>
          <a:effectLst>
            <a:softEdge rad="317500"/>
          </a:effectLst>
        </p:spPr>
        <p:txBody>
          <a:bodyPr>
            <a:noAutofit/>
          </a:bodyPr>
          <a:lstStyle/>
          <a:p>
            <a:r>
              <a:rPr lang="en-US" sz="5400" b="1" dirty="0"/>
              <a:t>Commerce Clause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53000" y="13716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/>
              <a:t>INTER</a:t>
            </a:r>
            <a:r>
              <a:rPr lang="en-US" sz="3200" b="1" dirty="0"/>
              <a:t>STATE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52800" y="3657600"/>
            <a:ext cx="365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/>
            <a:r>
              <a:rPr lang="en-US" sz="3200" b="1" dirty="0"/>
              <a:t>“Horse and Buggy” Constitution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5400" b="1" dirty="0"/>
              <a:t>Court-packing Scheme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62400"/>
            <a:ext cx="4724400" cy="2895600"/>
          </a:xfrm>
        </p:spPr>
        <p:txBody>
          <a:bodyPr>
            <a:normAutofit lnSpcReduction="10000"/>
          </a:bodyPr>
          <a:lstStyle/>
          <a:p>
            <a:r>
              <a:rPr lang="en-US" b="1" i="1" dirty="0"/>
              <a:t>Independent</a:t>
            </a:r>
            <a:r>
              <a:rPr lang="en-US" b="1" dirty="0"/>
              <a:t> Judiciary</a:t>
            </a:r>
          </a:p>
          <a:p>
            <a:endParaRPr lang="en-US" sz="1600" b="1" dirty="0"/>
          </a:p>
          <a:p>
            <a:r>
              <a:rPr lang="en-US" b="1" dirty="0"/>
              <a:t>FDR:</a:t>
            </a:r>
          </a:p>
          <a:p>
            <a:r>
              <a:rPr lang="en-US" b="1" dirty="0"/>
              <a:t>Add a justice for every member (up to six) over 70 years of age</a:t>
            </a:r>
          </a:p>
        </p:txBody>
      </p:sp>
      <p:pic>
        <p:nvPicPr>
          <p:cNvPr id="23556" name="Picture 4" descr="C:\Documents and Settings\TRICHEY\Local Settings\Temporary Internet Files\Content.IE5\3JQ33T30\MC90041302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257799" y="3899296"/>
            <a:ext cx="3653402" cy="2958703"/>
          </a:xfrm>
          <a:prstGeom prst="rect">
            <a:avLst/>
          </a:prstGeom>
          <a:noFill/>
        </p:spPr>
      </p:pic>
      <p:pic>
        <p:nvPicPr>
          <p:cNvPr id="8" name="Picture 1" descr="C:\Documents and Settings\TRICHEY\Local Settings\Temporary Internet Files\Content.IE5\A38ZHVGM\MC90043487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1000" y="685800"/>
            <a:ext cx="2285714" cy="2285714"/>
          </a:xfrm>
          <a:prstGeom prst="rect">
            <a:avLst/>
          </a:prstGeom>
          <a:noFill/>
        </p:spPr>
      </p:pic>
      <p:pic>
        <p:nvPicPr>
          <p:cNvPr id="14" name="Picture 1" descr="C:\Documents and Settings\TRICHEY\Local Settings\Temporary Internet Files\Content.IE5\A38ZHVGM\MC90043487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95400"/>
            <a:ext cx="2285714" cy="2285714"/>
          </a:xfrm>
          <a:prstGeom prst="rect">
            <a:avLst/>
          </a:prstGeom>
          <a:noFill/>
        </p:spPr>
      </p:pic>
      <p:pic>
        <p:nvPicPr>
          <p:cNvPr id="15" name="Picture 1" descr="C:\Documents and Settings\TRICHEY\Local Settings\Temporary Internet Files\Content.IE5\A38ZHVGM\MC90043487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685800"/>
            <a:ext cx="2285714" cy="2285714"/>
          </a:xfrm>
          <a:prstGeom prst="rect">
            <a:avLst/>
          </a:prstGeom>
          <a:noFill/>
        </p:spPr>
      </p:pic>
      <p:pic>
        <p:nvPicPr>
          <p:cNvPr id="16" name="Picture 1" descr="C:\Documents and Settings\TRICHEY\Local Settings\Temporary Internet Files\Content.IE5\A38ZHVGM\MC90043487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295400"/>
            <a:ext cx="2285714" cy="2285714"/>
          </a:xfrm>
          <a:prstGeom prst="rect">
            <a:avLst/>
          </a:prstGeom>
          <a:noFill/>
        </p:spPr>
      </p:pic>
      <p:pic>
        <p:nvPicPr>
          <p:cNvPr id="17" name="Picture 1" descr="C:\Documents and Settings\TRICHEY\Local Settings\Temporary Internet Files\Content.IE5\A38ZHVGM\MC90043487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762000"/>
            <a:ext cx="2285714" cy="2285714"/>
          </a:xfrm>
          <a:prstGeom prst="rect">
            <a:avLst/>
          </a:prstGeom>
          <a:noFill/>
        </p:spPr>
      </p:pic>
      <p:pic>
        <p:nvPicPr>
          <p:cNvPr id="19" name="Picture 1" descr="C:\Documents and Settings\TRICHEY\Local Settings\Temporary Internet Files\Content.IE5\A38ZHVGM\MC90043487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762000"/>
            <a:ext cx="2285714" cy="2285714"/>
          </a:xfrm>
          <a:prstGeom prst="rect">
            <a:avLst/>
          </a:prstGeom>
          <a:noFill/>
        </p:spPr>
      </p:pic>
      <p:pic>
        <p:nvPicPr>
          <p:cNvPr id="20" name="Picture 1" descr="C:\Documents and Settings\TRICHEY\Local Settings\Temporary Internet Files\Content.IE5\A38ZHVGM\MC90043487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286" y="1295400"/>
            <a:ext cx="2285714" cy="2285714"/>
          </a:xfrm>
          <a:prstGeom prst="rect">
            <a:avLst/>
          </a:prstGeom>
          <a:noFill/>
        </p:spPr>
      </p:pic>
      <p:pic>
        <p:nvPicPr>
          <p:cNvPr id="21" name="Picture 1" descr="C:\Documents and Settings\TRICHEY\Local Settings\Temporary Internet Files\Content.IE5\A38ZHVGM\MC90043487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685800"/>
            <a:ext cx="2285714" cy="2285714"/>
          </a:xfrm>
          <a:prstGeom prst="rect">
            <a:avLst/>
          </a:prstGeom>
          <a:noFill/>
        </p:spPr>
      </p:pic>
      <p:pic>
        <p:nvPicPr>
          <p:cNvPr id="18" name="Picture 1" descr="C:\Documents and Settings\TRICHEY\Local Settings\Temporary Internet Files\Content.IE5\A38ZHVGM\MC90043487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371600"/>
            <a:ext cx="2285714" cy="2285714"/>
          </a:xfrm>
          <a:prstGeom prst="rect">
            <a:avLst/>
          </a:prstGeom>
          <a:noFill/>
        </p:spPr>
      </p:pic>
      <p:pic>
        <p:nvPicPr>
          <p:cNvPr id="22" name="Picture 1" descr="C:\Documents and Settings\TRICHEY\Local Settings\Temporary Internet Files\Content.IE5\A38ZHVGM\MC900434879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228314" y="1752600"/>
            <a:ext cx="2285714" cy="2285714"/>
          </a:xfrm>
          <a:prstGeom prst="rect">
            <a:avLst/>
          </a:prstGeom>
          <a:noFill/>
        </p:spPr>
      </p:pic>
      <p:pic>
        <p:nvPicPr>
          <p:cNvPr id="23" name="Picture 1" descr="C:\Documents and Settings\TRICHEY\Local Settings\Temporary Internet Files\Content.IE5\A38ZHVGM\MC900434879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71886" y="1752600"/>
            <a:ext cx="2285714" cy="2285714"/>
          </a:xfrm>
          <a:prstGeom prst="rect">
            <a:avLst/>
          </a:prstGeom>
          <a:noFill/>
        </p:spPr>
      </p:pic>
      <p:pic>
        <p:nvPicPr>
          <p:cNvPr id="24" name="Picture 1" descr="C:\Documents and Settings\TRICHEY\Local Settings\Temporary Internet Files\Content.IE5\A38ZHVGM\MC900434879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9400" y="1828800"/>
            <a:ext cx="2285714" cy="2285714"/>
          </a:xfrm>
          <a:prstGeom prst="rect">
            <a:avLst/>
          </a:prstGeom>
          <a:noFill/>
        </p:spPr>
      </p:pic>
      <p:pic>
        <p:nvPicPr>
          <p:cNvPr id="25" name="Picture 1" descr="C:\Documents and Settings\TRICHEY\Local Settings\Temporary Internet Files\Content.IE5\A38ZHVGM\MC900434879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67200" y="1828800"/>
            <a:ext cx="2285714" cy="2285714"/>
          </a:xfrm>
          <a:prstGeom prst="rect">
            <a:avLst/>
          </a:prstGeom>
          <a:noFill/>
        </p:spPr>
      </p:pic>
      <p:pic>
        <p:nvPicPr>
          <p:cNvPr id="26" name="Picture 1" descr="C:\Documents and Settings\TRICHEY\Local Settings\Temporary Internet Files\Content.IE5\A38ZHVGM\MC900434879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715000" y="1752600"/>
            <a:ext cx="2285714" cy="2285714"/>
          </a:xfrm>
          <a:prstGeom prst="rect">
            <a:avLst/>
          </a:prstGeom>
          <a:noFill/>
        </p:spPr>
      </p:pic>
      <p:pic>
        <p:nvPicPr>
          <p:cNvPr id="27" name="Picture 1" descr="C:\Documents and Settings\TRICHEY\Local Settings\Temporary Internet Files\Content.IE5\A38ZHVGM\MC900434879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162800" y="1829086"/>
            <a:ext cx="2285714" cy="2285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41910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1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98637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i="1" dirty="0"/>
              <a:t>FDR’s first major legislative defeat</a:t>
            </a:r>
          </a:p>
        </p:txBody>
      </p:sp>
      <p:pic>
        <p:nvPicPr>
          <p:cNvPr id="129025" name="Picture 1" descr="Cartoon #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2552" y="0"/>
            <a:ext cx="4931448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780782"/>
            <a:ext cx="4191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More Cartoons:</a:t>
            </a:r>
          </a:p>
          <a:p>
            <a:r>
              <a:rPr lang="en-US" dirty="0">
                <a:hlinkClick r:id="rId3"/>
              </a:rPr>
              <a:t>http://www.authentichistory.com/1930-1939/02-newdeal/5-courtpacking/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1936 Presidential Election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4926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1066800" y="6172200"/>
            <a:ext cx="1143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1928</a:t>
            </a:r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2971800" y="6182380"/>
            <a:ext cx="11430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1932</a:t>
            </a:r>
          </a:p>
        </p:txBody>
      </p:sp>
      <p:sp>
        <p:nvSpPr>
          <p:cNvPr id="6" name="TextBox 5">
            <a:hlinkClick r:id="rId5" action="ppaction://hlinksldjump"/>
          </p:cNvPr>
          <p:cNvSpPr txBox="1"/>
          <p:nvPr/>
        </p:nvSpPr>
        <p:spPr>
          <a:xfrm>
            <a:off x="4876800" y="6182380"/>
            <a:ext cx="11430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1936</a:t>
            </a:r>
          </a:p>
        </p:txBody>
      </p:sp>
      <p:sp>
        <p:nvSpPr>
          <p:cNvPr id="7" name="TextBox 6">
            <a:hlinkClick r:id="" action="ppaction://noaction"/>
          </p:cNvPr>
          <p:cNvSpPr txBox="1"/>
          <p:nvPr/>
        </p:nvSpPr>
        <p:spPr>
          <a:xfrm>
            <a:off x="6781800" y="6182380"/>
            <a:ext cx="11430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1940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4419600" cy="1600200"/>
          </a:xfrm>
        </p:spPr>
        <p:txBody>
          <a:bodyPr>
            <a:noAutofit/>
          </a:bodyPr>
          <a:lstStyle/>
          <a:p>
            <a:pPr algn="l"/>
            <a:r>
              <a:rPr lang="en-US" sz="5400" b="1" dirty="0">
                <a:solidFill>
                  <a:schemeClr val="bg1"/>
                </a:solidFill>
              </a:rPr>
              <a:t>FDR and </a:t>
            </a:r>
            <a:br>
              <a:rPr lang="en-US" sz="5400" b="1" dirty="0">
                <a:solidFill>
                  <a:schemeClr val="bg1"/>
                </a:solidFill>
              </a:rPr>
            </a:br>
            <a:r>
              <a:rPr lang="en-US" sz="5400" b="1" dirty="0">
                <a:solidFill>
                  <a:schemeClr val="bg1"/>
                </a:solidFill>
              </a:rPr>
              <a:t>Race Relations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2895600"/>
            <a:ext cx="4724400" cy="2819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New Deal Coalition</a:t>
            </a:r>
          </a:p>
          <a:p>
            <a:pPr marL="0" indent="0" algn="ctr">
              <a:buNone/>
            </a:pPr>
            <a:r>
              <a:rPr lang="en-US" sz="3200" b="1" i="1" dirty="0">
                <a:solidFill>
                  <a:schemeClr val="bg1"/>
                </a:solidFill>
              </a:rPr>
              <a:t>Included Southern Whites</a:t>
            </a:r>
          </a:p>
          <a:p>
            <a:pPr marL="0" lvl="1" indent="0" algn="ctr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b="1" strike="sngStrike" dirty="0">
                <a:solidFill>
                  <a:schemeClr val="bg1"/>
                </a:solidFill>
              </a:rPr>
              <a:t>Civil Rights Legislation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16216" b="35135"/>
          <a:stretch>
            <a:fillRect/>
          </a:stretch>
        </p:blipFill>
        <p:spPr bwMode="auto">
          <a:xfrm>
            <a:off x="4656515" y="228600"/>
            <a:ext cx="429902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799" y="1905000"/>
            <a:ext cx="3454207" cy="4648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505200"/>
            <a:ext cx="4572000" cy="32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BUT</a:t>
            </a:r>
            <a:r>
              <a:rPr lang="en-US" sz="5800" b="1" dirty="0">
                <a:solidFill>
                  <a:schemeClr val="bg1"/>
                </a:solidFill>
              </a:rPr>
              <a:t> </a:t>
            </a:r>
            <a:r>
              <a:rPr lang="en-US" sz="3600" b="1" dirty="0">
                <a:solidFill>
                  <a:schemeClr val="bg1"/>
                </a:solidFill>
              </a:rPr>
              <a:t>New Deal programs (e.g., CCC) provided unemployed African Americans with work. 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04799"/>
            <a:ext cx="4230709" cy="316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981200"/>
            <a:ext cx="388099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4419600" cy="1600200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l"/>
            <a:r>
              <a:rPr lang="en-US" sz="5400" b="1" dirty="0">
                <a:solidFill>
                  <a:schemeClr val="bg1"/>
                </a:solidFill>
              </a:rPr>
              <a:t>FDR and </a:t>
            </a:r>
            <a:br>
              <a:rPr lang="en-US" sz="5400" b="1" dirty="0">
                <a:solidFill>
                  <a:schemeClr val="bg1"/>
                </a:solidFill>
              </a:rPr>
            </a:br>
            <a:r>
              <a:rPr lang="en-US" sz="5400" b="1" dirty="0">
                <a:solidFill>
                  <a:schemeClr val="bg1"/>
                </a:solidFill>
              </a:rPr>
              <a:t>Race Relations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3276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6000" b="1" dirty="0">
                <a:solidFill>
                  <a:prstClr val="white"/>
                </a:solidFill>
              </a:rPr>
              <a:t>The EOC</a:t>
            </a:r>
          </a:p>
        </p:txBody>
      </p:sp>
      <p:pic>
        <p:nvPicPr>
          <p:cNvPr id="5" name="Picture 3" descr="C:\Users\Tom\AppData\Local\Microsoft\Windows\Temporary Internet Files\Content.IE5\55P82POS\MP90043939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2515578" cy="1679448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590800"/>
            <a:ext cx="294457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307079"/>
            <a:ext cx="4343400" cy="3246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352800" y="381000"/>
            <a:ext cx="5562600" cy="274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Let’s guess what the EOC makers are going to want to assess.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File:US Unemployment 1910-196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90" y="457200"/>
            <a:ext cx="9103110" cy="6019800"/>
          </a:xfrm>
          <a:prstGeom prst="rect">
            <a:avLst/>
          </a:prstGeom>
          <a:noFill/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1" y="609600"/>
            <a:ext cx="1523999" cy="3581401"/>
          </a:xfrm>
        </p:spPr>
      </p:pic>
      <p:sp>
        <p:nvSpPr>
          <p:cNvPr id="5" name="TextBox 4"/>
          <p:cNvSpPr txBox="1"/>
          <p:nvPr/>
        </p:nvSpPr>
        <p:spPr>
          <a:xfrm>
            <a:off x="1752600" y="2848429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New Deal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546022" y="2438400"/>
            <a:ext cx="1254578" cy="653906"/>
          </a:xfrm>
          <a:prstGeom prst="straightConnector1">
            <a:avLst/>
          </a:prstGeom>
          <a:ln w="825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17634" y="806668"/>
            <a:ext cx="3297044" cy="762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3600" b="1" dirty="0"/>
              <a:t>Unemployment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55000" contrast="-55000"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609600"/>
            <a:ext cx="5105400" cy="1828800"/>
          </a:xfrm>
        </p:spPr>
        <p:txBody>
          <a:bodyPr>
            <a:noAutofit/>
          </a:bodyPr>
          <a:lstStyle/>
          <a:p>
            <a:r>
              <a:rPr lang="en-US" sz="3200" dirty="0"/>
              <a:t>Franklin D. Roosevelt (FDR)</a:t>
            </a:r>
            <a:br>
              <a:rPr lang="en-US" sz="3200" dirty="0"/>
            </a:br>
            <a:r>
              <a:rPr lang="en-US" sz="2800" b="0" dirty="0"/>
              <a:t>(D-NY)</a:t>
            </a:r>
            <a:br>
              <a:rPr lang="en-US" sz="2800" dirty="0"/>
            </a:br>
            <a:r>
              <a:rPr lang="en-US" sz="2800" b="0" i="1" dirty="0"/>
              <a:t>Thirty-second POTUS</a:t>
            </a:r>
            <a:br>
              <a:rPr lang="en-US" sz="2800" dirty="0"/>
            </a:br>
            <a:r>
              <a:rPr lang="en-US" sz="2800" b="0" dirty="0"/>
              <a:t>1933-1945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2590800"/>
            <a:ext cx="4800600" cy="3733800"/>
          </a:xfrm>
        </p:spPr>
        <p:txBody>
          <a:bodyPr>
            <a:normAutofit/>
          </a:bodyPr>
          <a:lstStyle/>
          <a:p>
            <a:r>
              <a:rPr lang="en-US" sz="2800" b="1" dirty="0"/>
              <a:t>Governor of New York</a:t>
            </a:r>
          </a:p>
          <a:p>
            <a:endParaRPr lang="en-US" sz="2800" b="1" i="1" dirty="0"/>
          </a:p>
          <a:p>
            <a:r>
              <a:rPr lang="en-US" sz="2800" b="1" dirty="0"/>
              <a:t>Crippled by </a:t>
            </a:r>
            <a:r>
              <a:rPr lang="en-US" sz="2800" b="1" dirty="0">
                <a:solidFill>
                  <a:srgbClr val="C00000"/>
                </a:solidFill>
              </a:rPr>
              <a:t>polio</a:t>
            </a:r>
            <a:r>
              <a:rPr lang="en-US" sz="2800" b="1" dirty="0"/>
              <a:t> as an adult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1143000" y="6324600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prstClr val="black"/>
                </a:solidFill>
                <a:hlinkClick r:id="rId3"/>
              </a:rPr>
              <a:t>www.whitehouse.gov/about/presidents/warrenharding</a:t>
            </a:r>
            <a:r>
              <a:rPr lang="en-US" i="1" dirty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2" descr="File:FDR in 19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6048" y="1219200"/>
            <a:ext cx="3755552" cy="4419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File:US Unemployment 1910-196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90" y="457200"/>
            <a:ext cx="9103110" cy="6019800"/>
          </a:xfrm>
          <a:prstGeom prst="rect">
            <a:avLst/>
          </a:prstGeom>
          <a:noFill/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405" y="1600200"/>
            <a:ext cx="1087395" cy="5257799"/>
          </a:xfrm>
        </p:spPr>
      </p:pic>
      <p:sp>
        <p:nvSpPr>
          <p:cNvPr id="5" name="TextBox 4"/>
          <p:cNvSpPr txBox="1"/>
          <p:nvPr/>
        </p:nvSpPr>
        <p:spPr>
          <a:xfrm>
            <a:off x="7162800" y="28956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WWII</a:t>
            </a:r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>
            <a:off x="6477000" y="3187988"/>
            <a:ext cx="685800" cy="393412"/>
          </a:xfrm>
          <a:prstGeom prst="straightConnector1">
            <a:avLst/>
          </a:prstGeom>
          <a:ln w="825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7634" y="806668"/>
            <a:ext cx="3297044" cy="762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3600" b="1" dirty="0"/>
              <a:t>Unemployment</a:t>
            </a:r>
          </a:p>
        </p:txBody>
      </p:sp>
    </p:spTree>
    <p:extLst>
      <p:ext uri="{BB962C8B-B14F-4D97-AF65-F5344CB8AC3E}">
        <p14:creationId xmlns:p14="http://schemas.microsoft.com/office/powerpoint/2010/main" val="21998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22" name="Picture 2" descr="http://upload.wikimedia.org/wikipedia/commons/d/de/US_GDP_10-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88" y="457200"/>
            <a:ext cx="9103112" cy="6019800"/>
          </a:xfrm>
          <a:prstGeom prst="rect">
            <a:avLst/>
          </a:prstGeom>
          <a:noFill/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01" y="3467101"/>
            <a:ext cx="1257299" cy="1714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34028" y="3467101"/>
            <a:ext cx="2076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New Deal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733800" y="3733800"/>
            <a:ext cx="1219200" cy="457200"/>
          </a:xfrm>
          <a:prstGeom prst="straightConnector1">
            <a:avLst/>
          </a:prstGeom>
          <a:ln w="825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62000"/>
            <a:ext cx="2533650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8800" b="1" dirty="0"/>
              <a:t>GDP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22" name="Picture 2" descr="http://upload.wikimedia.org/wikipedia/commons/d/de/US_GDP_10-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88" y="457200"/>
            <a:ext cx="9103112" cy="6019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62000"/>
            <a:ext cx="2533650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8800" b="1" dirty="0"/>
              <a:t>GDP</a:t>
            </a: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005" y="1600200"/>
            <a:ext cx="1087395" cy="52577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91400" y="28956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WWII</a:t>
            </a: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>
            <a:off x="6705600" y="3187988"/>
            <a:ext cx="685800" cy="393412"/>
          </a:xfrm>
          <a:prstGeom prst="straightConnector1">
            <a:avLst/>
          </a:prstGeom>
          <a:ln w="825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86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tx1"/>
            </a:gs>
            <a:gs pos="91000">
              <a:schemeClr val="tx1"/>
            </a:gs>
            <a:gs pos="57000">
              <a:srgbClr val="0B4E8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562600"/>
            <a:ext cx="5162550" cy="961525"/>
          </a:xfrm>
          <a:prstGeom prst="rect">
            <a:avLst/>
          </a:prstGeom>
        </p:spPr>
      </p:pic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842"/>
            <a:ext cx="9124950" cy="4174958"/>
          </a:xfrm>
          <a:prstGeom prst="rect">
            <a:avLst/>
          </a:prstGeom>
        </p:spPr>
      </p:pic>
      <p:pic>
        <p:nvPicPr>
          <p:cNvPr id="1027" name="Picture 3" descr="E:\Graphics\Stucco Social Media Icons\64px\stucco-facebook-64px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929" y="5562600"/>
            <a:ext cx="870129" cy="87012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Graphics\Stucco Social Media Icons\64px\stucco-twitter-64px.p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562600"/>
            <a:ext cx="870129" cy="87012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r-speightjr.com/wp-content/uploads/2013/05/youtube_icon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562601"/>
            <a:ext cx="870128" cy="870128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4191000"/>
            <a:ext cx="504825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700" dirty="0">
                <a:solidFill>
                  <a:prstClr val="white"/>
                </a:solidFill>
                <a:latin typeface="Franklin Gothic Demi" panose="020B0703020102020204" pitchFamily="34" charset="0"/>
                <a:cs typeface="Kartika" panose="02020503030404060203" pitchFamily="18" charset="0"/>
              </a:rPr>
              <a:t>LEARNING.  </a:t>
            </a:r>
            <a:endParaRPr lang="en-US" sz="5700" dirty="0">
              <a:solidFill>
                <a:srgbClr val="072F54"/>
              </a:solidFill>
              <a:latin typeface="Franklin Gothic Demi" panose="020B0703020102020204" pitchFamily="34" charset="0"/>
              <a:cs typeface="Kartika" panose="02020503030404060203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10049" y="4191000"/>
            <a:ext cx="4992967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700" dirty="0">
                <a:solidFill>
                  <a:prstClr val="white"/>
                </a:solidFill>
                <a:latin typeface="Franklin Gothic Demi" panose="020B0703020102020204" pitchFamily="34" charset="0"/>
                <a:cs typeface="Kartika" panose="02020503030404060203" pitchFamily="18" charset="0"/>
              </a:rPr>
              <a:t>DELIVERED.  </a:t>
            </a:r>
            <a:endParaRPr lang="en-US" sz="5700" dirty="0">
              <a:solidFill>
                <a:srgbClr val="072F54"/>
              </a:solidFill>
              <a:latin typeface="Franklin Gothic Demi" panose="020B0703020102020204" pitchFamily="34" charset="0"/>
              <a:cs typeface="Kartika" panose="0202050303040406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1838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FDR’s First Inaugural Address</a:t>
            </a:r>
          </a:p>
        </p:txBody>
      </p:sp>
      <p:pic>
        <p:nvPicPr>
          <p:cNvPr id="13314" name="Picture 2" descr="http://www1.assumption.edu/users/McClymer/bedfordprototype/toc/fdrinauguraladdr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144000" cy="5415691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0" y="6390554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hlinkClick r:id="rId3"/>
              </a:rPr>
              <a:t>http://www.youtube.com/watch?v=amNpxQANk0M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>
                <a:solidFill>
                  <a:schemeClr val="bg1"/>
                </a:solidFill>
              </a:rPr>
              <a:t>The “New Deal”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152400" y="1447800"/>
            <a:ext cx="3581400" cy="51816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“3 R’s”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25908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ELIEF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3940314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ECOVERY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52578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EFORM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12289" name="Picture 1" descr="C:\Documents and Settings\TRICHEY\Local Settings\Temporary Internet Files\Content.IE5\D51HPTVS\MC9004339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057400"/>
            <a:ext cx="4038600" cy="4038600"/>
          </a:xfrm>
          <a:prstGeom prst="rect">
            <a:avLst/>
          </a:prstGeom>
          <a:noFill/>
        </p:spPr>
      </p:pic>
      <p:pic>
        <p:nvPicPr>
          <p:cNvPr id="10" name="Shuffling_Card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Bank Holiday / Fireside Chats</a:t>
            </a:r>
          </a:p>
        </p:txBody>
      </p:sp>
      <p:pic>
        <p:nvPicPr>
          <p:cNvPr id="3" name="Picture 2" descr="C:\Documents and Settings\TRICHEY\Local Settings\Temporary Internet Files\Content.IE5\DXZ5C3SA\MC900440380[1].png"/>
          <p:cNvPicPr>
            <a:picLocks noChangeAspect="1" noChangeArrowheads="1"/>
          </p:cNvPicPr>
          <p:nvPr/>
        </p:nvPicPr>
        <p:blipFill>
          <a:blip r:embed="rId2" cstate="print"/>
          <a:srcRect b="12000"/>
          <a:stretch>
            <a:fillRect/>
          </a:stretch>
        </p:blipFill>
        <p:spPr bwMode="auto">
          <a:xfrm>
            <a:off x="457200" y="2133600"/>
            <a:ext cx="3810000" cy="3352800"/>
          </a:xfrm>
          <a:prstGeom prst="rect">
            <a:avLst/>
          </a:prstGeom>
          <a:noFill/>
        </p:spPr>
      </p:pic>
      <p:pic>
        <p:nvPicPr>
          <p:cNvPr id="4111" name="Picture 15" descr="C:\Documents and Settings\TRICHEY\Local Settings\Temporary Internet Files\Content.IE5\D51HPTVS\MC90019173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343400"/>
            <a:ext cx="1649994" cy="1505033"/>
          </a:xfrm>
          <a:prstGeom prst="rect">
            <a:avLst/>
          </a:prstGeom>
          <a:noFill/>
        </p:spPr>
      </p:pic>
      <p:pic>
        <p:nvPicPr>
          <p:cNvPr id="4100" name="Picture 4" descr="C:\Documents and Settings\TRICHEY\Local Settings\Temporary Internet Files\Content.IE5\3JQ33T30\MC90010473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429000"/>
            <a:ext cx="1782767" cy="1656521"/>
          </a:xfrm>
          <a:prstGeom prst="rect">
            <a:avLst/>
          </a:prstGeom>
          <a:noFill/>
        </p:spPr>
      </p:pic>
      <p:pic>
        <p:nvPicPr>
          <p:cNvPr id="4107" name="Picture 11" descr="C:\Documents and Settings\TRICHEY\Local Settings\Temporary Internet Files\Content.IE5\YF2PIJAV\MC900296000[1].wmf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3048000"/>
            <a:ext cx="3428818" cy="2949921"/>
          </a:xfrm>
          <a:prstGeom prst="rect">
            <a:avLst/>
          </a:prstGeom>
          <a:noFill/>
        </p:spPr>
      </p:pic>
      <p:grpSp>
        <p:nvGrpSpPr>
          <p:cNvPr id="17" name="Group 16"/>
          <p:cNvGrpSpPr/>
          <p:nvPr/>
        </p:nvGrpSpPr>
        <p:grpSpPr>
          <a:xfrm>
            <a:off x="7467600" y="2362200"/>
            <a:ext cx="1336535" cy="1447800"/>
            <a:chOff x="7086600" y="2057400"/>
            <a:chExt cx="1717535" cy="1828800"/>
          </a:xfrm>
          <a:effectLst/>
        </p:grpSpPr>
        <p:pic>
          <p:nvPicPr>
            <p:cNvPr id="4108" name="Picture 12" descr="C:\Documents and Settings\TRICHEY\Local Settings\Temporary Internet Files\Content.IE5\U2DGT1A7\MP900443627[1]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86600" y="2743200"/>
              <a:ext cx="1717535" cy="1143000"/>
            </a:xfrm>
            <a:prstGeom prst="rect">
              <a:avLst/>
            </a:prstGeom>
            <a:noFill/>
          </p:spPr>
        </p:pic>
        <p:pic>
          <p:nvPicPr>
            <p:cNvPr id="4109" name="Picture 13" descr="C:\Documents and Settings\TRICHEY\Local Settings\Temporary Internet Files\Content.IE5\D51HPTVS\MC900432548[1]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077200" y="2514600"/>
              <a:ext cx="687496" cy="618746"/>
            </a:xfrm>
            <a:prstGeom prst="rect">
              <a:avLst/>
            </a:prstGeom>
            <a:noFill/>
          </p:spPr>
        </p:pic>
        <p:pic>
          <p:nvPicPr>
            <p:cNvPr id="15" name="Picture 13" descr="C:\Documents and Settings\TRICHEY\Local Settings\Temporary Internet Files\Content.IE5\D51HPTVS\MC900432548[1]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162800" y="2057400"/>
              <a:ext cx="687496" cy="618746"/>
            </a:xfrm>
            <a:prstGeom prst="rect">
              <a:avLst/>
            </a:prstGeom>
            <a:noFill/>
          </p:spPr>
        </p:pic>
        <p:pic>
          <p:nvPicPr>
            <p:cNvPr id="4110" name="Picture 14" descr="C:\Documents and Settings\TRICHEY\Local Settings\Temporary Internet Files\Content.IE5\5IGWU70M\MC900350545[1].wmf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620000" y="2362200"/>
              <a:ext cx="692451" cy="9144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FDR’s “Alphabet Soup”</a:t>
            </a:r>
          </a:p>
        </p:txBody>
      </p:sp>
      <p:pic>
        <p:nvPicPr>
          <p:cNvPr id="9217" name="Picture 1" descr="C:\Documents and Settings\TRICHEY\Local Settings\Temporary Internet Files\Content.IE5\RSHH5WDC\MP900400607[1].jpg"/>
          <p:cNvPicPr>
            <a:picLocks noChangeAspect="1" noChangeArrowheads="1"/>
          </p:cNvPicPr>
          <p:nvPr/>
        </p:nvPicPr>
        <p:blipFill>
          <a:blip r:embed="rId2" cstate="print"/>
          <a:srcRect l="5769" t="3076" r="3846" b="9253"/>
          <a:stretch>
            <a:fillRect/>
          </a:stretch>
        </p:blipFill>
        <p:spPr bwMode="auto">
          <a:xfrm>
            <a:off x="2819400" y="1143000"/>
            <a:ext cx="3581400" cy="43434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075" name="Picture 3" descr="C:\Documents and Settings\TRICHEY\Local Settings\Temporary Internet Files\Content.IE5\5IGWU70M\MC900435548[1].wmf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914400" y="2971800"/>
            <a:ext cx="1765300" cy="15176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14400" y="4397514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AAA</a:t>
            </a:r>
          </a:p>
        </p:txBody>
      </p:sp>
      <p:pic>
        <p:nvPicPr>
          <p:cNvPr id="7" name="Picture 6" descr="C:\Documents and Settings\TRICHEY\Local Settings\Temporary Internet Files\Content.IE5\DXZ5C3SA\MC900440380[1].png"/>
          <p:cNvPicPr>
            <a:picLocks noChangeAspect="1" noChangeArrowheads="1"/>
          </p:cNvPicPr>
          <p:nvPr/>
        </p:nvPicPr>
        <p:blipFill>
          <a:blip r:embed="rId4" cstate="print"/>
          <a:srcRect b="12000"/>
          <a:stretch>
            <a:fillRect/>
          </a:stretch>
        </p:blipFill>
        <p:spPr bwMode="auto">
          <a:xfrm>
            <a:off x="76200" y="1295400"/>
            <a:ext cx="1676400" cy="147523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2400" y="27432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FDIC</a:t>
            </a:r>
          </a:p>
        </p:txBody>
      </p:sp>
      <p:pic>
        <p:nvPicPr>
          <p:cNvPr id="3076" name="Picture 4" descr="C:\Documents and Settings\TRICHEY\Local Settings\Temporary Internet Files\Content.IE5\3W6ZUY9R\MP900442322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68622" y="1371600"/>
            <a:ext cx="1622978" cy="10668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368622" y="2340114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SEC</a:t>
            </a:r>
          </a:p>
        </p:txBody>
      </p:sp>
      <p:pic>
        <p:nvPicPr>
          <p:cNvPr id="3078" name="Picture 6" descr="http://www.backpacker.com/media/originals/19979-tablerock_445x26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2971800"/>
            <a:ext cx="1676400" cy="116497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477000" y="40386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CCC</a:t>
            </a:r>
          </a:p>
        </p:txBody>
      </p:sp>
      <p:pic>
        <p:nvPicPr>
          <p:cNvPr id="13" name="Picture 2" descr="http://upload.wikimedia.org/wikipedia/commons/3/3b/NewDealNR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5105400"/>
            <a:ext cx="1295400" cy="1554480"/>
          </a:xfrm>
          <a:prstGeom prst="rect">
            <a:avLst/>
          </a:prstGeom>
          <a:noFill/>
        </p:spPr>
      </p:pic>
      <p:pic>
        <p:nvPicPr>
          <p:cNvPr id="3080" name="Picture 8" descr="C:\Documents and Settings\TRICHEY\Local Settings\Temporary Internet Files\Content.IE5\QXJVH12G\MC900157165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9000" y="4385938"/>
            <a:ext cx="1798625" cy="880567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7467600" y="5083314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PWA</a:t>
            </a:r>
          </a:p>
        </p:txBody>
      </p:sp>
      <p:pic>
        <p:nvPicPr>
          <p:cNvPr id="18" name="Picture 12" descr="http://1.bp.blogspot.com/_aP2GN0yCuO8/SEmngIUR8LI/AAAAAAAAAk0/6Djyv48Qhpg/s400/tva+power+fist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19010" y="5334000"/>
            <a:ext cx="1177190" cy="1123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20" y="0"/>
            <a:ext cx="912298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Federal Deposit Insurance Corporation</a:t>
            </a:r>
          </a:p>
        </p:txBody>
      </p:sp>
      <p:pic>
        <p:nvPicPr>
          <p:cNvPr id="3" name="Picture 8" descr="http://www.fairloanrate.com/wp-content/uploads/2010/12/fdic-insured-banks-300x14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020" y="1122400"/>
            <a:ext cx="9122979" cy="4287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00585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68362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</a:t>
            </a:r>
            <a:r>
              <a:rPr lang="en-US" sz="5400" b="1" dirty="0">
                <a:solidFill>
                  <a:schemeClr val="bg1"/>
                </a:solidFill>
              </a:rPr>
              <a:t>gricultural </a:t>
            </a:r>
            <a:r>
              <a:rPr lang="en-US" sz="5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</a:t>
            </a:r>
            <a:r>
              <a:rPr lang="en-US" sz="5400" b="1" dirty="0">
                <a:solidFill>
                  <a:schemeClr val="bg1"/>
                </a:solidFill>
              </a:rPr>
              <a:t>djustment </a:t>
            </a:r>
            <a:r>
              <a:rPr lang="en-US" sz="5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</a:t>
            </a:r>
            <a:r>
              <a:rPr lang="en-US" sz="5400" b="1" dirty="0">
                <a:solidFill>
                  <a:schemeClr val="bg1"/>
                </a:solidFill>
              </a:rPr>
              <a:t>ct</a:t>
            </a:r>
          </a:p>
        </p:txBody>
      </p:sp>
      <p:pic>
        <p:nvPicPr>
          <p:cNvPr id="118786" name="Picture 2" descr="File:Farm-bill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1295400"/>
            <a:ext cx="1752600" cy="221946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85800" y="144780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THE PROBLEM:</a:t>
            </a:r>
          </a:p>
          <a:p>
            <a:r>
              <a:rPr lang="en-US" sz="3200" b="1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Crop prices too low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32004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THE SOLUTION:</a:t>
            </a:r>
          </a:p>
          <a:p>
            <a:r>
              <a:rPr lang="en-US" sz="3200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Crop subsidies</a:t>
            </a:r>
          </a:p>
        </p:txBody>
      </p:sp>
      <p:pic>
        <p:nvPicPr>
          <p:cNvPr id="118789" name="Picture 5" descr="C:\Documents and Settings\TRICHEY\Local Settings\Temporary Internet Files\Content.IE5\74UAA3XX\MC900440391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724400"/>
            <a:ext cx="1600200" cy="1600200"/>
          </a:xfrm>
          <a:prstGeom prst="rect">
            <a:avLst/>
          </a:prstGeom>
          <a:noFill/>
        </p:spPr>
      </p:pic>
      <p:pic>
        <p:nvPicPr>
          <p:cNvPr id="118792" name="Picture 8" descr="C:\Documents and Settings\TRICHEY\Local Settings\Temporary Internet Files\Content.IE5\RSHH5WDC\MC900445596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076" y="4648200"/>
            <a:ext cx="1458124" cy="1752600"/>
          </a:xfrm>
          <a:prstGeom prst="rect">
            <a:avLst/>
          </a:prstGeom>
          <a:noFill/>
        </p:spPr>
      </p:pic>
      <p:pic>
        <p:nvPicPr>
          <p:cNvPr id="118793" name="Picture 9" descr="C:\Documents and Settings\TRICHEY\Local Settings\Temporary Internet Files\Content.IE5\74UAA3XX\MC900332201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6200" y="4572000"/>
            <a:ext cx="1451572" cy="1792586"/>
          </a:xfrm>
          <a:prstGeom prst="rect">
            <a:avLst/>
          </a:prstGeom>
          <a:noFill/>
        </p:spPr>
      </p:pic>
      <p:pic>
        <p:nvPicPr>
          <p:cNvPr id="118796" name="Picture 12" descr="C:\Documents and Settings\TRICHEY\Local Settings\Temporary Internet Files\Content.IE5\YF2PIJAV\MC900084284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1371600"/>
            <a:ext cx="2195892" cy="175260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Custom 17">
      <a:dk1>
        <a:srgbClr val="072F54"/>
      </a:dk1>
      <a:lt1>
        <a:sysClr val="window" lastClr="FFFFFF"/>
      </a:lt1>
      <a:dk2>
        <a:srgbClr val="072F54"/>
      </a:dk2>
      <a:lt2>
        <a:srgbClr val="FFFFFF"/>
      </a:lt2>
      <a:accent1>
        <a:srgbClr val="FFFFFF"/>
      </a:accent1>
      <a:accent2>
        <a:srgbClr val="FDDF8B"/>
      </a:accent2>
      <a:accent3>
        <a:srgbClr val="FDDF8B"/>
      </a:accent3>
      <a:accent4>
        <a:srgbClr val="9ECCF6"/>
      </a:accent4>
      <a:accent5>
        <a:srgbClr val="FDDF8B"/>
      </a:accent5>
      <a:accent6>
        <a:srgbClr val="FDDF8B"/>
      </a:accent6>
      <a:hlink>
        <a:srgbClr val="FDDF8B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4589</TotalTime>
  <Words>378</Words>
  <Application>Microsoft Office PowerPoint</Application>
  <PresentationFormat>On-screen Show (4:3)</PresentationFormat>
  <Paragraphs>109</Paragraphs>
  <Slides>33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Arial</vt:lpstr>
      <vt:lpstr>Calibri</vt:lpstr>
      <vt:lpstr>Castellar</vt:lpstr>
      <vt:lpstr>Franklin Gothic Demi</vt:lpstr>
      <vt:lpstr>Gill Sans Ultra Bold</vt:lpstr>
      <vt:lpstr>Gill Sans Ultra Bold Condensed</vt:lpstr>
      <vt:lpstr>Kartika</vt:lpstr>
      <vt:lpstr>Office Theme</vt:lpstr>
      <vt:lpstr>1_Office Theme</vt:lpstr>
      <vt:lpstr>3_Office Theme</vt:lpstr>
      <vt:lpstr>4_Office Theme</vt:lpstr>
      <vt:lpstr>The  NEW DEAL</vt:lpstr>
      <vt:lpstr>1932 Presidential Election</vt:lpstr>
      <vt:lpstr>Franklin D. Roosevelt (FDR) (D-NY) Thirty-second POTUS 1933-1945</vt:lpstr>
      <vt:lpstr>FDR’s First Inaugural Address</vt:lpstr>
      <vt:lpstr>The “New Deal”</vt:lpstr>
      <vt:lpstr>Bank Holiday / Fireside Chats</vt:lpstr>
      <vt:lpstr>FDR’s “Alphabet Soup”</vt:lpstr>
      <vt:lpstr>Federal Deposit Insurance Corporation</vt:lpstr>
      <vt:lpstr>Agricultural Adjustment Act</vt:lpstr>
      <vt:lpstr>PowerPoint Presentation</vt:lpstr>
      <vt:lpstr>National Recovery Administration</vt:lpstr>
      <vt:lpstr>Securities and Exchange Commission</vt:lpstr>
      <vt:lpstr>“Make Work” Projects</vt:lpstr>
      <vt:lpstr>Public Works Administration</vt:lpstr>
      <vt:lpstr>Civilian Conservation Corps</vt:lpstr>
      <vt:lpstr>PowerPoint Presentation</vt:lpstr>
      <vt:lpstr>  Tennessee Valley Authority</vt:lpstr>
      <vt:lpstr>The “Second New Deal” 1935-1936</vt:lpstr>
      <vt:lpstr>Criticisms of the New Deal</vt:lpstr>
      <vt:lpstr>Schechter Poultry Corp. v. U.S. 1935</vt:lpstr>
      <vt:lpstr>Schechter Poultry Corp. v. U.S. 1935</vt:lpstr>
      <vt:lpstr>Commerce Clause</vt:lpstr>
      <vt:lpstr>Court-packing Scheme</vt:lpstr>
      <vt:lpstr>FAIL</vt:lpstr>
      <vt:lpstr>1936 Presidential Election</vt:lpstr>
      <vt:lpstr>FDR and  Race Relations</vt:lpstr>
      <vt:lpstr>FDR and  Race Relations</vt:lpstr>
      <vt:lpstr>PowerPoint Presentation</vt:lpstr>
      <vt:lpstr>Unemployment</vt:lpstr>
      <vt:lpstr>Unemployment</vt:lpstr>
      <vt:lpstr>GDP</vt:lpstr>
      <vt:lpstr>GDP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New Deal (USHC 6.4)</dc:title>
  <dc:creator>Tom Richey</dc:creator>
  <cp:lastModifiedBy>Tom Richey</cp:lastModifiedBy>
  <cp:revision>392</cp:revision>
  <dcterms:created xsi:type="dcterms:W3CDTF">2011-03-20T20:12:47Z</dcterms:created>
  <dcterms:modified xsi:type="dcterms:W3CDTF">2020-12-14T17:48:38Z</dcterms:modified>
</cp:coreProperties>
</file>