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1.xml" ContentType="application/vnd.openxmlformats-officedocument.drawingml.chart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27"/>
  </p:notesMasterIdLst>
  <p:sldIdLst>
    <p:sldId id="320" r:id="rId5"/>
    <p:sldId id="267" r:id="rId6"/>
    <p:sldId id="271" r:id="rId7"/>
    <p:sldId id="355" r:id="rId8"/>
    <p:sldId id="284" r:id="rId9"/>
    <p:sldId id="258" r:id="rId10"/>
    <p:sldId id="297" r:id="rId11"/>
    <p:sldId id="311" r:id="rId12"/>
    <p:sldId id="314" r:id="rId13"/>
    <p:sldId id="310" r:id="rId14"/>
    <p:sldId id="312" r:id="rId15"/>
    <p:sldId id="327" r:id="rId16"/>
    <p:sldId id="294" r:id="rId17"/>
    <p:sldId id="292" r:id="rId18"/>
    <p:sldId id="291" r:id="rId19"/>
    <p:sldId id="315" r:id="rId20"/>
    <p:sldId id="295" r:id="rId21"/>
    <p:sldId id="260" r:id="rId22"/>
    <p:sldId id="259" r:id="rId23"/>
    <p:sldId id="357" r:id="rId24"/>
    <p:sldId id="261" r:id="rId25"/>
    <p:sldId id="35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3250" autoAdjust="0"/>
  </p:normalViewPr>
  <p:slideViewPr>
    <p:cSldViewPr>
      <p:cViewPr varScale="1">
        <p:scale>
          <a:sx n="88" d="100"/>
          <a:sy n="88" d="100"/>
        </p:scale>
        <p:origin x="1243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99179790026277E-2"/>
          <c:y val="4.612084580976674E-2"/>
          <c:w val="0.88662139107611593"/>
          <c:h val="0.837269232191046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1929</c:v>
                </c:pt>
              </c:strCache>
            </c:strRef>
          </c:tx>
          <c:spPr>
            <a:ln w="38100"/>
          </c:spPr>
          <c:invertIfNegative val="0"/>
          <c:cat>
            <c:numRef>
              <c:f>Sheet1!$A$2:$A$6</c:f>
              <c:numCache>
                <c:formatCode>"$"#,##0_);[Red]\("$"#,##0\)</c:formatCode>
                <c:ptCount val="5"/>
                <c:pt idx="0">
                  <c:v>2000</c:v>
                </c:pt>
                <c:pt idx="1">
                  <c:v>20000</c:v>
                </c:pt>
                <c:pt idx="2">
                  <c:v>100000</c:v>
                </c:pt>
                <c:pt idx="3">
                  <c:v>500000</c:v>
                </c:pt>
                <c:pt idx="4">
                  <c:v>1000000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1.5</c:v>
                </c:pt>
                <c:pt idx="1">
                  <c:v>10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8-4961-9602-FCB5EC8A12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1932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invertIfNegative val="0"/>
          <c:cat>
            <c:numRef>
              <c:f>Sheet1!$A$2:$A$6</c:f>
              <c:numCache>
                <c:formatCode>"$"#,##0_);[Red]\("$"#,##0\)</c:formatCode>
                <c:ptCount val="5"/>
                <c:pt idx="0">
                  <c:v>2000</c:v>
                </c:pt>
                <c:pt idx="1">
                  <c:v>20000</c:v>
                </c:pt>
                <c:pt idx="2">
                  <c:v>100000</c:v>
                </c:pt>
                <c:pt idx="3">
                  <c:v>500000</c:v>
                </c:pt>
                <c:pt idx="4">
                  <c:v>1000000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4</c:v>
                </c:pt>
                <c:pt idx="1">
                  <c:v>16</c:v>
                </c:pt>
                <c:pt idx="2">
                  <c:v>56</c:v>
                </c:pt>
                <c:pt idx="3">
                  <c:v>61</c:v>
                </c:pt>
                <c:pt idx="4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78-4961-9602-FCB5EC8A1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620352"/>
        <c:axId val="376620744"/>
      </c:barChart>
      <c:catAx>
        <c:axId val="376620352"/>
        <c:scaling>
          <c:orientation val="minMax"/>
        </c:scaling>
        <c:delete val="0"/>
        <c:axPos val="b"/>
        <c:numFmt formatCode="&quot;$&quot;#,##0_);[Red]\(&quot;$&quot;#,##0\)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bg1"/>
                </a:solidFill>
              </a:defRPr>
            </a:pPr>
            <a:endParaRPr lang="en-US"/>
          </a:p>
        </c:txPr>
        <c:crossAx val="376620744"/>
        <c:crosses val="autoZero"/>
        <c:auto val="1"/>
        <c:lblAlgn val="ctr"/>
        <c:lblOffset val="100"/>
        <c:noMultiLvlLbl val="0"/>
      </c:catAx>
      <c:valAx>
        <c:axId val="376620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bg1"/>
                </a:solidFill>
              </a:defRPr>
            </a:pPr>
            <a:endParaRPr lang="en-US"/>
          </a:p>
        </c:txPr>
        <c:crossAx val="376620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847222222222232"/>
          <c:y val="0.42129979585885124"/>
          <c:w val="0.16739162292213491"/>
          <c:h val="0.20973864182470192"/>
        </c:manualLayout>
      </c:layout>
      <c:overlay val="0"/>
      <c:spPr>
        <a:solidFill>
          <a:schemeClr val="tx1"/>
        </a:solidFill>
      </c:spPr>
      <c:txPr>
        <a:bodyPr/>
        <a:lstStyle/>
        <a:p>
          <a:pPr>
            <a:defRPr sz="3200" b="1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5FEE5-B9F9-43F0-8FBB-DDBBA17C72D8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5C932-3646-484B-A93C-F5AC82A5BC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8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12/14/2020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20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12/14/2020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230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12/14/2020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696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12/14/2020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65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12/14/2020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448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12/14/2020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3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12/14/2020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39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12/14/2020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157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12/14/2020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982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12/14/2020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704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12/14/2020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5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904C-6FA2-451A-BEC0-4C0C63A950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373DB-25E9-4600-AF33-9FDDF33D5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904C-6FA2-451A-BEC0-4C0C63A95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373DB-25E9-4600-AF33-9FDDF33D5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12/14/2020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0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.jpeg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hyperlink" Target="http://en.wikipedia.org/wiki/Smoot%E2%80%93Hawley_Tariff_Act" TargetMode="Externa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nited_States_presidential_election,_192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://www.tomrichey.net/" TargetMode="External"/><Relationship Id="rId7" Type="http://schemas.openxmlformats.org/officeDocument/2006/relationships/hyperlink" Target="http://twitter.com/tomrichey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4.png"/><Relationship Id="rId5" Type="http://schemas.openxmlformats.org/officeDocument/2006/relationships/hyperlink" Target="https://www.facebook.com/pages/Tom-Richey/14074617563" TargetMode="External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hyperlink" Target="http://www.youtube.com/tomforameri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itehouse.gov/about/presidents/warrenhardin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youtube.com/watch?v=7GSXbgfKFW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ile:Herbert Ho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81000"/>
            <a:ext cx="5546834" cy="687899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 rot="20744457">
            <a:off x="2168122" y="-127549"/>
            <a:ext cx="3085911" cy="8217988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30000"/>
                </a:schemeClr>
              </a:gs>
              <a:gs pos="47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533400"/>
            <a:ext cx="5307190" cy="24384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bg1">
                    <a:lumMod val="85000"/>
                  </a:schemeClr>
                </a:solidFill>
              </a:rPr>
              <a:t>Welcome to </a:t>
            </a:r>
            <a:r>
              <a:rPr lang="en-US" sz="7200" b="1" dirty="0" err="1">
                <a:solidFill>
                  <a:schemeClr val="bg1">
                    <a:lumMod val="85000"/>
                  </a:schemeClr>
                </a:solidFill>
              </a:rPr>
              <a:t>Hooverville</a:t>
            </a:r>
            <a:endParaRPr lang="en-US" sz="7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5105400" cy="914400"/>
          </a:xfrm>
        </p:spPr>
        <p:txBody>
          <a:bodyPr anchor="ctr"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USHC 6.3</a:t>
            </a:r>
          </a:p>
        </p:txBody>
      </p:sp>
      <p:sp>
        <p:nvSpPr>
          <p:cNvPr id="13" name="Rectangle 12"/>
          <p:cNvSpPr/>
          <p:nvPr/>
        </p:nvSpPr>
        <p:spPr>
          <a:xfrm rot="5400000">
            <a:off x="5650062" y="-2944773"/>
            <a:ext cx="1180910" cy="6080234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49000"/>
                </a:schemeClr>
              </a:gs>
              <a:gs pos="54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0000" cy="1143000"/>
          </a:xfrm>
        </p:spPr>
        <p:txBody>
          <a:bodyPr>
            <a:noAutofit/>
          </a:bodyPr>
          <a:lstStyle/>
          <a:p>
            <a:pPr algn="l"/>
            <a:r>
              <a:rPr lang="en-US" sz="7200" b="1" dirty="0">
                <a:solidFill>
                  <a:schemeClr val="bg1"/>
                </a:solidFill>
              </a:rPr>
              <a:t>Route 66</a:t>
            </a:r>
          </a:p>
        </p:txBody>
      </p:sp>
      <p:pic>
        <p:nvPicPr>
          <p:cNvPr id="92162" name="Picture 2" descr="File:Map of US 66.sv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8763000" cy="5389245"/>
          </a:xfrm>
          <a:prstGeom prst="rect">
            <a:avLst/>
          </a:prstGeom>
          <a:noFill/>
        </p:spPr>
      </p:pic>
      <p:pic>
        <p:nvPicPr>
          <p:cNvPr id="92166" name="Picture 6" descr="File:US 66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886200"/>
            <a:ext cx="2743200" cy="2743200"/>
          </a:xfrm>
          <a:prstGeom prst="rect">
            <a:avLst/>
          </a:prstGeom>
          <a:noFill/>
        </p:spPr>
      </p:pic>
      <p:sp>
        <p:nvSpPr>
          <p:cNvPr id="7" name="Left Arrow 6"/>
          <p:cNvSpPr/>
          <p:nvPr/>
        </p:nvSpPr>
        <p:spPr>
          <a:xfrm>
            <a:off x="1295400" y="2895600"/>
            <a:ext cx="3200400" cy="13716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“</a:t>
            </a:r>
            <a:r>
              <a:rPr lang="en-US" sz="4000" b="1" dirty="0" err="1"/>
              <a:t>Okies</a:t>
            </a:r>
            <a:r>
              <a:rPr lang="en-US" sz="4000" b="1" dirty="0"/>
              <a:t>”</a:t>
            </a:r>
            <a:endParaRPr lang="en-US" sz="20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www.neilpeterson.com/wp-content/uploads/2009/03/jobless-men-keep-go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3962400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25%</a:t>
            </a:r>
          </a:p>
          <a:p>
            <a:pPr algn="ctr"/>
            <a:r>
              <a:rPr lang="en-US" sz="32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Peak Unemployment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4766608"/>
            <a:ext cx="5715000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50%</a:t>
            </a:r>
          </a:p>
          <a:p>
            <a:pPr algn="ctr"/>
            <a:r>
              <a:rPr lang="en-US" sz="2400" b="1" i="1" dirty="0"/>
              <a:t>Black  Unemployment During Depression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810000" cy="2392362"/>
          </a:xfrm>
        </p:spPr>
        <p:txBody>
          <a:bodyPr>
            <a:normAutofit/>
          </a:bodyPr>
          <a:lstStyle/>
          <a:p>
            <a:r>
              <a:rPr lang="en-US" sz="4900" b="1" i="1" dirty="0">
                <a:solidFill>
                  <a:schemeClr val="bg1">
                    <a:lumMod val="85000"/>
                  </a:schemeClr>
                </a:solidFill>
              </a:rPr>
              <a:t>Migrant Mother </a:t>
            </a:r>
            <a:br>
              <a:rPr lang="en-US" sz="4900" b="1" i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(1936)</a:t>
            </a:r>
            <a:endParaRPr lang="en-US" i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21858" name="Picture 2" descr="File:Lange-MigrantMother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5975" y="0"/>
            <a:ext cx="52780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C:\Users\Richey\AppData\Local\Microsoft\Windows\Temporary Internet Files\Content.IE5\K4ZW26NY\MC90020315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8600"/>
            <a:ext cx="2417418" cy="29718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403462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The Hoover Myth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6172200" cy="4038600"/>
          </a:xfrm>
        </p:spPr>
        <p:txBody>
          <a:bodyPr>
            <a:noAutofit/>
          </a:bodyPr>
          <a:lstStyle/>
          <a:p>
            <a:pPr marL="111125" indent="0">
              <a:buNone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Hoover just sat there and did nothing about the Depression.  It wasn’t until FDR that the government tried to do something.</a:t>
            </a:r>
          </a:p>
          <a:p>
            <a:pPr marL="111125" indent="0">
              <a:buNone/>
            </a:pP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0177" name="Picture 1" descr="C:\Users\Richey\AppData\Local\Microsoft\Windows\Temporary Internet Files\Content.IE5\TTMUDDIQ\MC90003738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343400"/>
            <a:ext cx="2760582" cy="21808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9631396">
            <a:off x="661440" y="1728454"/>
            <a:ext cx="4800600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Bodoni MT Black" pitchFamily="18" charset="0"/>
              </a:rPr>
              <a:t>FALSE</a:t>
            </a:r>
          </a:p>
        </p:txBody>
      </p:sp>
      <p:pic>
        <p:nvPicPr>
          <p:cNvPr id="9" name="Picture 2" descr="File:Herbert Hoo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657600"/>
            <a:ext cx="2334849" cy="2895600"/>
          </a:xfrm>
          <a:prstGeom prst="rect">
            <a:avLst/>
          </a:prstGeom>
          <a:noFill/>
        </p:spPr>
      </p:pic>
      <p:sp>
        <p:nvSpPr>
          <p:cNvPr id="10" name="Cloud Callout 9"/>
          <p:cNvSpPr/>
          <p:nvPr/>
        </p:nvSpPr>
        <p:spPr>
          <a:xfrm>
            <a:off x="5105400" y="2971800"/>
            <a:ext cx="1828800" cy="1143000"/>
          </a:xfrm>
          <a:prstGeom prst="cloudCallout">
            <a:avLst>
              <a:gd name="adj1" fmla="val 68822"/>
              <a:gd name="adj2" fmla="val 7215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ZZZ…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05760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3657600" cy="9144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/>
              <a:t>Tax </a:t>
            </a:r>
            <a:r>
              <a:rPr lang="en-US" sz="5400" b="1" i="1" dirty="0"/>
              <a:t>Increase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943600"/>
            <a:ext cx="942975" cy="71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www.freetrade.org/files/images/freetotrade-ch2-fig2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5638667"/>
            <a:ext cx="1447800" cy="114313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6200" y="914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C00000"/>
                </a:solidFill>
              </a:rPr>
              <a:t>Second-highest tariff in U.S. History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61722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Hawley-Smoot Tariff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5606" name="Picture 6" descr="http://4.bp.blogspot.com/_yPtIt354jag/SYhdxuSH6eI/AAAAAAAABgE/8fgQFwQVp4o/s400/hawley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252" y="1600200"/>
            <a:ext cx="9130748" cy="3962400"/>
          </a:xfrm>
          <a:prstGeom prst="rect">
            <a:avLst/>
          </a:prstGeom>
          <a:noFill/>
        </p:spPr>
      </p:pic>
      <p:pic>
        <p:nvPicPr>
          <p:cNvPr id="12" name="Picture 4" descr="http://www.ifc.com/makemediamatter/wikipedia-logo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48600" y="304800"/>
            <a:ext cx="995307" cy="990600"/>
          </a:xfrm>
          <a:prstGeom prst="ellipse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freetrade.org/files/images/freetotrade-ch2-fig2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7239000" cy="11430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Hoover Had Limits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1812" y="1676400"/>
            <a:ext cx="4040188" cy="87947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Voluntary Charitable Efforts</a:t>
            </a:r>
          </a:p>
        </p:txBody>
      </p:sp>
      <p:pic>
        <p:nvPicPr>
          <p:cNvPr id="1026" name="Picture 2" descr="C:\Documents and Settings\TRICHEY\Local Settings\Temporary Internet Files\Content.IE5\RSHH5WDC\MC900441322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80306" y="2626519"/>
            <a:ext cx="2743200" cy="2743200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73625" y="2718594"/>
            <a:ext cx="4041775" cy="63976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</a:rPr>
              <a:t>Direct Relief </a:t>
            </a:r>
          </a:p>
          <a:p>
            <a:pPr algn="ctr"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</a:rPr>
              <a:t>for the Poor</a:t>
            </a:r>
          </a:p>
        </p:txBody>
      </p:sp>
      <p:pic>
        <p:nvPicPr>
          <p:cNvPr id="1028" name="Picture 4" descr="C:\Documents and Settings\TRICHEY\Local Settings\Temporary Internet Files\Content.IE5\5H2OU36L\MC900441321[1]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522912" y="3429000"/>
            <a:ext cx="2743200" cy="27432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File:USA-Cinderella-Stamp-1932 Pay the Bon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-3015"/>
            <a:ext cx="5429250" cy="6861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8735"/>
          </a:xfrm>
        </p:spPr>
        <p:txBody>
          <a:bodyPr>
            <a:normAutofit fontScale="90000"/>
          </a:bodyPr>
          <a:lstStyle/>
          <a:p>
            <a:r>
              <a:rPr lang="en-US" sz="5300" b="1" dirty="0">
                <a:solidFill>
                  <a:srgbClr val="92D050"/>
                </a:solidFill>
              </a:rPr>
              <a:t>The “Bonus Expeditionary Force”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16390" name="Picture 6" descr="C:\Documents and Settings\TRICHEY\Local Settings\Temporary Internet Files\Content.IE5\QXJVH12G\MP90030918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375531"/>
            <a:ext cx="4648200" cy="3106547"/>
          </a:xfrm>
          <a:prstGeom prst="rect">
            <a:avLst/>
          </a:prstGeom>
          <a:noFill/>
        </p:spPr>
      </p:pic>
      <p:pic>
        <p:nvPicPr>
          <p:cNvPr id="16392" name="Picture 8" descr="doboy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958735"/>
            <a:ext cx="3101041" cy="5518265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3810000" y="5475982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92D050"/>
                </a:solidFill>
              </a:rPr>
              <a:t>The doughboys </a:t>
            </a:r>
            <a:br>
              <a:rPr lang="en-US" sz="3200" b="1" i="1" dirty="0">
                <a:solidFill>
                  <a:srgbClr val="92D050"/>
                </a:solidFill>
              </a:rPr>
            </a:br>
            <a:r>
              <a:rPr lang="en-US" sz="3200" b="1" i="1" dirty="0">
                <a:solidFill>
                  <a:srgbClr val="92D050"/>
                </a:solidFill>
              </a:rPr>
              <a:t>want their dough.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8600" y="10668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92D050"/>
                </a:solidFill>
              </a:rPr>
              <a:t>aka, “Bonus Army”</a:t>
            </a:r>
            <a:br>
              <a:rPr lang="en-US" sz="3200" dirty="0">
                <a:solidFill>
                  <a:srgbClr val="92D050"/>
                </a:solidFill>
              </a:rPr>
            </a:br>
            <a:r>
              <a:rPr lang="en-US" sz="3200" b="1" dirty="0">
                <a:solidFill>
                  <a:srgbClr val="92D050"/>
                </a:solidFill>
              </a:rPr>
              <a:t>Summer, 1932</a:t>
            </a:r>
            <a:endParaRPr lang="en-US" sz="3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1928 Presidential Election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93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ifc.com/makemediamatter/wikipedia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4648200"/>
            <a:ext cx="995307" cy="1219200"/>
          </a:xfrm>
          <a:prstGeom prst="rect">
            <a:avLst/>
          </a:prstGeom>
          <a:noFill/>
        </p:spPr>
      </p:pic>
      <p:pic>
        <p:nvPicPr>
          <p:cNvPr id="1029" name="Picture 5" descr="C:\Documents and Settings\TRICHEY\Local Settings\Temporary Internet Files\Content.IE5\3W6ZUY9R\MC90041551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8743" y="4267200"/>
            <a:ext cx="931156" cy="914400"/>
          </a:xfrm>
          <a:prstGeom prst="rect">
            <a:avLst/>
          </a:prstGeom>
          <a:noFill/>
        </p:spPr>
      </p:pic>
      <p:sp>
        <p:nvSpPr>
          <p:cNvPr id="6" name="TextBox 5">
            <a:hlinkClick r:id="rId6" action="ppaction://hlinksldjump"/>
          </p:cNvPr>
          <p:cNvSpPr txBox="1"/>
          <p:nvPr/>
        </p:nvSpPr>
        <p:spPr>
          <a:xfrm>
            <a:off x="1066800" y="6172200"/>
            <a:ext cx="1143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1928</a:t>
            </a:r>
          </a:p>
        </p:txBody>
      </p:sp>
      <p:sp>
        <p:nvSpPr>
          <p:cNvPr id="8" name="TextBox 7">
            <a:hlinkClick r:id="" action="ppaction://noaction"/>
          </p:cNvPr>
          <p:cNvSpPr txBox="1"/>
          <p:nvPr/>
        </p:nvSpPr>
        <p:spPr>
          <a:xfrm>
            <a:off x="2971800" y="6182380"/>
            <a:ext cx="1143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1932</a:t>
            </a:r>
          </a:p>
        </p:txBody>
      </p:sp>
      <p:sp>
        <p:nvSpPr>
          <p:cNvPr id="9" name="TextBox 8">
            <a:hlinkClick r:id="" action="ppaction://noaction"/>
          </p:cNvPr>
          <p:cNvSpPr txBox="1"/>
          <p:nvPr/>
        </p:nvSpPr>
        <p:spPr>
          <a:xfrm>
            <a:off x="4876800" y="6182380"/>
            <a:ext cx="1143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1936</a:t>
            </a:r>
          </a:p>
        </p:txBody>
      </p:sp>
      <p:sp>
        <p:nvSpPr>
          <p:cNvPr id="10" name="TextBox 9">
            <a:hlinkClick r:id="" action="ppaction://noaction"/>
          </p:cNvPr>
          <p:cNvSpPr txBox="1"/>
          <p:nvPr/>
        </p:nvSpPr>
        <p:spPr>
          <a:xfrm>
            <a:off x="6781800" y="6182380"/>
            <a:ext cx="1143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1940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10199" cy="3078162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No Substitute for Victory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ile:MacArthur Mani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199" y="19050"/>
            <a:ext cx="3733801" cy="62815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10199" y="6088559"/>
            <a:ext cx="373380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MACARTHUR</a:t>
            </a:r>
          </a:p>
        </p:txBody>
      </p:sp>
    </p:spTree>
    <p:extLst>
      <p:ext uri="{BB962C8B-B14F-4D97-AF65-F5344CB8AC3E}">
        <p14:creationId xmlns:p14="http://schemas.microsoft.com/office/powerpoint/2010/main" val="2211999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le:Evictbonusar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875"/>
          <a:stretch>
            <a:fillRect/>
          </a:stretch>
        </p:blipFill>
        <p:spPr bwMode="auto">
          <a:xfrm>
            <a:off x="-19050" y="0"/>
            <a:ext cx="9163050" cy="687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5162550" cy="9615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2"/>
            <a:ext cx="9124950" cy="4174958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9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62601"/>
            <a:ext cx="870128" cy="870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4191000"/>
            <a:ext cx="504825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700" dirty="0">
                <a:solidFill>
                  <a:prstClr val="white"/>
                </a:solidFill>
                <a:latin typeface="Franklin Gothic Demi" panose="020B0703020102020204" pitchFamily="34" charset="0"/>
                <a:cs typeface="Kartika" panose="02020503030404060203" pitchFamily="18" charset="0"/>
              </a:rPr>
              <a:t>LEARNING.  </a:t>
            </a:r>
            <a:endParaRPr lang="en-US" sz="5700" dirty="0">
              <a:solidFill>
                <a:srgbClr val="072F54"/>
              </a:solidFill>
              <a:latin typeface="Franklin Gothic Demi" panose="020B0703020102020204" pitchFamily="34" charset="0"/>
              <a:cs typeface="Kartika" panose="020205030304040602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0049" y="4191000"/>
            <a:ext cx="499296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700" dirty="0">
                <a:solidFill>
                  <a:prstClr val="white"/>
                </a:solidFill>
                <a:latin typeface="Franklin Gothic Demi" panose="020B0703020102020204" pitchFamily="34" charset="0"/>
                <a:cs typeface="Kartika" panose="02020503030404060203" pitchFamily="18" charset="0"/>
              </a:rPr>
              <a:t>DELIVERED.  </a:t>
            </a:r>
            <a:endParaRPr lang="en-US" sz="5700" dirty="0">
              <a:solidFill>
                <a:srgbClr val="072F54"/>
              </a:solidFill>
              <a:latin typeface="Franklin Gothic Demi" panose="020B0703020102020204" pitchFamily="34" charset="0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274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55000" contrast="-55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609600"/>
            <a:ext cx="5105400" cy="2819400"/>
          </a:xfrm>
        </p:spPr>
        <p:txBody>
          <a:bodyPr>
            <a:noAutofit/>
          </a:bodyPr>
          <a:lstStyle/>
          <a:p>
            <a:r>
              <a:rPr lang="en-US" sz="5400" dirty="0"/>
              <a:t>Herbert Hoover</a:t>
            </a:r>
            <a:br>
              <a:rPr lang="en-US" sz="3200" dirty="0"/>
            </a:br>
            <a:r>
              <a:rPr lang="en-US" sz="2800" b="0" dirty="0"/>
              <a:t>(R-IA)</a:t>
            </a:r>
            <a:br>
              <a:rPr lang="en-US" sz="2800" dirty="0"/>
            </a:br>
            <a:r>
              <a:rPr lang="en-US" sz="2800" b="0" i="1" dirty="0"/>
              <a:t>Thirty-first President of the U.S.</a:t>
            </a:r>
            <a:br>
              <a:rPr lang="en-US" sz="2800" dirty="0"/>
            </a:br>
            <a:r>
              <a:rPr lang="en-US" sz="2800" b="0" dirty="0"/>
              <a:t>1929-1933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000" y="63246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hlinkClick r:id="rId3"/>
              </a:rPr>
              <a:t>www.whitehouse.gov/about/presidents/warrenharding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9698" name="Picture 2" descr="File:Herbert Ho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219200"/>
            <a:ext cx="3563717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429000" cy="2057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300" b="1" dirty="0"/>
              <a:t>ECONOMIC PROBLEMS</a:t>
            </a:r>
            <a:br>
              <a:rPr lang="en-US" dirty="0"/>
            </a:br>
            <a:r>
              <a:rPr lang="en-US" sz="3600" b="1" i="1" dirty="0"/>
              <a:t>in the late 1920s</a:t>
            </a:r>
            <a:endParaRPr lang="en-US" b="1" i="1" dirty="0"/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57200"/>
            <a:ext cx="4495800" cy="4495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267200" y="5068669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The Federal Reserve is a government-created central bank that determines interest rates.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36098" y="2743200"/>
            <a:ext cx="3826302" cy="2656485"/>
            <a:chOff x="-16302" y="3058515"/>
            <a:chExt cx="3826302" cy="2656485"/>
          </a:xfrm>
        </p:grpSpPr>
        <p:pic>
          <p:nvPicPr>
            <p:cNvPr id="21" name="Picture 2" descr="C:\Users\Tom\AppData\Local\Microsoft\Windows\Temporary Internet Files\Content.IE5\314A8ZQH\MC90001286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6302" y="3058515"/>
              <a:ext cx="3826302" cy="2046885"/>
            </a:xfrm>
            <a:prstGeom prst="rect">
              <a:avLst/>
            </a:prstGeom>
            <a:noFill/>
          </p:spPr>
        </p:pic>
        <p:sp>
          <p:nvSpPr>
            <p:cNvPr id="22" name="Rectangle 21"/>
            <p:cNvSpPr/>
            <p:nvPr/>
          </p:nvSpPr>
          <p:spPr>
            <a:xfrm>
              <a:off x="395935" y="5068669"/>
              <a:ext cx="294099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3600" b="1" dirty="0"/>
                <a:t>CHEAP CREDIT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222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429000" cy="2057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300" b="1" dirty="0"/>
              <a:t>ECONOMIC PROBLEMS</a:t>
            </a:r>
            <a:br>
              <a:rPr lang="en-US" dirty="0"/>
            </a:br>
            <a:r>
              <a:rPr lang="en-US" sz="3600" b="1" i="1" dirty="0"/>
              <a:t>in the late 1920s</a:t>
            </a:r>
            <a:endParaRPr lang="en-US" b="1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5715000" y="152400"/>
            <a:ext cx="3124200" cy="2932331"/>
            <a:chOff x="4572000" y="1295400"/>
            <a:chExt cx="3124200" cy="2932331"/>
          </a:xfrm>
        </p:grpSpPr>
        <p:pic>
          <p:nvPicPr>
            <p:cNvPr id="6148" name="Picture 4" descr="C:\Users\Tom\AppData\Local\Microsoft\Windows\Temporary Internet Files\Content.IE5\314A8ZQH\MP900341709[1].jpg"/>
            <p:cNvPicPr>
              <a:picLocks noChangeAspect="1" noChangeArrowheads="1"/>
            </p:cNvPicPr>
            <p:nvPr/>
          </p:nvPicPr>
          <p:blipFill>
            <a:blip r:embed="rId2" cstate="print"/>
            <a:srcRect l="6250" t="9112" r="8333"/>
            <a:stretch>
              <a:fillRect/>
            </a:stretch>
          </p:blipFill>
          <p:spPr bwMode="auto">
            <a:xfrm>
              <a:off x="4572000" y="1295400"/>
              <a:ext cx="3124200" cy="2371344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4724400" y="3581400"/>
              <a:ext cx="28204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3600" b="1" dirty="0"/>
                <a:t>SPECULATION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6098" y="2743200"/>
            <a:ext cx="3826302" cy="2656485"/>
            <a:chOff x="-16302" y="3058515"/>
            <a:chExt cx="3826302" cy="2656485"/>
          </a:xfrm>
        </p:grpSpPr>
        <p:pic>
          <p:nvPicPr>
            <p:cNvPr id="6146" name="Picture 2" descr="C:\Users\Tom\AppData\Local\Microsoft\Windows\Temporary Internet Files\Content.IE5\314A8ZQH\MC90001286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6302" y="3058515"/>
              <a:ext cx="3826302" cy="2046885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395935" y="5068669"/>
              <a:ext cx="294099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3600" b="1" dirty="0"/>
                <a:t>CHEAP CREDIT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02942" y="3371671"/>
            <a:ext cx="2964658" cy="3257729"/>
            <a:chOff x="4502942" y="3276600"/>
            <a:chExt cx="2964658" cy="3257729"/>
          </a:xfrm>
        </p:grpSpPr>
        <p:grpSp>
          <p:nvGrpSpPr>
            <p:cNvPr id="16" name="Group 15"/>
            <p:cNvGrpSpPr/>
            <p:nvPr/>
          </p:nvGrpSpPr>
          <p:grpSpPr>
            <a:xfrm>
              <a:off x="4502942" y="3276600"/>
              <a:ext cx="2964658" cy="3257729"/>
              <a:chOff x="4274342" y="3276600"/>
              <a:chExt cx="2964658" cy="325772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274342" y="5334000"/>
                <a:ext cx="2964658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buNone/>
                </a:pPr>
                <a:r>
                  <a:rPr lang="en-US" sz="3600" b="1" dirty="0"/>
                  <a:t>BUYING </a:t>
                </a:r>
                <a:br>
                  <a:rPr lang="en-US" sz="3600" b="1" dirty="0"/>
                </a:br>
                <a:r>
                  <a:rPr lang="en-US" sz="3600" b="1" dirty="0"/>
                  <a:t>“ON MARGIN”</a:t>
                </a:r>
              </a:p>
            </p:txBody>
          </p:sp>
          <p:pic>
            <p:nvPicPr>
              <p:cNvPr id="6150" name="Picture 6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419600" y="3276600"/>
                <a:ext cx="2743200" cy="205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softEdge rad="63500"/>
              </a:effectLst>
            </p:spPr>
          </p:pic>
        </p:grpSp>
        <p:pic>
          <p:nvPicPr>
            <p:cNvPr id="6152" name="Picture 8" descr="C:\Users\Tom\AppData\Local\Microsoft\Windows\Temporary Internet Files\Content.IE5\3J1VCP10\MC900432637[1]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57950" y="3276600"/>
              <a:ext cx="857250" cy="857250"/>
            </a:xfrm>
            <a:prstGeom prst="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radigmbook.com/assets/DowHistory1920to193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6436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60438"/>
            <a:ext cx="5029200" cy="2316162"/>
          </a:xfrm>
        </p:spPr>
        <p:txBody>
          <a:bodyPr>
            <a:normAutofit/>
          </a:bodyPr>
          <a:lstStyle/>
          <a:p>
            <a:r>
              <a:rPr lang="en-US" sz="6600" b="1" dirty="0"/>
              <a:t>Stock Market CRASH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arizona.typepad.com/.a/6a00d8341bf80c53ef011168d02683970c-500w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5720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/>
              <a:t>“</a:t>
            </a:r>
            <a:r>
              <a:rPr lang="en-US" sz="5400" b="1" dirty="0" err="1"/>
              <a:t>Hoovervilles</a:t>
            </a:r>
            <a:r>
              <a:rPr lang="en-US" sz="5400" b="1" dirty="0"/>
              <a:t>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810000"/>
            <a:ext cx="914400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800" b="1" dirty="0"/>
              <a:t>It’s ALWAYS the Presidents’ fault.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File:Oklahoman boy during the Dust Bowl era.jpg"/>
          <p:cNvPicPr>
            <a:picLocks noChangeAspect="1" noChangeArrowheads="1"/>
          </p:cNvPicPr>
          <p:nvPr/>
        </p:nvPicPr>
        <p:blipFill rotWithShape="1">
          <a:blip r:embed="rId2" cstate="print"/>
          <a:srcRect t="5170" r="15833" b="4167"/>
          <a:stretch/>
        </p:blipFill>
        <p:spPr bwMode="auto">
          <a:xfrm>
            <a:off x="1447800" y="-2"/>
            <a:ext cx="7696200" cy="6858001"/>
          </a:xfrm>
          <a:prstGeom prst="rect">
            <a:avLst/>
          </a:prstGeom>
          <a:noFill/>
        </p:spPr>
      </p:pic>
      <p:pic>
        <p:nvPicPr>
          <p:cNvPr id="6" name="Picture 5" descr="File:Oklahoman boy during the Dust Bowl era.jpg"/>
          <p:cNvPicPr>
            <a:picLocks noChangeAspect="1" noChangeArrowheads="1"/>
          </p:cNvPicPr>
          <p:nvPr/>
        </p:nvPicPr>
        <p:blipFill rotWithShape="1">
          <a:blip r:embed="rId2" cstate="print"/>
          <a:srcRect l="-1" t="5170" r="90209" b="4167"/>
          <a:stretch/>
        </p:blipFill>
        <p:spPr bwMode="auto">
          <a:xfrm>
            <a:off x="0" y="0"/>
            <a:ext cx="2343150" cy="6858001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352961"/>
            <a:ext cx="44196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/>
              <a:t>The Dust Bowl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3886200"/>
            <a:ext cx="441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/>
              <a:t>Farm Economy Collapses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A Dust Storm in Texas (1935)</a:t>
            </a:r>
          </a:p>
        </p:txBody>
      </p:sp>
      <p:pic>
        <p:nvPicPr>
          <p:cNvPr id="96258" name="Picture 2" descr="http://upload.wikimedia.org/wikipedia/commons/3/34/Dust-storm-Texas-19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97602"/>
            <a:ext cx="9144000" cy="5560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4587</TotalTime>
  <Words>167</Words>
  <Application>Microsoft Office PowerPoint</Application>
  <PresentationFormat>On-screen Show (4:3)</PresentationFormat>
  <Paragraphs>47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Bodoni MT Black</vt:lpstr>
      <vt:lpstr>Calibri</vt:lpstr>
      <vt:lpstr>Franklin Gothic Demi</vt:lpstr>
      <vt:lpstr>Kartika</vt:lpstr>
      <vt:lpstr>Office Theme</vt:lpstr>
      <vt:lpstr>1_Office Theme</vt:lpstr>
      <vt:lpstr>2_Office Theme</vt:lpstr>
      <vt:lpstr>4_Office Theme</vt:lpstr>
      <vt:lpstr>Welcome to Hooverville</vt:lpstr>
      <vt:lpstr>1928 Presidential Election</vt:lpstr>
      <vt:lpstr>Herbert Hoover (R-IA) Thirty-first President of the U.S. 1929-1933</vt:lpstr>
      <vt:lpstr>ECONOMIC PROBLEMS in the late 1920s</vt:lpstr>
      <vt:lpstr>ECONOMIC PROBLEMS in the late 1920s</vt:lpstr>
      <vt:lpstr>Stock Market CRASH</vt:lpstr>
      <vt:lpstr>“Hoovervilles”</vt:lpstr>
      <vt:lpstr>PowerPoint Presentation</vt:lpstr>
      <vt:lpstr>A Dust Storm in Texas (1935)</vt:lpstr>
      <vt:lpstr>Route 66</vt:lpstr>
      <vt:lpstr>PowerPoint Presentation</vt:lpstr>
      <vt:lpstr>Migrant Mother  (1936)</vt:lpstr>
      <vt:lpstr>The Hoover Myth</vt:lpstr>
      <vt:lpstr>Tax Increase</vt:lpstr>
      <vt:lpstr>Hawley-Smoot Tariff</vt:lpstr>
      <vt:lpstr>PowerPoint Presentation</vt:lpstr>
      <vt:lpstr>Hoover Had Limits</vt:lpstr>
      <vt:lpstr>PowerPoint Presentation</vt:lpstr>
      <vt:lpstr>The “Bonus Expeditionary Force”</vt:lpstr>
      <vt:lpstr>No Substitute for Victory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Hooverville (USHC 6.3)</dc:title>
  <dc:creator>Tom Richey</dc:creator>
  <cp:lastModifiedBy>Tom Richey</cp:lastModifiedBy>
  <cp:revision>388</cp:revision>
  <dcterms:created xsi:type="dcterms:W3CDTF">2011-03-20T20:12:47Z</dcterms:created>
  <dcterms:modified xsi:type="dcterms:W3CDTF">2020-12-14T17:35:40Z</dcterms:modified>
</cp:coreProperties>
</file>