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5.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6.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7.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notesSlides/notesSlide8.xml" ContentType="application/vnd.openxmlformats-officedocument.presentationml.notesSl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 id="2147483710" r:id="rId2"/>
    <p:sldMasterId id="2147483734" r:id="rId3"/>
    <p:sldMasterId id="2147483746" r:id="rId4"/>
  </p:sldMasterIdLst>
  <p:notesMasterIdLst>
    <p:notesMasterId r:id="rId66"/>
  </p:notesMasterIdLst>
  <p:sldIdLst>
    <p:sldId id="348" r:id="rId5"/>
    <p:sldId id="349" r:id="rId6"/>
    <p:sldId id="294" r:id="rId7"/>
    <p:sldId id="372" r:id="rId8"/>
    <p:sldId id="416" r:id="rId9"/>
    <p:sldId id="329" r:id="rId10"/>
    <p:sldId id="330" r:id="rId11"/>
    <p:sldId id="259" r:id="rId12"/>
    <p:sldId id="370" r:id="rId13"/>
    <p:sldId id="418" r:id="rId14"/>
    <p:sldId id="262" r:id="rId15"/>
    <p:sldId id="268" r:id="rId16"/>
    <p:sldId id="320" r:id="rId17"/>
    <p:sldId id="374" r:id="rId18"/>
    <p:sldId id="375" r:id="rId19"/>
    <p:sldId id="318" r:id="rId20"/>
    <p:sldId id="264" r:id="rId21"/>
    <p:sldId id="317" r:id="rId22"/>
    <p:sldId id="377" r:id="rId23"/>
    <p:sldId id="351" r:id="rId24"/>
    <p:sldId id="420" r:id="rId25"/>
    <p:sldId id="419" r:id="rId26"/>
    <p:sldId id="350" r:id="rId27"/>
    <p:sldId id="369" r:id="rId28"/>
    <p:sldId id="365" r:id="rId29"/>
    <p:sldId id="363" r:id="rId30"/>
    <p:sldId id="361" r:id="rId31"/>
    <p:sldId id="364" r:id="rId32"/>
    <p:sldId id="347" r:id="rId33"/>
    <p:sldId id="378" r:id="rId34"/>
    <p:sldId id="421" r:id="rId35"/>
    <p:sldId id="379" r:id="rId36"/>
    <p:sldId id="333" r:id="rId37"/>
    <p:sldId id="336" r:id="rId38"/>
    <p:sldId id="331" r:id="rId39"/>
    <p:sldId id="335" r:id="rId40"/>
    <p:sldId id="381" r:id="rId41"/>
    <p:sldId id="382" r:id="rId42"/>
    <p:sldId id="417" r:id="rId43"/>
    <p:sldId id="402" r:id="rId44"/>
    <p:sldId id="403" r:id="rId45"/>
    <p:sldId id="293" r:id="rId46"/>
    <p:sldId id="302" r:id="rId47"/>
    <p:sldId id="295" r:id="rId48"/>
    <p:sldId id="276" r:id="rId49"/>
    <p:sldId id="410" r:id="rId50"/>
    <p:sldId id="277" r:id="rId51"/>
    <p:sldId id="422" r:id="rId52"/>
    <p:sldId id="413" r:id="rId53"/>
    <p:sldId id="394" r:id="rId54"/>
    <p:sldId id="271" r:id="rId55"/>
    <p:sldId id="396" r:id="rId56"/>
    <p:sldId id="272" r:id="rId57"/>
    <p:sldId id="424" r:id="rId58"/>
    <p:sldId id="423" r:id="rId59"/>
    <p:sldId id="407" r:id="rId60"/>
    <p:sldId id="397" r:id="rId61"/>
    <p:sldId id="273" r:id="rId62"/>
    <p:sldId id="425" r:id="rId63"/>
    <p:sldId id="399" r:id="rId64"/>
    <p:sldId id="373" r:id="rId65"/>
  </p:sldIdLst>
  <p:sldSz cx="9144000" cy="6858000" type="screen4x3"/>
  <p:notesSz cx="6858000" cy="9144000"/>
  <p:embeddedFontLst>
    <p:embeddedFont>
      <p:font typeface="Century Schoolbook" pitchFamily="18" charset="0"/>
      <p:regular r:id="rId67"/>
      <p:bold r:id="rId68"/>
      <p:italic r:id="rId69"/>
      <p:boldItalic r:id="rId70"/>
    </p:embeddedFont>
    <p:embeddedFont>
      <p:font typeface="Wingdings 3" pitchFamily="18" charset="2"/>
      <p:regular r:id="rId71"/>
    </p:embeddedFont>
    <p:embeddedFont>
      <p:font typeface="Limelight" pitchFamily="2" charset="0"/>
      <p:regular r:id="rId72"/>
    </p:embeddedFont>
    <p:embeddedFont>
      <p:font typeface="Bradley Hand ITC" pitchFamily="66" charset="0"/>
      <p:regular r:id="rId73"/>
    </p:embeddedFont>
    <p:embeddedFont>
      <p:font typeface="Corbel" pitchFamily="34" charset="0"/>
      <p:regular r:id="rId74"/>
      <p:bold r:id="rId75"/>
      <p:italic r:id="rId76"/>
      <p:boldItalic r:id="rId77"/>
    </p:embeddedFont>
    <p:embeddedFont>
      <p:font typeface="Calibri" pitchFamily="34" charset="0"/>
      <p:regular r:id="rId78"/>
      <p:bold r:id="rId79"/>
      <p:italic r:id="rId80"/>
      <p:boldItalic r:id="rId81"/>
    </p:embeddedFont>
    <p:embeddedFont>
      <p:font typeface="Wingdings 2" pitchFamily="18" charset="2"/>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07F"/>
    <a:srgbClr val="8F140B"/>
    <a:srgbClr val="FD9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50" d="100"/>
          <a:sy n="50" d="100"/>
        </p:scale>
        <p:origin x="-1860" y="-43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5745CF-E8BF-4CA6-8117-330199F47DCC}" type="datetimeFigureOut">
              <a:rPr lang="en-US" smtClean="0"/>
              <a:pPr/>
              <a:t>5/4/2013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A0028B-70CF-401A-A2ED-69663D0FBAAD}" type="slidenum">
              <a:rPr lang="en-US" smtClean="0"/>
              <a:pPr/>
              <a:t>‹#›</a:t>
            </a:fld>
            <a:endParaRPr lang="en-US" dirty="0"/>
          </a:p>
        </p:txBody>
      </p:sp>
    </p:spTree>
    <p:extLst>
      <p:ext uri="{BB962C8B-B14F-4D97-AF65-F5344CB8AC3E}">
        <p14:creationId xmlns:p14="http://schemas.microsoft.com/office/powerpoint/2010/main" val="35872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78E728-C96B-43A9-842D-BE14B303DF64}" type="slidenum">
              <a:rPr lang="en-US"/>
              <a:pPr/>
              <a:t>11</a:t>
            </a:fld>
            <a:endParaRPr lang="en-US"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AA8D1-6942-41DB-AC7B-B9AD94CB5758}" type="slidenum">
              <a:rPr lang="en-US"/>
              <a:pPr/>
              <a:t>17</a:t>
            </a:fld>
            <a:endParaRPr lang="en-US" dirty="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http://museumvictoria.com.au/collections/items/261171/iron-electric-hotpoint-1920s</a:t>
            </a:r>
            <a:endParaRPr lang="en-US" dirty="0"/>
          </a:p>
        </p:txBody>
      </p:sp>
      <p:sp>
        <p:nvSpPr>
          <p:cNvPr id="4" name="Slide Number Placeholder 3"/>
          <p:cNvSpPr>
            <a:spLocks noGrp="1"/>
          </p:cNvSpPr>
          <p:nvPr>
            <p:ph type="sldNum" sz="quarter" idx="10"/>
          </p:nvPr>
        </p:nvSpPr>
        <p:spPr/>
        <p:txBody>
          <a:bodyPr/>
          <a:lstStyle/>
          <a:p>
            <a:fld id="{45A0028B-70CF-401A-A2ED-69663D0FBAAD}" type="slidenum">
              <a:rPr lang="en-US" smtClean="0"/>
              <a:pPr/>
              <a:t>20</a:t>
            </a:fld>
            <a:endParaRPr lang="en-US" dirty="0"/>
          </a:p>
        </p:txBody>
      </p:sp>
    </p:spTree>
    <p:extLst>
      <p:ext uri="{BB962C8B-B14F-4D97-AF65-F5344CB8AC3E}">
        <p14:creationId xmlns:p14="http://schemas.microsoft.com/office/powerpoint/2010/main" val="319245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http://tothetwenties.blogspot.com/2009/11/i-dont-mind-housekeeping-bit.html</a:t>
            </a:r>
            <a:endParaRPr lang="en-US" dirty="0"/>
          </a:p>
        </p:txBody>
      </p:sp>
      <p:sp>
        <p:nvSpPr>
          <p:cNvPr id="4" name="Slide Number Placeholder 3"/>
          <p:cNvSpPr>
            <a:spLocks noGrp="1"/>
          </p:cNvSpPr>
          <p:nvPr>
            <p:ph type="sldNum" sz="quarter" idx="10"/>
          </p:nvPr>
        </p:nvSpPr>
        <p:spPr/>
        <p:txBody>
          <a:bodyPr/>
          <a:lstStyle/>
          <a:p>
            <a:fld id="{45A0028B-70CF-401A-A2ED-69663D0FBAAD}" type="slidenum">
              <a:rPr lang="en-US" smtClean="0"/>
              <a:pPr/>
              <a:t>23</a:t>
            </a:fld>
            <a:endParaRPr lang="en-US" dirty="0"/>
          </a:p>
        </p:txBody>
      </p:sp>
    </p:spTree>
    <p:extLst>
      <p:ext uri="{BB962C8B-B14F-4D97-AF65-F5344CB8AC3E}">
        <p14:creationId xmlns:p14="http://schemas.microsoft.com/office/powerpoint/2010/main" val="133474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Sheet music for the song "We Men Must Grow A Mustache." 1922 Inset photo of bandleader Abe Lyman.</a:t>
            </a:r>
            <a:endParaRPr lang="en-US" dirty="0"/>
          </a:p>
        </p:txBody>
      </p:sp>
      <p:sp>
        <p:nvSpPr>
          <p:cNvPr id="4" name="Slide Number Placeholder 3"/>
          <p:cNvSpPr>
            <a:spLocks noGrp="1"/>
          </p:cNvSpPr>
          <p:nvPr>
            <p:ph type="sldNum" sz="quarter" idx="10"/>
          </p:nvPr>
        </p:nvSpPr>
        <p:spPr/>
        <p:txBody>
          <a:bodyPr/>
          <a:lstStyle/>
          <a:p>
            <a:fld id="{45A0028B-70CF-401A-A2ED-69663D0FBAAD}" type="slidenum">
              <a:rPr lang="en-US" smtClean="0"/>
              <a:pPr/>
              <a:t>29</a:t>
            </a:fld>
            <a:endParaRPr lang="en-US" dirty="0"/>
          </a:p>
        </p:txBody>
      </p:sp>
    </p:spTree>
    <p:extLst>
      <p:ext uri="{BB962C8B-B14F-4D97-AF65-F5344CB8AC3E}">
        <p14:creationId xmlns:p14="http://schemas.microsoft.com/office/powerpoint/2010/main" val="2311616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2DAF5-F128-41E6-ACE3-737E6C91D59D}" type="slidenum">
              <a:rPr lang="en-US"/>
              <a:pPr/>
              <a:t>35</a:t>
            </a:fld>
            <a:endParaRPr 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D3123D-A05F-4B69-8722-07374D8C76E4}" type="slidenum">
              <a:rPr lang="en-US" smtClean="0"/>
              <a:pPr/>
              <a:t>45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6E063-F851-4230-B4BA-D6964BE6B61F}" type="slidenum">
              <a:rPr lang="en-US"/>
              <a:pPr/>
              <a:t>47</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F53545-2313-4521-A5C4-AD88295105F4}" type="slidenum">
              <a:rPr lang="en-US" smtClean="0"/>
              <a:pPr/>
              <a:t>‹#›</a:t>
            </a:fld>
            <a:endParaRPr lang="en-US" dirty="0"/>
          </a:p>
        </p:txBody>
      </p:sp>
    </p:spTree>
    <p:extLst>
      <p:ext uri="{BB962C8B-B14F-4D97-AF65-F5344CB8AC3E}">
        <p14:creationId xmlns:p14="http://schemas.microsoft.com/office/powerpoint/2010/main" val="415948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2D89DC-6122-458A-A85B-5942D6BD837D}" type="slidenum">
              <a:rPr lang="en-US" smtClean="0"/>
              <a:pPr/>
              <a:t>‹#›</a:t>
            </a:fld>
            <a:endParaRPr lang="en-US" dirty="0"/>
          </a:p>
        </p:txBody>
      </p:sp>
    </p:spTree>
    <p:extLst>
      <p:ext uri="{BB962C8B-B14F-4D97-AF65-F5344CB8AC3E}">
        <p14:creationId xmlns:p14="http://schemas.microsoft.com/office/powerpoint/2010/main" val="288440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21EE6-48BE-4A2F-ACFD-B5AE350DBE71}" type="slidenum">
              <a:rPr lang="en-US" smtClean="0"/>
              <a:pPr/>
              <a:t>‹#›</a:t>
            </a:fld>
            <a:endParaRPr lang="en-US" dirty="0"/>
          </a:p>
        </p:txBody>
      </p:sp>
    </p:spTree>
    <p:extLst>
      <p:ext uri="{BB962C8B-B14F-4D97-AF65-F5344CB8AC3E}">
        <p14:creationId xmlns:p14="http://schemas.microsoft.com/office/powerpoint/2010/main" val="254313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white">
                    <a:tint val="95000"/>
                  </a:prstClr>
                </a:solidFill>
              </a:rPr>
              <a:pPr/>
              <a:t>5/4/2013</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8549335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597365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white">
                    <a:tint val="95000"/>
                  </a:prstClr>
                </a:solidFill>
              </a:rPr>
              <a:pPr/>
              <a:t>5/4/2013</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white">
                    <a:tint val="95000"/>
                  </a:prstClr>
                </a:solidFill>
              </a:rPr>
              <a:pPr/>
              <a:t>‹#›</a:t>
            </a:fld>
            <a:endParaRPr lang="en-US" dirty="0">
              <a:solidFill>
                <a:prstClr val="white">
                  <a:tint val="95000"/>
                </a:prstClr>
              </a:solidFill>
            </a:endParaRPr>
          </a:p>
        </p:txBody>
      </p:sp>
    </p:spTree>
    <p:extLst>
      <p:ext uri="{BB962C8B-B14F-4D97-AF65-F5344CB8AC3E}">
        <p14:creationId xmlns:p14="http://schemas.microsoft.com/office/powerpoint/2010/main" val="266653170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334290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039888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75264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95000"/>
                </a:prstClr>
              </a:solidFill>
            </a:endParaRPr>
          </a:p>
        </p:txBody>
      </p:sp>
      <p:sp>
        <p:nvSpPr>
          <p:cNvPr id="4" name="Slide Number Placeholder 3"/>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7762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237617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83DC85-3604-4325-B99E-4477F1D21E65}" type="slidenum">
              <a:rPr lang="en-US" smtClean="0"/>
              <a:pPr/>
              <a:t>‹#›</a:t>
            </a:fld>
            <a:endParaRPr lang="en-US" dirty="0"/>
          </a:p>
        </p:txBody>
      </p:sp>
    </p:spTree>
    <p:extLst>
      <p:ext uri="{BB962C8B-B14F-4D97-AF65-F5344CB8AC3E}">
        <p14:creationId xmlns:p14="http://schemas.microsoft.com/office/powerpoint/2010/main" val="4029386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29809555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250422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4037114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4F53545-2313-4521-A5C4-AD8829510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928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83DC85-3604-4325-B99E-4477F1D21E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217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2F82A8-FAE0-4AD8-9943-13436D7BD8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253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2758148-8126-4FC6-82D9-5EBAB44EF0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968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D07AD3-3939-4B0D-93A2-1FFA807736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9611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75DF1-B754-469F-9C7C-CC85A16D65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852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E4E2B6E-BC28-4A34-B52B-01AEA029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851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2F82A8-FAE0-4AD8-9943-13436D7BD8B8}" type="slidenum">
              <a:rPr lang="en-US" smtClean="0"/>
              <a:pPr/>
              <a:t>‹#›</a:t>
            </a:fld>
            <a:endParaRPr lang="en-US" dirty="0"/>
          </a:p>
        </p:txBody>
      </p:sp>
    </p:spTree>
    <p:extLst>
      <p:ext uri="{BB962C8B-B14F-4D97-AF65-F5344CB8AC3E}">
        <p14:creationId xmlns:p14="http://schemas.microsoft.com/office/powerpoint/2010/main" val="2032834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0B9B11-289D-40FA-BE60-1D1EF17B4A3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88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5B03BC-3848-4628-A5CF-11F800E050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1296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2D89DC-6122-458A-A85B-5942D6BD83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232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C21EE6-48BE-4A2F-ACFD-B5AE350DB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1659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4F53545-2313-4521-A5C4-AD8829510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5533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83DC85-3604-4325-B99E-4477F1D21E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689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2F82A8-FAE0-4AD8-9943-13436D7BD8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828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2758148-8126-4FC6-82D9-5EBAB44EF0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3173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D07AD3-3939-4B0D-93A2-1FFA807736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2932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75DF1-B754-469F-9C7C-CC85A16D65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0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758148-8126-4FC6-82D9-5EBAB44EF0EF}" type="slidenum">
              <a:rPr lang="en-US" smtClean="0"/>
              <a:pPr/>
              <a:t>‹#›</a:t>
            </a:fld>
            <a:endParaRPr lang="en-US" dirty="0"/>
          </a:p>
        </p:txBody>
      </p:sp>
    </p:spTree>
    <p:extLst>
      <p:ext uri="{BB962C8B-B14F-4D97-AF65-F5344CB8AC3E}">
        <p14:creationId xmlns:p14="http://schemas.microsoft.com/office/powerpoint/2010/main" val="4075925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E4E2B6E-BC28-4A34-B52B-01AEA029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55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0B9B11-289D-40FA-BE60-1D1EF17B4A3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8296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5B03BC-3848-4628-A5CF-11F800E050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2891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2D89DC-6122-458A-A85B-5942D6BD83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7534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C21EE6-48BE-4A2F-ACFD-B5AE350DB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1482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D07AD3-3939-4B0D-93A2-1FFA80773607}" type="slidenum">
              <a:rPr lang="en-US" smtClean="0"/>
              <a:pPr/>
              <a:t>‹#›</a:t>
            </a:fld>
            <a:endParaRPr lang="en-US" dirty="0"/>
          </a:p>
        </p:txBody>
      </p:sp>
    </p:spTree>
    <p:extLst>
      <p:ext uri="{BB962C8B-B14F-4D97-AF65-F5344CB8AC3E}">
        <p14:creationId xmlns:p14="http://schemas.microsoft.com/office/powerpoint/2010/main" val="1617733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E75DF1-B754-469F-9C7C-CC85A16D6573}" type="slidenum">
              <a:rPr lang="en-US" smtClean="0"/>
              <a:pPr/>
              <a:t>‹#›</a:t>
            </a:fld>
            <a:endParaRPr lang="en-US" dirty="0"/>
          </a:p>
        </p:txBody>
      </p:sp>
    </p:spTree>
    <p:extLst>
      <p:ext uri="{BB962C8B-B14F-4D97-AF65-F5344CB8AC3E}">
        <p14:creationId xmlns:p14="http://schemas.microsoft.com/office/powerpoint/2010/main" val="53296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4E2B6E-BC28-4A34-B52B-01AEA0291977}" type="slidenum">
              <a:rPr lang="en-US" smtClean="0"/>
              <a:pPr/>
              <a:t>‹#›</a:t>
            </a:fld>
            <a:endParaRPr lang="en-US" dirty="0"/>
          </a:p>
        </p:txBody>
      </p:sp>
    </p:spTree>
    <p:extLst>
      <p:ext uri="{BB962C8B-B14F-4D97-AF65-F5344CB8AC3E}">
        <p14:creationId xmlns:p14="http://schemas.microsoft.com/office/powerpoint/2010/main" val="1963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B9B11-289D-40FA-BE60-1D1EF17B4A32}" type="slidenum">
              <a:rPr lang="en-US" smtClean="0"/>
              <a:pPr/>
              <a:t>‹#›</a:t>
            </a:fld>
            <a:endParaRPr lang="en-US" dirty="0"/>
          </a:p>
        </p:txBody>
      </p:sp>
    </p:spTree>
    <p:extLst>
      <p:ext uri="{BB962C8B-B14F-4D97-AF65-F5344CB8AC3E}">
        <p14:creationId xmlns:p14="http://schemas.microsoft.com/office/powerpoint/2010/main" val="260138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B03BC-3848-4628-A5CF-11F800E05029}" type="slidenum">
              <a:rPr lang="en-US" smtClean="0"/>
              <a:pPr/>
              <a:t>‹#›</a:t>
            </a:fld>
            <a:endParaRPr lang="en-US" dirty="0"/>
          </a:p>
        </p:txBody>
      </p:sp>
    </p:spTree>
    <p:extLst>
      <p:ext uri="{BB962C8B-B14F-4D97-AF65-F5344CB8AC3E}">
        <p14:creationId xmlns:p14="http://schemas.microsoft.com/office/powerpoint/2010/main" val="16022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4750D-F9BE-47CF-989D-3A9696F701B7}" type="slidenum">
              <a:rPr lang="en-US" smtClean="0"/>
              <a:pPr/>
              <a:t>‹#›</a:t>
            </a:fld>
            <a:endParaRPr lang="en-US" dirty="0"/>
          </a:p>
        </p:txBody>
      </p:sp>
    </p:spTree>
    <p:extLst>
      <p:ext uri="{BB962C8B-B14F-4D97-AF65-F5344CB8AC3E}">
        <p14:creationId xmlns:p14="http://schemas.microsoft.com/office/powerpoint/2010/main" val="28319001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AC9ED7-860B-48A1-92EE-35D3A54CB7FF}" type="datetimeFigureOut">
              <a:rPr lang="en-US" smtClean="0">
                <a:solidFill>
                  <a:prstClr val="black">
                    <a:tint val="95000"/>
                  </a:prstClr>
                </a:solidFill>
              </a:rPr>
              <a:pPr/>
              <a:t>5/4/2013</a:t>
            </a:fld>
            <a:endParaRPr lang="en-US" dirty="0">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84111372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4750D-F9BE-47CF-989D-3A9696F701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834086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4750D-F9BE-47CF-989D-3A9696F701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60617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mrichey.net/"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audio" Target="file:///F:\APUSH\Unit%2010%20-%20Twenties%20and%20Depression\Warning_Siren.mp3" TargetMode="External"/><Relationship Id="rId2" Type="http://schemas.microsoft.com/office/2007/relationships/media" Target="file:///F:\APUSH\Unit%2010%20-%20Twenties%20and%20Depression\Warning_Siren.mp3" TargetMode="External"/><Relationship Id="rId1" Type="http://schemas.openxmlformats.org/officeDocument/2006/relationships/themeOverride" Target="../theme/themeOverride12.xml"/><Relationship Id="rId5" Type="http://schemas.openxmlformats.org/officeDocument/2006/relationships/image" Target="../media/image18.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law2.umkc.edu/faculty/projects/ftrials/SaccoV/s&amp;vevidence.html" TargetMode="Externa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ed.sc.gov/agency/se/Teacher-Effectiveness/Standards-and-Curriculum/documents/USHCSupportDocuments.pdf#page=92"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hyperlink" Target="http://www.flickr.com/photos/secretlond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hyperlink" Target="http://www.flickr.com/photos/andreyphot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hemeOverride" Target="../theme/themeOverride15.xml"/><Relationship Id="rId5" Type="http://schemas.microsoft.com/office/2007/relationships/hdphoto" Target="../media/hdphoto4.wdp"/><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hemeOverride" Target="../theme/themeOverride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1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slide" Target="slide20.xml"/><Relationship Id="rId3" Type="http://schemas.openxmlformats.org/officeDocument/2006/relationships/slide" Target="slide5.xml"/><Relationship Id="rId7" Type="http://schemas.openxmlformats.org/officeDocument/2006/relationships/slide" Target="slide41.xml"/><Relationship Id="rId12"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6.jpeg"/><Relationship Id="rId11" Type="http://schemas.openxmlformats.org/officeDocument/2006/relationships/slide" Target="slide32.xml"/><Relationship Id="rId5" Type="http://schemas.openxmlformats.org/officeDocument/2006/relationships/slide" Target="slide40.xml"/><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slide" Target="slide4.xml"/><Relationship Id="rId1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hemeOverride" Target="../theme/themeOverr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hemeOverride" Target="../theme/themeOverr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hemeOverride" Target="../theme/themeOverride21.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2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hemeOverride" Target="../theme/themeOverride23.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hemeOverride" Target="../theme/themeOverride24.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hemeOverride" Target="../theme/themeOverride25.xml"/><Relationship Id="rId4" Type="http://schemas.openxmlformats.org/officeDocument/2006/relationships/hyperlink" Target="http://www.flickr.com/photos/stuckincustoms/"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themeOverride" Target="../theme/themeOverride26.xml"/><Relationship Id="rId4" Type="http://schemas.openxmlformats.org/officeDocument/2006/relationships/hyperlink" Target="http://www.flickr.com/photos/knowhi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themeOverride" Target="../theme/themeOverride27.xml"/><Relationship Id="rId4" Type="http://schemas.openxmlformats.org/officeDocument/2006/relationships/hyperlink" Target="http://www.flickr.com/photos/knowhi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archive.org/details/MN40295ucmf_2" TargetMode="External"/><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microsoft.com/office/2007/relationships/hdphoto" Target="../media/hdphoto8.wdp"/><Relationship Id="rId5" Type="http://schemas.openxmlformats.org/officeDocument/2006/relationships/image" Target="../media/image43.jpeg"/><Relationship Id="rId4" Type="http://schemas.openxmlformats.org/officeDocument/2006/relationships/hyperlink" Target="http://en.wikipedia.org/wiki/The_Fundamentals" TargetMode="Externa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audio" Target="file:///F:\APUSH\Unit%2010%20-%20Twenties%20and%20Depression\Monkeys%20Monkeying%20Around.mp3" TargetMode="External"/><Relationship Id="rId2" Type="http://schemas.microsoft.com/office/2007/relationships/media" Target="file:///F:\APUSH\Unit%2010%20-%20Twenties%20and%20Depression\Monkeys%20Monkeying%20Around.mp3" TargetMode="External"/><Relationship Id="rId1" Type="http://schemas.openxmlformats.org/officeDocument/2006/relationships/themeOverride" Target="../theme/themeOverride29.xml"/><Relationship Id="rId6" Type="http://schemas.openxmlformats.org/officeDocument/2006/relationships/image" Target="../media/image45.png"/><Relationship Id="rId5" Type="http://schemas.openxmlformats.org/officeDocument/2006/relationships/image" Target="../media/image6.jpeg"/><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audio" Target="file:///F:\APUSH\Unit%2010%20-%20Twenties%20and%20Depression\Chimpanzee.mp3" TargetMode="External"/><Relationship Id="rId7" Type="http://schemas.openxmlformats.org/officeDocument/2006/relationships/image" Target="../media/image47.gif"/><Relationship Id="rId2" Type="http://schemas.microsoft.com/office/2007/relationships/media" Target="file:///F:\APUSH\Unit%2010%20-%20Twenties%20and%20Depression\Chimpanzee.mp3" TargetMode="External"/><Relationship Id="rId1" Type="http://schemas.openxmlformats.org/officeDocument/2006/relationships/themeOverride" Target="../theme/themeOverride30.xml"/><Relationship Id="rId6" Type="http://schemas.openxmlformats.org/officeDocument/2006/relationships/image" Target="../media/image4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6.xml"/><Relationship Id="rId1" Type="http://schemas.openxmlformats.org/officeDocument/2006/relationships/themeOverride" Target="../theme/themeOverride33.xml"/><Relationship Id="rId4" Type="http://schemas.openxmlformats.org/officeDocument/2006/relationships/hyperlink" Target="http://www.brainyquote.com/quotes/authors/c/clarence_darrow.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microsoft.com/office/2007/relationships/hdphoto" Target="../media/hdphoto10.wdp"/></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5.xml"/><Relationship Id="rId1" Type="http://schemas.openxmlformats.org/officeDocument/2006/relationships/themeOverride" Target="../theme/themeOverride38.xml"/></Relationships>
</file>

<file path=ppt/slides/_rels/slide55.xml.rels><?xml version="1.0" encoding="UTF-8" standalone="yes"?>
<Relationships xmlns="http://schemas.openxmlformats.org/package/2006/relationships"><Relationship Id="rId3" Type="http://schemas.openxmlformats.org/officeDocument/2006/relationships/hyperlink" Target="mailto:c@rljones" TargetMode="External"/><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61.xml.rels><?xml version="1.0" encoding="UTF-8" standalone="yes"?>
<Relationships xmlns="http://schemas.openxmlformats.org/package/2006/relationships"><Relationship Id="rId3" Type="http://schemas.openxmlformats.org/officeDocument/2006/relationships/hyperlink" Target="http://www.facebook.com/pages/Tom-Richey/14074617563" TargetMode="External"/><Relationship Id="rId7" Type="http://schemas.openxmlformats.org/officeDocument/2006/relationships/hyperlink" Target="http://www.tomrichey.net/" TargetMode="External"/><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hyperlink" Target="http://www.twitter.com/tomrichey" TargetMode="External"/><Relationship Id="rId4" Type="http://schemas.openxmlformats.org/officeDocument/2006/relationships/hyperlink" Target="http://www.youtube.com/tomforameri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Radicals awaiting deportation.jpg"/>
          <p:cNvPicPr>
            <a:picLocks noChangeAspect="1" noChangeArrowheads="1"/>
          </p:cNvPicPr>
          <p:nvPr/>
        </p:nvPicPr>
        <p:blipFill rotWithShape="1">
          <a:blip r:embed="rId2" cstate="print"/>
          <a:srcRect l="5512" t="7710" b="2969"/>
          <a:stretch/>
        </p:blipFill>
        <p:spPr bwMode="auto">
          <a:xfrm>
            <a:off x="0" y="0"/>
            <a:ext cx="9144000" cy="6858000"/>
          </a:xfrm>
          <a:prstGeom prst="rect">
            <a:avLst/>
          </a:prstGeom>
          <a:noFill/>
        </p:spPr>
      </p:pic>
      <p:sp>
        <p:nvSpPr>
          <p:cNvPr id="2" name="Title 1"/>
          <p:cNvSpPr>
            <a:spLocks noGrp="1"/>
          </p:cNvSpPr>
          <p:nvPr>
            <p:ph type="ctrTitle"/>
          </p:nvPr>
        </p:nvSpPr>
        <p:spPr>
          <a:xfrm>
            <a:off x="0" y="990600"/>
            <a:ext cx="9144000" cy="3124200"/>
          </a:xfrm>
        </p:spPr>
        <p:txBody>
          <a:bodyPr>
            <a:noAutofit/>
          </a:bodyPr>
          <a:lstStyle/>
          <a:p>
            <a:pPr algn="ctr">
              <a:lnSpc>
                <a:spcPct val="70000"/>
              </a:lnSpc>
            </a:pPr>
            <a:r>
              <a:rPr lang="en-US" sz="11500" b="1" dirty="0" smtClean="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NORMALCY</a:t>
            </a:r>
            <a:br>
              <a:rPr lang="en-US" sz="11500" b="1" dirty="0" smtClean="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br>
            <a:r>
              <a:rPr lang="en-US" sz="4000" b="1" dirty="0" smtClean="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 </a:t>
            </a:r>
            <a:r>
              <a:rPr lang="en-US" sz="11500" b="1" dirty="0" smtClean="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
            </a:r>
            <a:br>
              <a:rPr lang="en-US" sz="11500" b="1" dirty="0" smtClean="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br>
            <a:r>
              <a:rPr lang="en-US" sz="8000" b="1" dirty="0" smtClean="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UNDER </a:t>
            </a:r>
            <a:r>
              <a:rPr lang="en-US" sz="8000" b="1" dirty="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ATTACK</a:t>
            </a:r>
          </a:p>
        </p:txBody>
      </p:sp>
      <p:pic>
        <p:nvPicPr>
          <p:cNvPr id="8" name="Picture 2" descr="TomRichey.net">
            <a:hlinkClick r:id="rId3"/>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bwMode="auto">
          <a:xfrm>
            <a:off x="6114760" y="5562600"/>
            <a:ext cx="2876840" cy="1191049"/>
          </a:xfrm>
          <a:prstGeom prst="rect">
            <a:avLst/>
          </a:prstGeom>
          <a:noFill/>
          <a:effectLst/>
          <a:scene3d>
            <a:camera prst="orthographicFront"/>
            <a:lightRig rig="threePt" dir="t"/>
          </a:scene3d>
          <a:sp3d>
            <a:bevelT/>
          </a:sp3d>
        </p:spPr>
      </p:pic>
      <p:sp>
        <p:nvSpPr>
          <p:cNvPr id="3" name="Rectangle 2"/>
          <p:cNvSpPr/>
          <p:nvPr/>
        </p:nvSpPr>
        <p:spPr>
          <a:xfrm>
            <a:off x="76200" y="5546834"/>
            <a:ext cx="5943600" cy="1323439"/>
          </a:xfrm>
          <a:prstGeom prst="rect">
            <a:avLst/>
          </a:prstGeom>
        </p:spPr>
        <p:txBody>
          <a:bodyPr wrap="square">
            <a:spAutoFit/>
          </a:bodyPr>
          <a:lstStyle/>
          <a:p>
            <a:pPr algn="ctr"/>
            <a:r>
              <a:rPr lang="en-US" sz="4000" b="1" spc="150" dirty="0" smtClean="0">
                <a:ln w="11430">
                  <a:noFill/>
                </a:ln>
                <a:effectLst>
                  <a:outerShdw blurRad="25400" algn="tl" rotWithShape="0">
                    <a:srgbClr val="000000">
                      <a:alpha val="43000"/>
                    </a:srgbClr>
                  </a:outerShdw>
                </a:effectLst>
                <a:latin typeface="Limelight" pitchFamily="2" charset="0"/>
              </a:rPr>
              <a:t>The Culture Wars </a:t>
            </a:r>
            <a:br>
              <a:rPr lang="en-US" sz="4000" b="1" spc="150" dirty="0" smtClean="0">
                <a:ln w="11430">
                  <a:noFill/>
                </a:ln>
                <a:effectLst>
                  <a:outerShdw blurRad="25400" algn="tl" rotWithShape="0">
                    <a:srgbClr val="000000">
                      <a:alpha val="43000"/>
                    </a:srgbClr>
                  </a:outerShdw>
                </a:effectLst>
                <a:latin typeface="Limelight" pitchFamily="2" charset="0"/>
              </a:rPr>
            </a:br>
            <a:r>
              <a:rPr lang="en-US" sz="4000" b="1" spc="150" dirty="0" smtClean="0">
                <a:ln w="11430">
                  <a:noFill/>
                </a:ln>
                <a:effectLst>
                  <a:outerShdw blurRad="25400" algn="tl" rotWithShape="0">
                    <a:srgbClr val="000000">
                      <a:alpha val="43000"/>
                    </a:srgbClr>
                  </a:outerShdw>
                </a:effectLst>
                <a:latin typeface="Limelight" pitchFamily="2" charset="0"/>
              </a:rPr>
              <a:t>of the 1920s</a:t>
            </a:r>
            <a:endParaRPr lang="en-US" sz="4000" dirty="0"/>
          </a:p>
        </p:txBody>
      </p:sp>
      <p:sp>
        <p:nvSpPr>
          <p:cNvPr id="4" name="TextBox 3"/>
          <p:cNvSpPr txBox="1"/>
          <p:nvPr/>
        </p:nvSpPr>
        <p:spPr>
          <a:xfrm>
            <a:off x="0" y="4031159"/>
            <a:ext cx="9144000" cy="769441"/>
          </a:xfrm>
          <a:prstGeom prst="rect">
            <a:avLst/>
          </a:prstGeom>
          <a:solidFill>
            <a:schemeClr val="accent1">
              <a:lumMod val="75000"/>
              <a:alpha val="80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4400" b="1" dirty="0" smtClean="0"/>
              <a:t>INTENSIVE REVIEW VERSION</a:t>
            </a:r>
            <a:endParaRPr lang="en-US" sz="4400" b="1" dirty="0"/>
          </a:p>
        </p:txBody>
      </p:sp>
    </p:spTree>
    <p:extLst>
      <p:ext uri="{BB962C8B-B14F-4D97-AF65-F5344CB8AC3E}">
        <p14:creationId xmlns:p14="http://schemas.microsoft.com/office/powerpoint/2010/main" val="343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79"/>
          <a:stretch/>
        </p:blipFill>
        <p:spPr>
          <a:xfrm>
            <a:off x="0" y="0"/>
            <a:ext cx="9144000" cy="6019800"/>
          </a:xfrm>
          <a:prstGeom prst="rect">
            <a:avLst/>
          </a:prstGeom>
        </p:spPr>
      </p:pic>
      <p:pic>
        <p:nvPicPr>
          <p:cNvPr id="1026" name="Picture 2" descr="C:\Users\Tom\Downloads\10132837_ml.jpg"/>
          <p:cNvPicPr>
            <a:picLocks noChangeAspect="1" noChangeArrowheads="1"/>
          </p:cNvPicPr>
          <p:nvPr/>
        </p:nvPicPr>
        <p:blipFill rotWithShape="1">
          <a:blip r:embed="rId2">
            <a:extLst>
              <a:ext uri="{28A0092B-C50C-407E-A947-70E740481C1C}">
                <a14:useLocalDpi xmlns:a14="http://schemas.microsoft.com/office/drawing/2010/main" val="0"/>
              </a:ext>
            </a:extLst>
          </a:blip>
          <a:srcRect t="88119"/>
          <a:stretch/>
        </p:blipFill>
        <p:spPr bwMode="auto">
          <a:xfrm>
            <a:off x="21021" y="5297214"/>
            <a:ext cx="9122979" cy="1560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581290"/>
            <a:ext cx="8763000" cy="1143000"/>
          </a:xfrm>
        </p:spPr>
        <p:txBody>
          <a:bodyPr>
            <a:noAutofit/>
          </a:bodyPr>
          <a:lstStyle/>
          <a:p>
            <a:pPr algn="l"/>
            <a:r>
              <a:rPr lang="en-US" sz="8800" dirty="0" smtClean="0"/>
              <a:t>FEAR</a:t>
            </a:r>
            <a:endParaRPr lang="en-US" sz="8800" dirty="0"/>
          </a:p>
        </p:txBody>
      </p:sp>
      <p:sp>
        <p:nvSpPr>
          <p:cNvPr id="6" name="TextBox 5"/>
          <p:cNvSpPr txBox="1"/>
          <p:nvPr/>
        </p:nvSpPr>
        <p:spPr>
          <a:xfrm>
            <a:off x="3276601" y="4924961"/>
            <a:ext cx="5867399" cy="1384995"/>
          </a:xfrm>
          <a:prstGeom prst="rect">
            <a:avLst/>
          </a:prstGeom>
          <a:noFill/>
        </p:spPr>
        <p:txBody>
          <a:bodyPr wrap="square" rtlCol="0">
            <a:spAutoFit/>
          </a:bodyPr>
          <a:lstStyle/>
          <a:p>
            <a:r>
              <a:rPr lang="en-US" sz="4200" dirty="0"/>
              <a:t>of a </a:t>
            </a:r>
            <a:r>
              <a:rPr lang="en-US" sz="4200" b="1" dirty="0">
                <a:solidFill>
                  <a:schemeClr val="accent1"/>
                </a:solidFill>
              </a:rPr>
              <a:t>communist</a:t>
            </a:r>
            <a:r>
              <a:rPr lang="en-US" sz="4200" dirty="0">
                <a:solidFill>
                  <a:schemeClr val="accent1"/>
                </a:solidFill>
              </a:rPr>
              <a:t> </a:t>
            </a:r>
            <a:r>
              <a:rPr lang="en-US" sz="4200" dirty="0"/>
              <a:t>takeover of the United States</a:t>
            </a:r>
            <a:endParaRPr lang="en-US" sz="4200" b="1" dirty="0"/>
          </a:p>
        </p:txBody>
      </p:sp>
    </p:spTree>
    <p:extLst>
      <p:ext uri="{BB962C8B-B14F-4D97-AF65-F5344CB8AC3E}">
        <p14:creationId xmlns:p14="http://schemas.microsoft.com/office/powerpoint/2010/main" val="3881100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rot="10800000" flipV="1">
            <a:off x="228601" y="1"/>
            <a:ext cx="5387339" cy="1447800"/>
          </a:xfrm>
        </p:spPr>
        <p:txBody>
          <a:bodyPr>
            <a:noAutofit/>
          </a:bodyPr>
          <a:lstStyle/>
          <a:p>
            <a:pPr algn="l"/>
            <a:r>
              <a:rPr lang="en-US" sz="5400" dirty="0" smtClean="0">
                <a:solidFill>
                  <a:schemeClr val="bg1"/>
                </a:solidFill>
              </a:rPr>
              <a:t>Palmer Raids</a:t>
            </a:r>
            <a:endParaRPr lang="en-US" sz="5400" dirty="0">
              <a:solidFill>
                <a:schemeClr val="bg1"/>
              </a:solidFill>
            </a:endParaRPr>
          </a:p>
        </p:txBody>
      </p:sp>
      <p:sp>
        <p:nvSpPr>
          <p:cNvPr id="49155" name="Rectangle 3"/>
          <p:cNvSpPr>
            <a:spLocks noGrp="1" noChangeArrowheads="1"/>
          </p:cNvSpPr>
          <p:nvPr>
            <p:ph idx="1"/>
          </p:nvPr>
        </p:nvSpPr>
        <p:spPr>
          <a:xfrm>
            <a:off x="609600" y="1447800"/>
            <a:ext cx="4876800" cy="4724400"/>
          </a:xfrm>
        </p:spPr>
        <p:txBody>
          <a:bodyPr>
            <a:normAutofit/>
          </a:bodyPr>
          <a:lstStyle/>
          <a:p>
            <a:pPr marL="0" indent="0">
              <a:lnSpc>
                <a:spcPct val="80000"/>
              </a:lnSpc>
              <a:buNone/>
            </a:pPr>
            <a:r>
              <a:rPr lang="en-CA" sz="5400" b="1" dirty="0" smtClean="0">
                <a:solidFill>
                  <a:schemeClr val="bg1"/>
                </a:solidFill>
              </a:rPr>
              <a:t>TARGET: </a:t>
            </a:r>
            <a:br>
              <a:rPr lang="en-CA" sz="5400" b="1" dirty="0" smtClean="0">
                <a:solidFill>
                  <a:schemeClr val="bg1"/>
                </a:solidFill>
              </a:rPr>
            </a:br>
            <a:r>
              <a:rPr lang="en-CA" sz="1200" b="1" dirty="0" smtClean="0">
                <a:solidFill>
                  <a:schemeClr val="bg1"/>
                </a:solidFill>
              </a:rPr>
              <a:t> </a:t>
            </a:r>
            <a:r>
              <a:rPr lang="en-CA" sz="3600" b="1" dirty="0">
                <a:solidFill>
                  <a:schemeClr val="bg1"/>
                </a:solidFill>
              </a:rPr>
              <a:t/>
            </a:r>
            <a:br>
              <a:rPr lang="en-CA" sz="3600" b="1" dirty="0">
                <a:solidFill>
                  <a:schemeClr val="bg1"/>
                </a:solidFill>
              </a:rPr>
            </a:br>
            <a:r>
              <a:rPr lang="en-CA" sz="3600" b="1" dirty="0" smtClean="0">
                <a:solidFill>
                  <a:schemeClr val="bg1"/>
                </a:solidFill>
              </a:rPr>
              <a:t>“Radical” Immigrants</a:t>
            </a:r>
          </a:p>
          <a:p>
            <a:pPr marL="457200" lvl="1" indent="0">
              <a:lnSpc>
                <a:spcPct val="80000"/>
              </a:lnSpc>
              <a:buNone/>
            </a:pPr>
            <a:endParaRPr lang="en-CA" sz="3200" b="1" i="1" dirty="0">
              <a:solidFill>
                <a:schemeClr val="bg1"/>
              </a:solidFill>
            </a:endParaRPr>
          </a:p>
          <a:p>
            <a:pPr marL="0" indent="0">
              <a:lnSpc>
                <a:spcPct val="80000"/>
              </a:lnSpc>
              <a:buNone/>
            </a:pPr>
            <a:r>
              <a:rPr lang="en-CA" sz="3600" b="1" i="1" dirty="0" smtClean="0">
                <a:solidFill>
                  <a:schemeClr val="bg1"/>
                </a:solidFill>
              </a:rPr>
              <a:t>Thousands </a:t>
            </a:r>
            <a:r>
              <a:rPr lang="en-CA" sz="3600" b="1" dirty="0" smtClean="0">
                <a:solidFill>
                  <a:schemeClr val="bg1"/>
                </a:solidFill>
              </a:rPr>
              <a:t>Arrested</a:t>
            </a:r>
          </a:p>
          <a:p>
            <a:pPr marL="0" indent="0">
              <a:lnSpc>
                <a:spcPct val="80000"/>
              </a:lnSpc>
              <a:buNone/>
            </a:pPr>
            <a:r>
              <a:rPr lang="en-CA" sz="3600" b="1" i="1" dirty="0" smtClean="0">
                <a:solidFill>
                  <a:schemeClr val="bg1"/>
                </a:solidFill>
              </a:rPr>
              <a:t>Hundreds </a:t>
            </a:r>
            <a:r>
              <a:rPr lang="en-CA" sz="3600" b="1" dirty="0" smtClean="0">
                <a:solidFill>
                  <a:schemeClr val="bg1"/>
                </a:solidFill>
              </a:rPr>
              <a:t>Deported</a:t>
            </a:r>
            <a:endParaRPr lang="en-CA" sz="3600" b="1" i="1" dirty="0" smtClean="0">
              <a:solidFill>
                <a:schemeClr val="bg1"/>
              </a:solidFill>
            </a:endParaRPr>
          </a:p>
        </p:txBody>
      </p:sp>
      <p:pic>
        <p:nvPicPr>
          <p:cNvPr id="49157" name="Picture 5" descr="Photograph:A. Mitchell Palmer, 1920"/>
          <p:cNvPicPr>
            <a:picLocks noChangeAspect="1" noChangeArrowheads="1"/>
          </p:cNvPicPr>
          <p:nvPr/>
        </p:nvPicPr>
        <p:blipFill>
          <a:blip r:embed="rId4" cstate="print"/>
          <a:srcRect/>
          <a:stretch>
            <a:fillRect/>
          </a:stretch>
        </p:blipFill>
        <p:spPr bwMode="auto">
          <a:xfrm>
            <a:off x="5486400" y="1447800"/>
            <a:ext cx="3223260" cy="4114800"/>
          </a:xfrm>
          <a:prstGeom prst="rect">
            <a:avLst/>
          </a:prstGeom>
          <a:noFill/>
        </p:spPr>
      </p:pic>
      <p:sp useBgFill="1">
        <p:nvSpPr>
          <p:cNvPr id="2" name="Rectangle 1"/>
          <p:cNvSpPr/>
          <p:nvPr/>
        </p:nvSpPr>
        <p:spPr>
          <a:xfrm>
            <a:off x="5486400" y="5127517"/>
            <a:ext cx="3223260" cy="739883"/>
          </a:xfrm>
          <a:prstGeom prst="rect">
            <a:avLst/>
          </a:prstGeom>
        </p:spPr>
        <p:txBody>
          <a:bodyPr wrap="square">
            <a:spAutoFit/>
          </a:bodyPr>
          <a:lstStyle/>
          <a:p>
            <a:pPr algn="ctr">
              <a:lnSpc>
                <a:spcPct val="80000"/>
              </a:lnSpc>
            </a:pPr>
            <a:r>
              <a:rPr lang="en-CA" sz="2800" b="1" dirty="0">
                <a:solidFill>
                  <a:schemeClr val="bg1"/>
                </a:solidFill>
              </a:rPr>
              <a:t>A. Mitchell Palmer</a:t>
            </a:r>
          </a:p>
          <a:p>
            <a:pPr marL="0" lvl="1" algn="ctr">
              <a:lnSpc>
                <a:spcPct val="80000"/>
              </a:lnSpc>
            </a:pPr>
            <a:r>
              <a:rPr lang="en-CA" sz="2400" b="1" i="1" dirty="0">
                <a:solidFill>
                  <a:schemeClr val="bg1"/>
                </a:solidFill>
              </a:rPr>
              <a:t>Attorney General</a:t>
            </a:r>
          </a:p>
        </p:txBody>
      </p:sp>
      <p:sp>
        <p:nvSpPr>
          <p:cNvPr id="3" name="Rectangle 2"/>
          <p:cNvSpPr/>
          <p:nvPr/>
        </p:nvSpPr>
        <p:spPr>
          <a:xfrm>
            <a:off x="6295387" y="329625"/>
            <a:ext cx="2620013" cy="584775"/>
          </a:xfrm>
          <a:prstGeom prst="rect">
            <a:avLst/>
          </a:prstGeom>
        </p:spPr>
        <p:txBody>
          <a:bodyPr wrap="none">
            <a:spAutoFit/>
          </a:bodyPr>
          <a:lstStyle/>
          <a:p>
            <a:r>
              <a:rPr lang="en-US" sz="3200" b="1" dirty="0" smtClean="0">
                <a:solidFill>
                  <a:schemeClr val="bg1"/>
                </a:solidFill>
              </a:rPr>
              <a:t>January, 1920</a:t>
            </a:r>
            <a:endParaRPr lang="en-US" sz="32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descr="File:Radicals awaiting deportation.jpg"/>
          <p:cNvPicPr>
            <a:picLocks noGrp="1" noChangeAspect="1" noChangeArrowheads="1"/>
          </p:cNvPicPr>
          <p:nvPr>
            <p:ph idx="1"/>
          </p:nvPr>
        </p:nvPicPr>
        <p:blipFill rotWithShape="1">
          <a:blip r:embed="rId3" cstate="print"/>
          <a:srcRect t="2500" b="2969"/>
          <a:stretch/>
        </p:blipFill>
        <p:spPr bwMode="auto">
          <a:xfrm>
            <a:off x="0" y="0"/>
            <a:ext cx="9144000" cy="6858000"/>
          </a:xfrm>
          <a:prstGeom prst="rect">
            <a:avLst/>
          </a:prstGeom>
          <a:noFill/>
        </p:spPr>
      </p:pic>
      <p:sp>
        <p:nvSpPr>
          <p:cNvPr id="2" name="Title 1"/>
          <p:cNvSpPr>
            <a:spLocks noGrp="1"/>
          </p:cNvSpPr>
          <p:nvPr>
            <p:ph type="title"/>
          </p:nvPr>
        </p:nvSpPr>
        <p:spPr>
          <a:xfrm>
            <a:off x="0" y="5605272"/>
            <a:ext cx="9144000" cy="1252728"/>
          </a:xfrm>
        </p:spPr>
        <p:txBody>
          <a:bodyPr>
            <a:noAutofit/>
          </a:bodyPr>
          <a:lstStyle/>
          <a:p>
            <a:pPr algn="ctr"/>
            <a:r>
              <a:rPr lang="en-US" sz="3000" dirty="0" smtClean="0"/>
              <a:t>Suspected Radicals awaiting deportation hearings on Ellis Island</a:t>
            </a:r>
            <a:endParaRPr lang="en-US" sz="30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lgn="ctr"/>
            <a:r>
              <a:rPr lang="en-US" sz="5300" dirty="0" smtClean="0">
                <a:solidFill>
                  <a:schemeClr val="bg1"/>
                </a:solidFill>
              </a:rPr>
              <a:t>“Where the Blame Lies”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126978" name="Picture 2" descr="http://www.explorepahistory.com/cms/pbfiles/Project1/Scheme34/ExplorePAHistory-a0m7e9-a_349.jpg"/>
          <p:cNvPicPr>
            <a:picLocks noChangeAspect="1" noChangeArrowheads="1"/>
          </p:cNvPicPr>
          <p:nvPr/>
        </p:nvPicPr>
        <p:blipFill>
          <a:blip r:embed="rId3" cstate="print"/>
          <a:srcRect/>
          <a:stretch>
            <a:fillRect/>
          </a:stretch>
        </p:blipFill>
        <p:spPr bwMode="auto">
          <a:xfrm>
            <a:off x="1" y="1211762"/>
            <a:ext cx="9144000" cy="5646238"/>
          </a:xfrm>
          <a:prstGeom prst="rect">
            <a:avLst/>
          </a:prstGeom>
          <a:noFill/>
        </p:spPr>
      </p:pic>
      <p:sp>
        <p:nvSpPr>
          <p:cNvPr id="4" name="Rectangle 3"/>
          <p:cNvSpPr/>
          <p:nvPr/>
        </p:nvSpPr>
        <p:spPr>
          <a:xfrm>
            <a:off x="5874403" y="842430"/>
            <a:ext cx="2355197" cy="369332"/>
          </a:xfrm>
          <a:prstGeom prst="rect">
            <a:avLst/>
          </a:prstGeom>
        </p:spPr>
        <p:txBody>
          <a:bodyPr wrap="none">
            <a:spAutoFit/>
          </a:bodyPr>
          <a:lstStyle/>
          <a:p>
            <a:r>
              <a:rPr lang="en-US" b="1" dirty="0">
                <a:solidFill>
                  <a:schemeClr val="bg1"/>
                </a:solidFill>
              </a:rPr>
              <a:t>1891 Political Cartoon</a:t>
            </a:r>
          </a:p>
        </p:txBody>
      </p:sp>
      <p:sp>
        <p:nvSpPr>
          <p:cNvPr id="5" name="TextBox 4"/>
          <p:cNvSpPr txBox="1"/>
          <p:nvPr/>
        </p:nvSpPr>
        <p:spPr>
          <a:xfrm>
            <a:off x="4267200" y="1828800"/>
            <a:ext cx="4648200" cy="156966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3200" b="1" dirty="0" smtClean="0"/>
              <a:t>Before the 1920s, the US had </a:t>
            </a:r>
            <a:r>
              <a:rPr lang="en-US" sz="3200" b="1" dirty="0" smtClean="0">
                <a:solidFill>
                  <a:schemeClr val="bg2">
                    <a:lumMod val="90000"/>
                  </a:schemeClr>
                </a:solidFill>
              </a:rPr>
              <a:t>NO</a:t>
            </a:r>
            <a:r>
              <a:rPr lang="en-US" sz="3200" b="1" dirty="0" smtClean="0"/>
              <a:t> restrictions on European immigration.</a:t>
            </a:r>
            <a:endParaRPr lang="en-US" sz="32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277100" cy="1083336"/>
          </a:xfrm>
        </p:spPr>
        <p:txBody>
          <a:bodyPr>
            <a:noAutofit/>
          </a:bodyPr>
          <a:lstStyle/>
          <a:p>
            <a:pPr algn="l"/>
            <a:r>
              <a:rPr lang="en-US" sz="6000" dirty="0" smtClean="0">
                <a:solidFill>
                  <a:schemeClr val="bg1"/>
                </a:solidFill>
              </a:rPr>
              <a:t>U.S. Immigration</a:t>
            </a:r>
            <a:endParaRPr lang="en-US" sz="6000" dirty="0">
              <a:solidFill>
                <a:schemeClr val="bg1"/>
              </a:solidFill>
            </a:endParaRPr>
          </a:p>
        </p:txBody>
      </p:sp>
      <p:sp>
        <p:nvSpPr>
          <p:cNvPr id="4" name="Rectangle 3"/>
          <p:cNvSpPr/>
          <p:nvPr/>
        </p:nvSpPr>
        <p:spPr>
          <a:xfrm>
            <a:off x="0" y="1083336"/>
            <a:ext cx="2819400" cy="707886"/>
          </a:xfrm>
          <a:prstGeom prst="rect">
            <a:avLst/>
          </a:prstGeom>
        </p:spPr>
        <p:txBody>
          <a:bodyPr wrap="square">
            <a:spAutoFit/>
          </a:bodyPr>
          <a:lstStyle/>
          <a:p>
            <a:pPr algn="ctr"/>
            <a:r>
              <a:rPr lang="en-US" sz="4000" b="1" dirty="0" smtClean="0">
                <a:solidFill>
                  <a:schemeClr val="bg1"/>
                </a:solidFill>
              </a:rPr>
              <a:t>1880-1889</a:t>
            </a:r>
            <a:endParaRPr lang="en-US" sz="4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083336"/>
            <a:ext cx="6296996" cy="5774664"/>
          </a:xfrm>
          <a:prstGeom prst="rect">
            <a:avLst/>
          </a:prstGeom>
        </p:spPr>
      </p:pic>
      <p:sp>
        <p:nvSpPr>
          <p:cNvPr id="8" name="Oval 7"/>
          <p:cNvSpPr/>
          <p:nvPr/>
        </p:nvSpPr>
        <p:spPr>
          <a:xfrm>
            <a:off x="5486400" y="2971800"/>
            <a:ext cx="1447800" cy="1300101"/>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0" name="Oval 9"/>
          <p:cNvSpPr/>
          <p:nvPr/>
        </p:nvSpPr>
        <p:spPr>
          <a:xfrm>
            <a:off x="5715000" y="1375723"/>
            <a:ext cx="990600" cy="91027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1" name="Oval 10"/>
          <p:cNvSpPr/>
          <p:nvPr/>
        </p:nvSpPr>
        <p:spPr>
          <a:xfrm>
            <a:off x="3352800" y="2635373"/>
            <a:ext cx="838200" cy="789504"/>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3" name="Oval 12"/>
          <p:cNvSpPr/>
          <p:nvPr/>
        </p:nvSpPr>
        <p:spPr>
          <a:xfrm>
            <a:off x="4191000" y="2868096"/>
            <a:ext cx="838200" cy="789504"/>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4" name="Oval 13"/>
          <p:cNvSpPr/>
          <p:nvPr/>
        </p:nvSpPr>
        <p:spPr>
          <a:xfrm>
            <a:off x="4876800" y="44196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5" name="Oval 14"/>
          <p:cNvSpPr/>
          <p:nvPr/>
        </p:nvSpPr>
        <p:spPr>
          <a:xfrm>
            <a:off x="3187700" y="5638800"/>
            <a:ext cx="114300" cy="1143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Oval 15"/>
          <p:cNvSpPr/>
          <p:nvPr/>
        </p:nvSpPr>
        <p:spPr>
          <a:xfrm>
            <a:off x="3886200" y="5718174"/>
            <a:ext cx="57150" cy="5715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7" name="Oval 16"/>
          <p:cNvSpPr/>
          <p:nvPr/>
        </p:nvSpPr>
        <p:spPr>
          <a:xfrm>
            <a:off x="7315200" y="3262848"/>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Oval 17"/>
          <p:cNvSpPr/>
          <p:nvPr/>
        </p:nvSpPr>
        <p:spPr>
          <a:xfrm>
            <a:off x="8343900" y="2854344"/>
            <a:ext cx="419100" cy="39475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9" name="Oval 18"/>
          <p:cNvSpPr/>
          <p:nvPr/>
        </p:nvSpPr>
        <p:spPr>
          <a:xfrm>
            <a:off x="6972300" y="4191000"/>
            <a:ext cx="495300" cy="457199"/>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Oval 19"/>
          <p:cNvSpPr/>
          <p:nvPr/>
        </p:nvSpPr>
        <p:spPr>
          <a:xfrm>
            <a:off x="6210300" y="5181600"/>
            <a:ext cx="495300" cy="457199"/>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1" name="Oval 20"/>
          <p:cNvSpPr/>
          <p:nvPr/>
        </p:nvSpPr>
        <p:spPr>
          <a:xfrm>
            <a:off x="8401050" y="4648200"/>
            <a:ext cx="57150" cy="5715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TextBox 8">
            <a:hlinkClick r:id="rId4" action="ppaction://hlinksldjump"/>
          </p:cNvPr>
          <p:cNvSpPr txBox="1"/>
          <p:nvPr/>
        </p:nvSpPr>
        <p:spPr>
          <a:xfrm>
            <a:off x="304800" y="3030125"/>
            <a:ext cx="2076209"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smtClean="0"/>
              <a:t>COMPARE</a:t>
            </a:r>
            <a:endParaRPr lang="en-US" b="1" dirty="0" smtClean="0"/>
          </a:p>
          <a:p>
            <a:pPr algn="ctr"/>
            <a:r>
              <a:rPr lang="en-US" sz="2400" dirty="0" smtClean="0"/>
              <a:t>to 1900-1909</a:t>
            </a:r>
            <a:endParaRPr lang="en-US" sz="2400" dirty="0"/>
          </a:p>
        </p:txBody>
      </p:sp>
    </p:spTree>
    <p:extLst>
      <p:ext uri="{BB962C8B-B14F-4D97-AF65-F5344CB8AC3E}">
        <p14:creationId xmlns:p14="http://schemas.microsoft.com/office/powerpoint/2010/main" val="90888974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67600" cy="1083336"/>
          </a:xfrm>
        </p:spPr>
        <p:txBody>
          <a:bodyPr>
            <a:noAutofit/>
          </a:bodyPr>
          <a:lstStyle/>
          <a:p>
            <a:pPr algn="l"/>
            <a:r>
              <a:rPr lang="en-US" sz="6000" dirty="0" smtClean="0">
                <a:solidFill>
                  <a:schemeClr val="bg1"/>
                </a:solidFill>
              </a:rPr>
              <a:t>U.S. Immigration</a:t>
            </a:r>
            <a:endParaRPr lang="en-US" sz="6000" dirty="0">
              <a:solidFill>
                <a:schemeClr val="bg1"/>
              </a:solidFill>
            </a:endParaRPr>
          </a:p>
        </p:txBody>
      </p:sp>
      <p:sp>
        <p:nvSpPr>
          <p:cNvPr id="4" name="Rectangle 3"/>
          <p:cNvSpPr/>
          <p:nvPr/>
        </p:nvSpPr>
        <p:spPr>
          <a:xfrm>
            <a:off x="0" y="1083336"/>
            <a:ext cx="2819400" cy="707886"/>
          </a:xfrm>
          <a:prstGeom prst="rect">
            <a:avLst/>
          </a:prstGeom>
        </p:spPr>
        <p:txBody>
          <a:bodyPr wrap="square">
            <a:spAutoFit/>
          </a:bodyPr>
          <a:lstStyle/>
          <a:p>
            <a:pPr algn="ctr"/>
            <a:r>
              <a:rPr lang="en-US" sz="4000" b="1" dirty="0" smtClean="0">
                <a:solidFill>
                  <a:schemeClr val="bg1"/>
                </a:solidFill>
              </a:rPr>
              <a:t>1900-1909</a:t>
            </a:r>
            <a:endParaRPr lang="en-US" sz="4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083336"/>
            <a:ext cx="6296996" cy="5774664"/>
          </a:xfrm>
          <a:prstGeom prst="rect">
            <a:avLst/>
          </a:prstGeom>
        </p:spPr>
      </p:pic>
      <p:sp>
        <p:nvSpPr>
          <p:cNvPr id="10" name="Oval 9"/>
          <p:cNvSpPr/>
          <p:nvPr/>
        </p:nvSpPr>
        <p:spPr>
          <a:xfrm>
            <a:off x="5856828" y="1403316"/>
            <a:ext cx="762000" cy="75787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1" name="Oval 10"/>
          <p:cNvSpPr/>
          <p:nvPr/>
        </p:nvSpPr>
        <p:spPr>
          <a:xfrm>
            <a:off x="3581400" y="2743200"/>
            <a:ext cx="685800" cy="66099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3" name="Oval 12"/>
          <p:cNvSpPr/>
          <p:nvPr/>
        </p:nvSpPr>
        <p:spPr>
          <a:xfrm>
            <a:off x="4267200" y="2996608"/>
            <a:ext cx="685800" cy="66099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4" name="Oval 13"/>
          <p:cNvSpPr/>
          <p:nvPr/>
        </p:nvSpPr>
        <p:spPr>
          <a:xfrm>
            <a:off x="4876800" y="44196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5" name="Oval 14"/>
          <p:cNvSpPr/>
          <p:nvPr/>
        </p:nvSpPr>
        <p:spPr>
          <a:xfrm>
            <a:off x="3159128" y="5619752"/>
            <a:ext cx="165100" cy="1524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Oval 15"/>
          <p:cNvSpPr/>
          <p:nvPr/>
        </p:nvSpPr>
        <p:spPr>
          <a:xfrm>
            <a:off x="3881438" y="5711031"/>
            <a:ext cx="76200" cy="73026"/>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7" name="Oval 16"/>
          <p:cNvSpPr/>
          <p:nvPr/>
        </p:nvSpPr>
        <p:spPr>
          <a:xfrm>
            <a:off x="7162800" y="3239848"/>
            <a:ext cx="457200" cy="41775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9" name="Oval 18"/>
          <p:cNvSpPr/>
          <p:nvPr/>
        </p:nvSpPr>
        <p:spPr>
          <a:xfrm>
            <a:off x="5962650" y="3346226"/>
            <a:ext cx="495300" cy="457199"/>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Oval 22"/>
          <p:cNvSpPr/>
          <p:nvPr/>
        </p:nvSpPr>
        <p:spPr>
          <a:xfrm>
            <a:off x="6477000" y="3731089"/>
            <a:ext cx="1600200" cy="1450511"/>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8" name="Oval 7"/>
          <p:cNvSpPr/>
          <p:nvPr/>
        </p:nvSpPr>
        <p:spPr>
          <a:xfrm>
            <a:off x="5715000" y="4797889"/>
            <a:ext cx="1600200" cy="1450511"/>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4" name="Oval 23"/>
          <p:cNvSpPr/>
          <p:nvPr/>
        </p:nvSpPr>
        <p:spPr>
          <a:xfrm>
            <a:off x="8322007" y="4569289"/>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Oval 24"/>
          <p:cNvSpPr/>
          <p:nvPr/>
        </p:nvSpPr>
        <p:spPr>
          <a:xfrm>
            <a:off x="8458200" y="52578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6" name="Oval 25"/>
          <p:cNvSpPr/>
          <p:nvPr/>
        </p:nvSpPr>
        <p:spPr>
          <a:xfrm>
            <a:off x="7781928" y="5867400"/>
            <a:ext cx="371472" cy="3810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8" name="Oval 27"/>
          <p:cNvSpPr/>
          <p:nvPr/>
        </p:nvSpPr>
        <p:spPr>
          <a:xfrm>
            <a:off x="7781928" y="2438400"/>
            <a:ext cx="1209672" cy="111641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9" name="TextBox 28">
            <a:hlinkClick r:id="rId4" action="ppaction://hlinksldjump"/>
          </p:cNvPr>
          <p:cNvSpPr txBox="1"/>
          <p:nvPr/>
        </p:nvSpPr>
        <p:spPr>
          <a:xfrm>
            <a:off x="304800" y="3030125"/>
            <a:ext cx="2076209"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smtClean="0"/>
              <a:t>COMPARE</a:t>
            </a:r>
            <a:endParaRPr lang="en-US" b="1" dirty="0" smtClean="0"/>
          </a:p>
          <a:p>
            <a:pPr algn="ctr"/>
            <a:r>
              <a:rPr lang="en-US" sz="2400" dirty="0" smtClean="0"/>
              <a:t>to 1880-1889</a:t>
            </a:r>
            <a:endParaRPr lang="en-US" sz="2400" dirty="0"/>
          </a:p>
        </p:txBody>
      </p:sp>
    </p:spTree>
    <p:extLst>
      <p:ext uri="{BB962C8B-B14F-4D97-AF65-F5344CB8AC3E}">
        <p14:creationId xmlns:p14="http://schemas.microsoft.com/office/powerpoint/2010/main" val="190517437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51062"/>
          </a:xfrm>
        </p:spPr>
        <p:txBody>
          <a:bodyPr>
            <a:noAutofit/>
          </a:bodyPr>
          <a:lstStyle/>
          <a:p>
            <a:pPr algn="ctr"/>
            <a:r>
              <a:rPr lang="en-US" sz="5100" dirty="0" smtClean="0">
                <a:solidFill>
                  <a:schemeClr val="bg1"/>
                </a:solidFill>
              </a:rPr>
              <a:t>Immigration Quota Acts</a:t>
            </a:r>
            <a:endParaRPr lang="en-US" sz="5100" dirty="0">
              <a:solidFill>
                <a:schemeClr val="bg1"/>
              </a:solidFill>
            </a:endParaRPr>
          </a:p>
        </p:txBody>
      </p:sp>
      <p:sp>
        <p:nvSpPr>
          <p:cNvPr id="4" name="Text Placeholder 3"/>
          <p:cNvSpPr>
            <a:spLocks noGrp="1"/>
          </p:cNvSpPr>
          <p:nvPr>
            <p:ph type="body" idx="1"/>
          </p:nvPr>
        </p:nvSpPr>
        <p:spPr>
          <a:xfrm>
            <a:off x="381000" y="1600200"/>
            <a:ext cx="4040188" cy="1142999"/>
          </a:xfrm>
        </p:spPr>
        <p:style>
          <a:lnRef idx="0">
            <a:schemeClr val="dk1"/>
          </a:lnRef>
          <a:fillRef idx="3">
            <a:schemeClr val="dk1"/>
          </a:fillRef>
          <a:effectRef idx="3">
            <a:schemeClr val="dk1"/>
          </a:effectRef>
          <a:fontRef idx="minor">
            <a:schemeClr val="lt1"/>
          </a:fontRef>
        </p:style>
        <p:txBody>
          <a:bodyPr anchor="b">
            <a:normAutofit/>
          </a:bodyPr>
          <a:lstStyle/>
          <a:p>
            <a:pPr algn="ctr"/>
            <a:r>
              <a:rPr lang="en-US" sz="2800" dirty="0" smtClean="0">
                <a:solidFill>
                  <a:schemeClr val="bg1"/>
                </a:solidFill>
              </a:rPr>
              <a:t>Emergency Quota Act </a:t>
            </a:r>
          </a:p>
          <a:p>
            <a:pPr algn="ctr"/>
            <a:r>
              <a:rPr lang="en-US" sz="3200" dirty="0" smtClean="0">
                <a:solidFill>
                  <a:schemeClr val="bg1"/>
                </a:solidFill>
              </a:rPr>
              <a:t>(1921)</a:t>
            </a:r>
            <a:endParaRPr lang="en-US" sz="3200" dirty="0">
              <a:solidFill>
                <a:schemeClr val="bg1"/>
              </a:solidFill>
            </a:endParaRPr>
          </a:p>
        </p:txBody>
      </p:sp>
      <p:sp>
        <p:nvSpPr>
          <p:cNvPr id="6" name="Text Placeholder 5"/>
          <p:cNvSpPr>
            <a:spLocks noGrp="1"/>
          </p:cNvSpPr>
          <p:nvPr>
            <p:ph type="body" sz="quarter" idx="3"/>
          </p:nvPr>
        </p:nvSpPr>
        <p:spPr>
          <a:xfrm>
            <a:off x="4721225" y="1592725"/>
            <a:ext cx="4041775" cy="1134709"/>
          </a:xfrm>
        </p:spPr>
        <p:style>
          <a:lnRef idx="0">
            <a:schemeClr val="dk1"/>
          </a:lnRef>
          <a:fillRef idx="3">
            <a:schemeClr val="dk1"/>
          </a:fillRef>
          <a:effectRef idx="3">
            <a:schemeClr val="dk1"/>
          </a:effectRef>
          <a:fontRef idx="minor">
            <a:schemeClr val="lt1"/>
          </a:fontRef>
        </p:style>
        <p:txBody>
          <a:bodyPr anchor="b">
            <a:normAutofit lnSpcReduction="10000"/>
          </a:bodyPr>
          <a:lstStyle/>
          <a:p>
            <a:pPr algn="ctr"/>
            <a:r>
              <a:rPr lang="en-US" sz="2800" dirty="0" smtClean="0">
                <a:solidFill>
                  <a:schemeClr val="bg1"/>
                </a:solidFill>
              </a:rPr>
              <a:t>National Origins Act </a:t>
            </a:r>
          </a:p>
          <a:p>
            <a:pPr algn="ctr"/>
            <a:r>
              <a:rPr lang="en-US" sz="3500" dirty="0" smtClean="0">
                <a:solidFill>
                  <a:schemeClr val="bg1"/>
                </a:solidFill>
              </a:rPr>
              <a:t>(1924)</a:t>
            </a:r>
            <a:endParaRPr lang="en-US" sz="3500" dirty="0">
              <a:solidFill>
                <a:schemeClr val="bg1"/>
              </a:solidFill>
            </a:endParaRPr>
          </a:p>
        </p:txBody>
      </p:sp>
      <p:sp>
        <p:nvSpPr>
          <p:cNvPr id="7" name="Content Placeholder 6"/>
          <p:cNvSpPr>
            <a:spLocks noGrp="1"/>
          </p:cNvSpPr>
          <p:nvPr>
            <p:ph sz="quarter" idx="4"/>
          </p:nvPr>
        </p:nvSpPr>
        <p:spPr>
          <a:xfrm>
            <a:off x="381001" y="2971800"/>
            <a:ext cx="8382000" cy="1981200"/>
          </a:xfrm>
        </p:spPr>
        <p:style>
          <a:lnRef idx="0">
            <a:schemeClr val="dk1"/>
          </a:lnRef>
          <a:fillRef idx="3">
            <a:schemeClr val="dk1"/>
          </a:fillRef>
          <a:effectRef idx="3">
            <a:schemeClr val="dk1"/>
          </a:effectRef>
          <a:fontRef idx="minor">
            <a:schemeClr val="lt1"/>
          </a:fontRef>
        </p:style>
        <p:txBody>
          <a:bodyPr anchor="ctr">
            <a:normAutofit/>
          </a:bodyPr>
          <a:lstStyle/>
          <a:p>
            <a:pPr marL="168275" indent="0">
              <a:buNone/>
            </a:pPr>
            <a:r>
              <a:rPr lang="en-US" sz="5400" i="1" dirty="0" smtClean="0">
                <a:solidFill>
                  <a:schemeClr val="bg1"/>
                </a:solidFill>
              </a:rPr>
              <a:t>Restricted immigration from </a:t>
            </a:r>
            <a:r>
              <a:rPr lang="en-US" sz="5100" b="1" i="1" dirty="0" smtClean="0">
                <a:solidFill>
                  <a:schemeClr val="accent3">
                    <a:lumMod val="25000"/>
                    <a:lumOff val="75000"/>
                  </a:schemeClr>
                </a:solidFill>
              </a:rPr>
              <a:t>Southern</a:t>
            </a:r>
            <a:r>
              <a:rPr lang="en-US" sz="5100" i="1" dirty="0" smtClean="0">
                <a:solidFill>
                  <a:schemeClr val="accent3">
                    <a:lumMod val="25000"/>
                    <a:lumOff val="75000"/>
                  </a:schemeClr>
                </a:solidFill>
              </a:rPr>
              <a:t> </a:t>
            </a:r>
            <a:r>
              <a:rPr lang="en-US" sz="5100" i="1" dirty="0" smtClean="0">
                <a:solidFill>
                  <a:schemeClr val="bg1"/>
                </a:solidFill>
              </a:rPr>
              <a:t>and </a:t>
            </a:r>
            <a:r>
              <a:rPr lang="en-US" sz="5100" b="1" i="1" dirty="0" smtClean="0">
                <a:solidFill>
                  <a:schemeClr val="accent3">
                    <a:lumMod val="25000"/>
                    <a:lumOff val="75000"/>
                  </a:schemeClr>
                </a:solidFill>
              </a:rPr>
              <a:t>Eastern</a:t>
            </a:r>
            <a:r>
              <a:rPr lang="en-US" sz="5100" i="1" dirty="0" smtClean="0">
                <a:solidFill>
                  <a:schemeClr val="accent3">
                    <a:lumMod val="25000"/>
                    <a:lumOff val="75000"/>
                  </a:schemeClr>
                </a:solidFill>
              </a:rPr>
              <a:t> </a:t>
            </a:r>
            <a:r>
              <a:rPr lang="en-US" sz="5100" i="1" dirty="0" smtClean="0">
                <a:solidFill>
                  <a:schemeClr val="bg1"/>
                </a:solidFill>
              </a:rPr>
              <a:t>Europe</a:t>
            </a:r>
            <a:endParaRPr lang="en-US" sz="5100" i="1" dirty="0">
              <a:solidFill>
                <a:schemeClr val="bg1"/>
              </a:solidFill>
            </a:endParaRPr>
          </a:p>
        </p:txBody>
      </p:sp>
      <p:pic>
        <p:nvPicPr>
          <p:cNvPr id="8" name="Warning_Siren.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5" cstate="print"/>
          <a:stretch>
            <a:fillRect/>
          </a:stretch>
        </p:blipFill>
        <p:spPr>
          <a:xfrm>
            <a:off x="8839200" y="6553200"/>
            <a:ext cx="304800" cy="3048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1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7"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File:Sacva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51" r="2423"/>
          <a:stretch/>
        </p:blipFill>
        <p:spPr bwMode="auto">
          <a:xfrm>
            <a:off x="0" y="-28904"/>
            <a:ext cx="9144000" cy="6886903"/>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0" y="2819400"/>
            <a:ext cx="5408970" cy="3429000"/>
          </a:xfrm>
        </p:spPr>
        <p:txBody>
          <a:bodyPr>
            <a:noAutofit/>
          </a:bodyPr>
          <a:lstStyle/>
          <a:p>
            <a:r>
              <a:rPr lang="en-US" sz="7200" dirty="0" smtClean="0">
                <a:ln w="19050">
                  <a:solidFill>
                    <a:schemeClr val="tx1"/>
                  </a:solidFill>
                </a:ln>
                <a:solidFill>
                  <a:schemeClr val="bg1"/>
                </a:solidFill>
                <a:effectLst>
                  <a:glow rad="50800">
                    <a:schemeClr val="tx1">
                      <a:alpha val="80000"/>
                    </a:schemeClr>
                  </a:glow>
                </a:effectLst>
              </a:rPr>
              <a:t>Sacco </a:t>
            </a:r>
            <a:r>
              <a:rPr lang="en-US" sz="6000" dirty="0" smtClean="0">
                <a:ln w="19050">
                  <a:solidFill>
                    <a:schemeClr val="tx1"/>
                  </a:solidFill>
                </a:ln>
                <a:solidFill>
                  <a:schemeClr val="bg1"/>
                </a:solidFill>
                <a:effectLst>
                  <a:glow rad="50800">
                    <a:schemeClr val="tx1">
                      <a:alpha val="80000"/>
                    </a:schemeClr>
                  </a:glow>
                </a:effectLst>
              </a:rPr>
              <a:t>and </a:t>
            </a:r>
            <a:r>
              <a:rPr lang="en-US" sz="7200" dirty="0" smtClean="0">
                <a:ln w="19050">
                  <a:solidFill>
                    <a:schemeClr val="tx1"/>
                  </a:solidFill>
                </a:ln>
                <a:solidFill>
                  <a:schemeClr val="bg1"/>
                </a:solidFill>
                <a:effectLst>
                  <a:glow rad="50800">
                    <a:schemeClr val="tx1">
                      <a:alpha val="80000"/>
                    </a:schemeClr>
                  </a:glow>
                </a:effectLst>
              </a:rPr>
              <a:t>Vanzetti Trial</a:t>
            </a:r>
            <a:endParaRPr lang="en-US" sz="7200" dirty="0">
              <a:ln w="19050">
                <a:solidFill>
                  <a:schemeClr val="tx1"/>
                </a:solidFill>
              </a:ln>
              <a:solidFill>
                <a:schemeClr val="bg1"/>
              </a:solidFill>
              <a:effectLst>
                <a:glow rad="50800">
                  <a:schemeClr val="tx1">
                    <a:alpha val="80000"/>
                  </a:schemeClr>
                </a:glow>
              </a:effectLst>
            </a:endParaRPr>
          </a:p>
        </p:txBody>
      </p:sp>
      <p:sp>
        <p:nvSpPr>
          <p:cNvPr id="16387" name="Rectangle 3"/>
          <p:cNvSpPr>
            <a:spLocks noGrp="1" noChangeArrowheads="1"/>
          </p:cNvSpPr>
          <p:nvPr>
            <p:ph sz="half" idx="1"/>
          </p:nvPr>
        </p:nvSpPr>
        <p:spPr>
          <a:xfrm>
            <a:off x="5408970" y="3048000"/>
            <a:ext cx="3506430" cy="2209800"/>
          </a:xfrm>
        </p:spPr>
        <p:style>
          <a:lnRef idx="0">
            <a:schemeClr val="dk1"/>
          </a:lnRef>
          <a:fillRef idx="3">
            <a:schemeClr val="dk1"/>
          </a:fillRef>
          <a:effectRef idx="3">
            <a:schemeClr val="dk1"/>
          </a:effectRef>
          <a:fontRef idx="minor">
            <a:schemeClr val="lt1"/>
          </a:fontRef>
        </p:style>
        <p:txBody>
          <a:bodyPr>
            <a:normAutofit/>
          </a:bodyPr>
          <a:lstStyle/>
          <a:p>
            <a:pPr marL="0" lvl="1" indent="0" algn="ctr">
              <a:buNone/>
            </a:pPr>
            <a:r>
              <a:rPr lang="en-US" sz="4000" b="1" dirty="0" smtClean="0"/>
              <a:t>TWO STRIKES:</a:t>
            </a:r>
          </a:p>
          <a:p>
            <a:pPr marL="0" lvl="1" indent="0" algn="ctr">
              <a:buNone/>
            </a:pPr>
            <a:endParaRPr lang="en-US" sz="1400" b="1" dirty="0"/>
          </a:p>
          <a:p>
            <a:pPr marL="0" lvl="1" indent="0" algn="ctr">
              <a:buNone/>
            </a:pPr>
            <a:r>
              <a:rPr lang="en-US" sz="3200" b="1" dirty="0" smtClean="0"/>
              <a:t>Italian Immigrants</a:t>
            </a:r>
          </a:p>
          <a:p>
            <a:pPr marL="0" lvl="1" indent="0" algn="ctr">
              <a:buNone/>
            </a:pPr>
            <a:r>
              <a:rPr lang="en-US" sz="3200" b="1" dirty="0" smtClean="0"/>
              <a:t>Anarchists</a:t>
            </a:r>
            <a:endParaRPr lang="en-US" sz="4000" b="1" dirty="0"/>
          </a:p>
        </p:txBody>
      </p:sp>
      <p:sp>
        <p:nvSpPr>
          <p:cNvPr id="24" name="TextBox 23">
            <a:hlinkClick r:id="rId5"/>
          </p:cNvPr>
          <p:cNvSpPr txBox="1"/>
          <p:nvPr/>
        </p:nvSpPr>
        <p:spPr>
          <a:xfrm>
            <a:off x="5408970" y="5422338"/>
            <a:ext cx="35052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smtClean="0"/>
              <a:t>The Evidence</a:t>
            </a:r>
            <a:endParaRPr lang="en-US" sz="3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5943600" cy="1252728"/>
          </a:xfrm>
        </p:spPr>
        <p:txBody>
          <a:bodyPr>
            <a:normAutofit/>
          </a:bodyPr>
          <a:lstStyle/>
          <a:p>
            <a:pPr algn="ctr"/>
            <a:r>
              <a:rPr lang="en-US" sz="6000" dirty="0" smtClean="0"/>
              <a:t>The Funeral</a:t>
            </a:r>
            <a:endParaRPr lang="en-US" sz="6000" dirty="0"/>
          </a:p>
        </p:txBody>
      </p:sp>
      <p:pic>
        <p:nvPicPr>
          <p:cNvPr id="124930" name="Picture 2" descr="http://www.executedtoday.com/images/Sacco_Vanzetti_funeral_armband.jpg"/>
          <p:cNvPicPr>
            <a:picLocks noChangeAspect="1" noChangeArrowheads="1"/>
          </p:cNvPicPr>
          <p:nvPr/>
        </p:nvPicPr>
        <p:blipFill>
          <a:blip r:embed="rId2" cstate="print"/>
          <a:srcRect/>
          <a:stretch>
            <a:fillRect/>
          </a:stretch>
        </p:blipFill>
        <p:spPr bwMode="auto">
          <a:xfrm>
            <a:off x="2971800" y="-10510"/>
            <a:ext cx="5345589" cy="6857999"/>
          </a:xfrm>
          <a:prstGeom prst="rect">
            <a:avLst/>
          </a:prstGeom>
          <a:noFill/>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culty.babson.edu/bortman/sacco-vanzetti%20images/funeral%20process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9" b="2690"/>
          <a:stretch/>
        </p:blipFill>
        <p:spPr bwMode="auto">
          <a:xfrm>
            <a:off x="0" y="-197191"/>
            <a:ext cx="9144000" cy="70551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0" y="5257800"/>
            <a:ext cx="4648200" cy="1676400"/>
          </a:xfrm>
        </p:spPr>
        <p:txBody>
          <a:bodyPr/>
          <a:lstStyle/>
          <a:p>
            <a:r>
              <a:rPr lang="en-US" dirty="0" smtClean="0"/>
              <a:t>The Funeral Procession</a:t>
            </a:r>
            <a:endParaRPr lang="en-US" dirty="0"/>
          </a:p>
        </p:txBody>
      </p:sp>
    </p:spTree>
    <p:extLst>
      <p:ext uri="{BB962C8B-B14F-4D97-AF65-F5344CB8AC3E}">
        <p14:creationId xmlns:p14="http://schemas.microsoft.com/office/powerpoint/2010/main" val="739923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32" name="Picture 8" descr="File:Radicals awaiting deport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36" t="28326" r="41338" b="15178"/>
          <a:stretch/>
        </p:blipFill>
        <p:spPr bwMode="auto">
          <a:xfrm>
            <a:off x="4953000" y="-1"/>
            <a:ext cx="4191000" cy="6899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228600"/>
            <a:ext cx="49530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imelight" pitchFamily="2" charset="0"/>
              </a:rPr>
              <a:t>USHC 6.2</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imelight" pitchFamily="2" charset="0"/>
            </a:endParaRPr>
          </a:p>
        </p:txBody>
      </p:sp>
      <p:sp>
        <p:nvSpPr>
          <p:cNvPr id="3" name="Rectangle 2"/>
          <p:cNvSpPr/>
          <p:nvPr/>
        </p:nvSpPr>
        <p:spPr>
          <a:xfrm>
            <a:off x="133350" y="1460480"/>
            <a:ext cx="4800600" cy="3416320"/>
          </a:xfrm>
          <a:prstGeom prst="rect">
            <a:avLst/>
          </a:prstGeom>
        </p:spPr>
        <p:txBody>
          <a:bodyPr wrap="square">
            <a:spAutoFit/>
          </a:bodyPr>
          <a:lstStyle/>
          <a:p>
            <a:pPr marL="114300" indent="4763">
              <a:spcAft>
                <a:spcPts val="1200"/>
              </a:spcAft>
              <a:buNone/>
            </a:pPr>
            <a:r>
              <a:rPr lang="en-US" sz="2400" b="1" dirty="0">
                <a:solidFill>
                  <a:schemeClr val="bg1">
                    <a:lumMod val="85000"/>
                  </a:schemeClr>
                </a:solidFill>
              </a:rPr>
              <a:t>Explain the causes and effects of the social change and conflict between traditional and modern culture that took place during the 1920s, including the role of women, the “Red Scare”, the resurgence of the Ku Klux Klan, immigration quotas, Prohibition, and the Scopes trial. </a:t>
            </a:r>
          </a:p>
        </p:txBody>
      </p:sp>
      <p:pic>
        <p:nvPicPr>
          <p:cNvPr id="6" name="Picture 2" descr="http://reading-calendars.pbworks.com/f/1295639331/SCDE_logo_BW-300dpi.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45" y="5443079"/>
            <a:ext cx="4165209" cy="1110121"/>
          </a:xfrm>
          <a:prstGeom prst="roundRect">
            <a:avLst>
              <a:gd name="adj" fmla="val 4791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00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5486400" cy="1143000"/>
          </a:xfrm>
        </p:spPr>
        <p:txBody>
          <a:bodyPr>
            <a:noAutofit/>
          </a:bodyPr>
          <a:lstStyle/>
          <a:p>
            <a:r>
              <a:rPr lang="en-US" sz="6000" dirty="0" smtClean="0"/>
              <a:t>Womanhood</a:t>
            </a:r>
            <a:endParaRPr lang="en-US" sz="6000" dirty="0"/>
          </a:p>
        </p:txBody>
      </p:sp>
      <p:sp>
        <p:nvSpPr>
          <p:cNvPr id="3" name="Content Placeholder 2"/>
          <p:cNvSpPr>
            <a:spLocks noGrp="1"/>
          </p:cNvSpPr>
          <p:nvPr>
            <p:ph idx="1"/>
          </p:nvPr>
        </p:nvSpPr>
        <p:spPr>
          <a:xfrm>
            <a:off x="0" y="2438400"/>
            <a:ext cx="3276600" cy="2895600"/>
          </a:xfrm>
        </p:spPr>
        <p:txBody>
          <a:bodyPr>
            <a:noAutofit/>
          </a:bodyPr>
          <a:lstStyle/>
          <a:p>
            <a:pPr marL="0" indent="0" algn="ctr">
              <a:buNone/>
            </a:pPr>
            <a:r>
              <a:rPr lang="en-US" sz="8800" b="1" dirty="0" smtClean="0"/>
              <a:t>Circa 1920</a:t>
            </a:r>
            <a:endParaRPr lang="en-US" sz="8800" b="1" dirty="0"/>
          </a:p>
        </p:txBody>
      </p:sp>
      <p:grpSp>
        <p:nvGrpSpPr>
          <p:cNvPr id="6" name="Group 5"/>
          <p:cNvGrpSpPr/>
          <p:nvPr/>
        </p:nvGrpSpPr>
        <p:grpSpPr>
          <a:xfrm>
            <a:off x="2590800" y="76200"/>
            <a:ext cx="6338475" cy="6858000"/>
            <a:chOff x="2628" y="-215144"/>
            <a:chExt cx="6338475" cy="6858000"/>
          </a:xfrm>
        </p:grpSpPr>
        <p:sp>
          <p:nvSpPr>
            <p:cNvPr id="5" name="Oval 4"/>
            <p:cNvSpPr/>
            <p:nvPr/>
          </p:nvSpPr>
          <p:spPr>
            <a:xfrm rot="19874882">
              <a:off x="4756019" y="4511025"/>
              <a:ext cx="1441241" cy="48913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8" y="-215144"/>
              <a:ext cx="6338475" cy="6858000"/>
            </a:xfrm>
            <a:prstGeom prst="rect">
              <a:avLst/>
            </a:prstGeom>
          </p:spPr>
        </p:pic>
      </p:grpSp>
    </p:spTree>
    <p:extLst>
      <p:ext uri="{BB962C8B-B14F-4D97-AF65-F5344CB8AC3E}">
        <p14:creationId xmlns:p14="http://schemas.microsoft.com/office/powerpoint/2010/main" val="15386026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1026" name="Picture 2" descr="http://farm4.staticflickr.com/3633/3598534263_aaba5a75c0_b.jpg"/>
          <p:cNvPicPr>
            <a:picLocks noChangeAspect="1" noChangeArrowheads="1"/>
          </p:cNvPicPr>
          <p:nvPr/>
        </p:nvPicPr>
        <p:blipFill rotWithShape="1">
          <a:blip r:embed="rId3">
            <a:extLst>
              <a:ext uri="{28A0092B-C50C-407E-A947-70E740481C1C}">
                <a14:useLocalDpi xmlns:a14="http://schemas.microsoft.com/office/drawing/2010/main" val="0"/>
              </a:ext>
            </a:extLst>
          </a:blip>
          <a:srcRect r="23980" b="23980"/>
          <a:stretch/>
        </p:blipFill>
        <p:spPr bwMode="auto">
          <a:xfrm>
            <a:off x="0"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76200"/>
            <a:ext cx="8839200" cy="1143000"/>
          </a:xfrm>
          <a:solidFill>
            <a:schemeClr val="tx1">
              <a:alpha val="50000"/>
            </a:schemeClr>
          </a:solidFill>
        </p:spPr>
        <p:txBody>
          <a:bodyPr>
            <a:noAutofit/>
          </a:bodyPr>
          <a:lstStyle/>
          <a:p>
            <a:r>
              <a:rPr lang="en-US" sz="7200" dirty="0" smtClean="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Pr>
              <a:t>19</a:t>
            </a:r>
            <a:r>
              <a:rPr lang="en-US" sz="7200" baseline="30000" dirty="0" smtClean="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Pr>
              <a:t>th</a:t>
            </a:r>
            <a:r>
              <a:rPr lang="en-US" sz="7200" dirty="0" smtClean="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Pr>
              <a:t> Amendment</a:t>
            </a:r>
            <a:endParaRPr lang="en-US" sz="7200" dirty="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ndParaRPr>
          </a:p>
        </p:txBody>
      </p:sp>
      <p:sp>
        <p:nvSpPr>
          <p:cNvPr id="3" name="Content Placeholder 2"/>
          <p:cNvSpPr>
            <a:spLocks noGrp="1"/>
          </p:cNvSpPr>
          <p:nvPr>
            <p:ph idx="1"/>
          </p:nvPr>
        </p:nvSpPr>
        <p:spPr>
          <a:xfrm>
            <a:off x="381000" y="1600201"/>
            <a:ext cx="2590800" cy="2667000"/>
          </a:xfrm>
          <a:solidFill>
            <a:schemeClr val="bg1">
              <a:alpha val="85000"/>
            </a:schemeClr>
          </a:solidFill>
        </p:spPr>
        <p:txBody>
          <a:bodyPr>
            <a:normAutofit/>
          </a:bodyPr>
          <a:lstStyle/>
          <a:p>
            <a:pPr marL="0" indent="0">
              <a:buNone/>
            </a:pPr>
            <a:r>
              <a:rPr lang="en-US" sz="5400" b="1" dirty="0" smtClean="0"/>
              <a:t>Women can vote!!!</a:t>
            </a:r>
            <a:endParaRPr lang="en-US" sz="5400" b="1" dirty="0"/>
          </a:p>
        </p:txBody>
      </p:sp>
      <p:sp>
        <p:nvSpPr>
          <p:cNvPr id="4" name="Rectangle 3"/>
          <p:cNvSpPr/>
          <p:nvPr/>
        </p:nvSpPr>
        <p:spPr>
          <a:xfrm>
            <a:off x="4011" y="6324600"/>
            <a:ext cx="1824789" cy="523220"/>
          </a:xfrm>
          <a:prstGeom prst="rect">
            <a:avLst/>
          </a:prstGeom>
        </p:spPr>
        <p:txBody>
          <a:bodyPr wrap="square">
            <a:spAutoFit/>
          </a:bodyPr>
          <a:lstStyle/>
          <a:p>
            <a:r>
              <a:rPr lang="en-US" sz="1400" dirty="0" smtClean="0"/>
              <a:t>Photo by </a:t>
            </a:r>
            <a:r>
              <a:rPr lang="en-US" sz="1400" dirty="0">
                <a:hlinkClick r:id="rId4" action="ppaction://hlinkfile"/>
              </a:rPr>
              <a:t>secretlondon123</a:t>
            </a:r>
            <a:endParaRPr lang="en-US" sz="1400" dirty="0"/>
          </a:p>
        </p:txBody>
      </p:sp>
    </p:spTree>
    <p:extLst>
      <p:ext uri="{BB962C8B-B14F-4D97-AF65-F5344CB8AC3E}">
        <p14:creationId xmlns:p14="http://schemas.microsoft.com/office/powerpoint/2010/main" val="1193912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1026" name="Picture 2" descr="http://farm1.staticflickr.com/175/472520915_91eb53847b.jpg"/>
          <p:cNvPicPr>
            <a:picLocks noChangeAspect="1" noChangeArrowheads="1"/>
          </p:cNvPicPr>
          <p:nvPr/>
        </p:nvPicPr>
        <p:blipFill rotWithShape="1">
          <a:blip r:embed="rId3">
            <a:extLst>
              <a:ext uri="{28A0092B-C50C-407E-A947-70E740481C1C}">
                <a14:useLocalDpi xmlns:a14="http://schemas.microsoft.com/office/drawing/2010/main" val="0"/>
              </a:ext>
            </a:extLst>
          </a:blip>
          <a:srcRect r="18600"/>
          <a:stretch/>
        </p:blipFill>
        <p:spPr bwMode="auto">
          <a:xfrm>
            <a:off x="762000" y="0"/>
            <a:ext cx="838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farm1.staticflickr.com/175/472520915_91eb53847b.jpg"/>
          <p:cNvPicPr>
            <a:picLocks noChangeAspect="1" noChangeArrowheads="1"/>
          </p:cNvPicPr>
          <p:nvPr/>
        </p:nvPicPr>
        <p:blipFill rotWithShape="1">
          <a:blip r:embed="rId3">
            <a:extLst>
              <a:ext uri="{28A0092B-C50C-407E-A947-70E740481C1C}">
                <a14:useLocalDpi xmlns:a14="http://schemas.microsoft.com/office/drawing/2010/main" val="0"/>
              </a:ext>
            </a:extLst>
          </a:blip>
          <a:srcRect r="85812"/>
          <a:stretch/>
        </p:blipFill>
        <p:spPr bwMode="auto">
          <a:xfrm>
            <a:off x="1" y="0"/>
            <a:ext cx="2222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3276600" cy="1143000"/>
          </a:xfrm>
        </p:spPr>
        <p:txBody>
          <a:bodyPr/>
          <a:lstStyle/>
          <a:p>
            <a:endParaRPr lang="en-US" dirty="0"/>
          </a:p>
        </p:txBody>
      </p:sp>
      <p:sp>
        <p:nvSpPr>
          <p:cNvPr id="4" name="Rectangle 3"/>
          <p:cNvSpPr/>
          <p:nvPr/>
        </p:nvSpPr>
        <p:spPr>
          <a:xfrm>
            <a:off x="1" y="6334780"/>
            <a:ext cx="1828799" cy="523220"/>
          </a:xfrm>
          <a:prstGeom prst="rect">
            <a:avLst/>
          </a:prstGeom>
        </p:spPr>
        <p:txBody>
          <a:bodyPr wrap="square">
            <a:spAutoFit/>
          </a:bodyPr>
          <a:lstStyle/>
          <a:p>
            <a:r>
              <a:rPr lang="en-US" sz="1400" dirty="0" smtClean="0"/>
              <a:t>Photo by </a:t>
            </a:r>
            <a:r>
              <a:rPr lang="en-US" sz="1400" dirty="0">
                <a:hlinkClick r:id="rId4" action="ppaction://hlinkfile"/>
              </a:rPr>
              <a:t>andreyphoto.com</a:t>
            </a:r>
            <a:endParaRPr lang="en-US" sz="1400" dirty="0"/>
          </a:p>
        </p:txBody>
      </p:sp>
      <p:sp>
        <p:nvSpPr>
          <p:cNvPr id="6" name="Content Placeholder 2"/>
          <p:cNvSpPr>
            <a:spLocks noGrp="1"/>
          </p:cNvSpPr>
          <p:nvPr>
            <p:ph idx="1"/>
          </p:nvPr>
        </p:nvSpPr>
        <p:spPr>
          <a:xfrm>
            <a:off x="304800" y="1752601"/>
            <a:ext cx="3429000" cy="1676399"/>
          </a:xfrm>
          <a:solidFill>
            <a:schemeClr val="bg1">
              <a:alpha val="85000"/>
            </a:schemeClr>
          </a:solidFill>
        </p:spPr>
        <p:txBody>
          <a:bodyPr>
            <a:noAutofit/>
          </a:bodyPr>
          <a:lstStyle/>
          <a:p>
            <a:pPr marL="0" indent="0">
              <a:buNone/>
            </a:pPr>
            <a:r>
              <a:rPr lang="en-US" b="1" dirty="0" smtClean="0"/>
              <a:t>But they didn’t do much to influence politics.</a:t>
            </a:r>
            <a:endParaRPr lang="en-US" b="1" dirty="0"/>
          </a:p>
        </p:txBody>
      </p:sp>
    </p:spTree>
    <p:extLst>
      <p:ext uri="{BB962C8B-B14F-4D97-AF65-F5344CB8AC3E}">
        <p14:creationId xmlns:p14="http://schemas.microsoft.com/office/powerpoint/2010/main" val="1690674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http://3.bp.blogspot.com/_iu5GayLzf-Y/SwyZtZkTThI/AAAAAAAAD9c/8ixhPQds174/s1600/universalmccnov192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899" t="12786" r="3899" b="41258"/>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68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3.bp.blogspot.com/_iu5GayLzf-Y/SwyZtZkTThI/AAAAAAAAD9c/8ixhPQds174/s1600/universalmccnov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1" y="-42802"/>
            <a:ext cx="9172074" cy="690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872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blsciblogs.baruch.cuny.edu/his1005spring2011/files/2011/03/flapp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71"/>
            <a:ext cx="8686800" cy="6867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81200"/>
            <a:ext cx="9144000" cy="20574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11500" dirty="0" smtClean="0">
                <a:ln w="11430"/>
                <a:solidFill>
                  <a:schemeClr val="accent5">
                    <a:lumMod val="60000"/>
                    <a:lumOff val="40000"/>
                  </a:schemeClr>
                </a:solidFill>
                <a:effectLst>
                  <a:glow rad="101600">
                    <a:schemeClr val="tx1">
                      <a:alpha val="60000"/>
                    </a:schemeClr>
                  </a:glow>
                  <a:outerShdw blurRad="80000" dist="40000" dir="5040000" algn="tl">
                    <a:srgbClr val="000000">
                      <a:alpha val="30000"/>
                    </a:srgbClr>
                  </a:outerShdw>
                </a:effectLst>
              </a:rPr>
              <a:t>flappers</a:t>
            </a:r>
            <a:endParaRPr lang="en-US" sz="11500" dirty="0">
              <a:ln w="11430"/>
              <a:solidFill>
                <a:schemeClr val="accent5">
                  <a:lumMod val="60000"/>
                  <a:lumOff val="40000"/>
                </a:schemeClr>
              </a:solidFill>
              <a:effectLst>
                <a:glow rad="101600">
                  <a:schemeClr val="tx1">
                    <a:alpha val="60000"/>
                  </a:schemeClr>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4042142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7410" name="Picture 2" descr="international women's day 2011, fash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000" r="9000" b="1981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774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5362" name="Picture 2" descr="http://1.bp.blogspot.com/-WEDV4W9WEWU/TWcIGHvi2bI/AAAAAAAAAso/PrwJT9JprDU/s1600/1920s.jpg"/>
          <p:cNvPicPr>
            <a:picLocks noChangeAspect="1" noChangeArrowheads="1"/>
          </p:cNvPicPr>
          <p:nvPr/>
        </p:nvPicPr>
        <p:blipFill rotWithShape="1">
          <a:blip r:embed="rId3">
            <a:extLst>
              <a:ext uri="{28A0092B-C50C-407E-A947-70E740481C1C}">
                <a14:useLocalDpi xmlns:a14="http://schemas.microsoft.com/office/drawing/2010/main" val="0"/>
              </a:ext>
            </a:extLst>
          </a:blip>
          <a:srcRect l="13627"/>
          <a:stretch/>
        </p:blipFill>
        <p:spPr bwMode="auto">
          <a:xfrm>
            <a:off x="4024856" y="-18393"/>
            <a:ext cx="5137536" cy="68763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bp.blogspot.com/_iu5GayLzf-Y/SwyZtZkTThI/AAAAAAAAD9c/8ixhPQds174/s1600/universalmccnov192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760" t="17540" r="62399" b="48653"/>
          <a:stretch/>
        </p:blipFill>
        <p:spPr bwMode="auto">
          <a:xfrm>
            <a:off x="283778" y="709448"/>
            <a:ext cx="3058511" cy="5044966"/>
          </a:xfrm>
          <a:prstGeom prst="ellipse">
            <a:avLst/>
          </a:prstGeom>
          <a:noFill/>
          <a:extLst>
            <a:ext uri="{909E8E84-426E-40DD-AFC4-6F175D3DCCD1}">
              <a14:hiddenFill xmlns:a14="http://schemas.microsoft.com/office/drawing/2010/main">
                <a:solidFill>
                  <a:srgbClr val="FFFFFF"/>
                </a:solidFill>
              </a14:hiddenFill>
            </a:ext>
          </a:extLst>
        </p:spPr>
      </p:pic>
      <p:sp useBgFill="1">
        <p:nvSpPr>
          <p:cNvPr id="8" name="Rectangle 7"/>
          <p:cNvSpPr/>
          <p:nvPr/>
        </p:nvSpPr>
        <p:spPr>
          <a:xfrm>
            <a:off x="2971800" y="-1066800"/>
            <a:ext cx="2286000" cy="8782707"/>
          </a:xfrm>
          <a:prstGeom prst="rect">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ular Callout 6"/>
          <p:cNvSpPr/>
          <p:nvPr/>
        </p:nvSpPr>
        <p:spPr>
          <a:xfrm>
            <a:off x="2819400" y="533400"/>
            <a:ext cx="2438400" cy="1752600"/>
          </a:xfrm>
          <a:prstGeom prst="wedgeRoundRectCallout">
            <a:avLst>
              <a:gd name="adj1" fmla="val -62940"/>
              <a:gd name="adj2" fmla="val 286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t>Hey!  Is that </a:t>
            </a:r>
            <a:r>
              <a:rPr lang="en-US" sz="4000" b="1" i="1" dirty="0" smtClean="0"/>
              <a:t>MY </a:t>
            </a:r>
            <a:r>
              <a:rPr lang="en-US" sz="3600" b="1" dirty="0" smtClean="0"/>
              <a:t>cigarette?</a:t>
            </a:r>
            <a:endParaRPr lang="en-US" sz="2800" b="1" dirty="0" smtClean="0"/>
          </a:p>
        </p:txBody>
      </p:sp>
    </p:spTree>
    <p:extLst>
      <p:ext uri="{BB962C8B-B14F-4D97-AF65-F5344CB8AC3E}">
        <p14:creationId xmlns:p14="http://schemas.microsoft.com/office/powerpoint/2010/main" val="14890961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810000" cy="2239962"/>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6600" b="1" dirty="0" smtClean="0">
                <a:ln/>
                <a:solidFill>
                  <a:schemeClr val="accent3"/>
                </a:solidFill>
              </a:rPr>
              <a:t>What’s NEXT???</a:t>
            </a:r>
            <a:endParaRPr lang="en-US" sz="6600" b="1" dirty="0">
              <a:ln/>
              <a:solidFill>
                <a:schemeClr val="accent3"/>
              </a:solidFill>
            </a:endParaRPr>
          </a:p>
        </p:txBody>
      </p:sp>
      <p:sp>
        <p:nvSpPr>
          <p:cNvPr id="3" name="Content Placeholder 2"/>
          <p:cNvSpPr>
            <a:spLocks noGrp="1"/>
          </p:cNvSpPr>
          <p:nvPr>
            <p:ph sz="half" idx="1"/>
          </p:nvPr>
        </p:nvSpPr>
        <p:spPr>
          <a:xfrm>
            <a:off x="457200" y="3810000"/>
            <a:ext cx="2514600" cy="2316163"/>
          </a:xfrm>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8434" name="Picture 2" descr="http://s4.hubimg.com/u/1099071_f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5181600" cy="690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06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1026" name="Picture 2" descr="File:WeMustGrowAMustache.jpg"/>
          <p:cNvPicPr>
            <a:picLocks noChangeAspect="1" noChangeArrowheads="1"/>
          </p:cNvPicPr>
          <p:nvPr/>
        </p:nvPicPr>
        <p:blipFill rotWithShape="1">
          <a:blip r:embed="rId4">
            <a:extLst>
              <a:ext uri="{28A0092B-C50C-407E-A947-70E740481C1C}">
                <a14:useLocalDpi xmlns:a14="http://schemas.microsoft.com/office/drawing/2010/main" val="0"/>
              </a:ext>
            </a:extLst>
          </a:blip>
          <a:srcRect b="37715"/>
          <a:stretch/>
        </p:blipFill>
        <p:spPr bwMode="auto">
          <a:xfrm>
            <a:off x="533401" y="1"/>
            <a:ext cx="8000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52400" y="4953000"/>
            <a:ext cx="5334000" cy="1600200"/>
          </a:xfrm>
        </p:spPr>
        <p:style>
          <a:lnRef idx="1">
            <a:schemeClr val="accent4"/>
          </a:lnRef>
          <a:fillRef idx="3">
            <a:schemeClr val="accent4"/>
          </a:fillRef>
          <a:effectRef idx="2">
            <a:schemeClr val="accent4"/>
          </a:effectRef>
          <a:fontRef idx="minor">
            <a:schemeClr val="lt1"/>
          </a:fontRef>
        </p:style>
        <p:txBody>
          <a:bodyPr>
            <a:noAutofit/>
          </a:bodyPr>
          <a:lstStyle/>
          <a:p>
            <a:pPr marL="0" indent="0">
              <a:buNone/>
            </a:pPr>
            <a:r>
              <a:rPr lang="en-US" sz="3200" b="1" dirty="0" smtClean="0"/>
              <a:t>Although some saw Flapper culture as a threat to traditional gender roles...</a:t>
            </a:r>
            <a:endParaRPr lang="en-US" sz="3200" b="1" dirty="0"/>
          </a:p>
        </p:txBody>
      </p:sp>
    </p:spTree>
    <p:extLst>
      <p:ext uri="{BB962C8B-B14F-4D97-AF65-F5344CB8AC3E}">
        <p14:creationId xmlns:p14="http://schemas.microsoft.com/office/powerpoint/2010/main" val="7330939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7924800" cy="990600"/>
          </a:xfrm>
        </p:spPr>
        <p:txBody>
          <a:bodyPr>
            <a:noAutofit/>
          </a:bodyPr>
          <a:lstStyle/>
          <a:p>
            <a:pPr algn="ctr"/>
            <a:r>
              <a:rPr lang="en-US" sz="6600" dirty="0" smtClean="0">
                <a:solidFill>
                  <a:schemeClr val="bg1"/>
                </a:solidFill>
              </a:rPr>
              <a:t>The Culture War</a:t>
            </a:r>
            <a:endParaRPr lang="en-US" sz="6600" dirty="0">
              <a:solidFill>
                <a:schemeClr val="bg1"/>
              </a:solidFill>
            </a:endParaRPr>
          </a:p>
        </p:txBody>
      </p:sp>
      <p:pic>
        <p:nvPicPr>
          <p:cNvPr id="9" name="Picture 2" descr="C:\Users\Tom\Desktop\TABLET BACKUP\Pictures\totalitarianism\LOL_Lenin_by_fading_dream.jpg">
            <a:hlinkClick r:id="rId3" action="ppaction://hlinksldjump"/>
          </p:cNvPr>
          <p:cNvPicPr>
            <a:picLocks noChangeAspect="1" noChangeArrowheads="1"/>
          </p:cNvPicPr>
          <p:nvPr/>
        </p:nvPicPr>
        <p:blipFill>
          <a:blip r:embed="rId4" cstate="print"/>
          <a:srcRect l="36453" r="20690" b="36946"/>
          <a:stretch>
            <a:fillRect/>
          </a:stretch>
        </p:blipFill>
        <p:spPr bwMode="auto">
          <a:xfrm>
            <a:off x="685799" y="1752145"/>
            <a:ext cx="2133600" cy="1961931"/>
          </a:xfrm>
          <a:prstGeom prst="rect">
            <a:avLst/>
          </a:prstGeom>
          <a:noFill/>
          <a:ln w="38100">
            <a:noFill/>
          </a:ln>
          <a:effectLst>
            <a:glow rad="63500">
              <a:schemeClr val="accent2">
                <a:satMod val="175000"/>
                <a:alpha val="40000"/>
              </a:schemeClr>
            </a:glow>
          </a:effectLst>
          <a:scene3d>
            <a:camera prst="orthographicFront"/>
            <a:lightRig rig="threePt" dir="t"/>
          </a:scene3d>
          <a:sp3d>
            <a:bevelT/>
          </a:sp3d>
        </p:spPr>
      </p:pic>
      <p:pic>
        <p:nvPicPr>
          <p:cNvPr id="1028" name="Picture 4" descr="File:Editorial cartoon depicting Charles Darwin as an ape (1871).jpg">
            <a:hlinkClick r:id="rId5" action="ppaction://hlinksldjump"/>
          </p:cNvPr>
          <p:cNvPicPr>
            <a:picLocks noChangeAspect="1" noChangeArrowheads="1"/>
          </p:cNvPicPr>
          <p:nvPr/>
        </p:nvPicPr>
        <p:blipFill>
          <a:blip r:embed="rId6" cstate="print"/>
          <a:srcRect/>
          <a:stretch>
            <a:fillRect/>
          </a:stretch>
        </p:blipFill>
        <p:spPr bwMode="auto">
          <a:xfrm>
            <a:off x="6477000" y="3678023"/>
            <a:ext cx="1966951" cy="2646122"/>
          </a:xfrm>
          <a:prstGeom prst="rect">
            <a:avLst/>
          </a:prstGeom>
          <a:noFill/>
          <a:effectLst>
            <a:glow rad="63500">
              <a:schemeClr val="accent2">
                <a:satMod val="175000"/>
                <a:alpha val="40000"/>
              </a:schemeClr>
            </a:glow>
          </a:effectLst>
          <a:scene3d>
            <a:camera prst="orthographicFront"/>
            <a:lightRig rig="threePt" dir="t"/>
          </a:scene3d>
          <a:sp3d>
            <a:bevelT/>
          </a:sp3d>
        </p:spPr>
      </p:pic>
      <p:pic>
        <p:nvPicPr>
          <p:cNvPr id="11" name="Picture 2" descr="http://www.marktebeau.com/exhibits/archive/files/the_great_migration_f1834340cd.jpg">
            <a:hlinkClick r:id="rId7" action="ppaction://hlinksldjump"/>
          </p:cNvPr>
          <p:cNvPicPr>
            <a:picLocks noChangeAspect="1" noChangeArrowheads="1"/>
          </p:cNvPicPr>
          <p:nvPr/>
        </p:nvPicPr>
        <p:blipFill>
          <a:blip r:embed="rId8" cstate="print"/>
          <a:srcRect r="3070"/>
          <a:stretch>
            <a:fillRect/>
          </a:stretch>
        </p:blipFill>
        <p:spPr bwMode="auto">
          <a:xfrm>
            <a:off x="6477000" y="1752146"/>
            <a:ext cx="1966952" cy="1475214"/>
          </a:xfrm>
          <a:prstGeom prst="rect">
            <a:avLst/>
          </a:prstGeom>
          <a:noFill/>
          <a:effectLst>
            <a:glow rad="63500">
              <a:schemeClr val="accent2">
                <a:satMod val="175000"/>
                <a:alpha val="40000"/>
              </a:schemeClr>
            </a:glow>
          </a:effectLst>
          <a:scene3d>
            <a:camera prst="orthographicFront"/>
            <a:lightRig rig="threePt" dir="t"/>
          </a:scene3d>
          <a:sp3d>
            <a:bevelT/>
          </a:sp3d>
        </p:spPr>
      </p:pic>
      <p:pic>
        <p:nvPicPr>
          <p:cNvPr id="8" name="Picture 2">
            <a:hlinkClick r:id="rId9" action="ppaction://hlinksldjump"/>
          </p:cNvPr>
          <p:cNvPicPr>
            <a:picLocks noChangeAspect="1" noChangeArrowheads="1"/>
          </p:cNvPicPr>
          <p:nvPr/>
        </p:nvPicPr>
        <p:blipFill>
          <a:blip r:embed="rId10" cstate="print"/>
          <a:srcRect l="1574" r="2237"/>
          <a:stretch>
            <a:fillRect/>
          </a:stretch>
        </p:blipFill>
        <p:spPr bwMode="auto">
          <a:xfrm>
            <a:off x="685800" y="4091309"/>
            <a:ext cx="2133600" cy="2232836"/>
          </a:xfrm>
          <a:prstGeom prst="rect">
            <a:avLst/>
          </a:prstGeom>
          <a:noFill/>
          <a:ln w="9525">
            <a:noFill/>
            <a:miter lim="800000"/>
            <a:headEnd/>
            <a:tailEnd/>
          </a:ln>
          <a:effectLst>
            <a:glow rad="63500">
              <a:schemeClr val="accent2">
                <a:satMod val="175000"/>
                <a:alpha val="40000"/>
              </a:schemeClr>
            </a:glow>
          </a:effectLst>
          <a:scene3d>
            <a:camera prst="orthographicFront"/>
            <a:lightRig rig="threePt" dir="t"/>
          </a:scene3d>
          <a:sp3d>
            <a:bevelT/>
          </a:sp3d>
        </p:spPr>
      </p:pic>
      <p:sp>
        <p:nvSpPr>
          <p:cNvPr id="10" name="TextBox 9"/>
          <p:cNvSpPr txBox="1"/>
          <p:nvPr/>
        </p:nvSpPr>
        <p:spPr>
          <a:xfrm>
            <a:off x="3048000" y="999659"/>
            <a:ext cx="5472153" cy="646331"/>
          </a:xfrm>
          <a:prstGeom prst="rect">
            <a:avLst/>
          </a:prstGeom>
          <a:noFill/>
        </p:spPr>
        <p:txBody>
          <a:bodyPr wrap="square" rtlCol="0">
            <a:spAutoFit/>
          </a:bodyPr>
          <a:lstStyle/>
          <a:p>
            <a:pPr algn="r"/>
            <a:r>
              <a:rPr lang="en-US" sz="3600" b="1" i="1" dirty="0" smtClean="0">
                <a:solidFill>
                  <a:schemeClr val="bg1"/>
                </a:solidFill>
              </a:rPr>
              <a:t>“Normalcy” Under Attack</a:t>
            </a:r>
            <a:endParaRPr lang="en-US" sz="3600" b="1" i="1" dirty="0">
              <a:solidFill>
                <a:schemeClr val="bg1"/>
              </a:solidFill>
            </a:endParaRPr>
          </a:p>
        </p:txBody>
      </p:sp>
      <p:pic>
        <p:nvPicPr>
          <p:cNvPr id="12" name="Picture 2" descr="File:Al Capone-around 1935.jpg">
            <a:hlinkClick r:id="rId11" action="ppaction://hlinksldjump"/>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4556"/>
          <a:stretch/>
        </p:blipFill>
        <p:spPr bwMode="auto">
          <a:xfrm>
            <a:off x="3638548" y="4397872"/>
            <a:ext cx="1966006" cy="1926728"/>
          </a:xfrm>
          <a:prstGeom prst="rect">
            <a:avLst/>
          </a:prstGeom>
          <a:noFill/>
          <a:effectLst>
            <a:glow rad="63500">
              <a:schemeClr val="accent2">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4338" name="Picture 2" descr="http://3.bp.blogspot.com/-Sv0F7zdmlJE/T6TBlR5n8JI/AAAAAAAAAxI/v_4B53a2uXo/s1600/Flappers%2Bdancing.jpg">
            <a:hlinkClick r:id="rId13" action="ppaction://hlinksldjump"/>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6098" r="7454"/>
          <a:stretch/>
        </p:blipFill>
        <p:spPr bwMode="auto">
          <a:xfrm>
            <a:off x="3638548" y="1752146"/>
            <a:ext cx="1966005" cy="2339163"/>
          </a:xfrm>
          <a:prstGeom prst="rect">
            <a:avLst/>
          </a:prstGeom>
          <a:noFill/>
          <a:effectLst>
            <a:glow rad="63500">
              <a:schemeClr val="accent2">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An ad from the 1920s featuring a new General Electric convenience: the electric stove. Reproduced by permission of AP/Wide World Photo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20000"/>
                    </a14:imgEffect>
                  </a14:imgLayer>
                </a14:imgProps>
              </a:ext>
              <a:ext uri="{28A0092B-C50C-407E-A947-70E740481C1C}">
                <a14:useLocalDpi xmlns:a14="http://schemas.microsoft.com/office/drawing/2010/main" val="0"/>
              </a:ext>
            </a:extLst>
          </a:blip>
          <a:srcRect l="1410" t="1" b="27389"/>
          <a:stretch/>
        </p:blipFill>
        <p:spPr bwMode="auto">
          <a:xfrm>
            <a:off x="0" y="-19049"/>
            <a:ext cx="9144000" cy="687704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sz="half" idx="1"/>
          </p:nvPr>
        </p:nvSpPr>
        <p:spPr>
          <a:xfrm>
            <a:off x="3810000" y="4953000"/>
            <a:ext cx="5105400" cy="1600200"/>
          </a:xfrm>
        </p:spPr>
        <p:style>
          <a:lnRef idx="1">
            <a:schemeClr val="accent4"/>
          </a:lnRef>
          <a:fillRef idx="3">
            <a:schemeClr val="accent4"/>
          </a:fillRef>
          <a:effectRef idx="2">
            <a:schemeClr val="accent4"/>
          </a:effectRef>
          <a:fontRef idx="minor">
            <a:schemeClr val="lt1"/>
          </a:fontRef>
        </p:style>
        <p:txBody>
          <a:bodyPr>
            <a:noAutofit/>
          </a:bodyPr>
          <a:lstStyle/>
          <a:p>
            <a:pPr marL="0" indent="0">
              <a:buNone/>
            </a:pPr>
            <a:r>
              <a:rPr lang="en-US" sz="3200" b="1" dirty="0" smtClean="0"/>
              <a:t>Most women were content to stay home and play with their new toys.</a:t>
            </a:r>
            <a:endParaRPr lang="en-US" sz="3200" b="1" dirty="0"/>
          </a:p>
        </p:txBody>
      </p:sp>
    </p:spTree>
    <p:extLst>
      <p:ext uri="{BB962C8B-B14F-4D97-AF65-F5344CB8AC3E}">
        <p14:creationId xmlns:p14="http://schemas.microsoft.com/office/powerpoint/2010/main" val="1382241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descr="http://upload.wikimedia.org/wikipedia/commons/thumb/a/a2/The_Drunkard%27s_Progress_-_Color.jpg/1280px-The_Drunkard%27s_Progress_-_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6" r="1583"/>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28600"/>
            <a:ext cx="8305800" cy="1143000"/>
          </a:xfrm>
        </p:spPr>
        <p:txBody>
          <a:bodyPr>
            <a:normAutofit/>
          </a:bodyPr>
          <a:lstStyle/>
          <a:p>
            <a:pPr algn="l"/>
            <a:r>
              <a:rPr lang="en-US" sz="4800" dirty="0" smtClean="0"/>
              <a:t>Temperance Movement </a:t>
            </a:r>
            <a:endParaRPr lang="en-US" sz="4800" dirty="0"/>
          </a:p>
        </p:txBody>
      </p:sp>
      <p:sp>
        <p:nvSpPr>
          <p:cNvPr id="3" name="Content Placeholder 2"/>
          <p:cNvSpPr>
            <a:spLocks noGrp="1"/>
          </p:cNvSpPr>
          <p:nvPr>
            <p:ph sz="half" idx="1"/>
          </p:nvPr>
        </p:nvSpPr>
        <p:spPr>
          <a:xfrm>
            <a:off x="381000" y="1066800"/>
            <a:ext cx="1600200" cy="762000"/>
          </a:xfrm>
        </p:spPr>
        <p:txBody>
          <a:bodyPr>
            <a:normAutofit/>
          </a:bodyPr>
          <a:lstStyle/>
          <a:p>
            <a:pPr marL="0" indent="0">
              <a:buNone/>
            </a:pPr>
            <a:r>
              <a:rPr lang="en-US" sz="4000" b="1" dirty="0" smtClean="0"/>
              <a:t>19</a:t>
            </a:r>
            <a:r>
              <a:rPr lang="en-US" sz="4000" b="1" baseline="30000" dirty="0" smtClean="0"/>
              <a:t>th</a:t>
            </a:r>
            <a:r>
              <a:rPr lang="en-US" sz="4000" b="1" dirty="0" smtClean="0"/>
              <a:t> c.</a:t>
            </a:r>
            <a:endParaRPr lang="en-US" sz="4000" b="1" dirty="0"/>
          </a:p>
        </p:txBody>
      </p:sp>
    </p:spTree>
    <p:extLst>
      <p:ext uri="{BB962C8B-B14F-4D97-AF65-F5344CB8AC3E}">
        <p14:creationId xmlns:p14="http://schemas.microsoft.com/office/powerpoint/2010/main" val="995220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7200" dirty="0" smtClean="0">
                <a:solidFill>
                  <a:schemeClr val="bg1"/>
                </a:solidFill>
              </a:rPr>
              <a:t>18</a:t>
            </a:r>
            <a:r>
              <a:rPr lang="en-US" sz="7200" baseline="30000" dirty="0" smtClean="0">
                <a:solidFill>
                  <a:schemeClr val="bg1"/>
                </a:solidFill>
              </a:rPr>
              <a:t>th</a:t>
            </a:r>
            <a:r>
              <a:rPr lang="en-US" sz="7200" dirty="0" smtClean="0">
                <a:solidFill>
                  <a:schemeClr val="bg1"/>
                </a:solidFill>
              </a:rPr>
              <a:t> Amendment</a:t>
            </a:r>
            <a:endParaRPr lang="en-US" sz="7200" dirty="0">
              <a:solidFill>
                <a:schemeClr val="bg1"/>
              </a:solidFill>
            </a:endParaRPr>
          </a:p>
        </p:txBody>
      </p:sp>
      <p:pic>
        <p:nvPicPr>
          <p:cNvPr id="1026" name="Picture 2" descr="http://www-tc.pbs.org/kenburns/prohibition/media/photos/S5702-lg.jpg?101220111134AM"/>
          <p:cNvPicPr>
            <a:picLocks noChangeAspect="1" noChangeArrowheads="1"/>
          </p:cNvPicPr>
          <p:nvPr/>
        </p:nvPicPr>
        <p:blipFill rotWithShape="1">
          <a:blip r:embed="rId3">
            <a:extLst>
              <a:ext uri="{28A0092B-C50C-407E-A947-70E740481C1C}">
                <a14:useLocalDpi xmlns:a14="http://schemas.microsoft.com/office/drawing/2010/main" val="0"/>
              </a:ext>
            </a:extLst>
          </a:blip>
          <a:srcRect t="24167" b="25656"/>
          <a:stretch/>
        </p:blipFill>
        <p:spPr bwMode="auto">
          <a:xfrm>
            <a:off x="0" y="2286000"/>
            <a:ext cx="9144000" cy="290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3820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descr="File:Prohibition.jpg"/>
          <p:cNvPicPr>
            <a:picLocks noChangeAspect="1" noChangeArrowheads="1"/>
          </p:cNvPicPr>
          <p:nvPr/>
        </p:nvPicPr>
        <p:blipFill rotWithShape="1">
          <a:blip r:embed="rId3" cstate="print"/>
          <a:srcRect t="2317" b="2503"/>
          <a:stretch/>
        </p:blipFill>
        <p:spPr bwMode="auto">
          <a:xfrm>
            <a:off x="1" y="0"/>
            <a:ext cx="9144000" cy="6858001"/>
          </a:xfrm>
          <a:prstGeom prst="rect">
            <a:avLst/>
          </a:prstGeom>
          <a:noFill/>
        </p:spPr>
      </p:pic>
      <p:sp>
        <p:nvSpPr>
          <p:cNvPr id="2" name="Title 1"/>
          <p:cNvSpPr>
            <a:spLocks noGrp="1"/>
          </p:cNvSpPr>
          <p:nvPr>
            <p:ph type="title"/>
          </p:nvPr>
        </p:nvSpPr>
        <p:spPr>
          <a:xfrm>
            <a:off x="228600" y="152400"/>
            <a:ext cx="8229600" cy="1143000"/>
          </a:xfrm>
        </p:spPr>
        <p:txBody>
          <a:bodyPr>
            <a:noAutofit/>
          </a:bodyPr>
          <a:lstStyle/>
          <a:p>
            <a:pPr algn="l"/>
            <a:r>
              <a:rPr lang="en-US" sz="7200" dirty="0" smtClean="0">
                <a:ln w="28575">
                  <a:solidFill>
                    <a:schemeClr val="bg1"/>
                  </a:solidFill>
                </a:ln>
              </a:rPr>
              <a:t>Prohibition</a:t>
            </a:r>
            <a:endParaRPr lang="en-US" sz="7200" dirty="0">
              <a:ln w="28575">
                <a:solidFill>
                  <a:schemeClr val="bg1"/>
                </a:solidFill>
              </a:ln>
            </a:endParaRPr>
          </a:p>
        </p:txBody>
      </p:sp>
      <p:sp>
        <p:nvSpPr>
          <p:cNvPr id="8" name="Rectangle 7"/>
          <p:cNvSpPr/>
          <p:nvPr/>
        </p:nvSpPr>
        <p:spPr>
          <a:xfrm>
            <a:off x="3936196" y="5446693"/>
            <a:ext cx="5055404" cy="954107"/>
          </a:xfrm>
          <a:prstGeom prst="rect">
            <a:avLst/>
          </a:prstGeom>
        </p:spPr>
        <p:txBody>
          <a:bodyPr wrap="square">
            <a:spAutoFit/>
          </a:bodyPr>
          <a:lstStyle/>
          <a:p>
            <a:pPr algn="ctr"/>
            <a:r>
              <a:rPr lang="en-US" sz="2800" b="1" dirty="0" smtClean="0"/>
              <a:t>Prohibition agents destroying </a:t>
            </a:r>
            <a:br>
              <a:rPr lang="en-US" sz="2800" b="1" dirty="0" smtClean="0"/>
            </a:br>
            <a:r>
              <a:rPr lang="en-US" sz="2800" b="1" dirty="0" smtClean="0"/>
              <a:t>barrels of alcohol, c.1921.</a:t>
            </a:r>
            <a:endParaRPr lang="en-US" sz="28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47" y="4191000"/>
            <a:ext cx="5383555" cy="1143000"/>
          </a:xfrm>
        </p:spPr>
        <p:txBody>
          <a:bodyPr>
            <a:normAutofit/>
          </a:bodyPr>
          <a:lstStyle/>
          <a:p>
            <a:r>
              <a:rPr lang="en-US" sz="5400" dirty="0" smtClean="0">
                <a:solidFill>
                  <a:schemeClr val="bg1"/>
                </a:solidFill>
              </a:rPr>
              <a:t>“Bootleggers”</a:t>
            </a:r>
            <a:endParaRPr lang="en-US" sz="5400" dirty="0">
              <a:solidFill>
                <a:schemeClr val="bg1"/>
              </a:solidFill>
            </a:endParaRPr>
          </a:p>
        </p:txBody>
      </p:sp>
      <p:sp>
        <p:nvSpPr>
          <p:cNvPr id="3" name="Content Placeholder 2"/>
          <p:cNvSpPr>
            <a:spLocks noGrp="1"/>
          </p:cNvSpPr>
          <p:nvPr>
            <p:ph sz="half" idx="1"/>
          </p:nvPr>
        </p:nvSpPr>
        <p:spPr>
          <a:xfrm>
            <a:off x="152399" y="5334000"/>
            <a:ext cx="5407203" cy="792163"/>
          </a:xfrm>
        </p:spPr>
        <p:txBody>
          <a:bodyPr>
            <a:noAutofit/>
          </a:bodyPr>
          <a:lstStyle/>
          <a:p>
            <a:pPr marL="0" indent="0" algn="ctr">
              <a:buNone/>
            </a:pPr>
            <a:r>
              <a:rPr lang="en-US" sz="3600" i="1" dirty="0" smtClean="0">
                <a:solidFill>
                  <a:schemeClr val="bg1"/>
                </a:solidFill>
              </a:rPr>
              <a:t>Illegal Alcohol Smugglers</a:t>
            </a:r>
            <a:endParaRPr lang="en-US" sz="3600" i="1" dirty="0">
              <a:solidFill>
                <a:schemeClr val="bg1"/>
              </a:solidFill>
            </a:endParaRPr>
          </a:p>
        </p:txBody>
      </p:sp>
      <p:pic>
        <p:nvPicPr>
          <p:cNvPr id="146436" name="Picture 4" descr="http://www.straubs.net/images/beerboots/bb-20-1&amp;2L.jpg"/>
          <p:cNvPicPr>
            <a:picLocks noChangeAspect="1" noChangeArrowheads="1"/>
          </p:cNvPicPr>
          <p:nvPr/>
        </p:nvPicPr>
        <p:blipFill rotWithShape="1">
          <a:blip r:embed="rId3" cstate="print"/>
          <a:srcRect r="51624"/>
          <a:stretch/>
        </p:blipFill>
        <p:spPr bwMode="auto">
          <a:xfrm>
            <a:off x="5867400" y="-28576"/>
            <a:ext cx="3331451" cy="6886575"/>
          </a:xfrm>
          <a:prstGeom prst="rect">
            <a:avLst/>
          </a:prstGeom>
          <a:noFill/>
        </p:spPr>
      </p:pic>
      <p:pic>
        <p:nvPicPr>
          <p:cNvPr id="2050" name="Picture 2" descr="http://lythgoes.net/genealogy/history/bootlegg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210207"/>
            <a:ext cx="5407203"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7902"/>
            <a:ext cx="5410200" cy="2231160"/>
          </a:xfrm>
        </p:spPr>
        <p:txBody>
          <a:bodyPr>
            <a:noAutofit/>
          </a:bodyPr>
          <a:lstStyle/>
          <a:p>
            <a:r>
              <a:rPr lang="en-US" sz="6600" dirty="0" smtClean="0">
                <a:solidFill>
                  <a:schemeClr val="bg1"/>
                </a:solidFill>
              </a:rPr>
              <a:t>Organized </a:t>
            </a:r>
            <a:r>
              <a:rPr lang="en-US" sz="8000" dirty="0" smtClean="0">
                <a:solidFill>
                  <a:schemeClr val="bg1"/>
                </a:solidFill>
              </a:rPr>
              <a:t>Crime</a:t>
            </a:r>
            <a:endParaRPr lang="en-US" sz="6600" dirty="0">
              <a:solidFill>
                <a:schemeClr val="bg1"/>
              </a:solidFill>
            </a:endParaRPr>
          </a:p>
        </p:txBody>
      </p:sp>
      <p:sp>
        <p:nvSpPr>
          <p:cNvPr id="20527" name="Rectangle 47"/>
          <p:cNvSpPr>
            <a:spLocks noChangeArrowheads="1"/>
          </p:cNvSpPr>
          <p:nvPr/>
        </p:nvSpPr>
        <p:spPr bwMode="auto">
          <a:xfrm>
            <a:off x="5410200" y="5562600"/>
            <a:ext cx="3725916" cy="1292662"/>
          </a:xfrm>
          <a:prstGeom prst="rect">
            <a:avLst/>
          </a:prstGeom>
          <a:noFill/>
          <a:ln w="12700" cap="sq">
            <a:noFill/>
            <a:miter lim="800000"/>
            <a:headEnd type="none" w="sm" len="sm"/>
            <a:tailEnd type="none" w="sm" len="sm"/>
          </a:ln>
          <a:effectLst/>
        </p:spPr>
        <p:txBody>
          <a:bodyPr wrap="square">
            <a:spAutoFit/>
          </a:bodyPr>
          <a:lstStyle/>
          <a:p>
            <a:pPr algn="ctr"/>
            <a:r>
              <a:rPr lang="en-US" sz="5400" b="1" dirty="0">
                <a:solidFill>
                  <a:schemeClr val="bg1"/>
                </a:solidFill>
              </a:rPr>
              <a:t>Al </a:t>
            </a:r>
            <a:r>
              <a:rPr lang="en-US" sz="5400" b="1" dirty="0" smtClean="0">
                <a:solidFill>
                  <a:schemeClr val="bg1"/>
                </a:solidFill>
              </a:rPr>
              <a:t>Capone</a:t>
            </a:r>
            <a:r>
              <a:rPr lang="en-US" sz="3600" b="1" dirty="0" smtClean="0">
                <a:solidFill>
                  <a:schemeClr val="bg1"/>
                </a:solidFill>
              </a:rPr>
              <a:t/>
            </a:r>
            <a:br>
              <a:rPr lang="en-US" sz="3600" b="1" dirty="0" smtClean="0">
                <a:solidFill>
                  <a:schemeClr val="bg1"/>
                </a:solidFill>
              </a:rPr>
            </a:br>
            <a:r>
              <a:rPr lang="en-US" sz="2400" b="1" dirty="0" smtClean="0">
                <a:solidFill>
                  <a:schemeClr val="bg1"/>
                </a:solidFill>
              </a:rPr>
              <a:t>Notorious Bootlegger</a:t>
            </a:r>
          </a:p>
        </p:txBody>
      </p:sp>
      <p:sp>
        <p:nvSpPr>
          <p:cNvPr id="20" name="TextBox 19"/>
          <p:cNvSpPr txBox="1"/>
          <p:nvPr/>
        </p:nvSpPr>
        <p:spPr>
          <a:xfrm>
            <a:off x="7543800" y="1828800"/>
            <a:ext cx="1219200" cy="830997"/>
          </a:xfrm>
          <a:prstGeom prst="rect">
            <a:avLst/>
          </a:prstGeom>
          <a:noFill/>
        </p:spPr>
        <p:txBody>
          <a:bodyPr wrap="square" rtlCol="0">
            <a:spAutoFit/>
          </a:bodyPr>
          <a:lstStyle/>
          <a:p>
            <a:pPr algn="ctr"/>
            <a:r>
              <a:rPr lang="en-US" sz="4800" b="1" dirty="0" smtClean="0">
                <a:ln>
                  <a:solidFill>
                    <a:schemeClr val="bg1"/>
                  </a:solidFill>
                </a:ln>
                <a:solidFill>
                  <a:schemeClr val="accent4"/>
                </a:solidFill>
              </a:rPr>
              <a:t>OG</a:t>
            </a:r>
            <a:endParaRPr lang="en-US" sz="4000" b="1" dirty="0">
              <a:ln>
                <a:solidFill>
                  <a:schemeClr val="bg1"/>
                </a:solidFill>
              </a:ln>
              <a:solidFill>
                <a:schemeClr val="accent4"/>
              </a:solidFill>
            </a:endParaRPr>
          </a:p>
        </p:txBody>
      </p:sp>
      <p:pic>
        <p:nvPicPr>
          <p:cNvPr id="3074" name="Picture 2" descr="File:Al Capone-around 19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255"/>
            <a:ext cx="3725917" cy="5579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2743200"/>
            <a:ext cx="4800600" cy="1569660"/>
          </a:xfrm>
          <a:prstGeom prst="rect">
            <a:avLst/>
          </a:prstGeom>
          <a:noFill/>
        </p:spPr>
        <p:txBody>
          <a:bodyPr wrap="square" rtlCol="0">
            <a:spAutoFit/>
          </a:bodyPr>
          <a:lstStyle/>
          <a:p>
            <a:pPr algn="ctr"/>
            <a:r>
              <a:rPr lang="en-US" sz="4800" b="1" dirty="0" smtClean="0">
                <a:solidFill>
                  <a:schemeClr val="bg1"/>
                </a:solidFill>
              </a:rPr>
              <a:t>Professional Bootlegging </a:t>
            </a:r>
            <a:endParaRPr lang="en-US" sz="4800" b="1" dirty="0">
              <a:solidFill>
                <a:schemeClr val="bg1"/>
              </a:solidFill>
            </a:endParaRPr>
          </a:p>
        </p:txBody>
      </p:sp>
      <p:sp>
        <p:nvSpPr>
          <p:cNvPr id="4" name="Rectangle 3"/>
          <p:cNvSpPr/>
          <p:nvPr/>
        </p:nvSpPr>
        <p:spPr>
          <a:xfrm>
            <a:off x="457200" y="4800600"/>
            <a:ext cx="4495800" cy="1569660"/>
          </a:xfrm>
          <a:prstGeom prst="rect">
            <a:avLst/>
          </a:prstGeom>
        </p:spPr>
        <p:txBody>
          <a:bodyPr wrap="square">
            <a:spAutoFit/>
          </a:bodyPr>
          <a:lstStyle/>
          <a:p>
            <a:r>
              <a:rPr lang="en-US" b="1" dirty="0" smtClean="0">
                <a:solidFill>
                  <a:schemeClr val="bg1"/>
                </a:solidFill>
                <a:latin typeface="Century Schoolbook" pitchFamily="18" charset="0"/>
              </a:rPr>
              <a:t>Prohibition advocates had thought that government action could make the nation safer.  </a:t>
            </a:r>
          </a:p>
          <a:p>
            <a:endParaRPr lang="en-US" b="1" dirty="0">
              <a:solidFill>
                <a:schemeClr val="bg1"/>
              </a:solidFill>
              <a:latin typeface="Century Schoolbook" pitchFamily="18" charset="0"/>
            </a:endParaRPr>
          </a:p>
          <a:p>
            <a:r>
              <a:rPr lang="en-US" sz="2400" b="1" dirty="0" smtClean="0">
                <a:solidFill>
                  <a:schemeClr val="bg1"/>
                </a:solidFill>
                <a:latin typeface="Century Schoolbook" pitchFamily="18" charset="0"/>
              </a:rPr>
              <a:t>It had the opposite effect. </a:t>
            </a:r>
            <a:endParaRPr lang="en-US" sz="2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143000"/>
          </a:xfrm>
        </p:spPr>
        <p:txBody>
          <a:bodyPr>
            <a:normAutofit/>
          </a:bodyPr>
          <a:lstStyle/>
          <a:p>
            <a:pPr algn="l"/>
            <a:r>
              <a:rPr lang="en-US" sz="6000" dirty="0" smtClean="0">
                <a:solidFill>
                  <a:schemeClr val="bg1"/>
                </a:solidFill>
              </a:rPr>
              <a:t>Speakeasies</a:t>
            </a:r>
            <a:endParaRPr lang="en-US" sz="6000" dirty="0">
              <a:solidFill>
                <a:schemeClr val="bg1"/>
              </a:solidFill>
            </a:endParaRPr>
          </a:p>
        </p:txBody>
      </p:sp>
      <p:sp>
        <p:nvSpPr>
          <p:cNvPr id="3" name="Content Placeholder 2"/>
          <p:cNvSpPr>
            <a:spLocks noGrp="1"/>
          </p:cNvSpPr>
          <p:nvPr>
            <p:ph sz="half" idx="1"/>
          </p:nvPr>
        </p:nvSpPr>
        <p:spPr>
          <a:xfrm>
            <a:off x="5257800" y="228600"/>
            <a:ext cx="3886200" cy="990600"/>
          </a:xfrm>
        </p:spPr>
        <p:txBody>
          <a:bodyPr>
            <a:normAutofit/>
          </a:bodyPr>
          <a:lstStyle/>
          <a:p>
            <a:pPr marL="112713" indent="6350" algn="ctr">
              <a:buNone/>
            </a:pPr>
            <a:r>
              <a:rPr lang="en-US" sz="2400" b="1" i="1" dirty="0" smtClean="0">
                <a:solidFill>
                  <a:schemeClr val="bg1"/>
                </a:solidFill>
              </a:rPr>
              <a:t>Private Clubs Illegally Serving Alcohol</a:t>
            </a:r>
            <a:endParaRPr lang="en-US" sz="2400" b="1" i="1" dirty="0">
              <a:solidFill>
                <a:schemeClr val="bg1"/>
              </a:solidFill>
            </a:endParaRPr>
          </a:p>
        </p:txBody>
      </p:sp>
      <p:pic>
        <p:nvPicPr>
          <p:cNvPr id="139266" name="Picture 2" descr="File:The Mayflower Club.jpg"/>
          <p:cNvPicPr>
            <a:picLocks noGrp="1" noChangeAspect="1" noChangeArrowheads="1"/>
          </p:cNvPicPr>
          <p:nvPr>
            <p:ph sz="half" idx="2"/>
          </p:nvPr>
        </p:nvPicPr>
        <p:blipFill>
          <a:blip r:embed="rId3" cstate="print"/>
          <a:srcRect l="2702" r="9225"/>
          <a:stretch>
            <a:fillRect/>
          </a:stretch>
        </p:blipFill>
        <p:spPr bwMode="auto">
          <a:xfrm>
            <a:off x="4267200" y="1162373"/>
            <a:ext cx="4419600" cy="4719233"/>
          </a:xfrm>
          <a:prstGeom prst="rect">
            <a:avLst/>
          </a:prstGeom>
          <a:noFill/>
        </p:spPr>
      </p:pic>
      <p:sp>
        <p:nvSpPr>
          <p:cNvPr id="6" name="TextBox 5"/>
          <p:cNvSpPr txBox="1"/>
          <p:nvPr/>
        </p:nvSpPr>
        <p:spPr>
          <a:xfrm>
            <a:off x="4267200" y="5878324"/>
            <a:ext cx="4419600" cy="8925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b="1" dirty="0" smtClean="0">
                <a:solidFill>
                  <a:schemeClr val="bg1"/>
                </a:solidFill>
              </a:rPr>
              <a:t>Mayflower Club </a:t>
            </a:r>
          </a:p>
          <a:p>
            <a:pPr algn="ctr"/>
            <a:r>
              <a:rPr lang="en-US" sz="2000" b="1" dirty="0" smtClean="0">
                <a:solidFill>
                  <a:schemeClr val="bg1"/>
                </a:solidFill>
              </a:rPr>
              <a:t>(Washington, DC)</a:t>
            </a:r>
            <a:endParaRPr lang="en-US" sz="2000" b="1" dirty="0">
              <a:solidFill>
                <a:schemeClr val="bg1"/>
              </a:solidFill>
            </a:endParaRPr>
          </a:p>
        </p:txBody>
      </p:sp>
      <p:pic>
        <p:nvPicPr>
          <p:cNvPr id="139267" name="Picture 3" descr="C:\Documents and Settings\TRICHEY\Local Settings\Temporary Internet Files\Content.IE5\D51HPTVS\MP900432989[1].jpg"/>
          <p:cNvPicPr>
            <a:picLocks noChangeAspect="1" noChangeArrowheads="1"/>
          </p:cNvPicPr>
          <p:nvPr/>
        </p:nvPicPr>
        <p:blipFill rotWithShape="1">
          <a:blip r:embed="rId4" cstate="print">
            <a:clrChange>
              <a:clrFrom>
                <a:srgbClr val="F8F8F8"/>
              </a:clrFrom>
              <a:clrTo>
                <a:srgbClr val="F8F8F8">
                  <a:alpha val="0"/>
                </a:srgbClr>
              </a:clrTo>
            </a:clrChange>
          </a:blip>
          <a:srcRect r="6223"/>
          <a:stretch/>
        </p:blipFill>
        <p:spPr bwMode="auto">
          <a:xfrm>
            <a:off x="0" y="1129367"/>
            <a:ext cx="3581400" cy="5728633"/>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6200" dirty="0" smtClean="0">
                <a:solidFill>
                  <a:schemeClr val="bg1"/>
                </a:solidFill>
              </a:rPr>
              <a:t>A Failed Experiment</a:t>
            </a:r>
            <a:endParaRPr lang="en-US" sz="6200" dirty="0">
              <a:solidFill>
                <a:schemeClr val="bg1"/>
              </a:solidFill>
            </a:endParaRPr>
          </a:p>
        </p:txBody>
      </p:sp>
      <p:sp>
        <p:nvSpPr>
          <p:cNvPr id="3" name="Content Placeholder 2"/>
          <p:cNvSpPr>
            <a:spLocks noGrp="1"/>
          </p:cNvSpPr>
          <p:nvPr>
            <p:ph sz="half" idx="1"/>
          </p:nvPr>
        </p:nvSpPr>
        <p:spPr>
          <a:xfrm>
            <a:off x="2209800" y="1447800"/>
            <a:ext cx="6629400" cy="5257800"/>
          </a:xfrm>
        </p:spPr>
        <p:txBody>
          <a:bodyPr>
            <a:normAutofit/>
          </a:bodyPr>
          <a:lstStyle/>
          <a:p>
            <a:pPr marL="173038" indent="-173038">
              <a:buNone/>
            </a:pPr>
            <a:r>
              <a:rPr lang="en-US" b="1" dirty="0" smtClean="0">
                <a:solidFill>
                  <a:schemeClr val="bg1"/>
                </a:solidFill>
                <a:latin typeface="Century Schoolbook" pitchFamily="18" charset="0"/>
              </a:rPr>
              <a:t>“There </a:t>
            </a:r>
            <a:r>
              <a:rPr lang="en-US" b="1" dirty="0">
                <a:solidFill>
                  <a:schemeClr val="bg1"/>
                </a:solidFill>
                <a:latin typeface="Century Schoolbook" pitchFamily="18" charset="0"/>
              </a:rPr>
              <a:t>is not less drunkenness in the Republic, but more. </a:t>
            </a:r>
            <a:r>
              <a:rPr lang="en-US" b="1" dirty="0" smtClean="0">
                <a:solidFill>
                  <a:schemeClr val="bg1"/>
                </a:solidFill>
                <a:latin typeface="Century Schoolbook" pitchFamily="18" charset="0"/>
              </a:rPr>
              <a:t> There </a:t>
            </a:r>
            <a:r>
              <a:rPr lang="en-US" b="1" dirty="0">
                <a:solidFill>
                  <a:schemeClr val="bg1"/>
                </a:solidFill>
                <a:latin typeface="Century Schoolbook" pitchFamily="18" charset="0"/>
              </a:rPr>
              <a:t>is not less crime, but more. </a:t>
            </a:r>
            <a:r>
              <a:rPr lang="en-US" b="1" dirty="0" smtClean="0">
                <a:solidFill>
                  <a:schemeClr val="bg1"/>
                </a:solidFill>
                <a:latin typeface="Century Schoolbook" pitchFamily="18" charset="0"/>
              </a:rPr>
              <a:t> There </a:t>
            </a:r>
            <a:r>
              <a:rPr lang="en-US" b="1" dirty="0">
                <a:solidFill>
                  <a:schemeClr val="bg1"/>
                </a:solidFill>
                <a:latin typeface="Century Schoolbook" pitchFamily="18" charset="0"/>
              </a:rPr>
              <a:t>is not less insanity, but more. </a:t>
            </a:r>
            <a:r>
              <a:rPr lang="en-US" b="1" dirty="0" smtClean="0">
                <a:solidFill>
                  <a:schemeClr val="bg1"/>
                </a:solidFill>
                <a:latin typeface="Century Schoolbook" pitchFamily="18" charset="0"/>
              </a:rPr>
              <a:t> The </a:t>
            </a:r>
            <a:r>
              <a:rPr lang="en-US" b="1" dirty="0">
                <a:solidFill>
                  <a:schemeClr val="bg1"/>
                </a:solidFill>
                <a:latin typeface="Century Schoolbook" pitchFamily="18" charset="0"/>
              </a:rPr>
              <a:t>cost of government is not smaller, but vastly greater. </a:t>
            </a:r>
            <a:r>
              <a:rPr lang="en-US" b="1" dirty="0" smtClean="0">
                <a:solidFill>
                  <a:schemeClr val="bg1"/>
                </a:solidFill>
                <a:latin typeface="Century Schoolbook" pitchFamily="18" charset="0"/>
              </a:rPr>
              <a:t> Respect </a:t>
            </a:r>
            <a:r>
              <a:rPr lang="en-US" b="1" dirty="0">
                <a:solidFill>
                  <a:schemeClr val="bg1"/>
                </a:solidFill>
                <a:latin typeface="Century Schoolbook" pitchFamily="18" charset="0"/>
              </a:rPr>
              <a:t>for law has not increased, but diminished</a:t>
            </a:r>
            <a:r>
              <a:rPr lang="en-US" b="1" dirty="0" smtClean="0">
                <a:solidFill>
                  <a:schemeClr val="bg1"/>
                </a:solidFill>
                <a:latin typeface="Century Schoolbook" pitchFamily="18" charset="0"/>
              </a:rPr>
              <a:t>.”</a:t>
            </a:r>
          </a:p>
          <a:p>
            <a:pPr marL="0" indent="0">
              <a:buNone/>
            </a:pPr>
            <a:r>
              <a:rPr lang="en-US" sz="1600" dirty="0">
                <a:solidFill>
                  <a:schemeClr val="bg1"/>
                </a:solidFill>
                <a:latin typeface="Century Schoolbook" pitchFamily="18" charset="0"/>
              </a:rPr>
              <a:t>	</a:t>
            </a:r>
            <a:r>
              <a:rPr lang="en-US" sz="3200" dirty="0" smtClean="0">
                <a:solidFill>
                  <a:schemeClr val="bg1"/>
                </a:solidFill>
                <a:latin typeface="Century Schoolbook" pitchFamily="18" charset="0"/>
              </a:rPr>
              <a:t/>
            </a:r>
            <a:br>
              <a:rPr lang="en-US" sz="3200" dirty="0" smtClean="0">
                <a:solidFill>
                  <a:schemeClr val="bg1"/>
                </a:solidFill>
                <a:latin typeface="Century Schoolbook" pitchFamily="18" charset="0"/>
              </a:rPr>
            </a:br>
            <a:r>
              <a:rPr lang="en-US" sz="3200" b="1" dirty="0" smtClean="0">
                <a:solidFill>
                  <a:schemeClr val="bg1"/>
                </a:solidFill>
                <a:latin typeface="Century Schoolbook" pitchFamily="18" charset="0"/>
              </a:rPr>
              <a:t>			</a:t>
            </a:r>
            <a:r>
              <a:rPr lang="en-US" sz="3200" b="1" dirty="0" smtClean="0">
                <a:solidFill>
                  <a:schemeClr val="bg1"/>
                </a:solidFill>
                <a:latin typeface="Century Schoolbook" pitchFamily="18" charset="0"/>
              </a:rPr>
              <a:t>-- </a:t>
            </a:r>
            <a:r>
              <a:rPr lang="en-US" sz="3200" b="1" dirty="0" smtClean="0">
                <a:solidFill>
                  <a:schemeClr val="bg1"/>
                </a:solidFill>
                <a:latin typeface="Century Schoolbook" pitchFamily="18" charset="0"/>
              </a:rPr>
              <a:t>H.L. Mencken</a:t>
            </a:r>
            <a:endParaRPr lang="en-US" sz="3200" b="1" dirty="0">
              <a:solidFill>
                <a:schemeClr val="bg1"/>
              </a:solidFill>
              <a:latin typeface="Century Schoolbook" pitchFamily="18" charset="0"/>
            </a:endParaRPr>
          </a:p>
        </p:txBody>
      </p:sp>
      <p:pic>
        <p:nvPicPr>
          <p:cNvPr id="4098" name="Picture 2" descr="H l mencke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631731"/>
            <a:ext cx="1782303" cy="245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16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0"/>
            <a:ext cx="9144000" cy="6855139"/>
          </a:xfrm>
          <a:prstGeom prst="rect">
            <a:avLst/>
          </a:prstGeom>
        </p:spPr>
      </p:pic>
      <p:sp>
        <p:nvSpPr>
          <p:cNvPr id="2" name="Title 1"/>
          <p:cNvSpPr>
            <a:spLocks noGrp="1"/>
          </p:cNvSpPr>
          <p:nvPr>
            <p:ph type="title"/>
          </p:nvPr>
        </p:nvSpPr>
        <p:spPr>
          <a:xfrm>
            <a:off x="228600" y="274638"/>
            <a:ext cx="8458200" cy="1143000"/>
          </a:xfrm>
        </p:spPr>
        <p:txBody>
          <a:bodyPr>
            <a:normAutofit/>
          </a:bodyPr>
          <a:lstStyle/>
          <a:p>
            <a:pPr algn="l"/>
            <a:r>
              <a:rPr lang="en-US" sz="6000" dirty="0" smtClean="0">
                <a:solidFill>
                  <a:schemeClr val="bg1"/>
                </a:solidFill>
              </a:rPr>
              <a:t>REPEALED 1933</a:t>
            </a:r>
            <a:endParaRPr lang="en-US" sz="6000" dirty="0">
              <a:solidFill>
                <a:schemeClr val="bg1"/>
              </a:solidFill>
            </a:endParaRPr>
          </a:p>
        </p:txBody>
      </p:sp>
      <p:sp>
        <p:nvSpPr>
          <p:cNvPr id="7" name="TextBox 6"/>
          <p:cNvSpPr txBox="1"/>
          <p:nvPr/>
        </p:nvSpPr>
        <p:spPr>
          <a:xfrm>
            <a:off x="3200400" y="5429071"/>
            <a:ext cx="4495800" cy="1200329"/>
          </a:xfrm>
          <a:prstGeom prst="rect">
            <a:avLst/>
          </a:prstGeom>
          <a:noFill/>
        </p:spPr>
        <p:txBody>
          <a:bodyPr wrap="square" rtlCol="0">
            <a:spAutoFit/>
          </a:bodyPr>
          <a:lstStyle/>
          <a:p>
            <a:r>
              <a:rPr lang="en-US" sz="2400" b="1" i="1" dirty="0" smtClean="0"/>
              <a:t>The 18</a:t>
            </a:r>
            <a:r>
              <a:rPr lang="en-US" sz="2400" b="1" i="1" baseline="30000" dirty="0" smtClean="0"/>
              <a:t>th</a:t>
            </a:r>
            <a:r>
              <a:rPr lang="en-US" sz="2400" b="1" i="1" dirty="0" smtClean="0"/>
              <a:t> Amendment is the only constitutional amendment to be specifically repealed by another.</a:t>
            </a:r>
            <a:endParaRPr lang="en-US" sz="2400" b="1" i="1" dirty="0"/>
          </a:p>
        </p:txBody>
      </p:sp>
    </p:spTree>
    <p:extLst>
      <p:ext uri="{BB962C8B-B14F-4D97-AF65-F5344CB8AC3E}">
        <p14:creationId xmlns:p14="http://schemas.microsoft.com/office/powerpoint/2010/main" val="3211434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2050" name="Picture 2" descr="http://farm1.staticflickr.com/78/220807296_ae2fac1bdc_b.jpg"/>
          <p:cNvPicPr>
            <a:picLocks noChangeAspect="1" noChangeArrowheads="1"/>
          </p:cNvPicPr>
          <p:nvPr/>
        </p:nvPicPr>
        <p:blipFill rotWithShape="1">
          <a:blip r:embed="rId3">
            <a:extLst>
              <a:ext uri="{28A0092B-C50C-407E-A947-70E740481C1C}">
                <a14:useLocalDpi xmlns:a14="http://schemas.microsoft.com/office/drawing/2010/main" val="0"/>
              </a:ext>
            </a:extLst>
          </a:blip>
          <a:srcRect l="208" t="5556" r="-208" b="11111"/>
          <a:stretch/>
        </p:blipFill>
        <p:spPr bwMode="auto">
          <a:xfrm>
            <a:off x="-19094" y="0"/>
            <a:ext cx="91499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94" y="0"/>
            <a:ext cx="4574978" cy="2209800"/>
          </a:xfrm>
        </p:spPr>
        <p:txBody>
          <a:bodyPr>
            <a:noAutofit/>
          </a:bodyPr>
          <a:lstStyle/>
          <a:p>
            <a:r>
              <a:rPr lang="en-US" sz="5400" dirty="0" smtClean="0">
                <a:effectLst>
                  <a:glow rad="228600">
                    <a:schemeClr val="accent2">
                      <a:satMod val="175000"/>
                      <a:alpha val="40000"/>
                    </a:schemeClr>
                  </a:glow>
                </a:effectLst>
              </a:rPr>
              <a:t>The Scopes </a:t>
            </a:r>
            <a:r>
              <a:rPr lang="en-US" sz="3600" dirty="0" smtClean="0">
                <a:effectLst>
                  <a:glow rad="228600">
                    <a:schemeClr val="accent2">
                      <a:satMod val="175000"/>
                      <a:alpha val="40000"/>
                    </a:schemeClr>
                  </a:glow>
                </a:effectLst>
              </a:rPr>
              <a:t/>
            </a:r>
            <a:br>
              <a:rPr lang="en-US" sz="3600" dirty="0" smtClean="0">
                <a:effectLst>
                  <a:glow rad="228600">
                    <a:schemeClr val="accent2">
                      <a:satMod val="175000"/>
                      <a:alpha val="40000"/>
                    </a:schemeClr>
                  </a:glow>
                </a:effectLst>
              </a:rPr>
            </a:br>
            <a:r>
              <a:rPr lang="en-US" sz="3600" dirty="0" smtClean="0">
                <a:effectLst>
                  <a:glow rad="228600">
                    <a:schemeClr val="accent2">
                      <a:satMod val="175000"/>
                      <a:alpha val="40000"/>
                    </a:schemeClr>
                  </a:glow>
                </a:effectLst>
              </a:rPr>
              <a:t>“Monkey” Trial</a:t>
            </a:r>
            <a:endParaRPr lang="en-US" sz="3600" dirty="0">
              <a:effectLst>
                <a:glow rad="228600">
                  <a:schemeClr val="accent2">
                    <a:satMod val="175000"/>
                    <a:alpha val="40000"/>
                  </a:schemeClr>
                </a:glow>
              </a:effectLst>
            </a:endParaRPr>
          </a:p>
        </p:txBody>
      </p:sp>
      <p:sp>
        <p:nvSpPr>
          <p:cNvPr id="3" name="Rectangle 2"/>
          <p:cNvSpPr/>
          <p:nvPr/>
        </p:nvSpPr>
        <p:spPr>
          <a:xfrm>
            <a:off x="6949297" y="6488668"/>
            <a:ext cx="2194703" cy="307777"/>
          </a:xfrm>
          <a:prstGeom prst="rect">
            <a:avLst/>
          </a:prstGeom>
        </p:spPr>
        <p:txBody>
          <a:bodyPr wrap="none">
            <a:spAutoFit/>
          </a:bodyPr>
          <a:lstStyle/>
          <a:p>
            <a:r>
              <a:rPr lang="en-US" sz="1400" dirty="0" smtClean="0">
                <a:solidFill>
                  <a:schemeClr val="bg1">
                    <a:lumMod val="75000"/>
                  </a:schemeClr>
                </a:solidFill>
              </a:rPr>
              <a:t>Photo by  </a:t>
            </a:r>
            <a:r>
              <a:rPr lang="en-US" sz="1400" dirty="0">
                <a:solidFill>
                  <a:schemeClr val="bg1">
                    <a:lumMod val="75000"/>
                  </a:schemeClr>
                </a:solidFill>
                <a:hlinkClick r:id="rId4"/>
              </a:rPr>
              <a:t>Stuck in Customs</a:t>
            </a:r>
            <a:endParaRPr lang="en-US" sz="1400" dirty="0">
              <a:solidFill>
                <a:schemeClr val="bg1">
                  <a:lumMod val="75000"/>
                </a:schemeClr>
              </a:solidFill>
            </a:endParaRPr>
          </a:p>
        </p:txBody>
      </p:sp>
    </p:spTree>
    <p:extLst>
      <p:ext uri="{BB962C8B-B14F-4D97-AF65-F5344CB8AC3E}">
        <p14:creationId xmlns:p14="http://schemas.microsoft.com/office/powerpoint/2010/main" val="2748973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Autofit/>
            <a:scene3d>
              <a:camera prst="orthographicFront"/>
              <a:lightRig rig="soft" dir="t">
                <a:rot lat="0" lon="0" rev="10800000"/>
              </a:lightRig>
            </a:scene3d>
            <a:sp3d>
              <a:bevelT w="27940" h="12700"/>
              <a:contourClr>
                <a:srgbClr val="DDDDDD"/>
              </a:contourClr>
            </a:sp3d>
          </a:bodyPr>
          <a:lstStyle/>
          <a:p>
            <a:r>
              <a:rPr lang="en-US" sz="11500" b="1" spc="150" dirty="0" smtClean="0">
                <a:ln w="11430"/>
                <a:solidFill>
                  <a:srgbClr val="F8F8F8"/>
                </a:solidFill>
                <a:effectLst>
                  <a:outerShdw blurRad="25400" algn="tl" rotWithShape="0">
                    <a:srgbClr val="000000">
                      <a:alpha val="43000"/>
                    </a:srgbClr>
                  </a:outerShdw>
                </a:effectLst>
              </a:rPr>
              <a:t>Nativism</a:t>
            </a:r>
            <a:endParaRPr lang="en-US"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803381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6390"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13473"/>
          <a:stretch/>
        </p:blipFill>
        <p:spPr bwMode="auto">
          <a:xfrm>
            <a:off x="1248282" y="0"/>
            <a:ext cx="7895717" cy="6896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85401"/>
          <a:stretch/>
        </p:blipFill>
        <p:spPr bwMode="auto">
          <a:xfrm>
            <a:off x="0" y="0"/>
            <a:ext cx="2533650" cy="6921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24200"/>
            <a:ext cx="3962400" cy="2743200"/>
          </a:xfrm>
        </p:spPr>
        <p:txBody>
          <a:bodyPr>
            <a:normAutofit/>
          </a:bodyPr>
          <a:lstStyle/>
          <a:p>
            <a:r>
              <a:rPr lang="en-US" sz="8000" dirty="0" smtClean="0"/>
              <a:t>This is </a:t>
            </a:r>
            <a:r>
              <a:rPr lang="en-US" sz="8800" dirty="0" smtClean="0"/>
              <a:t>TRUE</a:t>
            </a:r>
            <a:endParaRPr lang="en-US" sz="6600" dirty="0"/>
          </a:p>
        </p:txBody>
      </p:sp>
      <p:sp>
        <p:nvSpPr>
          <p:cNvPr id="3" name="Rectangle 2"/>
          <p:cNvSpPr/>
          <p:nvPr/>
        </p:nvSpPr>
        <p:spPr>
          <a:xfrm>
            <a:off x="7086600" y="6550223"/>
            <a:ext cx="2044149" cy="307777"/>
          </a:xfrm>
          <a:prstGeom prst="rect">
            <a:avLst/>
          </a:prstGeom>
        </p:spPr>
        <p:txBody>
          <a:bodyPr wrap="none">
            <a:spAutoFit/>
          </a:bodyPr>
          <a:lstStyle/>
          <a:p>
            <a:r>
              <a:rPr lang="en-US" sz="1400" dirty="0" smtClean="0"/>
              <a:t>Photo by </a:t>
            </a:r>
            <a:r>
              <a:rPr lang="en-US" sz="1400" dirty="0">
                <a:hlinkClick r:id="rId4"/>
              </a:rPr>
              <a:t>knowhimonline</a:t>
            </a:r>
            <a:endParaRPr lang="en-US" sz="1400" dirty="0"/>
          </a:p>
        </p:txBody>
      </p:sp>
    </p:spTree>
    <p:extLst>
      <p:ext uri="{BB962C8B-B14F-4D97-AF65-F5344CB8AC3E}">
        <p14:creationId xmlns:p14="http://schemas.microsoft.com/office/powerpoint/2010/main" val="806118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6390"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13473"/>
          <a:stretch/>
        </p:blipFill>
        <p:spPr bwMode="auto">
          <a:xfrm>
            <a:off x="1248282" y="0"/>
            <a:ext cx="7895717" cy="6896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85401"/>
          <a:stretch/>
        </p:blipFill>
        <p:spPr bwMode="auto">
          <a:xfrm>
            <a:off x="0" y="0"/>
            <a:ext cx="2533650" cy="6921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24200"/>
            <a:ext cx="3962400" cy="2743200"/>
          </a:xfrm>
        </p:spPr>
        <p:txBody>
          <a:bodyPr>
            <a:normAutofit/>
          </a:bodyPr>
          <a:lstStyle/>
          <a:p>
            <a:r>
              <a:rPr lang="en-US" sz="6000" i="1" dirty="0" smtClean="0"/>
              <a:t>...or is it?</a:t>
            </a:r>
            <a:endParaRPr lang="en-US" sz="4800" i="1" dirty="0"/>
          </a:p>
        </p:txBody>
      </p:sp>
      <p:sp>
        <p:nvSpPr>
          <p:cNvPr id="5" name="Rectangle 4"/>
          <p:cNvSpPr/>
          <p:nvPr/>
        </p:nvSpPr>
        <p:spPr>
          <a:xfrm>
            <a:off x="7086600" y="6550223"/>
            <a:ext cx="2044149" cy="307777"/>
          </a:xfrm>
          <a:prstGeom prst="rect">
            <a:avLst/>
          </a:prstGeom>
        </p:spPr>
        <p:txBody>
          <a:bodyPr wrap="none">
            <a:spAutoFit/>
          </a:bodyPr>
          <a:lstStyle/>
          <a:p>
            <a:r>
              <a:rPr lang="en-US" sz="1400" dirty="0" smtClean="0"/>
              <a:t>Photo by </a:t>
            </a:r>
            <a:r>
              <a:rPr lang="en-US" sz="1400" dirty="0">
                <a:hlinkClick r:id="rId4"/>
              </a:rPr>
              <a:t>knowhimonline</a:t>
            </a:r>
            <a:endParaRPr lang="en-US" sz="1400" dirty="0"/>
          </a:p>
        </p:txBody>
      </p:sp>
    </p:spTree>
    <p:extLst>
      <p:ext uri="{BB962C8B-B14F-4D97-AF65-F5344CB8AC3E}">
        <p14:creationId xmlns:p14="http://schemas.microsoft.com/office/powerpoint/2010/main" val="32851497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1143000"/>
          </a:xfrm>
        </p:spPr>
        <p:txBody>
          <a:bodyPr>
            <a:normAutofit/>
          </a:bodyPr>
          <a:lstStyle/>
          <a:p>
            <a:pPr algn="l"/>
            <a:r>
              <a:rPr lang="en-US" sz="6600" i="1" dirty="0" smtClean="0">
                <a:solidFill>
                  <a:schemeClr val="bg1"/>
                </a:solidFill>
              </a:rPr>
              <a:t>Fundamentalism</a:t>
            </a:r>
            <a:endParaRPr lang="en-US" sz="6600" i="1" dirty="0">
              <a:solidFill>
                <a:schemeClr val="bg1"/>
              </a:solidFill>
            </a:endParaRPr>
          </a:p>
        </p:txBody>
      </p:sp>
      <p:sp>
        <p:nvSpPr>
          <p:cNvPr id="4" name="Rectangle 3">
            <a:hlinkClick r:id="rId3"/>
          </p:cNvPr>
          <p:cNvSpPr/>
          <p:nvPr/>
        </p:nvSpPr>
        <p:spPr>
          <a:xfrm>
            <a:off x="5703404" y="5263247"/>
            <a:ext cx="2983396" cy="769441"/>
          </a:xfrm>
          <a:prstGeom prst="rect">
            <a:avLst/>
          </a:prstGeom>
          <a:ln>
            <a:solidFill>
              <a:schemeClr val="bg1"/>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4400" b="1" dirty="0">
                <a:solidFill>
                  <a:schemeClr val="bg1"/>
                </a:solidFill>
              </a:rPr>
              <a:t>Full Text</a:t>
            </a:r>
          </a:p>
        </p:txBody>
      </p:sp>
      <p:sp>
        <p:nvSpPr>
          <p:cNvPr id="5" name="Rectangle 4">
            <a:hlinkClick r:id="rId4"/>
          </p:cNvPr>
          <p:cNvSpPr/>
          <p:nvPr/>
        </p:nvSpPr>
        <p:spPr>
          <a:xfrm>
            <a:off x="5703404" y="4272647"/>
            <a:ext cx="2971800" cy="769441"/>
          </a:xfrm>
          <a:prstGeom prst="rect">
            <a:avLst/>
          </a:prstGeom>
          <a:ln>
            <a:solidFill>
              <a:schemeClr val="bg1"/>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4400" b="1" dirty="0" smtClean="0">
                <a:solidFill>
                  <a:schemeClr val="bg1"/>
                </a:solidFill>
              </a:rPr>
              <a:t>Wikipedia</a:t>
            </a:r>
            <a:endParaRPr lang="en-US" sz="4400" b="1" dirty="0">
              <a:solidFill>
                <a:schemeClr val="bg1"/>
              </a:solidFill>
            </a:endParaRPr>
          </a:p>
        </p:txBody>
      </p:sp>
      <p:sp>
        <p:nvSpPr>
          <p:cNvPr id="6" name="TextBox 5"/>
          <p:cNvSpPr txBox="1"/>
          <p:nvPr/>
        </p:nvSpPr>
        <p:spPr>
          <a:xfrm>
            <a:off x="5410200" y="1600200"/>
            <a:ext cx="3581400" cy="2139047"/>
          </a:xfrm>
          <a:prstGeom prst="rect">
            <a:avLst/>
          </a:prstGeom>
          <a:noFill/>
        </p:spPr>
        <p:txBody>
          <a:bodyPr wrap="square" rtlCol="0">
            <a:spAutoFit/>
          </a:bodyPr>
          <a:lstStyle/>
          <a:p>
            <a:pPr algn="ctr"/>
            <a:r>
              <a:rPr lang="en-US" sz="5700" b="1" dirty="0" smtClean="0">
                <a:solidFill>
                  <a:schemeClr val="bg1"/>
                </a:solidFill>
              </a:rPr>
              <a:t>Defense of </a:t>
            </a:r>
            <a:r>
              <a:rPr lang="en-US" sz="4200" dirty="0" smtClean="0">
                <a:solidFill>
                  <a:schemeClr val="bg1"/>
                </a:solidFill>
                <a:latin typeface="+mj-lt"/>
              </a:rPr>
              <a:t>Traditional</a:t>
            </a:r>
            <a:r>
              <a:rPr lang="en-US" sz="4400" b="1" dirty="0" smtClean="0">
                <a:solidFill>
                  <a:schemeClr val="bg1"/>
                </a:solidFill>
              </a:rPr>
              <a:t> </a:t>
            </a:r>
            <a:r>
              <a:rPr lang="en-US" sz="3200" b="1" dirty="0" smtClean="0">
                <a:solidFill>
                  <a:schemeClr val="bg1"/>
                </a:solidFill>
              </a:rPr>
              <a:t>Christian Doctrines</a:t>
            </a:r>
            <a:endParaRPr lang="en-US" sz="3200" b="1" dirty="0">
              <a:solidFill>
                <a:schemeClr val="bg1"/>
              </a:solidFill>
            </a:endParaRPr>
          </a:p>
        </p:txBody>
      </p:sp>
      <p:pic>
        <p:nvPicPr>
          <p:cNvPr id="17410" name="Picture 2" descr="http://fotos.sapo.pt/6UsMchiM1ksDiBaRaoQf/500x500"/>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902" r="628"/>
          <a:stretch/>
        </p:blipFill>
        <p:spPr bwMode="auto">
          <a:xfrm>
            <a:off x="228600" y="1759401"/>
            <a:ext cx="5048250" cy="448899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le:Creation of Adam.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r="795"/>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52400" y="152400"/>
            <a:ext cx="3733800" cy="1828800"/>
          </a:xfrm>
        </p:spPr>
        <p:style>
          <a:lnRef idx="0">
            <a:schemeClr val="accent3"/>
          </a:lnRef>
          <a:fillRef idx="3">
            <a:schemeClr val="accent3"/>
          </a:fillRef>
          <a:effectRef idx="3">
            <a:schemeClr val="accent3"/>
          </a:effectRef>
          <a:fontRef idx="minor">
            <a:schemeClr val="lt1"/>
          </a:fontRef>
        </p:style>
        <p:txBody>
          <a:bodyPr anchor="ctr">
            <a:noAutofit/>
          </a:bodyPr>
          <a:lstStyle/>
          <a:p>
            <a:r>
              <a:rPr lang="en-US" sz="6600" dirty="0" smtClean="0">
                <a:solidFill>
                  <a:schemeClr val="bg1"/>
                </a:solidFill>
                <a:latin typeface="+mj-lt"/>
              </a:rPr>
              <a:t>Special </a:t>
            </a:r>
            <a:r>
              <a:rPr lang="en-US" sz="5400" dirty="0" smtClean="0">
                <a:solidFill>
                  <a:schemeClr val="bg1"/>
                </a:solidFill>
                <a:latin typeface="+mj-lt"/>
              </a:rPr>
              <a:t>Creation</a:t>
            </a:r>
            <a:endParaRPr lang="en-US" sz="5400" dirty="0">
              <a:solidFill>
                <a:schemeClr val="bg1"/>
              </a:solidFill>
              <a:latin typeface="+mj-lt"/>
            </a:endParaRPr>
          </a:p>
        </p:txBody>
      </p:sp>
      <p:sp>
        <p:nvSpPr>
          <p:cNvPr id="4" name="Rectangle 3"/>
          <p:cNvSpPr/>
          <p:nvPr/>
        </p:nvSpPr>
        <p:spPr>
          <a:xfrm>
            <a:off x="4267200" y="4267200"/>
            <a:ext cx="4724400" cy="2462213"/>
          </a:xfrm>
          <a:prstGeom prst="rect">
            <a:avLst/>
          </a:prstGeom>
          <a:solidFill>
            <a:schemeClr val="lt1">
              <a:alpha val="8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114300" indent="-114300"/>
            <a:r>
              <a:rPr lang="en-US" sz="2200" b="1" i="1" dirty="0" smtClean="0">
                <a:latin typeface="Century Schoolbook" pitchFamily="18" charset="0"/>
              </a:rPr>
              <a:t>“Then the LORD God formed a man from the dust of the ground and breathed into his nostrils the breath of life, and the man became a living being.”</a:t>
            </a:r>
          </a:p>
          <a:p>
            <a:r>
              <a:rPr lang="en-US" sz="2200" b="1" dirty="0" smtClean="0">
                <a:latin typeface="Century Schoolbook" pitchFamily="18" charset="0"/>
              </a:rPr>
              <a:t>		-- Genesis 2:4-7 </a:t>
            </a:r>
            <a:endParaRPr lang="en-US" sz="2200" b="1" dirty="0">
              <a:latin typeface="Century Schoolbook"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038600" cy="1401762"/>
          </a:xfrm>
        </p:spPr>
        <p:txBody>
          <a:bodyPr anchor="ctr">
            <a:normAutofit/>
          </a:bodyPr>
          <a:lstStyle/>
          <a:p>
            <a:r>
              <a:rPr lang="en-US" sz="4800" dirty="0" smtClean="0">
                <a:solidFill>
                  <a:schemeClr val="bg1"/>
                </a:solidFill>
              </a:rPr>
              <a:t>Darwinism</a:t>
            </a:r>
            <a:endParaRPr lang="en-US" sz="3200" dirty="0">
              <a:solidFill>
                <a:schemeClr val="bg1"/>
              </a:solidFill>
            </a:endParaRPr>
          </a:p>
        </p:txBody>
      </p:sp>
      <p:sp>
        <p:nvSpPr>
          <p:cNvPr id="5" name="Content Placeholder 4"/>
          <p:cNvSpPr>
            <a:spLocks noGrp="1"/>
          </p:cNvSpPr>
          <p:nvPr>
            <p:ph sz="half" idx="1"/>
          </p:nvPr>
        </p:nvSpPr>
        <p:spPr>
          <a:xfrm>
            <a:off x="0" y="2057400"/>
            <a:ext cx="4038600" cy="3687763"/>
          </a:xfrm>
        </p:spPr>
        <p:txBody>
          <a:bodyPr>
            <a:normAutofit/>
          </a:bodyPr>
          <a:lstStyle/>
          <a:p>
            <a:pPr marL="0" indent="0" algn="ctr">
              <a:buNone/>
            </a:pPr>
            <a:r>
              <a:rPr lang="en-US" sz="4800" b="1" dirty="0" smtClean="0">
                <a:solidFill>
                  <a:schemeClr val="bg1"/>
                </a:solidFill>
              </a:rPr>
              <a:t>Human Evolution</a:t>
            </a:r>
          </a:p>
          <a:p>
            <a:pPr marL="0" indent="0" algn="ctr">
              <a:buNone/>
            </a:pPr>
            <a:endParaRPr lang="en-US" b="1" dirty="0" smtClean="0">
              <a:solidFill>
                <a:schemeClr val="bg1"/>
              </a:solidFill>
            </a:endParaRPr>
          </a:p>
          <a:p>
            <a:pPr marL="0" indent="0" algn="ctr">
              <a:buNone/>
            </a:pPr>
            <a:r>
              <a:rPr lang="en-US" sz="4800" b="1" strike="sngStrike" dirty="0" smtClean="0">
                <a:solidFill>
                  <a:schemeClr val="bg1"/>
                </a:solidFill>
              </a:rPr>
              <a:t>Special Creation</a:t>
            </a:r>
          </a:p>
        </p:txBody>
      </p:sp>
      <p:pic>
        <p:nvPicPr>
          <p:cNvPr id="3" name="Picture 4" descr="File:Editorial cartoon depicting Charles Darwin as an ape (1871).jpg"/>
          <p:cNvPicPr>
            <a:picLocks noChangeAspect="1" noChangeArrowheads="1"/>
          </p:cNvPicPr>
          <p:nvPr/>
        </p:nvPicPr>
        <p:blipFill>
          <a:blip r:embed="rId5" cstate="print"/>
          <a:srcRect/>
          <a:stretch>
            <a:fillRect/>
          </a:stretch>
        </p:blipFill>
        <p:spPr bwMode="auto">
          <a:xfrm>
            <a:off x="4038600" y="-10251"/>
            <a:ext cx="5105400" cy="6868251"/>
          </a:xfrm>
          <a:prstGeom prst="rect">
            <a:avLst/>
          </a:prstGeom>
          <a:noFill/>
        </p:spPr>
      </p:pic>
      <p:pic>
        <p:nvPicPr>
          <p:cNvPr id="8" name="Monkeys Monkeying Around.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839200" y="6553200"/>
            <a:ext cx="304800" cy="3048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1252728"/>
          </a:xfrm>
        </p:spPr>
        <p:txBody>
          <a:bodyPr>
            <a:normAutofit/>
          </a:bodyPr>
          <a:lstStyle/>
          <a:p>
            <a:pPr algn="l"/>
            <a:r>
              <a:rPr lang="en-US" sz="5400" dirty="0" smtClean="0">
                <a:solidFill>
                  <a:schemeClr val="bg1"/>
                </a:solidFill>
              </a:rPr>
              <a:t>Tennessee Law</a:t>
            </a:r>
            <a:endParaRPr lang="en-US" sz="5400" dirty="0">
              <a:solidFill>
                <a:schemeClr val="bg1"/>
              </a:solidFill>
            </a:endParaRPr>
          </a:p>
        </p:txBody>
      </p:sp>
      <p:sp>
        <p:nvSpPr>
          <p:cNvPr id="4" name="Content Placeholder 3"/>
          <p:cNvSpPr>
            <a:spLocks noGrp="1"/>
          </p:cNvSpPr>
          <p:nvPr>
            <p:ph idx="1"/>
          </p:nvPr>
        </p:nvSpPr>
        <p:spPr>
          <a:xfrm>
            <a:off x="228600" y="1447800"/>
            <a:ext cx="8686800" cy="4953000"/>
          </a:xfrm>
          <a:solidFill>
            <a:schemeClr val="tx1">
              <a:alpha val="50000"/>
            </a:schemeClr>
          </a:solidFill>
        </p:spPr>
        <p:txBody>
          <a:bodyPr>
            <a:normAutofit lnSpcReduction="10000"/>
          </a:bodyPr>
          <a:lstStyle/>
          <a:p>
            <a:pPr fontAlgn="t">
              <a:buNone/>
            </a:pPr>
            <a:r>
              <a:rPr lang="en-US" b="1" dirty="0" smtClean="0">
                <a:solidFill>
                  <a:schemeClr val="bg1"/>
                </a:solidFill>
              </a:rPr>
              <a:t>AN ACT </a:t>
            </a:r>
            <a:r>
              <a:rPr lang="en-US" dirty="0" smtClean="0">
                <a:solidFill>
                  <a:schemeClr val="bg1"/>
                </a:solidFill>
              </a:rPr>
              <a:t>prohibiting the teaching of the Evolution Theory in all the Universities... </a:t>
            </a:r>
            <a:r>
              <a:rPr lang="en-US" dirty="0">
                <a:solidFill>
                  <a:schemeClr val="bg1"/>
                </a:solidFill>
              </a:rPr>
              <a:t>a</a:t>
            </a:r>
            <a:r>
              <a:rPr lang="en-US" dirty="0" smtClean="0">
                <a:solidFill>
                  <a:schemeClr val="bg1"/>
                </a:solidFill>
              </a:rPr>
              <a:t>nd all other public schools of Tennessee...</a:t>
            </a:r>
          </a:p>
          <a:p>
            <a:pPr fontAlgn="t">
              <a:buNone/>
            </a:pPr>
            <a:endParaRPr lang="en-US" sz="1700" dirty="0" smtClean="0">
              <a:solidFill>
                <a:schemeClr val="bg1"/>
              </a:solidFill>
            </a:endParaRPr>
          </a:p>
          <a:p>
            <a:pPr fontAlgn="t">
              <a:buNone/>
            </a:pPr>
            <a:r>
              <a:rPr lang="en-US" b="1" dirty="0" smtClean="0">
                <a:solidFill>
                  <a:schemeClr val="bg1"/>
                </a:solidFill>
              </a:rPr>
              <a:t>Section 1. </a:t>
            </a:r>
            <a:r>
              <a:rPr lang="en-US" i="1" dirty="0" smtClean="0">
                <a:solidFill>
                  <a:schemeClr val="bg1"/>
                </a:solidFill>
              </a:rPr>
              <a:t>Be it enacted by the General Assembly of the</a:t>
            </a:r>
            <a:r>
              <a:rPr lang="en-US" dirty="0" smtClean="0">
                <a:solidFill>
                  <a:schemeClr val="bg1"/>
                </a:solidFill>
              </a:rPr>
              <a:t> </a:t>
            </a:r>
            <a:r>
              <a:rPr lang="en-US" i="1" dirty="0" smtClean="0">
                <a:solidFill>
                  <a:schemeClr val="bg1"/>
                </a:solidFill>
              </a:rPr>
              <a:t>State of Tennessee</a:t>
            </a:r>
            <a:r>
              <a:rPr lang="en-US" dirty="0" smtClean="0">
                <a:solidFill>
                  <a:schemeClr val="bg1"/>
                </a:solidFill>
              </a:rPr>
              <a:t>, That it shall be </a:t>
            </a:r>
            <a:r>
              <a:rPr lang="en-US" b="1" dirty="0" smtClean="0">
                <a:solidFill>
                  <a:schemeClr val="bg1"/>
                </a:solidFill>
              </a:rPr>
              <a:t>unlawful</a:t>
            </a:r>
            <a:r>
              <a:rPr lang="en-US" dirty="0" smtClean="0">
                <a:solidFill>
                  <a:schemeClr val="bg1"/>
                </a:solidFill>
              </a:rPr>
              <a:t> for any teacher in any [public schools]... to teach any theory that denies the story of the </a:t>
            </a:r>
            <a:r>
              <a:rPr lang="en-US" b="1" dirty="0" smtClean="0">
                <a:solidFill>
                  <a:schemeClr val="bg2">
                    <a:lumMod val="75000"/>
                  </a:schemeClr>
                </a:solidFill>
              </a:rPr>
              <a:t>Divine Creation of man as taught in the Bible</a:t>
            </a:r>
            <a:r>
              <a:rPr lang="en-US" dirty="0" smtClean="0">
                <a:solidFill>
                  <a:schemeClr val="bg1"/>
                </a:solidFill>
              </a:rPr>
              <a:t>, and to teach instead that man has descended from a lower order of animals.</a:t>
            </a:r>
          </a:p>
        </p:txBody>
      </p:sp>
      <p:pic>
        <p:nvPicPr>
          <p:cNvPr id="7" name="Chimpanzee.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839200" y="6553200"/>
            <a:ext cx="304800" cy="304800"/>
          </a:xfrm>
          <a:prstGeom prst="rect">
            <a:avLst/>
          </a:prstGeom>
        </p:spPr>
      </p:pic>
      <p:pic>
        <p:nvPicPr>
          <p:cNvPr id="23554" name="Picture 2" descr="http://www.volunteer.noaa.gov/images/tennessee.gif"/>
          <p:cNvPicPr>
            <a:picLocks noChangeAspect="1" noChangeArrowheads="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t="24561" b="37719"/>
          <a:stretch/>
        </p:blipFill>
        <p:spPr bwMode="auto">
          <a:xfrm>
            <a:off x="5981700" y="168442"/>
            <a:ext cx="2857500" cy="107782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95650" cy="2362200"/>
          </a:xfrm>
        </p:spPr>
        <p:txBody>
          <a:bodyPr>
            <a:noAutofit/>
          </a:bodyPr>
          <a:lstStyle/>
          <a:p>
            <a:r>
              <a:rPr lang="en-US" sz="8800" dirty="0" smtClean="0">
                <a:solidFill>
                  <a:schemeClr val="bg1"/>
                </a:solidFill>
              </a:rPr>
              <a:t>John </a:t>
            </a:r>
            <a:r>
              <a:rPr lang="en-US" sz="6600" dirty="0" smtClean="0">
                <a:solidFill>
                  <a:schemeClr val="bg1"/>
                </a:solidFill>
              </a:rPr>
              <a:t>Scopes</a:t>
            </a:r>
            <a:endParaRPr lang="en-US" sz="6600" dirty="0">
              <a:solidFill>
                <a:schemeClr val="bg1"/>
              </a:solidFill>
            </a:endParaRPr>
          </a:p>
        </p:txBody>
      </p:sp>
      <p:sp>
        <p:nvSpPr>
          <p:cNvPr id="3" name="Content Placeholder 2"/>
          <p:cNvSpPr>
            <a:spLocks noGrp="1"/>
          </p:cNvSpPr>
          <p:nvPr>
            <p:ph idx="1"/>
          </p:nvPr>
        </p:nvSpPr>
        <p:spPr>
          <a:xfrm>
            <a:off x="132348" y="2971800"/>
            <a:ext cx="3067050" cy="3276600"/>
          </a:xfrm>
        </p:spPr>
        <p:txBody>
          <a:bodyPr>
            <a:normAutofit fontScale="92500" lnSpcReduction="20000"/>
          </a:bodyPr>
          <a:lstStyle/>
          <a:p>
            <a:pPr marL="0" indent="0" algn="ctr">
              <a:buNone/>
            </a:pPr>
            <a:r>
              <a:rPr lang="en-US" sz="5200" b="1" dirty="0" smtClean="0">
                <a:solidFill>
                  <a:schemeClr val="bg1"/>
                </a:solidFill>
              </a:rPr>
              <a:t>Substitute Teacher</a:t>
            </a:r>
          </a:p>
          <a:p>
            <a:pPr marL="0" indent="0">
              <a:buNone/>
            </a:pPr>
            <a:endParaRPr lang="en-US" sz="1500" dirty="0">
              <a:solidFill>
                <a:schemeClr val="bg1"/>
              </a:solidFill>
            </a:endParaRPr>
          </a:p>
          <a:p>
            <a:pPr marL="120650" indent="0">
              <a:buNone/>
            </a:pPr>
            <a:r>
              <a:rPr lang="en-US" sz="3500" dirty="0" smtClean="0">
                <a:solidFill>
                  <a:schemeClr val="bg1"/>
                </a:solidFill>
              </a:rPr>
              <a:t>Taught a lesson on evolution to </a:t>
            </a:r>
            <a:r>
              <a:rPr lang="en-US" sz="3500" i="1" dirty="0" smtClean="0">
                <a:solidFill>
                  <a:schemeClr val="bg1"/>
                </a:solidFill>
              </a:rPr>
              <a:t>purposefully </a:t>
            </a:r>
            <a:r>
              <a:rPr lang="en-US" sz="3500" dirty="0" smtClean="0">
                <a:solidFill>
                  <a:schemeClr val="bg1"/>
                </a:solidFill>
              </a:rPr>
              <a:t>violate the law</a:t>
            </a:r>
            <a:endParaRPr lang="en-US" sz="3500" dirty="0">
              <a:solidFill>
                <a:schemeClr val="bg1"/>
              </a:solidFill>
            </a:endParaRPr>
          </a:p>
        </p:txBody>
      </p:sp>
      <p:pic>
        <p:nvPicPr>
          <p:cNvPr id="24578" name="Picture 2" descr="http://upload.wikimedia.org/wikipedia/commons/thumb/6/65/John_t_scopes.jpg/686px-John_t_scopes.jpg"/>
          <p:cNvPicPr>
            <a:picLocks noChangeAspect="1" noChangeArrowheads="1"/>
          </p:cNvPicPr>
          <p:nvPr/>
        </p:nvPicPr>
        <p:blipFill rotWithShape="1">
          <a:blip r:embed="rId3">
            <a:extLst>
              <a:ext uri="{28A0092B-C50C-407E-A947-70E740481C1C}">
                <a14:useLocalDpi xmlns:a14="http://schemas.microsoft.com/office/drawing/2010/main" val="0"/>
              </a:ext>
            </a:extLst>
          </a:blip>
          <a:srcRect t="14432"/>
          <a:stretch/>
        </p:blipFill>
        <p:spPr bwMode="auto">
          <a:xfrm>
            <a:off x="3295650" y="-1"/>
            <a:ext cx="5391150" cy="6886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95650" y="4343400"/>
            <a:ext cx="5391150" cy="1323439"/>
          </a:xfrm>
          <a:prstGeom prst="rect">
            <a:avLst/>
          </a:prstGeom>
          <a:solidFill>
            <a:schemeClr val="accent4">
              <a:alpha val="80000"/>
            </a:schemeClr>
          </a:solidFill>
        </p:spPr>
        <p:txBody>
          <a:bodyPr wrap="square" rtlCol="0">
            <a:spAutoFit/>
          </a:bodyPr>
          <a:lstStyle/>
          <a:p>
            <a:pPr algn="ctr"/>
            <a:r>
              <a:rPr lang="en-US" sz="8000" dirty="0" smtClean="0">
                <a:solidFill>
                  <a:schemeClr val="bg1"/>
                </a:solidFill>
                <a:latin typeface="+mj-lt"/>
              </a:rPr>
              <a:t>INFIDEL</a:t>
            </a:r>
            <a:endParaRPr lang="en-US" sz="2800" dirty="0">
              <a:solidFill>
                <a:schemeClr val="bg1"/>
              </a:solidFill>
              <a:latin typeface="+mj-lt"/>
            </a:endParaRPr>
          </a:p>
        </p:txBody>
      </p:sp>
    </p:spTree>
    <p:extLst>
      <p:ext uri="{BB962C8B-B14F-4D97-AF65-F5344CB8AC3E}">
        <p14:creationId xmlns:p14="http://schemas.microsoft.com/office/powerpoint/2010/main" val="42148225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27650" name="Picture 2" descr="File:Scopes trial.jpg"/>
          <p:cNvPicPr>
            <a:picLocks noChangeAspect="1" noChangeArrowheads="1"/>
          </p:cNvPicPr>
          <p:nvPr/>
        </p:nvPicPr>
        <p:blipFill rotWithShape="1">
          <a:blip r:embed="rId4">
            <a:extLst>
              <a:ext uri="{28A0092B-C50C-407E-A947-70E740481C1C}">
                <a14:useLocalDpi xmlns:a14="http://schemas.microsoft.com/office/drawing/2010/main" val="0"/>
              </a:ext>
            </a:extLst>
          </a:blip>
          <a:srcRect l="45588" t="220" b="4154"/>
          <a:stretch/>
        </p:blipFill>
        <p:spPr bwMode="auto">
          <a:xfrm>
            <a:off x="4095750" y="2629"/>
            <a:ext cx="5048250" cy="6855371"/>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a:xfrm>
            <a:off x="1" y="152399"/>
            <a:ext cx="4095750" cy="3227963"/>
          </a:xfrm>
        </p:spPr>
        <p:txBody>
          <a:bodyPr>
            <a:noAutofit/>
          </a:bodyPr>
          <a:lstStyle/>
          <a:p>
            <a:r>
              <a:rPr lang="en-US" sz="7200" dirty="0" smtClean="0">
                <a:ln>
                  <a:solidFill>
                    <a:schemeClr val="bg1"/>
                  </a:solidFill>
                </a:ln>
                <a:solidFill>
                  <a:schemeClr val="bg1">
                    <a:lumMod val="95000"/>
                  </a:schemeClr>
                </a:solidFill>
                <a:effectLst/>
              </a:rPr>
              <a:t>William </a:t>
            </a:r>
            <a:r>
              <a:rPr lang="en-US" sz="6000" dirty="0" smtClean="0">
                <a:ln>
                  <a:solidFill>
                    <a:schemeClr val="bg1"/>
                  </a:solidFill>
                </a:ln>
                <a:solidFill>
                  <a:schemeClr val="bg1">
                    <a:lumMod val="95000"/>
                  </a:schemeClr>
                </a:solidFill>
                <a:effectLst/>
              </a:rPr>
              <a:t>Jennings </a:t>
            </a:r>
            <a:r>
              <a:rPr lang="en-US" sz="7200" dirty="0" smtClean="0">
                <a:ln>
                  <a:solidFill>
                    <a:schemeClr val="bg1"/>
                  </a:solidFill>
                </a:ln>
                <a:solidFill>
                  <a:schemeClr val="bg1">
                    <a:lumMod val="95000"/>
                  </a:schemeClr>
                </a:solidFill>
                <a:effectLst/>
              </a:rPr>
              <a:t>Bryan</a:t>
            </a:r>
            <a:endParaRPr lang="en-US" sz="6000" dirty="0">
              <a:ln>
                <a:solidFill>
                  <a:schemeClr val="bg1"/>
                </a:solidFill>
              </a:ln>
              <a:solidFill>
                <a:schemeClr val="bg1">
                  <a:lumMod val="95000"/>
                </a:schemeClr>
              </a:solidFill>
              <a:effectLst/>
            </a:endParaRPr>
          </a:p>
        </p:txBody>
      </p:sp>
      <p:sp>
        <p:nvSpPr>
          <p:cNvPr id="17" name="TextBox 16"/>
          <p:cNvSpPr txBox="1"/>
          <p:nvPr/>
        </p:nvSpPr>
        <p:spPr>
          <a:xfrm>
            <a:off x="19050" y="4092714"/>
            <a:ext cx="40767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dirty="0" smtClean="0"/>
              <a:t>Fundamentalist</a:t>
            </a:r>
            <a:endParaRPr lang="en-US" sz="3200" b="1" i="1" dirty="0" smtClean="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096000" cy="2438400"/>
          </a:xfrm>
        </p:spPr>
        <p:txBody>
          <a:bodyPr>
            <a:normAutofit/>
          </a:bodyPr>
          <a:lstStyle/>
          <a:p>
            <a:pPr algn="ctr"/>
            <a:r>
              <a:rPr lang="en-US" sz="7600" dirty="0" smtClean="0">
                <a:solidFill>
                  <a:schemeClr val="bg2">
                    <a:lumMod val="75000"/>
                  </a:schemeClr>
                </a:solidFill>
              </a:rPr>
              <a:t>A</a:t>
            </a:r>
            <a:r>
              <a:rPr lang="en-US" sz="5100" dirty="0" smtClean="0">
                <a:solidFill>
                  <a:schemeClr val="bg1"/>
                </a:solidFill>
              </a:rPr>
              <a:t>merican </a:t>
            </a:r>
            <a:r>
              <a:rPr lang="en-US" sz="7600" dirty="0" smtClean="0">
                <a:solidFill>
                  <a:schemeClr val="bg2">
                    <a:lumMod val="75000"/>
                  </a:schemeClr>
                </a:solidFill>
              </a:rPr>
              <a:t>C</a:t>
            </a:r>
            <a:r>
              <a:rPr lang="en-US" sz="5100" dirty="0" smtClean="0">
                <a:solidFill>
                  <a:schemeClr val="bg1"/>
                </a:solidFill>
              </a:rPr>
              <a:t>ivil</a:t>
            </a:r>
            <a:r>
              <a:rPr lang="en-US" sz="5400" dirty="0" smtClean="0">
                <a:solidFill>
                  <a:schemeClr val="bg1"/>
                </a:solidFill>
              </a:rPr>
              <a:t> </a:t>
            </a:r>
            <a:br>
              <a:rPr lang="en-US" sz="5400" dirty="0" smtClean="0">
                <a:solidFill>
                  <a:schemeClr val="bg1"/>
                </a:solidFill>
              </a:rPr>
            </a:br>
            <a:r>
              <a:rPr lang="en-US" sz="7200" dirty="0" smtClean="0">
                <a:solidFill>
                  <a:schemeClr val="bg2">
                    <a:lumMod val="75000"/>
                  </a:schemeClr>
                </a:solidFill>
              </a:rPr>
              <a:t>L</a:t>
            </a:r>
            <a:r>
              <a:rPr lang="en-US" sz="4800" dirty="0" smtClean="0">
                <a:solidFill>
                  <a:schemeClr val="bg1"/>
                </a:solidFill>
              </a:rPr>
              <a:t>iberties </a:t>
            </a:r>
            <a:r>
              <a:rPr lang="en-US" sz="7200" dirty="0" smtClean="0">
                <a:solidFill>
                  <a:schemeClr val="bg2">
                    <a:lumMod val="75000"/>
                  </a:schemeClr>
                </a:solidFill>
              </a:rPr>
              <a:t>U</a:t>
            </a:r>
            <a:r>
              <a:rPr lang="en-US" sz="4800" dirty="0" smtClean="0">
                <a:solidFill>
                  <a:schemeClr val="bg1"/>
                </a:solidFill>
              </a:rPr>
              <a:t>nion</a:t>
            </a:r>
            <a:endParaRPr lang="en-US" sz="4800" dirty="0">
              <a:solidFill>
                <a:schemeClr val="bg1"/>
              </a:solidFill>
            </a:endParaRPr>
          </a:p>
        </p:txBody>
      </p:sp>
      <p:pic>
        <p:nvPicPr>
          <p:cNvPr id="130050" name="Picture 2" descr="File:Clarence Darrow.jpg"/>
          <p:cNvPicPr>
            <a:picLocks noGrp="1" noChangeAspect="1" noChangeArrowheads="1"/>
          </p:cNvPicPr>
          <p:nvPr>
            <p:ph sz="half" idx="2"/>
          </p:nvPr>
        </p:nvPicPr>
        <p:blipFill rotWithShape="1">
          <a:blip r:embed="rId3" cstate="print"/>
          <a:srcRect l="7907" t="5573"/>
          <a:stretch/>
        </p:blipFill>
        <p:spPr bwMode="auto">
          <a:xfrm>
            <a:off x="6096001" y="479921"/>
            <a:ext cx="2863516" cy="4068505"/>
          </a:xfrm>
          <a:prstGeom prst="rect">
            <a:avLst/>
          </a:prstGeom>
          <a:noFill/>
        </p:spPr>
      </p:pic>
      <p:sp>
        <p:nvSpPr>
          <p:cNvPr id="7" name="TextBox 6"/>
          <p:cNvSpPr txBox="1"/>
          <p:nvPr/>
        </p:nvSpPr>
        <p:spPr>
          <a:xfrm>
            <a:off x="6096000" y="4548426"/>
            <a:ext cx="2819400" cy="954107"/>
          </a:xfrm>
          <a:prstGeom prst="rect">
            <a:avLst/>
          </a:prstGeom>
          <a:noFill/>
        </p:spPr>
        <p:txBody>
          <a:bodyPr wrap="square" rtlCol="0">
            <a:spAutoFit/>
          </a:bodyPr>
          <a:lstStyle/>
          <a:p>
            <a:pPr algn="ctr"/>
            <a:r>
              <a:rPr lang="en-US" sz="2800" b="1" dirty="0" smtClean="0">
                <a:solidFill>
                  <a:prstClr val="white"/>
                </a:solidFill>
              </a:rPr>
              <a:t>Clarence Darrow</a:t>
            </a:r>
          </a:p>
          <a:p>
            <a:pPr algn="ctr"/>
            <a:r>
              <a:rPr lang="en-US" sz="2800" b="1" dirty="0" smtClean="0">
                <a:solidFill>
                  <a:prstClr val="white"/>
                </a:solidFill>
              </a:rPr>
              <a:t>ACLU Lawyer</a:t>
            </a:r>
            <a:endParaRPr lang="en-US" sz="2800" b="1" dirty="0">
              <a:solidFill>
                <a:prstClr val="white"/>
              </a:solidFill>
            </a:endParaRPr>
          </a:p>
        </p:txBody>
      </p:sp>
      <p:sp>
        <p:nvSpPr>
          <p:cNvPr id="8" name="Rectangle 7">
            <a:hlinkClick r:id="rId4"/>
          </p:cNvPr>
          <p:cNvSpPr/>
          <p:nvPr/>
        </p:nvSpPr>
        <p:spPr>
          <a:xfrm>
            <a:off x="6629400" y="5791200"/>
            <a:ext cx="1905000" cy="707886"/>
          </a:xfrm>
          <a:prstGeom prst="rect">
            <a:avLst/>
          </a:prstGeom>
          <a:ln/>
          <a:effectLst>
            <a:glow rad="101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4000" b="1" dirty="0" smtClean="0">
                <a:solidFill>
                  <a:prstClr val="white"/>
                </a:solidFill>
              </a:rPr>
              <a:t>Quotes</a:t>
            </a:r>
            <a:endParaRPr lang="en-US" sz="4000" b="1" dirty="0">
              <a:solidFill>
                <a:prstClr val="white"/>
              </a:solidFill>
            </a:endParaRPr>
          </a:p>
        </p:txBody>
      </p:sp>
      <p:sp>
        <p:nvSpPr>
          <p:cNvPr id="5" name="TextBox 4"/>
          <p:cNvSpPr txBox="1"/>
          <p:nvPr/>
        </p:nvSpPr>
        <p:spPr>
          <a:xfrm>
            <a:off x="381000" y="3362742"/>
            <a:ext cx="5410200" cy="2123658"/>
          </a:xfrm>
          <a:prstGeom prst="rect">
            <a:avLst/>
          </a:prstGeom>
          <a:noFill/>
        </p:spPr>
        <p:txBody>
          <a:bodyPr wrap="square" rtlCol="0">
            <a:spAutoFit/>
          </a:bodyPr>
          <a:lstStyle/>
          <a:p>
            <a:r>
              <a:rPr lang="en-US" sz="4400" dirty="0" smtClean="0">
                <a:solidFill>
                  <a:prstClr val="white"/>
                </a:solidFill>
              </a:rPr>
              <a:t>The </a:t>
            </a:r>
            <a:r>
              <a:rPr lang="en-US" sz="4400" b="1" dirty="0" smtClean="0">
                <a:solidFill>
                  <a:srgbClr val="EDD07F"/>
                </a:solidFill>
              </a:rPr>
              <a:t>ACLU</a:t>
            </a:r>
            <a:r>
              <a:rPr lang="en-US" sz="4400" dirty="0" smtClean="0">
                <a:solidFill>
                  <a:srgbClr val="EDD07F"/>
                </a:solidFill>
              </a:rPr>
              <a:t> </a:t>
            </a:r>
            <a:r>
              <a:rPr lang="en-US" sz="4400" dirty="0" smtClean="0">
                <a:solidFill>
                  <a:prstClr val="white"/>
                </a:solidFill>
              </a:rPr>
              <a:t>provided Scopes with free legal representation. </a:t>
            </a:r>
            <a:endParaRPr lang="en-US" sz="4400" dirty="0">
              <a:solidFill>
                <a:prstClr val="white"/>
              </a:solidFill>
            </a:endParaRPr>
          </a:p>
        </p:txBody>
      </p:sp>
    </p:spTree>
    <p:extLst>
      <p:ext uri="{BB962C8B-B14F-4D97-AF65-F5344CB8AC3E}">
        <p14:creationId xmlns:p14="http://schemas.microsoft.com/office/powerpoint/2010/main" val="1386229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787462" cy="1401762"/>
          </a:xfrm>
        </p:spPr>
        <p:txBody>
          <a:bodyPr>
            <a:noAutofit/>
          </a:bodyPr>
          <a:lstStyle/>
          <a:p>
            <a:r>
              <a:rPr lang="en-US" sz="8800" dirty="0" smtClean="0">
                <a:solidFill>
                  <a:schemeClr val="bg1"/>
                </a:solidFill>
              </a:rPr>
              <a:t>GUILTY</a:t>
            </a:r>
            <a:endParaRPr lang="en-US" sz="8800" dirty="0">
              <a:solidFill>
                <a:schemeClr val="bg1"/>
              </a:solidFill>
            </a:endParaRPr>
          </a:p>
        </p:txBody>
      </p:sp>
      <p:sp>
        <p:nvSpPr>
          <p:cNvPr id="3" name="Content Placeholder 2"/>
          <p:cNvSpPr>
            <a:spLocks noGrp="1"/>
          </p:cNvSpPr>
          <p:nvPr>
            <p:ph idx="1"/>
          </p:nvPr>
        </p:nvSpPr>
        <p:spPr>
          <a:xfrm>
            <a:off x="228600" y="2133600"/>
            <a:ext cx="4558862" cy="4068763"/>
          </a:xfrm>
        </p:spPr>
        <p:txBody>
          <a:bodyPr/>
          <a:lstStyle/>
          <a:p>
            <a:pPr marL="0" indent="0">
              <a:buNone/>
            </a:pPr>
            <a:r>
              <a:rPr lang="en-US" sz="4400" b="1" i="1" dirty="0" smtClean="0">
                <a:solidFill>
                  <a:schemeClr val="bg1"/>
                </a:solidFill>
              </a:rPr>
              <a:t>...but not really!  </a:t>
            </a:r>
          </a:p>
          <a:p>
            <a:pPr marL="0" indent="0">
              <a:buNone/>
            </a:pPr>
            <a:endParaRPr lang="en-US" b="1" dirty="0">
              <a:solidFill>
                <a:schemeClr val="bg1"/>
              </a:solidFill>
            </a:endParaRPr>
          </a:p>
          <a:p>
            <a:pPr marL="568325" indent="0">
              <a:buNone/>
            </a:pPr>
            <a:r>
              <a:rPr lang="en-US" b="1" dirty="0" smtClean="0">
                <a:solidFill>
                  <a:schemeClr val="bg1"/>
                </a:solidFill>
              </a:rPr>
              <a:t>The conviction was overturned by a higher court.</a:t>
            </a:r>
            <a:endParaRPr lang="en-US" b="1" dirty="0">
              <a:solidFill>
                <a:schemeClr val="bg1"/>
              </a:solidFill>
            </a:endParaRPr>
          </a:p>
        </p:txBody>
      </p:sp>
      <p:pic>
        <p:nvPicPr>
          <p:cNvPr id="28674" name="Picture 2" descr="http://www.atheistmemebase.com/wp-content/uploads/2012/05/073-Guilty-of-teaching-evolu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9379" r="5404"/>
          <a:stretch/>
        </p:blipFill>
        <p:spPr bwMode="auto">
          <a:xfrm>
            <a:off x="4787462" y="0"/>
            <a:ext cx="3594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4298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XENOPHOBIA</a:t>
            </a:r>
            <a:endParaRPr lang="en-US" sz="8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627926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55638"/>
            <a:ext cx="9144000" cy="5287962"/>
          </a:xfrm>
        </p:spPr>
        <p:txBody>
          <a:bodyPr>
            <a:noAutofit/>
          </a:bodyPr>
          <a:lstStyle/>
          <a:p>
            <a:r>
              <a:rPr lang="en-US" sz="13800" b="1" i="1" dirty="0" smtClean="0">
                <a:solidFill>
                  <a:schemeClr val="bg1"/>
                </a:solidFill>
                <a:latin typeface="+mn-lt"/>
              </a:rPr>
              <a:t>Who Will </a:t>
            </a:r>
            <a:r>
              <a:rPr lang="en-US" sz="13200" dirty="0" smtClean="0">
                <a:solidFill>
                  <a:schemeClr val="bg1"/>
                </a:solidFill>
              </a:rPr>
              <a:t>DEFEND</a:t>
            </a:r>
            <a:r>
              <a:rPr lang="en-US" sz="13800" dirty="0" smtClean="0">
                <a:solidFill>
                  <a:schemeClr val="bg1"/>
                </a:solidFill>
              </a:rPr>
              <a:t> </a:t>
            </a:r>
            <a:r>
              <a:rPr lang="en-US" sz="13800" b="1" i="1" dirty="0" smtClean="0">
                <a:solidFill>
                  <a:schemeClr val="bg1"/>
                </a:solidFill>
                <a:latin typeface="+mn-lt"/>
              </a:rPr>
              <a:t>America?</a:t>
            </a:r>
            <a:endParaRPr lang="en-US" sz="13800" b="1" i="1" dirty="0">
              <a:solidFill>
                <a:schemeClr val="bg1"/>
              </a:solidFill>
              <a:latin typeface="+mn-lt"/>
            </a:endParaRPr>
          </a:p>
        </p:txBody>
      </p:sp>
    </p:spTree>
    <p:extLst>
      <p:ext uri="{BB962C8B-B14F-4D97-AF65-F5344CB8AC3E}">
        <p14:creationId xmlns:p14="http://schemas.microsoft.com/office/powerpoint/2010/main" val="40209762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1268" name="Picture 4" descr="http://upload.wikimedia.org/wikipedia/commons/6/61/Birth_of_a_Nation_theatrical_poster.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28297" y="1"/>
            <a:ext cx="4434703"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Curved Right Arrow 3"/>
          <p:cNvSpPr/>
          <p:nvPr/>
        </p:nvSpPr>
        <p:spPr>
          <a:xfrm>
            <a:off x="1066800" y="4191000"/>
            <a:ext cx="2956697" cy="1981200"/>
          </a:xfrm>
          <a:prstGeom prst="curved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useBgFill="1">
        <p:nvSpPr>
          <p:cNvPr id="5" name="Rectangle 4"/>
          <p:cNvSpPr/>
          <p:nvPr/>
        </p:nvSpPr>
        <p:spPr>
          <a:xfrm>
            <a:off x="914400" y="3733800"/>
            <a:ext cx="3413897"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bwMode="white">
          <a:xfrm rot="1095069">
            <a:off x="1158843" y="4680932"/>
            <a:ext cx="809538" cy="425647"/>
          </a:xfrm>
          <a:custGeom>
            <a:avLst/>
            <a:gdLst>
              <a:gd name="connsiteX0" fmla="*/ 0 w 809538"/>
              <a:gd name="connsiteY0" fmla="*/ 0 h 382434"/>
              <a:gd name="connsiteX1" fmla="*/ 809538 w 809538"/>
              <a:gd name="connsiteY1" fmla="*/ 0 h 382434"/>
              <a:gd name="connsiteX2" fmla="*/ 809538 w 809538"/>
              <a:gd name="connsiteY2" fmla="*/ 382434 h 382434"/>
              <a:gd name="connsiteX3" fmla="*/ 0 w 809538"/>
              <a:gd name="connsiteY3" fmla="*/ 382434 h 382434"/>
              <a:gd name="connsiteX4" fmla="*/ 0 w 809538"/>
              <a:gd name="connsiteY4" fmla="*/ 0 h 382434"/>
              <a:gd name="connsiteX0" fmla="*/ 0 w 809538"/>
              <a:gd name="connsiteY0" fmla="*/ 0 h 425647"/>
              <a:gd name="connsiteX1" fmla="*/ 809538 w 809538"/>
              <a:gd name="connsiteY1" fmla="*/ 0 h 425647"/>
              <a:gd name="connsiteX2" fmla="*/ 809538 w 809538"/>
              <a:gd name="connsiteY2" fmla="*/ 382434 h 425647"/>
              <a:gd name="connsiteX3" fmla="*/ 252710 w 809538"/>
              <a:gd name="connsiteY3" fmla="*/ 425647 h 425647"/>
              <a:gd name="connsiteX4" fmla="*/ 0 w 809538"/>
              <a:gd name="connsiteY4" fmla="*/ 382434 h 425647"/>
              <a:gd name="connsiteX5" fmla="*/ 0 w 809538"/>
              <a:gd name="connsiteY5" fmla="*/ 0 h 4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538" h="425647">
                <a:moveTo>
                  <a:pt x="0" y="0"/>
                </a:moveTo>
                <a:lnTo>
                  <a:pt x="809538" y="0"/>
                </a:lnTo>
                <a:lnTo>
                  <a:pt x="809538" y="382434"/>
                </a:lnTo>
                <a:cubicBezTo>
                  <a:pt x="646062" y="382853"/>
                  <a:pt x="416186" y="425228"/>
                  <a:pt x="252710" y="425647"/>
                </a:cubicBezTo>
                <a:lnTo>
                  <a:pt x="0" y="382434"/>
                </a:lnTo>
                <a:lnTo>
                  <a:pt x="0" y="0"/>
                </a:lnTo>
                <a:close/>
              </a:path>
            </a:pathLst>
          </a:custGeom>
          <a:gradFill rotWithShape="0">
            <a:gsLst>
              <a:gs pos="0">
                <a:schemeClr val="tx1"/>
              </a:gs>
              <a:gs pos="50000">
                <a:schemeClr val="accent4"/>
              </a:gs>
              <a:gs pos="100000">
                <a:schemeClr val="accent5">
                  <a:lumMod val="75000"/>
                </a:schemeClr>
              </a:gs>
            </a:gsLst>
            <a:lin ang="13500000" scaled="1"/>
            <a:tileRect l="-126728" t="-740176" r="-802325" b="-27182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81000"/>
            <a:ext cx="4328297" cy="4830763"/>
          </a:xfrm>
        </p:spPr>
        <p:txBody>
          <a:bodyPr>
            <a:normAutofit/>
          </a:bodyPr>
          <a:lstStyle/>
          <a:p>
            <a:r>
              <a:rPr lang="en-US" sz="7200" b="1" dirty="0" smtClean="0">
                <a:solidFill>
                  <a:schemeClr val="bg1"/>
                </a:solidFill>
                <a:latin typeface="+mn-lt"/>
              </a:rPr>
              <a:t>The Most </a:t>
            </a:r>
            <a:r>
              <a:rPr lang="en-US" sz="4800" dirty="0" smtClean="0">
                <a:solidFill>
                  <a:schemeClr val="bg1"/>
                </a:solidFill>
              </a:rPr>
              <a:t>SUCCESSFUL</a:t>
            </a:r>
            <a:r>
              <a:rPr lang="en-US" sz="5400" dirty="0" smtClean="0">
                <a:solidFill>
                  <a:schemeClr val="bg1"/>
                </a:solidFill>
              </a:rPr>
              <a:t> </a:t>
            </a:r>
            <a:r>
              <a:rPr lang="en-US" sz="6600" b="1" dirty="0" smtClean="0">
                <a:solidFill>
                  <a:schemeClr val="bg1"/>
                </a:solidFill>
                <a:latin typeface="+mn-lt"/>
              </a:rPr>
              <a:t>Silent Film </a:t>
            </a:r>
            <a:r>
              <a:rPr lang="en-US" sz="11500" dirty="0" smtClean="0">
                <a:solidFill>
                  <a:schemeClr val="bg1"/>
                </a:solidFill>
              </a:rPr>
              <a:t>EVER</a:t>
            </a:r>
            <a:endParaRPr lang="en-US" sz="7200" dirty="0">
              <a:solidFill>
                <a:schemeClr val="bg1"/>
              </a:solidFill>
              <a:latin typeface="+mn-lt"/>
            </a:endParaRPr>
          </a:p>
        </p:txBody>
      </p:sp>
    </p:spTree>
    <p:extLst>
      <p:ext uri="{BB962C8B-B14F-4D97-AF65-F5344CB8AC3E}">
        <p14:creationId xmlns:p14="http://schemas.microsoft.com/office/powerpoint/2010/main" val="839684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6386" name="Picture 2" descr="File:Klan-in-gainesville.jpg"/>
          <p:cNvPicPr>
            <a:picLocks noChangeAspect="1" noChangeArrowheads="1"/>
          </p:cNvPicPr>
          <p:nvPr/>
        </p:nvPicPr>
        <p:blipFill rotWithShape="1">
          <a:blip r:embed="rId3" cstate="print"/>
          <a:srcRect b="6915"/>
          <a:stretch/>
        </p:blipFill>
        <p:spPr bwMode="auto">
          <a:xfrm>
            <a:off x="0" y="-1"/>
            <a:ext cx="9144000" cy="6858001"/>
          </a:xfrm>
          <a:prstGeom prst="rect">
            <a:avLst/>
          </a:prstGeom>
          <a:noFill/>
        </p:spPr>
      </p:pic>
      <p:sp>
        <p:nvSpPr>
          <p:cNvPr id="2" name="Title 1"/>
          <p:cNvSpPr>
            <a:spLocks noGrp="1"/>
          </p:cNvSpPr>
          <p:nvPr>
            <p:ph type="title"/>
          </p:nvPr>
        </p:nvSpPr>
        <p:spPr>
          <a:xfrm>
            <a:off x="0" y="76200"/>
            <a:ext cx="5029200" cy="1905000"/>
          </a:xfrm>
        </p:spPr>
        <p:txBody>
          <a:bodyPr>
            <a:noAutofit/>
          </a:bodyPr>
          <a:lstStyle/>
          <a:p>
            <a:r>
              <a:rPr lang="en-US" sz="6900" dirty="0" smtClean="0">
                <a:solidFill>
                  <a:schemeClr val="bg1"/>
                </a:solidFill>
              </a:rPr>
              <a:t>(Second) </a:t>
            </a:r>
            <a:r>
              <a:rPr lang="en-US" sz="5800" dirty="0" smtClean="0">
                <a:solidFill>
                  <a:schemeClr val="bg1"/>
                </a:solidFill>
              </a:rPr>
              <a:t/>
            </a:r>
            <a:br>
              <a:rPr lang="en-US" sz="5800" dirty="0" smtClean="0">
                <a:solidFill>
                  <a:schemeClr val="bg1"/>
                </a:solidFill>
              </a:rPr>
            </a:br>
            <a:r>
              <a:rPr lang="en-US" sz="4800" dirty="0" smtClean="0">
                <a:solidFill>
                  <a:schemeClr val="bg1"/>
                </a:solidFill>
              </a:rPr>
              <a:t>Ku Klux Klan</a:t>
            </a:r>
            <a:endParaRPr lang="en-US" sz="4800" dirty="0">
              <a:solidFill>
                <a:schemeClr val="bg1"/>
              </a:solidFill>
            </a:endParaRPr>
          </a:p>
        </p:txBody>
      </p:sp>
      <p:sp>
        <p:nvSpPr>
          <p:cNvPr id="3" name="Content Placeholder 2"/>
          <p:cNvSpPr>
            <a:spLocks noGrp="1"/>
          </p:cNvSpPr>
          <p:nvPr>
            <p:ph idx="1"/>
          </p:nvPr>
        </p:nvSpPr>
        <p:spPr>
          <a:xfrm>
            <a:off x="381000" y="2133600"/>
            <a:ext cx="4419600" cy="1447800"/>
          </a:xfrm>
          <a:solidFill>
            <a:schemeClr val="tx1">
              <a:alpha val="50000"/>
            </a:schemeClr>
          </a:solidFill>
        </p:spPr>
        <p:txBody>
          <a:bodyPr>
            <a:noAutofit/>
          </a:bodyPr>
          <a:lstStyle/>
          <a:p>
            <a:pPr marL="0" indent="0" algn="ctr">
              <a:lnSpc>
                <a:spcPct val="80000"/>
              </a:lnSpc>
              <a:spcBef>
                <a:spcPct val="35000"/>
              </a:spcBef>
              <a:buClr>
                <a:srgbClr val="CC0000"/>
              </a:buClr>
              <a:buSzPct val="120000"/>
              <a:buNone/>
            </a:pPr>
            <a:r>
              <a:rPr lang="en-US" sz="4000" b="1" dirty="0" smtClean="0">
                <a:solidFill>
                  <a:schemeClr val="bg1"/>
                </a:solidFill>
              </a:rPr>
              <a:t>Peak Membership:  </a:t>
            </a:r>
            <a:endParaRPr lang="en-US" sz="4000" b="1" dirty="0">
              <a:solidFill>
                <a:schemeClr val="bg1"/>
              </a:solidFill>
            </a:endParaRPr>
          </a:p>
          <a:p>
            <a:pPr marL="0" indent="0" algn="ctr">
              <a:lnSpc>
                <a:spcPct val="80000"/>
              </a:lnSpc>
              <a:spcBef>
                <a:spcPct val="35000"/>
              </a:spcBef>
              <a:buClr>
                <a:srgbClr val="CC0000"/>
              </a:buClr>
              <a:buSzPct val="120000"/>
              <a:buNone/>
            </a:pPr>
            <a:r>
              <a:rPr lang="en-US" sz="4000" b="1" dirty="0" smtClean="0">
                <a:solidFill>
                  <a:schemeClr val="bg1"/>
                </a:solidFill>
              </a:rPr>
              <a:t>5 Million (1925)</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600" dirty="0" smtClean="0">
                <a:solidFill>
                  <a:schemeClr val="bg1"/>
                </a:solidFill>
              </a:rPr>
              <a:t>“100% American”</a:t>
            </a:r>
            <a:endParaRPr lang="en-US" sz="6600" dirty="0">
              <a:solidFill>
                <a:schemeClr val="bg1"/>
              </a:solidFill>
            </a:endParaRPr>
          </a:p>
        </p:txBody>
      </p:sp>
      <p:pic>
        <p:nvPicPr>
          <p:cNvPr id="21506" name="Picture 2" descr="http://upload.wikimedia.org/wikipedia/en/thumb/0/00/Theendkkk.jpg/1024px-Theendkkk.jpg"/>
          <p:cNvPicPr>
            <a:picLocks noChangeAspect="1" noChangeArrowheads="1"/>
          </p:cNvPicPr>
          <p:nvPr/>
        </p:nvPicPr>
        <p:blipFill rotWithShape="1">
          <a:blip r:embed="rId3">
            <a:extLst>
              <a:ext uri="{28A0092B-C50C-407E-A947-70E740481C1C}">
                <a14:useLocalDpi xmlns:a14="http://schemas.microsoft.com/office/drawing/2010/main" val="0"/>
              </a:ext>
            </a:extLst>
          </a:blip>
          <a:srcRect l="4602" t="5041" r="4383" b="9872"/>
          <a:stretch/>
        </p:blipFill>
        <p:spPr bwMode="auto">
          <a:xfrm>
            <a:off x="0" y="1119277"/>
            <a:ext cx="9144000" cy="551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532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1.staticflickr.com/117/305963589_ce438e9e1b_o.jpg"/>
          <p:cNvPicPr>
            <a:picLocks noChangeAspect="1" noChangeArrowheads="1"/>
          </p:cNvPicPr>
          <p:nvPr/>
        </p:nvPicPr>
        <p:blipFill rotWithShape="1">
          <a:blip r:embed="rId2">
            <a:extLst>
              <a:ext uri="{28A0092B-C50C-407E-A947-70E740481C1C}">
                <a14:useLocalDpi xmlns:a14="http://schemas.microsoft.com/office/drawing/2010/main" val="0"/>
              </a:ext>
            </a:extLst>
          </a:blip>
          <a:srcRect r="5112" b="5248"/>
          <a:stretch/>
        </p:blipFill>
        <p:spPr bwMode="auto">
          <a:xfrm>
            <a:off x="0" y="-20584"/>
            <a:ext cx="9144000" cy="68785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4638"/>
            <a:ext cx="4191001" cy="1477962"/>
          </a:xfrm>
        </p:spPr>
        <p:txBody>
          <a:bodyPr>
            <a:noAutofit/>
          </a:bodyPr>
          <a:lstStyle/>
          <a:p>
            <a:r>
              <a:rPr lang="en-US" sz="5400" dirty="0" smtClean="0"/>
              <a:t>The True </a:t>
            </a:r>
            <a:r>
              <a:rPr lang="en-US" sz="5000" dirty="0" smtClean="0"/>
              <a:t>American</a:t>
            </a:r>
            <a:endParaRPr lang="en-US" sz="5000" dirty="0"/>
          </a:p>
        </p:txBody>
      </p:sp>
      <p:sp>
        <p:nvSpPr>
          <p:cNvPr id="3" name="Content Placeholder 2"/>
          <p:cNvSpPr>
            <a:spLocks noGrp="1"/>
          </p:cNvSpPr>
          <p:nvPr>
            <p:ph idx="1"/>
          </p:nvPr>
        </p:nvSpPr>
        <p:spPr>
          <a:xfrm>
            <a:off x="381000" y="1676400"/>
            <a:ext cx="3429000" cy="533401"/>
          </a:xfrm>
        </p:spPr>
        <p:txBody>
          <a:bodyPr>
            <a:noAutofit/>
          </a:bodyPr>
          <a:lstStyle/>
          <a:p>
            <a:pPr marL="0" indent="0" algn="ctr">
              <a:buNone/>
            </a:pPr>
            <a:r>
              <a:rPr lang="en-US" b="1" i="1" dirty="0" smtClean="0"/>
              <a:t>Circa 1920</a:t>
            </a:r>
            <a:endParaRPr lang="en-US" b="1" i="1" dirty="0"/>
          </a:p>
        </p:txBody>
      </p:sp>
      <p:sp>
        <p:nvSpPr>
          <p:cNvPr id="4" name="Rectangle 3"/>
          <p:cNvSpPr/>
          <p:nvPr/>
        </p:nvSpPr>
        <p:spPr>
          <a:xfrm>
            <a:off x="7467600" y="6488668"/>
            <a:ext cx="1649811" cy="307777"/>
          </a:xfrm>
          <a:prstGeom prst="rect">
            <a:avLst/>
          </a:prstGeom>
        </p:spPr>
        <p:txBody>
          <a:bodyPr wrap="none">
            <a:spAutoFit/>
          </a:bodyPr>
          <a:lstStyle/>
          <a:p>
            <a:r>
              <a:rPr lang="en-US" sz="1400" dirty="0" smtClean="0">
                <a:solidFill>
                  <a:prstClr val="white">
                    <a:lumMod val="85000"/>
                  </a:prstClr>
                </a:solidFill>
              </a:rPr>
              <a:t>Photo by </a:t>
            </a:r>
            <a:r>
              <a:rPr lang="en-US" sz="1400" dirty="0" smtClean="0">
                <a:solidFill>
                  <a:prstClr val="white">
                    <a:lumMod val="85000"/>
                  </a:prstClr>
                </a:solidFill>
                <a:hlinkClick r:id="rId3"/>
              </a:rPr>
              <a:t>c@rljones</a:t>
            </a:r>
            <a:endParaRPr lang="en-US" sz="1400" dirty="0">
              <a:solidFill>
                <a:prstClr val="white">
                  <a:lumMod val="85000"/>
                </a:prstClr>
              </a:solidFill>
            </a:endParaRPr>
          </a:p>
        </p:txBody>
      </p:sp>
      <p:sp>
        <p:nvSpPr>
          <p:cNvPr id="5" name="TextBox 4"/>
          <p:cNvSpPr txBox="1"/>
          <p:nvPr/>
        </p:nvSpPr>
        <p:spPr>
          <a:xfrm>
            <a:off x="228600" y="2546390"/>
            <a:ext cx="3581400" cy="2893100"/>
          </a:xfrm>
          <a:prstGeom prst="rect">
            <a:avLst/>
          </a:prstGeom>
          <a:noFill/>
        </p:spPr>
        <p:txBody>
          <a:bodyPr vert="horz" wrap="square" rtlCol="0">
            <a:spAutoFit/>
          </a:bodyPr>
          <a:lstStyle/>
          <a:p>
            <a:pPr>
              <a:spcAft>
                <a:spcPts val="1200"/>
              </a:spcAft>
            </a:pPr>
            <a:r>
              <a:rPr lang="en-US" sz="5400" b="1" dirty="0" smtClean="0">
                <a:solidFill>
                  <a:prstClr val="black"/>
                </a:solidFill>
              </a:rPr>
              <a:t>W</a:t>
            </a:r>
            <a:r>
              <a:rPr lang="en-US" sz="4400" b="1" dirty="0" smtClean="0">
                <a:solidFill>
                  <a:prstClr val="black"/>
                </a:solidFill>
              </a:rPr>
              <a:t>hite</a:t>
            </a:r>
          </a:p>
          <a:p>
            <a:pPr>
              <a:spcAft>
                <a:spcPts val="1200"/>
              </a:spcAft>
            </a:pPr>
            <a:r>
              <a:rPr lang="en-US" sz="5400" b="1" dirty="0" smtClean="0">
                <a:solidFill>
                  <a:prstClr val="black"/>
                </a:solidFill>
              </a:rPr>
              <a:t>N</a:t>
            </a:r>
            <a:r>
              <a:rPr lang="en-US" sz="4400" b="1" dirty="0" smtClean="0">
                <a:solidFill>
                  <a:prstClr val="black"/>
                </a:solidFill>
              </a:rPr>
              <a:t>ative </a:t>
            </a:r>
            <a:r>
              <a:rPr lang="en-US" sz="5400" b="1" dirty="0" smtClean="0">
                <a:solidFill>
                  <a:prstClr val="black"/>
                </a:solidFill>
              </a:rPr>
              <a:t>B</a:t>
            </a:r>
            <a:r>
              <a:rPr lang="en-US" sz="4400" b="1" dirty="0" smtClean="0">
                <a:solidFill>
                  <a:prstClr val="black"/>
                </a:solidFill>
              </a:rPr>
              <a:t>orn</a:t>
            </a:r>
            <a:endParaRPr lang="en-US" sz="4400" b="1" dirty="0" smtClean="0">
              <a:solidFill>
                <a:prstClr val="black"/>
              </a:solidFill>
            </a:endParaRPr>
          </a:p>
          <a:p>
            <a:pPr>
              <a:spcAft>
                <a:spcPts val="1200"/>
              </a:spcAft>
            </a:pPr>
            <a:r>
              <a:rPr lang="en-US" sz="5400" b="1" dirty="0" smtClean="0">
                <a:solidFill>
                  <a:prstClr val="black"/>
                </a:solidFill>
              </a:rPr>
              <a:t>P</a:t>
            </a:r>
            <a:r>
              <a:rPr lang="en-US" sz="4400" b="1" dirty="0" smtClean="0">
                <a:solidFill>
                  <a:prstClr val="black"/>
                </a:solidFill>
              </a:rPr>
              <a:t>rotestant</a:t>
            </a:r>
            <a:endParaRPr lang="en-US" sz="4400" b="1" dirty="0">
              <a:solidFill>
                <a:prstClr val="black"/>
              </a:solidFill>
            </a:endParaRPr>
          </a:p>
        </p:txBody>
      </p:sp>
    </p:spTree>
    <p:extLst>
      <p:ext uri="{BB962C8B-B14F-4D97-AF65-F5344CB8AC3E}">
        <p14:creationId xmlns:p14="http://schemas.microsoft.com/office/powerpoint/2010/main" val="28107283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4" name="Picture 3" descr="C:\Users\Tom\AppData\Local\Microsoft\Windows\Temporary Internet Files\Content.IE5\TXXTDKAR\MP900341726[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84" b="19068"/>
          <a:stretch/>
        </p:blipFill>
        <p:spPr bwMode="auto">
          <a:xfrm>
            <a:off x="914400" y="0"/>
            <a:ext cx="7543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Tom\AppData\Local\Microsoft\Windows\Temporary Internet Files\Content.IE5\TXXTDKAR\MP900341726[1].jpg"/>
          <p:cNvPicPr>
            <a:picLocks noChangeAspect="1" noChangeArrowheads="1"/>
          </p:cNvPicPr>
          <p:nvPr/>
        </p:nvPicPr>
        <p:blipFill rotWithShape="1">
          <a:blip r:embed="rId3">
            <a:extLst>
              <a:ext uri="{28A0092B-C50C-407E-A947-70E740481C1C}">
                <a14:useLocalDpi xmlns:a14="http://schemas.microsoft.com/office/drawing/2010/main" val="0"/>
              </a:ext>
            </a:extLst>
          </a:blip>
          <a:srcRect l="94418" t="16084" b="19068"/>
          <a:stretch/>
        </p:blipFill>
        <p:spPr bwMode="auto">
          <a:xfrm>
            <a:off x="8037094" y="0"/>
            <a:ext cx="11069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Tom\AppData\Local\Microsoft\Windows\Temporary Internet Files\Content.IE5\TXXTDKAR\MP900341726[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84" r="96172" b="19068"/>
          <a:stretch/>
        </p:blipFill>
        <p:spPr bwMode="auto">
          <a:xfrm>
            <a:off x="0" y="0"/>
            <a:ext cx="12031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409728">
            <a:off x="2279419" y="104660"/>
            <a:ext cx="5673753" cy="1143000"/>
          </a:xfrm>
        </p:spPr>
        <p:txBody>
          <a:bodyPr>
            <a:normAutofit/>
          </a:bodyPr>
          <a:lstStyle/>
          <a:p>
            <a:r>
              <a:rPr lang="en-US" sz="6000" dirty="0" smtClean="0">
                <a:effectLst>
                  <a:glow rad="101600">
                    <a:schemeClr val="accent2">
                      <a:satMod val="175000"/>
                      <a:alpha val="40000"/>
                    </a:schemeClr>
                  </a:glow>
                </a:effectLst>
              </a:rPr>
              <a:t>Un-American</a:t>
            </a:r>
            <a:endParaRPr lang="en-US" sz="6000" dirty="0">
              <a:effectLst>
                <a:glow rad="101600">
                  <a:schemeClr val="accent2">
                    <a:satMod val="175000"/>
                    <a:alpha val="40000"/>
                  </a:schemeClr>
                </a:glow>
              </a:effectLst>
            </a:endParaRPr>
          </a:p>
        </p:txBody>
      </p:sp>
      <p:sp>
        <p:nvSpPr>
          <p:cNvPr id="5" name="Rectangle 4"/>
          <p:cNvSpPr/>
          <p:nvPr/>
        </p:nvSpPr>
        <p:spPr>
          <a:xfrm>
            <a:off x="3733800" y="3733800"/>
            <a:ext cx="5029200" cy="2382191"/>
          </a:xfrm>
          <a:prstGeom prst="rect">
            <a:avLst/>
          </a:prstGeom>
          <a:solidFill>
            <a:schemeClr val="accent3">
              <a:alpha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lvl="1">
              <a:lnSpc>
                <a:spcPct val="80000"/>
              </a:lnSpc>
              <a:spcBef>
                <a:spcPct val="35000"/>
              </a:spcBef>
              <a:buClr>
                <a:srgbClr val="CC0000"/>
              </a:buClr>
              <a:buSzPct val="120000"/>
            </a:pPr>
            <a:r>
              <a:rPr lang="en-US" sz="4800" b="1" dirty="0" smtClean="0">
                <a:solidFill>
                  <a:schemeClr val="accent3">
                    <a:lumMod val="10000"/>
                    <a:lumOff val="90000"/>
                  </a:schemeClr>
                </a:solidFill>
              </a:rPr>
              <a:t>Black</a:t>
            </a:r>
          </a:p>
          <a:p>
            <a:pPr marL="0" lvl="1">
              <a:lnSpc>
                <a:spcPct val="80000"/>
              </a:lnSpc>
              <a:spcBef>
                <a:spcPct val="35000"/>
              </a:spcBef>
              <a:buClr>
                <a:srgbClr val="CC0000"/>
              </a:buClr>
              <a:buSzPct val="120000"/>
            </a:pPr>
            <a:r>
              <a:rPr lang="en-US" sz="4800" b="1" dirty="0" smtClean="0">
                <a:solidFill>
                  <a:schemeClr val="accent3">
                    <a:lumMod val="10000"/>
                    <a:lumOff val="90000"/>
                  </a:schemeClr>
                </a:solidFill>
              </a:rPr>
              <a:t>Foreign</a:t>
            </a:r>
            <a:r>
              <a:rPr lang="en-US" sz="4800" b="1" dirty="0" smtClean="0">
                <a:solidFill>
                  <a:schemeClr val="bg1"/>
                </a:solidFill>
              </a:rPr>
              <a:t> Born</a:t>
            </a:r>
          </a:p>
          <a:p>
            <a:pPr marL="0" lvl="1">
              <a:lnSpc>
                <a:spcPct val="80000"/>
              </a:lnSpc>
              <a:spcBef>
                <a:spcPct val="35000"/>
              </a:spcBef>
              <a:buClr>
                <a:srgbClr val="CC0000"/>
              </a:buClr>
              <a:buSzPct val="120000"/>
            </a:pPr>
            <a:r>
              <a:rPr lang="en-US" sz="4800" b="1" dirty="0" smtClean="0">
                <a:solidFill>
                  <a:schemeClr val="accent3">
                    <a:lumMod val="10000"/>
                    <a:lumOff val="90000"/>
                  </a:schemeClr>
                </a:solidFill>
              </a:rPr>
              <a:t>Catholic</a:t>
            </a:r>
            <a:r>
              <a:rPr lang="en-US" sz="4800" b="1" dirty="0" smtClean="0">
                <a:solidFill>
                  <a:schemeClr val="bg1"/>
                </a:solidFill>
              </a:rPr>
              <a:t> or Jewish</a:t>
            </a:r>
            <a:endParaRPr lang="en-US" sz="4800" b="1" dirty="0">
              <a:solidFill>
                <a:schemeClr val="bg1"/>
              </a:solidFill>
            </a:endParaRPr>
          </a:p>
        </p:txBody>
      </p:sp>
    </p:spTree>
    <p:extLst>
      <p:ext uri="{BB962C8B-B14F-4D97-AF65-F5344CB8AC3E}">
        <p14:creationId xmlns:p14="http://schemas.microsoft.com/office/powerpoint/2010/main" val="1103486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2290" name="Picture 2" descr="http://3.bp.blogspot.com/-6kXSsYsWEhI/T43Flzhm-JI/AAAAAAAAAuo/LTu7jU_Gqqg/s1600/kkk-knights-ku-klux-klan-400000-march-washington-dc-1925.jpg"/>
          <p:cNvPicPr>
            <a:picLocks noChangeAspect="1" noChangeArrowheads="1"/>
          </p:cNvPicPr>
          <p:nvPr/>
        </p:nvPicPr>
        <p:blipFill rotWithShape="1">
          <a:blip r:embed="rId3">
            <a:extLst>
              <a:ext uri="{28A0092B-C50C-407E-A947-70E740481C1C}">
                <a14:useLocalDpi xmlns:a14="http://schemas.microsoft.com/office/drawing/2010/main" val="0"/>
              </a:ext>
            </a:extLst>
          </a:blip>
          <a:srcRect l="9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7543800" cy="1143000"/>
          </a:xfrm>
        </p:spPr>
        <p:txBody>
          <a:bodyPr>
            <a:normAutofit/>
          </a:bodyPr>
          <a:lstStyle/>
          <a:p>
            <a:r>
              <a:rPr lang="en-US" sz="4800" dirty="0" smtClean="0"/>
              <a:t>March on Washington</a:t>
            </a:r>
            <a:endParaRPr lang="en-US" sz="4800" dirty="0"/>
          </a:p>
        </p:txBody>
      </p:sp>
      <p:sp>
        <p:nvSpPr>
          <p:cNvPr id="3" name="Content Placeholder 2"/>
          <p:cNvSpPr>
            <a:spLocks noGrp="1"/>
          </p:cNvSpPr>
          <p:nvPr>
            <p:ph idx="1"/>
          </p:nvPr>
        </p:nvSpPr>
        <p:spPr>
          <a:xfrm>
            <a:off x="4191000" y="914400"/>
            <a:ext cx="2057400" cy="914400"/>
          </a:xfrm>
        </p:spPr>
        <p:txBody>
          <a:bodyPr>
            <a:noAutofit/>
          </a:bodyPr>
          <a:lstStyle/>
          <a:p>
            <a:pPr marL="0" indent="0" algn="ctr">
              <a:buNone/>
            </a:pPr>
            <a:r>
              <a:rPr lang="en-US" sz="4800" b="1" dirty="0" smtClean="0"/>
              <a:t>1925</a:t>
            </a:r>
            <a:endParaRPr lang="en-US" sz="4800" b="1" dirty="0"/>
          </a:p>
        </p:txBody>
      </p:sp>
    </p:spTree>
    <p:extLst>
      <p:ext uri="{BB962C8B-B14F-4D97-AF65-F5344CB8AC3E}">
        <p14:creationId xmlns:p14="http://schemas.microsoft.com/office/powerpoint/2010/main" val="2940900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039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52400" y="228600"/>
            <a:ext cx="6096000" cy="944562"/>
          </a:xfrm>
        </p:spPr>
        <p:style>
          <a:lnRef idx="0">
            <a:schemeClr val="accent4"/>
          </a:lnRef>
          <a:fillRef idx="3">
            <a:schemeClr val="accent4"/>
          </a:fillRef>
          <a:effectRef idx="3">
            <a:schemeClr val="accent4"/>
          </a:effectRef>
          <a:fontRef idx="minor">
            <a:schemeClr val="lt1"/>
          </a:fontRef>
        </p:style>
        <p:txBody>
          <a:bodyPr>
            <a:normAutofit/>
          </a:bodyPr>
          <a:lstStyle/>
          <a:p>
            <a:r>
              <a:rPr lang="en-US" sz="5400" dirty="0" smtClean="0">
                <a:latin typeface="+mj-lt"/>
              </a:rPr>
              <a:t>Political Power</a:t>
            </a:r>
            <a:endParaRPr lang="en-US" sz="5400" dirty="0">
              <a:latin typeface="+mj-lt"/>
            </a:endParaRPr>
          </a:p>
        </p:txBody>
      </p:sp>
      <p:sp>
        <p:nvSpPr>
          <p:cNvPr id="3" name="Content Placeholder 2"/>
          <p:cNvSpPr>
            <a:spLocks noGrp="1"/>
          </p:cNvSpPr>
          <p:nvPr>
            <p:ph idx="1"/>
          </p:nvPr>
        </p:nvSpPr>
        <p:spPr>
          <a:xfrm>
            <a:off x="3886200" y="5562600"/>
            <a:ext cx="5029200" cy="1143000"/>
          </a:xfrm>
        </p:spPr>
        <p:style>
          <a:lnRef idx="0">
            <a:schemeClr val="accent3"/>
          </a:lnRef>
          <a:fillRef idx="3">
            <a:schemeClr val="accent3"/>
          </a:fillRef>
          <a:effectRef idx="3">
            <a:schemeClr val="accent3"/>
          </a:effectRef>
          <a:fontRef idx="minor">
            <a:schemeClr val="lt1"/>
          </a:fontRef>
        </p:style>
        <p:txBody>
          <a:bodyPr>
            <a:noAutofit/>
          </a:bodyPr>
          <a:lstStyle/>
          <a:p>
            <a:pPr marL="0" indent="0" algn="ctr">
              <a:buNone/>
            </a:pPr>
            <a:r>
              <a:rPr lang="en-US" sz="3600" b="1" dirty="0" smtClean="0"/>
              <a:t>The Second Klan was a </a:t>
            </a:r>
            <a:r>
              <a:rPr lang="en-US" b="1" dirty="0" smtClean="0"/>
              <a:t>nationwide phenomenon.</a:t>
            </a:r>
            <a:endParaRPr lang="en-US" b="1" dirty="0"/>
          </a:p>
        </p:txBody>
      </p:sp>
      <p:pic>
        <p:nvPicPr>
          <p:cNvPr id="5" name="Picture 4"/>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53000" y="1066800"/>
            <a:ext cx="2514600" cy="266531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4.staticflickr.com/3381/3591013216_ec6486b924_b.jpg"/>
          <p:cNvPicPr>
            <a:picLocks noChangeAspect="1" noChangeArrowheads="1"/>
          </p:cNvPicPr>
          <p:nvPr/>
        </p:nvPicPr>
        <p:blipFill rotWithShape="1">
          <a:blip r:embed="rId2">
            <a:extLst>
              <a:ext uri="{28A0092B-C50C-407E-A947-70E740481C1C}">
                <a14:useLocalDpi xmlns:a14="http://schemas.microsoft.com/office/drawing/2010/main" val="0"/>
              </a:ext>
            </a:extLst>
          </a:blip>
          <a:srcRect r="403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1998" y="274638"/>
            <a:ext cx="4114801" cy="2544762"/>
          </a:xfrm>
        </p:spPr>
        <p:txBody>
          <a:bodyPr>
            <a:normAutofit/>
          </a:bodyPr>
          <a:lstStyle/>
          <a:p>
            <a:r>
              <a:rPr lang="en-US" sz="8900" dirty="0" smtClean="0">
                <a:solidFill>
                  <a:schemeClr val="bg1"/>
                </a:solidFill>
              </a:rPr>
              <a:t>Moral </a:t>
            </a:r>
            <a:r>
              <a:rPr lang="en-US" dirty="0" smtClean="0">
                <a:solidFill>
                  <a:schemeClr val="bg1"/>
                </a:solidFill>
              </a:rPr>
              <a:t>Watchdog</a:t>
            </a:r>
            <a:endParaRPr lang="en-US" dirty="0">
              <a:solidFill>
                <a:schemeClr val="bg1"/>
              </a:solidFill>
            </a:endParaRPr>
          </a:p>
        </p:txBody>
      </p:sp>
      <p:sp>
        <p:nvSpPr>
          <p:cNvPr id="3" name="Content Placeholder 2"/>
          <p:cNvSpPr>
            <a:spLocks noGrp="1"/>
          </p:cNvSpPr>
          <p:nvPr>
            <p:ph idx="1"/>
          </p:nvPr>
        </p:nvSpPr>
        <p:spPr>
          <a:xfrm>
            <a:off x="4343401" y="2895600"/>
            <a:ext cx="4571999" cy="2514600"/>
          </a:xfrm>
          <a:solidFill>
            <a:schemeClr val="tx1">
              <a:alpha val="25000"/>
            </a:schemeClr>
          </a:solidFill>
        </p:spPr>
        <p:txBody>
          <a:bodyPr>
            <a:normAutofit/>
          </a:bodyPr>
          <a:lstStyle/>
          <a:p>
            <a:pPr marL="0" indent="0">
              <a:buNone/>
            </a:pPr>
            <a:r>
              <a:rPr lang="en-US" b="1" dirty="0" smtClean="0">
                <a:solidFill>
                  <a:schemeClr val="bg1"/>
                </a:solidFill>
              </a:rPr>
              <a:t>The Klan claimed to hold its members to high moral standards.</a:t>
            </a:r>
          </a:p>
          <a:p>
            <a:pPr marL="0" indent="0">
              <a:buNone/>
            </a:pPr>
            <a:endParaRPr lang="en-US" sz="1200" b="1" dirty="0">
              <a:solidFill>
                <a:schemeClr val="bg1"/>
              </a:solidFill>
            </a:endParaRPr>
          </a:p>
          <a:p>
            <a:pPr marL="0" indent="0">
              <a:buNone/>
            </a:pPr>
            <a:r>
              <a:rPr lang="en-US" b="1" dirty="0" smtClean="0">
                <a:solidFill>
                  <a:schemeClr val="bg1"/>
                </a:solidFill>
              </a:rPr>
              <a:t>(Supported Prohibition)</a:t>
            </a:r>
            <a:endParaRPr lang="en-US" b="1" dirty="0">
              <a:solidFill>
                <a:schemeClr val="bg1"/>
              </a:solidFill>
            </a:endParaRPr>
          </a:p>
        </p:txBody>
      </p:sp>
    </p:spTree>
    <p:extLst>
      <p:ext uri="{BB962C8B-B14F-4D97-AF65-F5344CB8AC3E}">
        <p14:creationId xmlns:p14="http://schemas.microsoft.com/office/powerpoint/2010/main" val="2512431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37221" name="Picture 5" descr="soviet"/>
          <p:cNvPicPr>
            <a:picLocks noChangeAspect="1" noChangeArrowheads="1"/>
          </p:cNvPicPr>
          <p:nvPr/>
        </p:nvPicPr>
        <p:blipFill>
          <a:blip r:embed="rId3" cstate="print"/>
          <a:srcRect/>
          <a:stretch>
            <a:fillRect/>
          </a:stretch>
        </p:blipFill>
        <p:spPr bwMode="auto">
          <a:xfrm>
            <a:off x="23648" y="0"/>
            <a:ext cx="9144000" cy="6858000"/>
          </a:xfrm>
          <a:prstGeom prst="rect">
            <a:avLst/>
          </a:prstGeom>
          <a:noFill/>
        </p:spPr>
      </p:pic>
      <p:sp>
        <p:nvSpPr>
          <p:cNvPr id="2" name="Title 1"/>
          <p:cNvSpPr>
            <a:spLocks noGrp="1"/>
          </p:cNvSpPr>
          <p:nvPr>
            <p:ph type="title"/>
          </p:nvPr>
        </p:nvSpPr>
        <p:spPr>
          <a:xfrm>
            <a:off x="5029200" y="228600"/>
            <a:ext cx="4114800" cy="1676399"/>
          </a:xfrm>
        </p:spPr>
        <p:txBody>
          <a:bodyPr>
            <a:normAutofit/>
          </a:bodyPr>
          <a:lstStyle/>
          <a:p>
            <a:r>
              <a:rPr lang="en-US" sz="4000" dirty="0" smtClean="0">
                <a:solidFill>
                  <a:schemeClr val="bg1"/>
                </a:solidFill>
              </a:rPr>
              <a:t>The Bolshevik Revolution</a:t>
            </a:r>
            <a:endParaRPr lang="en-US" sz="4000" dirty="0">
              <a:solidFill>
                <a:schemeClr val="bg1"/>
              </a:solidFill>
            </a:endParaRPr>
          </a:p>
        </p:txBody>
      </p:sp>
      <p:sp>
        <p:nvSpPr>
          <p:cNvPr id="3" name="Rectangle 2"/>
          <p:cNvSpPr/>
          <p:nvPr/>
        </p:nvSpPr>
        <p:spPr>
          <a:xfrm>
            <a:off x="6477000" y="1752600"/>
            <a:ext cx="1304140" cy="646331"/>
          </a:xfrm>
          <a:prstGeom prst="rect">
            <a:avLst/>
          </a:prstGeom>
        </p:spPr>
        <p:txBody>
          <a:bodyPr wrap="none">
            <a:spAutoFit/>
          </a:bodyPr>
          <a:lstStyle/>
          <a:p>
            <a:r>
              <a:rPr lang="en-US" sz="3600" dirty="0">
                <a:solidFill>
                  <a:schemeClr val="bg1"/>
                </a:solidFill>
              </a:rPr>
              <a:t>(1917)</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5105400" cy="1143000"/>
          </a:xfrm>
        </p:spPr>
        <p:txBody>
          <a:bodyPr>
            <a:noAutofit/>
          </a:bodyPr>
          <a:lstStyle/>
          <a:p>
            <a:pPr algn="l"/>
            <a:r>
              <a:rPr lang="en-US" sz="8800" dirty="0" smtClean="0">
                <a:solidFill>
                  <a:schemeClr val="bg1"/>
                </a:solidFill>
              </a:rPr>
              <a:t>Decline</a:t>
            </a:r>
            <a:endParaRPr lang="en-US" sz="7200" dirty="0">
              <a:solidFill>
                <a:schemeClr val="bg1"/>
              </a:solidFill>
            </a:endParaRPr>
          </a:p>
        </p:txBody>
      </p:sp>
      <p:sp>
        <p:nvSpPr>
          <p:cNvPr id="3" name="Content Placeholder 2"/>
          <p:cNvSpPr>
            <a:spLocks noGrp="1"/>
          </p:cNvSpPr>
          <p:nvPr>
            <p:ph idx="1"/>
          </p:nvPr>
        </p:nvSpPr>
        <p:spPr>
          <a:xfrm>
            <a:off x="381000" y="1636693"/>
            <a:ext cx="4572000" cy="4916507"/>
          </a:xfrm>
        </p:spPr>
        <p:txBody>
          <a:bodyPr>
            <a:noAutofit/>
          </a:bodyPr>
          <a:lstStyle/>
          <a:p>
            <a:pPr marL="0" indent="0">
              <a:buNone/>
            </a:pPr>
            <a:r>
              <a:rPr lang="en-US" sz="3600" b="1" dirty="0" smtClean="0">
                <a:solidFill>
                  <a:schemeClr val="bg1"/>
                </a:solidFill>
              </a:rPr>
              <a:t>By 1930, the Klan’s membership declined sharply due to acts of </a:t>
            </a:r>
            <a:r>
              <a:rPr lang="en-US" sz="6000" b="1" dirty="0" smtClean="0">
                <a:solidFill>
                  <a:schemeClr val="bg1"/>
                </a:solidFill>
              </a:rPr>
              <a:t>violence and  </a:t>
            </a:r>
            <a:r>
              <a:rPr lang="en-US" sz="8800" b="1" dirty="0" smtClean="0">
                <a:solidFill>
                  <a:schemeClr val="bg1"/>
                </a:solidFill>
              </a:rPr>
              <a:t>scandals </a:t>
            </a:r>
            <a:r>
              <a:rPr lang="en-US" sz="3600" b="1" dirty="0" smtClean="0">
                <a:solidFill>
                  <a:schemeClr val="bg1"/>
                </a:solidFill>
              </a:rPr>
              <a:t>involving its leaders.</a:t>
            </a:r>
            <a:endParaRPr lang="en-US" sz="3600" b="1" dirty="0">
              <a:solidFill>
                <a:schemeClr val="bg1"/>
              </a:solidFill>
            </a:endParaRPr>
          </a:p>
        </p:txBody>
      </p:sp>
      <p:pic>
        <p:nvPicPr>
          <p:cNvPr id="13314" name="Picture 2" descr="D.C. Stephenson's prison mugshot, 1926"/>
          <p:cNvPicPr>
            <a:picLocks noChangeAspect="1" noChangeArrowheads="1"/>
          </p:cNvPicPr>
          <p:nvPr/>
        </p:nvPicPr>
        <p:blipFill rotWithShape="1">
          <a:blip r:embed="rId3">
            <a:extLst>
              <a:ext uri="{28A0092B-C50C-407E-A947-70E740481C1C}">
                <a14:useLocalDpi xmlns:a14="http://schemas.microsoft.com/office/drawing/2010/main" val="0"/>
              </a:ext>
            </a:extLst>
          </a:blip>
          <a:srcRect l="47714"/>
          <a:stretch/>
        </p:blipFill>
        <p:spPr bwMode="auto">
          <a:xfrm>
            <a:off x="5423989" y="609600"/>
            <a:ext cx="3491411"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44667" y="5181600"/>
            <a:ext cx="3450054" cy="954107"/>
          </a:xfrm>
          <a:prstGeom prst="rect">
            <a:avLst/>
          </a:prstGeom>
          <a:noFill/>
        </p:spPr>
        <p:txBody>
          <a:bodyPr wrap="square" rtlCol="0">
            <a:spAutoFit/>
          </a:bodyPr>
          <a:lstStyle/>
          <a:p>
            <a:pPr algn="ctr"/>
            <a:r>
              <a:rPr lang="en-US" sz="2800" b="1" dirty="0" smtClean="0">
                <a:solidFill>
                  <a:schemeClr val="bg1"/>
                </a:solidFill>
              </a:rPr>
              <a:t>Indiana Klan leader imprisoned for rape</a:t>
            </a:r>
            <a:endParaRPr lang="en-US" sz="2800" b="1" dirty="0">
              <a:solidFill>
                <a:schemeClr val="bg1"/>
              </a:solidFill>
            </a:endParaRPr>
          </a:p>
        </p:txBody>
      </p:sp>
    </p:spTree>
    <p:extLst>
      <p:ext uri="{BB962C8B-B14F-4D97-AF65-F5344CB8AC3E}">
        <p14:creationId xmlns:p14="http://schemas.microsoft.com/office/powerpoint/2010/main" val="22412210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nagit_PPT7D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7" name="Rectangle 6">
            <a:hlinkClick r:id="rId3"/>
          </p:cNvPr>
          <p:cNvSpPr/>
          <p:nvPr/>
        </p:nvSpPr>
        <p:spPr>
          <a:xfrm>
            <a:off x="152400" y="5791200"/>
            <a:ext cx="16764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hlinkClick r:id="rId4"/>
          </p:cNvPr>
          <p:cNvSpPr/>
          <p:nvPr/>
        </p:nvSpPr>
        <p:spPr>
          <a:xfrm>
            <a:off x="1981200" y="5867400"/>
            <a:ext cx="32004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hlinkClick r:id="rId5"/>
          </p:cNvPr>
          <p:cNvSpPr/>
          <p:nvPr/>
        </p:nvSpPr>
        <p:spPr>
          <a:xfrm>
            <a:off x="5334000" y="5867400"/>
            <a:ext cx="38100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2" descr="https://twimg0-a.akamaihd.net/profile_images/3371765864/f91ed7963e621b5e6ec887097e619d19.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1752600" cy="1752600"/>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4">
            <a:hlinkClick r:id="rId7"/>
          </p:cNvPr>
          <p:cNvSpPr/>
          <p:nvPr/>
        </p:nvSpPr>
        <p:spPr>
          <a:xfrm>
            <a:off x="0" y="0"/>
            <a:ext cx="9144000" cy="464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923027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8242" name="Picture 2" descr="http://nypas.blogas.lt/files/2010/07/cccp-ussr-poster2.jpg"/>
          <p:cNvPicPr>
            <a:picLocks noChangeAspect="1" noChangeArrowheads="1"/>
          </p:cNvPicPr>
          <p:nvPr/>
        </p:nvPicPr>
        <p:blipFill>
          <a:blip r:embed="rId3" cstate="print"/>
          <a:srcRect/>
          <a:stretch>
            <a:fillRect/>
          </a:stretch>
        </p:blipFill>
        <p:spPr bwMode="auto">
          <a:xfrm>
            <a:off x="3429000" y="5255"/>
            <a:ext cx="4694386" cy="6858000"/>
          </a:xfrm>
          <a:prstGeom prst="rect">
            <a:avLst/>
          </a:prstGeom>
          <a:noFill/>
        </p:spPr>
      </p:pic>
      <p:sp>
        <p:nvSpPr>
          <p:cNvPr id="4" name="Rounded Rectangular Callout 3"/>
          <p:cNvSpPr/>
          <p:nvPr/>
        </p:nvSpPr>
        <p:spPr>
          <a:xfrm>
            <a:off x="609600" y="1295400"/>
            <a:ext cx="2590800" cy="1905000"/>
          </a:xfrm>
          <a:prstGeom prst="wedgeRoundRectCallout">
            <a:avLst>
              <a:gd name="adj1" fmla="val 113431"/>
              <a:gd name="adj2" fmla="val -41626"/>
              <a:gd name="adj3" fmla="val 16667"/>
            </a:avLst>
          </a:prstGeom>
          <a:ln w="28575">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i="1" dirty="0" smtClean="0">
                <a:solidFill>
                  <a:schemeClr val="tx1"/>
                </a:solidFill>
              </a:rPr>
              <a:t>POSSIBLY </a:t>
            </a:r>
            <a:r>
              <a:rPr lang="en-US" sz="6000" b="1" i="1" dirty="0" smtClean="0">
                <a:solidFill>
                  <a:schemeClr val="tx1"/>
                </a:solidFill>
              </a:rPr>
              <a:t>YOU!</a:t>
            </a:r>
            <a:endParaRPr lang="en-US" sz="6000" b="1" i="1" dirty="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74" t="5941" r="2237" b="4409"/>
          <a:stretch/>
        </p:blipFill>
        <p:spPr bwMode="auto">
          <a:xfrm>
            <a:off x="914400" y="-1"/>
            <a:ext cx="7315200" cy="6863152"/>
          </a:xfrm>
          <a:prstGeom prst="rect">
            <a:avLst/>
          </a:prstGeom>
          <a:noFill/>
          <a:ln w="9525">
            <a:noFill/>
            <a:miter lim="800000"/>
            <a:headEnd/>
            <a:tailEnd/>
          </a:ln>
        </p:spPr>
      </p:pic>
      <p:sp>
        <p:nvSpPr>
          <p:cNvPr id="2" name="Rectangle 1"/>
          <p:cNvSpPr/>
          <p:nvPr/>
        </p:nvSpPr>
        <p:spPr>
          <a:xfrm>
            <a:off x="1143000" y="5029200"/>
            <a:ext cx="2667000" cy="127419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236538" lvl="1">
              <a:lnSpc>
                <a:spcPct val="80000"/>
              </a:lnSpc>
            </a:pPr>
            <a:r>
              <a:rPr lang="en-CA" sz="3200" b="1" i="1" dirty="0">
                <a:solidFill>
                  <a:schemeClr val="bg1"/>
                </a:solidFill>
              </a:rPr>
              <a:t>Communists</a:t>
            </a:r>
          </a:p>
          <a:p>
            <a:pPr marL="236538" lvl="1">
              <a:lnSpc>
                <a:spcPct val="80000"/>
              </a:lnSpc>
            </a:pPr>
            <a:r>
              <a:rPr lang="en-CA" sz="3200" b="1" i="1" dirty="0">
                <a:solidFill>
                  <a:schemeClr val="bg1"/>
                </a:solidFill>
              </a:rPr>
              <a:t>Socialists</a:t>
            </a:r>
          </a:p>
          <a:p>
            <a:pPr marL="236538" lvl="1">
              <a:lnSpc>
                <a:spcPct val="80000"/>
              </a:lnSpc>
            </a:pPr>
            <a:r>
              <a:rPr lang="en-CA" sz="3200" b="1" i="1" dirty="0">
                <a:solidFill>
                  <a:schemeClr val="bg1"/>
                </a:solidFill>
              </a:rPr>
              <a:t>Anarchists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79"/>
          <a:stretch/>
        </p:blipFill>
        <p:spPr>
          <a:xfrm>
            <a:off x="0" y="0"/>
            <a:ext cx="9144000" cy="6019800"/>
          </a:xfrm>
          <a:prstGeom prst="rect">
            <a:avLst/>
          </a:prstGeom>
        </p:spPr>
      </p:pic>
      <p:pic>
        <p:nvPicPr>
          <p:cNvPr id="1026" name="Picture 2" descr="C:\Users\Tom\Downloads\10132837_ml.jpg"/>
          <p:cNvPicPr>
            <a:picLocks noChangeAspect="1" noChangeArrowheads="1"/>
          </p:cNvPicPr>
          <p:nvPr/>
        </p:nvPicPr>
        <p:blipFill rotWithShape="1">
          <a:blip r:embed="rId2">
            <a:extLst>
              <a:ext uri="{28A0092B-C50C-407E-A947-70E740481C1C}">
                <a14:useLocalDpi xmlns:a14="http://schemas.microsoft.com/office/drawing/2010/main" val="0"/>
              </a:ext>
            </a:extLst>
          </a:blip>
          <a:srcRect t="88119"/>
          <a:stretch/>
        </p:blipFill>
        <p:spPr bwMode="auto">
          <a:xfrm>
            <a:off x="21021" y="5297214"/>
            <a:ext cx="9122979" cy="1560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581290"/>
            <a:ext cx="9144000" cy="1143000"/>
          </a:xfrm>
        </p:spPr>
        <p:txBody>
          <a:bodyPr>
            <a:noAutofit/>
          </a:bodyPr>
          <a:lstStyle/>
          <a:p>
            <a:r>
              <a:rPr lang="en-US" sz="8800" dirty="0" smtClean="0"/>
              <a:t>The Red Scare</a:t>
            </a:r>
            <a:endParaRPr lang="en-US" sz="8800" dirty="0"/>
          </a:p>
        </p:txBody>
      </p:sp>
      <p:sp>
        <p:nvSpPr>
          <p:cNvPr id="6" name="TextBox 5"/>
          <p:cNvSpPr txBox="1"/>
          <p:nvPr/>
        </p:nvSpPr>
        <p:spPr>
          <a:xfrm>
            <a:off x="5105400" y="5596715"/>
            <a:ext cx="3352800" cy="584775"/>
          </a:xfrm>
          <a:prstGeom prst="rect">
            <a:avLst/>
          </a:prstGeom>
          <a:noFill/>
        </p:spPr>
        <p:txBody>
          <a:bodyPr wrap="square" rtlCol="0">
            <a:spAutoFit/>
          </a:bodyPr>
          <a:lstStyle/>
          <a:p>
            <a:pPr algn="r"/>
            <a:r>
              <a:rPr lang="en-US" sz="3200" b="1" dirty="0" smtClean="0"/>
              <a:t>1919-1920</a:t>
            </a:r>
            <a:endParaRPr lang="en-US" sz="3200" b="1" dirty="0"/>
          </a:p>
        </p:txBody>
      </p:sp>
      <p:sp>
        <p:nvSpPr>
          <p:cNvPr id="7" name="TextBox 6"/>
          <p:cNvSpPr txBox="1"/>
          <p:nvPr/>
        </p:nvSpPr>
        <p:spPr>
          <a:xfrm rot="21092404">
            <a:off x="1989015" y="4081518"/>
            <a:ext cx="1687635" cy="923330"/>
          </a:xfrm>
          <a:prstGeom prst="rect">
            <a:avLst/>
          </a:prstGeom>
          <a:noFill/>
        </p:spPr>
        <p:txBody>
          <a:bodyPr wrap="square" rtlCol="0">
            <a:spAutoFit/>
          </a:bodyPr>
          <a:lstStyle/>
          <a:p>
            <a:r>
              <a:rPr lang="en-US" sz="5400" b="1" dirty="0" smtClean="0">
                <a:latin typeface="Bradley Hand ITC" pitchFamily="66" charset="0"/>
              </a:rPr>
              <a:t>First</a:t>
            </a:r>
            <a:endParaRPr lang="en-US" sz="5400" b="1" dirty="0">
              <a:latin typeface="Bradley Hand ITC" pitchFamily="66" charset="0"/>
            </a:endParaRPr>
          </a:p>
        </p:txBody>
      </p:sp>
      <p:sp>
        <p:nvSpPr>
          <p:cNvPr id="8" name="Rectangle 7"/>
          <p:cNvSpPr/>
          <p:nvPr/>
        </p:nvSpPr>
        <p:spPr>
          <a:xfrm>
            <a:off x="2438400" y="4876800"/>
            <a:ext cx="543739" cy="523220"/>
          </a:xfrm>
          <a:prstGeom prst="rect">
            <a:avLst/>
          </a:prstGeom>
        </p:spPr>
        <p:txBody>
          <a:bodyPr wrap="none">
            <a:spAutoFit/>
          </a:bodyPr>
          <a:lstStyle/>
          <a:p>
            <a:r>
              <a:rPr lang="en-US" sz="2800" b="1" dirty="0" smtClean="0">
                <a:latin typeface="Bradley Hand ITC" pitchFamily="66" charset="0"/>
              </a:rPr>
              <a:t>^</a:t>
            </a:r>
            <a:endParaRPr lang="en-US" dirty="0"/>
          </a:p>
        </p:txBody>
      </p:sp>
    </p:spTree>
    <p:extLst>
      <p:ext uri="{BB962C8B-B14F-4D97-AF65-F5344CB8AC3E}">
        <p14:creationId xmlns:p14="http://schemas.microsoft.com/office/powerpoint/2010/main" val="13198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docProps/app.xml><?xml version="1.0" encoding="utf-8"?>
<Properties xmlns="http://schemas.openxmlformats.org/officeDocument/2006/extended-properties" xmlns:vt="http://schemas.openxmlformats.org/officeDocument/2006/docPropsVTypes">
  <Template/>
  <TotalTime>7829</TotalTime>
  <Words>732</Words>
  <Application>Microsoft Office PowerPoint</Application>
  <PresentationFormat>On-screen Show (4:3)</PresentationFormat>
  <Paragraphs>165</Paragraphs>
  <Slides>61</Slides>
  <Notes>8</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61</vt:i4>
      </vt:variant>
    </vt:vector>
  </HeadingPairs>
  <TitlesOfParts>
    <vt:vector size="74" baseType="lpstr">
      <vt:lpstr>Arial</vt:lpstr>
      <vt:lpstr>Century Schoolbook</vt:lpstr>
      <vt:lpstr>Wingdings 3</vt:lpstr>
      <vt:lpstr>Limelight</vt:lpstr>
      <vt:lpstr>Bradley Hand ITC</vt:lpstr>
      <vt:lpstr>Corbel</vt:lpstr>
      <vt:lpstr>Calibri</vt:lpstr>
      <vt:lpstr>Wingdings</vt:lpstr>
      <vt:lpstr>Wingdings 2</vt:lpstr>
      <vt:lpstr>Office Theme</vt:lpstr>
      <vt:lpstr>Module</vt:lpstr>
      <vt:lpstr>2_Office Theme</vt:lpstr>
      <vt:lpstr>3_Office Theme</vt:lpstr>
      <vt:lpstr>NORMALCY   UNDER ATTACK</vt:lpstr>
      <vt:lpstr>USHC 6.2</vt:lpstr>
      <vt:lpstr>The Culture War</vt:lpstr>
      <vt:lpstr>Nativism</vt:lpstr>
      <vt:lpstr>XENOPHOBIA</vt:lpstr>
      <vt:lpstr>The Bolshevik Revolution</vt:lpstr>
      <vt:lpstr>PowerPoint Presentation</vt:lpstr>
      <vt:lpstr>PowerPoint Presentation</vt:lpstr>
      <vt:lpstr>The Red Scare</vt:lpstr>
      <vt:lpstr>FEAR</vt:lpstr>
      <vt:lpstr>Palmer Raids</vt:lpstr>
      <vt:lpstr>Suspected Radicals awaiting deportation hearings on Ellis Island</vt:lpstr>
      <vt:lpstr>“Where the Blame Lies”</vt:lpstr>
      <vt:lpstr>U.S. Immigration</vt:lpstr>
      <vt:lpstr>U.S. Immigration</vt:lpstr>
      <vt:lpstr>Immigration Quota Acts</vt:lpstr>
      <vt:lpstr>Sacco and Vanzetti Trial</vt:lpstr>
      <vt:lpstr>The Funeral</vt:lpstr>
      <vt:lpstr>The Funeral Procession</vt:lpstr>
      <vt:lpstr>Womanhood</vt:lpstr>
      <vt:lpstr>19th Amendment</vt:lpstr>
      <vt:lpstr>PowerPoint Presentation</vt:lpstr>
      <vt:lpstr>PowerPoint Presentation</vt:lpstr>
      <vt:lpstr>PowerPoint Presentation</vt:lpstr>
      <vt:lpstr>flappers</vt:lpstr>
      <vt:lpstr>PowerPoint Presentation</vt:lpstr>
      <vt:lpstr>PowerPoint Presentation</vt:lpstr>
      <vt:lpstr>What’s NEXT???</vt:lpstr>
      <vt:lpstr>PowerPoint Presentation</vt:lpstr>
      <vt:lpstr>PowerPoint Presentation</vt:lpstr>
      <vt:lpstr>Temperance Movement </vt:lpstr>
      <vt:lpstr>18th Amendment</vt:lpstr>
      <vt:lpstr>Prohibition</vt:lpstr>
      <vt:lpstr>“Bootleggers”</vt:lpstr>
      <vt:lpstr>Organized Crime</vt:lpstr>
      <vt:lpstr>Speakeasies</vt:lpstr>
      <vt:lpstr>A Failed Experiment</vt:lpstr>
      <vt:lpstr>REPEALED 1933</vt:lpstr>
      <vt:lpstr>The Scopes  “Monkey” Trial</vt:lpstr>
      <vt:lpstr>This is TRUE</vt:lpstr>
      <vt:lpstr>...or is it?</vt:lpstr>
      <vt:lpstr>Fundamentalism</vt:lpstr>
      <vt:lpstr>Special Creation</vt:lpstr>
      <vt:lpstr>Darwinism</vt:lpstr>
      <vt:lpstr>Tennessee Law</vt:lpstr>
      <vt:lpstr>John Scopes</vt:lpstr>
      <vt:lpstr>William Jennings Bryan</vt:lpstr>
      <vt:lpstr>American Civil  Liberties Union</vt:lpstr>
      <vt:lpstr>GUILTY</vt:lpstr>
      <vt:lpstr>Who Will DEFEND America?</vt:lpstr>
      <vt:lpstr>PowerPoint Presentation</vt:lpstr>
      <vt:lpstr>The Most SUCCESSFUL Silent Film EVER</vt:lpstr>
      <vt:lpstr>(Second)  Ku Klux Klan</vt:lpstr>
      <vt:lpstr>“100% American”</vt:lpstr>
      <vt:lpstr>The True American</vt:lpstr>
      <vt:lpstr>Un-American</vt:lpstr>
      <vt:lpstr>March on Washington</vt:lpstr>
      <vt:lpstr>Political Power</vt:lpstr>
      <vt:lpstr>Moral Watchdog</vt:lpstr>
      <vt:lpstr>Decline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USHC 6.2 (1920s Culture)</dc:title>
  <dc:creator>Tom Richey</dc:creator>
  <cp:lastModifiedBy>Tom Richey</cp:lastModifiedBy>
  <cp:revision>451</cp:revision>
  <dcterms:created xsi:type="dcterms:W3CDTF">2010-04-14T15:00:31Z</dcterms:created>
  <dcterms:modified xsi:type="dcterms:W3CDTF">2013-05-04T14:16:56Z</dcterms:modified>
</cp:coreProperties>
</file>