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1.xml" ContentType="application/vnd.openxmlformats-officedocument.drawingml.chart+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charts/chart2.xml" ContentType="application/vnd.openxmlformats-officedocument.drawingml.chart+xml"/>
  <Override PartName="/ppt/theme/themeOverride1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96" r:id="rId2"/>
    <p:sldMasterId id="2147483708" r:id="rId3"/>
    <p:sldMasterId id="2147483720" r:id="rId4"/>
  </p:sldMasterIdLst>
  <p:notesMasterIdLst>
    <p:notesMasterId r:id="rId44"/>
  </p:notesMasterIdLst>
  <p:sldIdLst>
    <p:sldId id="426" r:id="rId5"/>
    <p:sldId id="420" r:id="rId6"/>
    <p:sldId id="421" r:id="rId7"/>
    <p:sldId id="359" r:id="rId8"/>
    <p:sldId id="356" r:id="rId9"/>
    <p:sldId id="381" r:id="rId10"/>
    <p:sldId id="397" r:id="rId11"/>
    <p:sldId id="382" r:id="rId12"/>
    <p:sldId id="383" r:id="rId13"/>
    <p:sldId id="337" r:id="rId14"/>
    <p:sldId id="389" r:id="rId15"/>
    <p:sldId id="395" r:id="rId16"/>
    <p:sldId id="399" r:id="rId17"/>
    <p:sldId id="388" r:id="rId18"/>
    <p:sldId id="390" r:id="rId19"/>
    <p:sldId id="361" r:id="rId20"/>
    <p:sldId id="402" r:id="rId21"/>
    <p:sldId id="385" r:id="rId22"/>
    <p:sldId id="384" r:id="rId23"/>
    <p:sldId id="403" r:id="rId24"/>
    <p:sldId id="404" r:id="rId25"/>
    <p:sldId id="406" r:id="rId26"/>
    <p:sldId id="407" r:id="rId27"/>
    <p:sldId id="408" r:id="rId28"/>
    <p:sldId id="409" r:id="rId29"/>
    <p:sldId id="427" r:id="rId30"/>
    <p:sldId id="428" r:id="rId31"/>
    <p:sldId id="424" r:id="rId32"/>
    <p:sldId id="410" r:id="rId33"/>
    <p:sldId id="411" r:id="rId34"/>
    <p:sldId id="412" r:id="rId35"/>
    <p:sldId id="414" r:id="rId36"/>
    <p:sldId id="415" r:id="rId37"/>
    <p:sldId id="416" r:id="rId38"/>
    <p:sldId id="418" r:id="rId39"/>
    <p:sldId id="425" r:id="rId40"/>
    <p:sldId id="422" r:id="rId41"/>
    <p:sldId id="423" r:id="rId42"/>
    <p:sldId id="429"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Wingdings 2" panose="05020102010507070707" pitchFamily="18" charset="2"/>
      <p:regular r:id="rId49"/>
    </p:embeddedFont>
    <p:embeddedFont>
      <p:font typeface="Wingdings 3" panose="05040102010807070707" pitchFamily="18" charset="2"/>
      <p:regular r:id="rId50"/>
    </p:embeddedFont>
    <p:embeddedFont>
      <p:font typeface="Bella Donna" panose="03000502030604030003" pitchFamily="66" charset="0"/>
      <p:regular r:id="rId51"/>
    </p:embeddedFont>
    <p:embeddedFont>
      <p:font typeface="Corbel" panose="020B0503020204020204" pitchFamily="34" charset="0"/>
      <p:regular r:id="rId52"/>
      <p:bold r:id="rId53"/>
      <p:italic r:id="rId54"/>
      <p:boldItalic r:id="rId55"/>
    </p:embeddedFont>
    <p:embeddedFont>
      <p:font typeface="Versailles LT" panose="02000505070000020003" pitchFamily="2" charset="0"/>
      <p:regular r:id="rId56"/>
      <p:bold r:id="rId57"/>
    </p:embeddedFont>
    <p:embeddedFont>
      <p:font typeface="Limelight" panose="02000000000000000000" pitchFamily="2" charset="0"/>
      <p:regular r:id="rId58"/>
    </p:embeddedFont>
    <p:embeddedFont>
      <p:font typeface="Franklin Gothic Demi" panose="020B0703020102020204" pitchFamily="34" charset="0"/>
      <p:regular r:id="rId59"/>
      <p:italic r:id="rId60"/>
    </p:embeddedFont>
    <p:embeddedFont>
      <p:font typeface="Kartika" panose="02020503030404060203" pitchFamily="18"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5FF92"/>
    <a:srgbClr val="FFFF66"/>
    <a:srgbClr val="FF603B"/>
    <a:srgbClr val="FF3300"/>
    <a:srgbClr val="00CC66"/>
    <a:srgbClr val="F7AFDF"/>
    <a:srgbClr val="E4E4E4"/>
    <a:srgbClr val="D9D9D9"/>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71" autoAdjust="0"/>
  </p:normalViewPr>
  <p:slideViewPr>
    <p:cSldViewPr>
      <p:cViewPr>
        <p:scale>
          <a:sx n="50" d="100"/>
          <a:sy n="50" d="100"/>
        </p:scale>
        <p:origin x="-954" y="-4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3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DEMOCRATS</c:v>
                </c:pt>
              </c:strCache>
            </c:strRef>
          </c:tx>
          <c:spPr>
            <a:solidFill>
              <a:srgbClr val="0070C0"/>
            </a:solidFill>
          </c:spPr>
          <c:invertIfNegative val="0"/>
          <c:dPt>
            <c:idx val="4"/>
            <c:invertIfNegative val="0"/>
            <c:bubble3D val="0"/>
            <c:spPr>
              <a:solidFill>
                <a:srgbClr val="0070C0"/>
              </a:solidFill>
              <a:ln w="38100">
                <a:solidFill>
                  <a:schemeClr val="bg1"/>
                </a:solidFill>
              </a:ln>
            </c:spPr>
          </c:dPt>
          <c:cat>
            <c:numRef>
              <c:f>Sheet1!$A$2:$A$7</c:f>
              <c:numCache>
                <c:formatCode>General</c:formatCode>
                <c:ptCount val="6"/>
                <c:pt idx="0">
                  <c:v>1910</c:v>
                </c:pt>
                <c:pt idx="1">
                  <c:v>1912</c:v>
                </c:pt>
                <c:pt idx="2">
                  <c:v>1914</c:v>
                </c:pt>
                <c:pt idx="3">
                  <c:v>1916</c:v>
                </c:pt>
                <c:pt idx="4">
                  <c:v>1918</c:v>
                </c:pt>
                <c:pt idx="5">
                  <c:v>1920</c:v>
                </c:pt>
              </c:numCache>
            </c:numRef>
          </c:cat>
          <c:val>
            <c:numRef>
              <c:f>Sheet1!$B$2:$B$7</c:f>
              <c:numCache>
                <c:formatCode>General</c:formatCode>
                <c:ptCount val="6"/>
                <c:pt idx="0">
                  <c:v>44</c:v>
                </c:pt>
                <c:pt idx="1">
                  <c:v>51</c:v>
                </c:pt>
                <c:pt idx="2">
                  <c:v>56</c:v>
                </c:pt>
                <c:pt idx="3">
                  <c:v>54</c:v>
                </c:pt>
                <c:pt idx="4">
                  <c:v>47</c:v>
                </c:pt>
                <c:pt idx="5">
                  <c:v>37</c:v>
                </c:pt>
              </c:numCache>
            </c:numRef>
          </c:val>
        </c:ser>
        <c:ser>
          <c:idx val="1"/>
          <c:order val="1"/>
          <c:tx>
            <c:strRef>
              <c:f>Sheet1!$C$1</c:f>
              <c:strCache>
                <c:ptCount val="1"/>
                <c:pt idx="0">
                  <c:v>REPUBLICANS</c:v>
                </c:pt>
              </c:strCache>
            </c:strRef>
          </c:tx>
          <c:spPr>
            <a:solidFill>
              <a:srgbClr val="FF0000"/>
            </a:solidFill>
          </c:spPr>
          <c:invertIfNegative val="0"/>
          <c:dPt>
            <c:idx val="4"/>
            <c:invertIfNegative val="0"/>
            <c:bubble3D val="0"/>
            <c:spPr>
              <a:solidFill>
                <a:srgbClr val="FF0000"/>
              </a:solidFill>
              <a:ln w="38100">
                <a:solidFill>
                  <a:schemeClr val="bg1"/>
                </a:solidFill>
              </a:ln>
            </c:spPr>
          </c:dPt>
          <c:cat>
            <c:numRef>
              <c:f>Sheet1!$A$2:$A$7</c:f>
              <c:numCache>
                <c:formatCode>General</c:formatCode>
                <c:ptCount val="6"/>
                <c:pt idx="0">
                  <c:v>1910</c:v>
                </c:pt>
                <c:pt idx="1">
                  <c:v>1912</c:v>
                </c:pt>
                <c:pt idx="2">
                  <c:v>1914</c:v>
                </c:pt>
                <c:pt idx="3">
                  <c:v>1916</c:v>
                </c:pt>
                <c:pt idx="4">
                  <c:v>1918</c:v>
                </c:pt>
                <c:pt idx="5">
                  <c:v>1920</c:v>
                </c:pt>
              </c:numCache>
            </c:numRef>
          </c:cat>
          <c:val>
            <c:numRef>
              <c:f>Sheet1!$C$2:$C$7</c:f>
              <c:numCache>
                <c:formatCode>General</c:formatCode>
                <c:ptCount val="6"/>
                <c:pt idx="0">
                  <c:v>52</c:v>
                </c:pt>
                <c:pt idx="1">
                  <c:v>44</c:v>
                </c:pt>
                <c:pt idx="2">
                  <c:v>40</c:v>
                </c:pt>
                <c:pt idx="3">
                  <c:v>42</c:v>
                </c:pt>
                <c:pt idx="4">
                  <c:v>49</c:v>
                </c:pt>
                <c:pt idx="5">
                  <c:v>59</c:v>
                </c:pt>
              </c:numCache>
            </c:numRef>
          </c:val>
        </c:ser>
        <c:dLbls>
          <c:showLegendKey val="0"/>
          <c:showVal val="0"/>
          <c:showCatName val="0"/>
          <c:showSerName val="0"/>
          <c:showPercent val="0"/>
          <c:showBubbleSize val="0"/>
        </c:dLbls>
        <c:gapWidth val="150"/>
        <c:shape val="box"/>
        <c:axId val="182456320"/>
        <c:axId val="182457856"/>
        <c:axId val="0"/>
      </c:bar3DChart>
      <c:catAx>
        <c:axId val="182456320"/>
        <c:scaling>
          <c:orientation val="minMax"/>
        </c:scaling>
        <c:delete val="0"/>
        <c:axPos val="b"/>
        <c:numFmt formatCode="General" sourceLinked="1"/>
        <c:majorTickMark val="out"/>
        <c:minorTickMark val="none"/>
        <c:tickLblPos val="nextTo"/>
        <c:txPr>
          <a:bodyPr/>
          <a:lstStyle/>
          <a:p>
            <a:pPr>
              <a:defRPr sz="2800" b="1">
                <a:solidFill>
                  <a:schemeClr val="bg1"/>
                </a:solidFill>
              </a:defRPr>
            </a:pPr>
            <a:endParaRPr lang="en-US"/>
          </a:p>
        </c:txPr>
        <c:crossAx val="182457856"/>
        <c:crosses val="autoZero"/>
        <c:auto val="1"/>
        <c:lblAlgn val="ctr"/>
        <c:lblOffset val="100"/>
        <c:noMultiLvlLbl val="0"/>
      </c:catAx>
      <c:valAx>
        <c:axId val="18245785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2400" b="1">
                <a:solidFill>
                  <a:schemeClr val="bg1"/>
                </a:solidFill>
              </a:defRPr>
            </a:pPr>
            <a:endParaRPr lang="en-US"/>
          </a:p>
        </c:txPr>
        <c:crossAx val="182456320"/>
        <c:crosses val="autoZero"/>
        <c:crossBetween val="between"/>
      </c:valAx>
    </c:plotArea>
    <c:legend>
      <c:legendPos val="r"/>
      <c:layout>
        <c:manualLayout>
          <c:xMode val="edge"/>
          <c:yMode val="edge"/>
          <c:x val="0.67459864391951008"/>
          <c:y val="0.17319318881436177"/>
          <c:w val="0.32474595363079617"/>
          <c:h val="0.27675074772630165"/>
        </c:manualLayout>
      </c:layout>
      <c:overlay val="0"/>
      <c:txPr>
        <a:bodyPr/>
        <a:lstStyle/>
        <a:p>
          <a:pPr>
            <a:defRPr sz="2200" b="1">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DEMOCRATS</c:v>
                </c:pt>
              </c:strCache>
            </c:strRef>
          </c:tx>
          <c:spPr>
            <a:solidFill>
              <a:srgbClr val="0070C0"/>
            </a:solidFill>
          </c:spPr>
          <c:invertIfNegative val="0"/>
          <c:dPt>
            <c:idx val="4"/>
            <c:invertIfNegative val="0"/>
            <c:bubble3D val="0"/>
            <c:spPr>
              <a:solidFill>
                <a:srgbClr val="0070C0"/>
              </a:solidFill>
              <a:ln w="38100">
                <a:noFill/>
              </a:ln>
            </c:spPr>
          </c:dPt>
          <c:dPt>
            <c:idx val="5"/>
            <c:invertIfNegative val="0"/>
            <c:bubble3D val="0"/>
            <c:spPr>
              <a:solidFill>
                <a:srgbClr val="0070C0"/>
              </a:solidFill>
              <a:ln w="38100">
                <a:solidFill>
                  <a:schemeClr val="bg1"/>
                </a:solidFill>
              </a:ln>
            </c:spPr>
          </c:dPt>
          <c:cat>
            <c:numRef>
              <c:f>Sheet1!$A$2:$A$7</c:f>
              <c:numCache>
                <c:formatCode>General</c:formatCode>
                <c:ptCount val="6"/>
                <c:pt idx="0">
                  <c:v>1910</c:v>
                </c:pt>
                <c:pt idx="1">
                  <c:v>1912</c:v>
                </c:pt>
                <c:pt idx="2">
                  <c:v>1914</c:v>
                </c:pt>
                <c:pt idx="3">
                  <c:v>1916</c:v>
                </c:pt>
                <c:pt idx="4">
                  <c:v>1918</c:v>
                </c:pt>
                <c:pt idx="5">
                  <c:v>1920</c:v>
                </c:pt>
              </c:numCache>
            </c:numRef>
          </c:cat>
          <c:val>
            <c:numRef>
              <c:f>Sheet1!$B$2:$B$7</c:f>
              <c:numCache>
                <c:formatCode>General</c:formatCode>
                <c:ptCount val="6"/>
                <c:pt idx="0">
                  <c:v>44</c:v>
                </c:pt>
                <c:pt idx="1">
                  <c:v>51</c:v>
                </c:pt>
                <c:pt idx="2">
                  <c:v>56</c:v>
                </c:pt>
                <c:pt idx="3">
                  <c:v>54</c:v>
                </c:pt>
                <c:pt idx="4">
                  <c:v>47</c:v>
                </c:pt>
                <c:pt idx="5">
                  <c:v>37</c:v>
                </c:pt>
              </c:numCache>
            </c:numRef>
          </c:val>
        </c:ser>
        <c:ser>
          <c:idx val="1"/>
          <c:order val="1"/>
          <c:tx>
            <c:strRef>
              <c:f>Sheet1!$C$1</c:f>
              <c:strCache>
                <c:ptCount val="1"/>
                <c:pt idx="0">
                  <c:v>REPUBLICANS</c:v>
                </c:pt>
              </c:strCache>
            </c:strRef>
          </c:tx>
          <c:spPr>
            <a:solidFill>
              <a:srgbClr val="FF0000"/>
            </a:solidFill>
          </c:spPr>
          <c:invertIfNegative val="0"/>
          <c:dPt>
            <c:idx val="4"/>
            <c:invertIfNegative val="0"/>
            <c:bubble3D val="0"/>
            <c:spPr>
              <a:solidFill>
                <a:srgbClr val="FF0000"/>
              </a:solidFill>
              <a:ln w="38100">
                <a:noFill/>
              </a:ln>
            </c:spPr>
          </c:dPt>
          <c:dPt>
            <c:idx val="5"/>
            <c:invertIfNegative val="0"/>
            <c:bubble3D val="0"/>
            <c:spPr>
              <a:solidFill>
                <a:srgbClr val="FF0000"/>
              </a:solidFill>
              <a:ln w="38100">
                <a:solidFill>
                  <a:schemeClr val="bg1"/>
                </a:solidFill>
              </a:ln>
            </c:spPr>
          </c:dPt>
          <c:cat>
            <c:numRef>
              <c:f>Sheet1!$A$2:$A$7</c:f>
              <c:numCache>
                <c:formatCode>General</c:formatCode>
                <c:ptCount val="6"/>
                <c:pt idx="0">
                  <c:v>1910</c:v>
                </c:pt>
                <c:pt idx="1">
                  <c:v>1912</c:v>
                </c:pt>
                <c:pt idx="2">
                  <c:v>1914</c:v>
                </c:pt>
                <c:pt idx="3">
                  <c:v>1916</c:v>
                </c:pt>
                <c:pt idx="4">
                  <c:v>1918</c:v>
                </c:pt>
                <c:pt idx="5">
                  <c:v>1920</c:v>
                </c:pt>
              </c:numCache>
            </c:numRef>
          </c:cat>
          <c:val>
            <c:numRef>
              <c:f>Sheet1!$C$2:$C$7</c:f>
              <c:numCache>
                <c:formatCode>General</c:formatCode>
                <c:ptCount val="6"/>
                <c:pt idx="0">
                  <c:v>52</c:v>
                </c:pt>
                <c:pt idx="1">
                  <c:v>44</c:v>
                </c:pt>
                <c:pt idx="2">
                  <c:v>40</c:v>
                </c:pt>
                <c:pt idx="3">
                  <c:v>42</c:v>
                </c:pt>
                <c:pt idx="4">
                  <c:v>49</c:v>
                </c:pt>
                <c:pt idx="5">
                  <c:v>59</c:v>
                </c:pt>
              </c:numCache>
            </c:numRef>
          </c:val>
        </c:ser>
        <c:dLbls>
          <c:showLegendKey val="0"/>
          <c:showVal val="0"/>
          <c:showCatName val="0"/>
          <c:showSerName val="0"/>
          <c:showPercent val="0"/>
          <c:showBubbleSize val="0"/>
        </c:dLbls>
        <c:gapWidth val="150"/>
        <c:shape val="box"/>
        <c:axId val="193595264"/>
        <c:axId val="193596800"/>
        <c:axId val="0"/>
      </c:bar3DChart>
      <c:catAx>
        <c:axId val="193595264"/>
        <c:scaling>
          <c:orientation val="minMax"/>
        </c:scaling>
        <c:delete val="0"/>
        <c:axPos val="b"/>
        <c:numFmt formatCode="General" sourceLinked="1"/>
        <c:majorTickMark val="out"/>
        <c:minorTickMark val="none"/>
        <c:tickLblPos val="nextTo"/>
        <c:txPr>
          <a:bodyPr/>
          <a:lstStyle/>
          <a:p>
            <a:pPr>
              <a:defRPr sz="2800" b="1">
                <a:solidFill>
                  <a:schemeClr val="bg1"/>
                </a:solidFill>
              </a:defRPr>
            </a:pPr>
            <a:endParaRPr lang="en-US"/>
          </a:p>
        </c:txPr>
        <c:crossAx val="193596800"/>
        <c:crosses val="autoZero"/>
        <c:auto val="1"/>
        <c:lblAlgn val="ctr"/>
        <c:lblOffset val="100"/>
        <c:noMultiLvlLbl val="0"/>
      </c:catAx>
      <c:valAx>
        <c:axId val="19359680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2400" b="1">
                <a:solidFill>
                  <a:schemeClr val="bg1"/>
                </a:solidFill>
              </a:defRPr>
            </a:pPr>
            <a:endParaRPr lang="en-US"/>
          </a:p>
        </c:txPr>
        <c:crossAx val="193595264"/>
        <c:crosses val="autoZero"/>
        <c:crossBetween val="between"/>
      </c:valAx>
    </c:plotArea>
    <c:legend>
      <c:legendPos val="r"/>
      <c:layout>
        <c:manualLayout>
          <c:xMode val="edge"/>
          <c:yMode val="edge"/>
          <c:x val="0.67459864391951008"/>
          <c:y val="0.17319318881436177"/>
          <c:w val="0.32474595363079617"/>
          <c:h val="0.27675074772630165"/>
        </c:manualLayout>
      </c:layout>
      <c:overlay val="0"/>
      <c:txPr>
        <a:bodyPr/>
        <a:lstStyle/>
        <a:p>
          <a:pPr>
            <a:defRPr sz="2200" b="1">
              <a:solidFill>
                <a:schemeClr val="bg1"/>
              </a:solidFill>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9C206-B16F-4CC7-B2BB-50A061E23E0F}"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17406-D447-46D0-9B29-81A2A4533FB5}" type="slidenum">
              <a:rPr lang="en-US" smtClean="0"/>
              <a:pPr/>
              <a:t>‹#›</a:t>
            </a:fld>
            <a:endParaRPr lang="en-US"/>
          </a:p>
        </p:txBody>
      </p:sp>
    </p:spTree>
    <p:extLst>
      <p:ext uri="{BB962C8B-B14F-4D97-AF65-F5344CB8AC3E}">
        <p14:creationId xmlns:p14="http://schemas.microsoft.com/office/powerpoint/2010/main" val="229357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solidFill>
                  <a:prstClr val="black"/>
                </a:solidFill>
              </a:rPr>
              <a:pPr/>
              <a:t>34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10/29/2014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0260172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4808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10/29/2014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5670572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0333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0082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1475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9504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26230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687865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83161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99966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34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43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1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253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14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7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382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020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86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10259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37141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5657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87108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69386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8808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53165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43858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74645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77130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9541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B1C89-F328-4E25-9CE0-B952A689DFF4}"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845F-D8D9-475D-A6AC-649F46AB9E7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AC9ED7-860B-48A1-92EE-35D3A54CB7FF}" type="datetimeFigureOut">
              <a:rPr lang="en-US" smtClean="0">
                <a:solidFill>
                  <a:prstClr val="black">
                    <a:tint val="95000"/>
                  </a:prstClr>
                </a:solidFill>
              </a:rPr>
              <a:pPr/>
              <a:t>10/29/2014</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160396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1">
                <a:tint val="44500"/>
                <a:satMod val="160000"/>
              </a:schemeClr>
            </a:gs>
            <a:gs pos="100000">
              <a:schemeClr val="accent3">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4EAA1-1F2A-462C-AA1A-8CA4A42C465C}" type="datetimeFigureOut">
              <a:rPr lang="en-US" smtClean="0">
                <a:solidFill>
                  <a:prstClr val="black">
                    <a:tint val="75000"/>
                  </a:prstClr>
                </a:solidFill>
              </a:rPr>
              <a:pPr/>
              <a:t>10/29/2014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ECC61-4F50-448E-A66E-2410DDD33B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483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10/29/2014</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924557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www.tomrichey.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5.jpeg"/><Relationship Id="rId5" Type="http://schemas.openxmlformats.org/officeDocument/2006/relationships/hyperlink" Target="http://en.wikipedia.org/wiki/Lodge_Reservations#The_Lodge_Reservations"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0.xml"/><Relationship Id="rId6" Type="http://schemas.openxmlformats.org/officeDocument/2006/relationships/hyperlink" Target="http://www.whitehouse.gov/about/presidents/warrenharding" TargetMode="External"/><Relationship Id="rId5" Type="http://schemas.microsoft.com/office/2007/relationships/hdphoto" Target="../media/hdphoto4.wdp"/><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0.xml"/><Relationship Id="rId5" Type="http://schemas.microsoft.com/office/2007/relationships/hdphoto" Target="../media/hdphoto4.wdp"/><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en.wikisource.org/wiki/Americanism_(Harding)" TargetMode="External"/><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umanevents.com/article.php?id=41723"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www.flickr.com/photos/apwizard/" TargetMode="External"/><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flickr.com/photos/apwizard/" TargetMode="External"/><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commons.wikimedia.org/wiki/User:Dbachmann" TargetMode="External"/><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2" Type="http://schemas.openxmlformats.org/officeDocument/2006/relationships/image" Target="../media/image36.png"/><Relationship Id="rId1" Type="http://schemas.openxmlformats.org/officeDocument/2006/relationships/slideLayout" Target="../slideLayouts/slideLayout34.xml"/><Relationship Id="rId6" Type="http://schemas.openxmlformats.org/officeDocument/2006/relationships/image" Target="../media/image38.png"/><Relationship Id="rId5" Type="http://schemas.openxmlformats.org/officeDocument/2006/relationships/hyperlink" Target="https://www.facebook.com/pages/Tom-Richey/14074617563"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www.youtube.com/tomforamer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microsoft.com/office/2007/relationships/hdphoto" Target="../media/hdphoto2.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upload.wikimedia.org/wikipedia/commons/thumb/5/54/UN_building%2C_Genevra.jpg/1280px-UN_building%2C_Genev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204537" y="228600"/>
            <a:ext cx="8686800" cy="6400800"/>
          </a:xfrm>
          <a:prstGeom prst="noSmoking">
            <a:avLst>
              <a:gd name="adj" fmla="val 1961"/>
            </a:avLst>
          </a:prstGeom>
          <a:solidFill>
            <a:srgbClr val="FF0000"/>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Title 1"/>
          <p:cNvSpPr>
            <a:spLocks noGrp="1"/>
          </p:cNvSpPr>
          <p:nvPr>
            <p:ph type="ctrTitle"/>
          </p:nvPr>
        </p:nvSpPr>
        <p:spPr>
          <a:xfrm>
            <a:off x="0" y="1143000"/>
            <a:ext cx="9144000" cy="3429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9600" b="1" dirty="0" smtClean="0">
                <a:ln w="11430"/>
                <a:effectLst>
                  <a:glow rad="127000">
                    <a:schemeClr val="bg1">
                      <a:alpha val="60000"/>
                    </a:schemeClr>
                  </a:glow>
                  <a:outerShdw blurRad="80000" dist="40000" dir="5040000" algn="tl">
                    <a:srgbClr val="000000">
                      <a:alpha val="30000"/>
                    </a:srgbClr>
                  </a:outerShdw>
                </a:effectLst>
                <a:latin typeface="Versailles LT" pitchFamily="2" charset="0"/>
              </a:rPr>
              <a:t>The Rejection </a:t>
            </a:r>
            <a:r>
              <a:rPr lang="en-US" sz="7200" b="1" dirty="0" smtClean="0">
                <a:ln w="11430"/>
                <a:effectLst>
                  <a:glow rad="127000">
                    <a:schemeClr val="bg1">
                      <a:alpha val="60000"/>
                    </a:schemeClr>
                  </a:glow>
                  <a:outerShdw blurRad="80000" dist="40000" dir="5040000" algn="tl">
                    <a:srgbClr val="000000">
                      <a:alpha val="30000"/>
                    </a:srgbClr>
                  </a:outerShdw>
                </a:effectLst>
                <a:latin typeface="Versailles LT" pitchFamily="2" charset="0"/>
              </a:rPr>
              <a:t/>
            </a:r>
            <a:br>
              <a:rPr lang="en-US" sz="7200" b="1" dirty="0" smtClean="0">
                <a:ln w="11430"/>
                <a:effectLst>
                  <a:glow rad="127000">
                    <a:schemeClr val="bg1">
                      <a:alpha val="60000"/>
                    </a:schemeClr>
                  </a:glow>
                  <a:outerShdw blurRad="80000" dist="40000" dir="5040000" algn="tl">
                    <a:srgbClr val="000000">
                      <a:alpha val="30000"/>
                    </a:srgbClr>
                  </a:outerShdw>
                </a:effectLst>
                <a:latin typeface="Versailles LT" pitchFamily="2" charset="0"/>
              </a:rPr>
            </a:br>
            <a:r>
              <a:rPr lang="en-US" sz="6000" b="1" dirty="0">
                <a:ln w="11430"/>
                <a:effectLst>
                  <a:glow rad="127000">
                    <a:schemeClr val="bg1">
                      <a:alpha val="60000"/>
                    </a:schemeClr>
                  </a:glow>
                  <a:outerShdw blurRad="80000" dist="40000" dir="5040000" algn="tl">
                    <a:srgbClr val="000000">
                      <a:alpha val="30000"/>
                    </a:srgbClr>
                  </a:outerShdw>
                </a:effectLst>
                <a:latin typeface="Versailles LT" pitchFamily="2" charset="0"/>
              </a:rPr>
              <a:t>of Internationalism</a:t>
            </a:r>
            <a:endParaRPr lang="en-US" sz="6600" b="1" dirty="0">
              <a:ln w="11430"/>
              <a:effectLst>
                <a:glow rad="127000">
                  <a:schemeClr val="bg1">
                    <a:alpha val="60000"/>
                  </a:schemeClr>
                </a:glow>
                <a:outerShdw blurRad="80000" dist="40000" dir="5040000" algn="tl">
                  <a:srgbClr val="000000">
                    <a:alpha val="30000"/>
                  </a:srgbClr>
                </a:outerShdw>
              </a:effectLst>
              <a:latin typeface="Versailles LT" pitchFamily="2" charset="0"/>
            </a:endParaRPr>
          </a:p>
        </p:txBody>
      </p:sp>
      <p:pic>
        <p:nvPicPr>
          <p:cNvPr id="15" name="Picture 2">
            <a:hlinkClick r:id="rId4"/>
          </p:cNvPr>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5486400" y="5257800"/>
            <a:ext cx="3505200" cy="1451197"/>
          </a:xfrm>
          <a:prstGeom prst="rect">
            <a:avLst/>
          </a:prstGeom>
          <a:noFill/>
          <a:ln w="9525">
            <a:noFill/>
            <a:miter lim="800000"/>
            <a:headEnd/>
            <a:tailEnd/>
          </a:ln>
          <a:effectLst>
            <a:glow rad="63500">
              <a:schemeClr val="bg1">
                <a:alpha val="40000"/>
              </a:schemeClr>
            </a:glow>
            <a:softEdge rad="12700"/>
          </a:effectLst>
        </p:spPr>
      </p:pic>
      <p:sp>
        <p:nvSpPr>
          <p:cNvPr id="9" name="Rectangle 8"/>
          <p:cNvSpPr/>
          <p:nvPr/>
        </p:nvSpPr>
        <p:spPr>
          <a:xfrm>
            <a:off x="381000" y="5452155"/>
            <a:ext cx="4572000" cy="1177245"/>
          </a:xfrm>
          <a:prstGeom prst="rect">
            <a:avLst/>
          </a:prstGeom>
          <a:noFill/>
          <a:effectLst>
            <a:softEdge rad="63500"/>
          </a:effectLst>
        </p:spPr>
        <p:txBody>
          <a:bodyPr wrap="square">
            <a:spAutoFit/>
          </a:bodyPr>
          <a:lstStyle/>
          <a:p>
            <a:pPr algn="ctr">
              <a:buNone/>
            </a:pPr>
            <a:r>
              <a:rPr lang="en-US" sz="6000" b="1" dirty="0" smtClean="0">
                <a:effectLst>
                  <a:glow rad="101600">
                    <a:schemeClr val="bg1">
                      <a:alpha val="60000"/>
                    </a:schemeClr>
                  </a:glow>
                </a:effectLst>
                <a:latin typeface="Versailles LT" pitchFamily="2" charset="0"/>
              </a:rPr>
              <a:t>USHC-5.5</a:t>
            </a:r>
            <a:r>
              <a:rPr lang="en-US" sz="6000" dirty="0" smtClean="0">
                <a:effectLst>
                  <a:glow rad="101600">
                    <a:schemeClr val="bg1">
                      <a:alpha val="60000"/>
                    </a:schemeClr>
                  </a:glow>
                </a:effectLst>
                <a:latin typeface="Versailles LT" pitchFamily="2" charset="0"/>
              </a:rPr>
              <a:t/>
            </a:r>
            <a:br>
              <a:rPr lang="en-US" sz="6000" dirty="0" smtClean="0">
                <a:effectLst>
                  <a:glow rad="101600">
                    <a:schemeClr val="bg1">
                      <a:alpha val="60000"/>
                    </a:schemeClr>
                  </a:glow>
                </a:effectLst>
                <a:latin typeface="Versailles LT" pitchFamily="2" charset="0"/>
              </a:rPr>
            </a:br>
            <a:endParaRPr lang="en-US" sz="1050" dirty="0" smtClean="0">
              <a:effectLst>
                <a:glow rad="101600">
                  <a:schemeClr val="bg1">
                    <a:alpha val="60000"/>
                  </a:schemeClr>
                </a:glow>
              </a:effectLst>
              <a:latin typeface="Versailles LT" pitchFamily="2" charset="0"/>
            </a:endParaRPr>
          </a:p>
        </p:txBody>
      </p:sp>
    </p:spTree>
    <p:extLst>
      <p:ext uri="{BB962C8B-B14F-4D97-AF65-F5344CB8AC3E}">
        <p14:creationId xmlns:p14="http://schemas.microsoft.com/office/powerpoint/2010/main" val="1054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5638800" cy="1555937"/>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sz="8000" b="1" dirty="0" smtClean="0">
                <a:ln w="50800"/>
                <a:solidFill>
                  <a:schemeClr val="bg1">
                    <a:lumMod val="85000"/>
                  </a:schemeClr>
                </a:solidFill>
              </a:rPr>
              <a:t>Article X</a:t>
            </a:r>
            <a:r>
              <a:rPr lang="en-US" sz="6000" b="1" dirty="0" smtClean="0">
                <a:ln w="50800"/>
                <a:solidFill>
                  <a:schemeClr val="bg1">
                    <a:lumMod val="85000"/>
                  </a:schemeClr>
                </a:solidFill>
              </a:rPr>
              <a:t/>
            </a:r>
            <a:br>
              <a:rPr lang="en-US" sz="6000" b="1" dirty="0" smtClean="0">
                <a:ln w="50800"/>
                <a:solidFill>
                  <a:schemeClr val="bg1">
                    <a:lumMod val="85000"/>
                  </a:schemeClr>
                </a:solidFill>
              </a:rPr>
            </a:br>
            <a:r>
              <a:rPr lang="en-US" sz="3100" b="1" dirty="0" smtClean="0">
                <a:ln w="50800"/>
                <a:solidFill>
                  <a:schemeClr val="bg1">
                    <a:lumMod val="85000"/>
                  </a:schemeClr>
                </a:solidFill>
              </a:rPr>
              <a:t>of the League Covenant</a:t>
            </a:r>
            <a:endParaRPr lang="en-US" sz="6000" b="1" dirty="0">
              <a:ln w="50800"/>
              <a:solidFill>
                <a:schemeClr val="bg1">
                  <a:lumMod val="85000"/>
                </a:schemeClr>
              </a:solidFill>
            </a:endParaRPr>
          </a:p>
        </p:txBody>
      </p:sp>
      <p:sp>
        <p:nvSpPr>
          <p:cNvPr id="3" name="Content Placeholder 2"/>
          <p:cNvSpPr>
            <a:spLocks noGrp="1"/>
          </p:cNvSpPr>
          <p:nvPr>
            <p:ph idx="1"/>
          </p:nvPr>
        </p:nvSpPr>
        <p:spPr>
          <a:xfrm>
            <a:off x="457200" y="2057400"/>
            <a:ext cx="8229600" cy="4572000"/>
          </a:xfrm>
          <a:noFill/>
          <a:effectLst>
            <a:softEdge rad="31750"/>
          </a:effectLst>
        </p:spPr>
        <p:txBody>
          <a:bodyPr>
            <a:normAutofit fontScale="92500" lnSpcReduction="10000"/>
          </a:bodyPr>
          <a:lstStyle/>
          <a:p>
            <a:pPr marL="109538" indent="0">
              <a:buNone/>
            </a:pPr>
            <a:r>
              <a:rPr lang="en-US" sz="3200" b="1" dirty="0" smtClean="0">
                <a:solidFill>
                  <a:schemeClr val="bg1"/>
                </a:solidFill>
                <a:latin typeface="+mj-lt"/>
              </a:rPr>
              <a:t>The Members of the League undertake to respect and preserve as against external </a:t>
            </a:r>
            <a:r>
              <a:rPr lang="en-US" sz="3200" b="1" i="1" dirty="0" smtClean="0">
                <a:solidFill>
                  <a:srgbClr val="F7AFDF"/>
                </a:solidFill>
                <a:effectLst>
                  <a:glow rad="101600">
                    <a:schemeClr val="tx1">
                      <a:alpha val="60000"/>
                    </a:schemeClr>
                  </a:glow>
                </a:effectLst>
                <a:latin typeface="+mj-lt"/>
              </a:rPr>
              <a:t>aggression</a:t>
            </a:r>
            <a:r>
              <a:rPr lang="en-US" sz="3200" b="1" dirty="0" smtClean="0">
                <a:solidFill>
                  <a:schemeClr val="bg1"/>
                </a:solidFill>
                <a:effectLst>
                  <a:glow rad="101600">
                    <a:schemeClr val="tx1">
                      <a:alpha val="60000"/>
                    </a:schemeClr>
                  </a:glow>
                </a:effectLst>
                <a:latin typeface="+mj-lt"/>
              </a:rPr>
              <a:t> </a:t>
            </a:r>
            <a:r>
              <a:rPr lang="en-US" sz="3200" b="1" dirty="0" smtClean="0">
                <a:solidFill>
                  <a:schemeClr val="bg1"/>
                </a:solidFill>
                <a:latin typeface="+mj-lt"/>
              </a:rPr>
              <a:t>the territorial integrity and existing political independence of all Members of the League. In case of any such aggression or in case of any threat or danger of such aggression the Council shall advise upon the means by which this </a:t>
            </a:r>
            <a:r>
              <a:rPr lang="en-US" sz="3200" b="1" i="1" dirty="0" smtClean="0">
                <a:ln w="1905"/>
                <a:solidFill>
                  <a:srgbClr val="F7AFDF"/>
                </a:solidFill>
                <a:effectLst>
                  <a:glow rad="101600">
                    <a:schemeClr val="tx1">
                      <a:alpha val="60000"/>
                    </a:schemeClr>
                  </a:glow>
                  <a:innerShdw blurRad="69850" dist="43180" dir="5400000">
                    <a:srgbClr val="000000">
                      <a:alpha val="65000"/>
                    </a:srgbClr>
                  </a:innerShdw>
                </a:effectLst>
                <a:latin typeface="+mj-lt"/>
              </a:rPr>
              <a:t>obligation</a:t>
            </a:r>
            <a:r>
              <a:rPr lang="en-US" sz="3200" b="1" dirty="0" smtClean="0">
                <a:ln w="1905"/>
                <a:solidFill>
                  <a:srgbClr val="F7AFDF"/>
                </a:solidFill>
                <a:effectLst>
                  <a:innerShdw blurRad="69850" dist="43180" dir="5400000">
                    <a:srgbClr val="000000">
                      <a:alpha val="65000"/>
                    </a:srgbClr>
                  </a:innerShdw>
                </a:effectLst>
                <a:latin typeface="+mj-lt"/>
              </a:rPr>
              <a:t> </a:t>
            </a:r>
            <a:r>
              <a:rPr lang="en-US" sz="3200" b="1" dirty="0" smtClean="0">
                <a:solidFill>
                  <a:schemeClr val="bg1"/>
                </a:solidFill>
                <a:latin typeface="+mj-lt"/>
              </a:rPr>
              <a:t>shall be fulfilled. </a:t>
            </a:r>
            <a:endParaRPr lang="en-US" sz="3200" b="1" dirty="0">
              <a:solidFill>
                <a:schemeClr val="bg1"/>
              </a:solidFill>
              <a:latin typeface="+mj-lt"/>
            </a:endParaRPr>
          </a:p>
        </p:txBody>
      </p:sp>
      <p:pic>
        <p:nvPicPr>
          <p:cNvPr id="5" name="Picture 2" descr="http://upload.wikimedia.org/wikipedia/commons/thumb/0/0c/Symbol_of_the_League_of_Nations.svg/1000px-Symbol_of_the_League_of_Nations.sv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16" t="10912" r="22368" b="11666"/>
          <a:stretch/>
        </p:blipFill>
        <p:spPr bwMode="auto">
          <a:xfrm>
            <a:off x="7467600" y="152400"/>
            <a:ext cx="1524000" cy="1459688"/>
          </a:xfrm>
          <a:prstGeom prst="pentagon">
            <a:avLst/>
          </a:prstGeom>
          <a:noFill/>
          <a:effectLst>
            <a:softEdge rad="127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5100" b="1" dirty="0" smtClean="0">
                <a:ln w="50800"/>
                <a:solidFill>
                  <a:schemeClr val="bg1">
                    <a:lumMod val="85000"/>
                  </a:schemeClr>
                </a:solidFill>
              </a:rPr>
              <a:t>Three Views of the Treaty</a:t>
            </a:r>
            <a:endParaRPr lang="en-US" sz="5100" b="1" dirty="0">
              <a:ln w="50800"/>
              <a:solidFill>
                <a:schemeClr val="bg1">
                  <a:lumMod val="85000"/>
                </a:schemeClr>
              </a:solidFill>
            </a:endParaRPr>
          </a:p>
        </p:txBody>
      </p:sp>
      <p:grpSp>
        <p:nvGrpSpPr>
          <p:cNvPr id="3" name="Group 2"/>
          <p:cNvGrpSpPr/>
          <p:nvPr/>
        </p:nvGrpSpPr>
        <p:grpSpPr>
          <a:xfrm>
            <a:off x="-94026" y="1143000"/>
            <a:ext cx="3142026" cy="5079911"/>
            <a:chOff x="-94026" y="1143000"/>
            <a:chExt cx="3142026" cy="5079911"/>
          </a:xfrm>
        </p:grpSpPr>
        <p:sp>
          <p:nvSpPr>
            <p:cNvPr id="5" name="TextBox 4"/>
            <p:cNvSpPr txBox="1"/>
            <p:nvPr/>
          </p:nvSpPr>
          <p:spPr>
            <a:xfrm>
              <a:off x="-94026" y="4314696"/>
              <a:ext cx="3142026" cy="1908215"/>
            </a:xfrm>
            <a:prstGeom prst="rect">
              <a:avLst/>
            </a:prstGeom>
            <a:noFill/>
          </p:spPr>
          <p:txBody>
            <a:bodyPr wrap="square" rtlCol="0">
              <a:spAutoFit/>
            </a:bodyPr>
            <a:lstStyle/>
            <a:p>
              <a:pPr algn="ctr"/>
              <a:r>
                <a:rPr lang="en-US" sz="2400" b="1" dirty="0" smtClean="0">
                  <a:solidFill>
                    <a:srgbClr val="25FF92"/>
                  </a:solidFill>
                </a:rPr>
                <a:t>Internationalists</a:t>
              </a:r>
              <a:endParaRPr lang="en-US" sz="2200" b="1" dirty="0" smtClean="0">
                <a:solidFill>
                  <a:srgbClr val="25FF92"/>
                </a:solidFill>
              </a:endParaRPr>
            </a:p>
            <a:p>
              <a:pPr algn="ctr"/>
              <a:endParaRPr lang="en-US" sz="2000" dirty="0">
                <a:solidFill>
                  <a:schemeClr val="bg1"/>
                </a:solidFill>
              </a:endParaRPr>
            </a:p>
            <a:p>
              <a:pPr algn="ctr"/>
              <a:r>
                <a:rPr lang="en-US" sz="2000" b="1" dirty="0" smtClean="0">
                  <a:solidFill>
                    <a:schemeClr val="bg1"/>
                  </a:solidFill>
                </a:rPr>
                <a:t>Ratify</a:t>
              </a:r>
              <a:r>
                <a:rPr lang="en-US" sz="2000" dirty="0" smtClean="0">
                  <a:solidFill>
                    <a:schemeClr val="bg1"/>
                  </a:solidFill>
                </a:rPr>
                <a:t> the Treaty</a:t>
              </a:r>
              <a:br>
                <a:rPr lang="en-US" sz="2000" dirty="0" smtClean="0">
                  <a:solidFill>
                    <a:schemeClr val="bg1"/>
                  </a:solidFill>
                </a:rPr>
              </a:br>
              <a:r>
                <a:rPr lang="en-US" sz="5400" dirty="0" smtClean="0">
                  <a:solidFill>
                    <a:schemeClr val="bg1"/>
                  </a:solidFill>
                </a:rPr>
                <a:t>AS IS</a:t>
              </a:r>
              <a:endParaRPr lang="en-US" sz="5400" dirty="0">
                <a:solidFill>
                  <a:schemeClr val="bg1"/>
                </a:solidFill>
              </a:endParaRPr>
            </a:p>
          </p:txBody>
        </p:sp>
        <p:pic>
          <p:nvPicPr>
            <p:cNvPr id="10242" name="Picture 2" descr="C:\Users\Tom\AppData\Local\Microsoft\Windows\Temporary Internet Files\Content.IE5\DQRHCO83\MP90040717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73" t="3485" r="16509"/>
            <a:stretch/>
          </p:blipFill>
          <p:spPr bwMode="auto">
            <a:xfrm>
              <a:off x="152400" y="1143000"/>
              <a:ext cx="2709164" cy="31305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971800" y="1143000"/>
            <a:ext cx="3124200" cy="5139392"/>
            <a:chOff x="2940296" y="1143000"/>
            <a:chExt cx="3124200" cy="5139392"/>
          </a:xfrm>
        </p:grpSpPr>
        <p:pic>
          <p:nvPicPr>
            <p:cNvPr id="10" name="Picture 4" descr="C:\Users\Tom\AppData\Local\Microsoft\Windows\Temporary Internet Files\Content.IE5\OIJICIE5\MP90040717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34" t="10839" r="7134" b="10685"/>
            <a:stretch/>
          </p:blipFill>
          <p:spPr bwMode="auto">
            <a:xfrm>
              <a:off x="3110522" y="1143000"/>
              <a:ext cx="2725374" cy="31411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40296" y="4343400"/>
              <a:ext cx="3124200" cy="1938992"/>
            </a:xfrm>
            <a:prstGeom prst="rect">
              <a:avLst/>
            </a:prstGeom>
            <a:noFill/>
          </p:spPr>
          <p:txBody>
            <a:bodyPr wrap="square" rtlCol="0">
              <a:spAutoFit/>
            </a:bodyPr>
            <a:lstStyle/>
            <a:p>
              <a:pPr algn="ctr"/>
              <a:r>
                <a:rPr lang="en-US" sz="2400" b="1" dirty="0" smtClean="0">
                  <a:solidFill>
                    <a:srgbClr val="FFFF66"/>
                  </a:solidFill>
                </a:rPr>
                <a:t>Reservationists</a:t>
              </a:r>
              <a:endParaRPr lang="en-US" sz="2200" b="1" dirty="0" smtClean="0">
                <a:solidFill>
                  <a:srgbClr val="FFFF66"/>
                </a:solidFill>
              </a:endParaRPr>
            </a:p>
            <a:p>
              <a:pPr algn="ctr"/>
              <a:endParaRPr lang="en-US" sz="2000" dirty="0">
                <a:solidFill>
                  <a:schemeClr val="bg1"/>
                </a:solidFill>
              </a:endParaRPr>
            </a:p>
            <a:p>
              <a:pPr algn="ctr"/>
              <a:r>
                <a:rPr lang="en-US" sz="2000" b="1" dirty="0" smtClean="0">
                  <a:solidFill>
                    <a:schemeClr val="bg1"/>
                  </a:solidFill>
                </a:rPr>
                <a:t>Ratify</a:t>
              </a:r>
              <a:r>
                <a:rPr lang="en-US" sz="2000" dirty="0" smtClean="0">
                  <a:solidFill>
                    <a:schemeClr val="bg1"/>
                  </a:solidFill>
                </a:rPr>
                <a:t> the Treaty</a:t>
              </a:r>
              <a:br>
                <a:rPr lang="en-US" sz="2000" dirty="0" smtClean="0">
                  <a:solidFill>
                    <a:schemeClr val="bg1"/>
                  </a:solidFill>
                </a:rPr>
              </a:br>
              <a:r>
                <a:rPr lang="en-US" sz="2800" b="1" dirty="0" smtClean="0">
                  <a:solidFill>
                    <a:schemeClr val="bg1"/>
                  </a:solidFill>
                </a:rPr>
                <a:t>with Reservations</a:t>
              </a:r>
              <a:endParaRPr lang="en-US" sz="2800" b="1" dirty="0">
                <a:solidFill>
                  <a:schemeClr val="bg1"/>
                </a:solidFill>
              </a:endParaRPr>
            </a:p>
          </p:txBody>
        </p:sp>
      </p:grpSp>
      <p:grpSp>
        <p:nvGrpSpPr>
          <p:cNvPr id="7" name="Group 6"/>
          <p:cNvGrpSpPr/>
          <p:nvPr/>
        </p:nvGrpSpPr>
        <p:grpSpPr>
          <a:xfrm>
            <a:off x="6096000" y="1143000"/>
            <a:ext cx="2971800" cy="5443954"/>
            <a:chOff x="6096000" y="1143000"/>
            <a:chExt cx="2971800" cy="5443954"/>
          </a:xfrm>
        </p:grpSpPr>
        <p:pic>
          <p:nvPicPr>
            <p:cNvPr id="11" name="Picture 3" descr="C:\Users\Tom\AppData\Local\Microsoft\Windows\Temporary Internet Files\Content.IE5\51PNCNAR\MP9004071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99" t="10860" r="5838" b="9068"/>
            <a:stretch/>
          </p:blipFill>
          <p:spPr bwMode="auto">
            <a:xfrm>
              <a:off x="6172200" y="1143000"/>
              <a:ext cx="2725374" cy="31411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96000" y="4340185"/>
              <a:ext cx="2971800" cy="2246769"/>
            </a:xfrm>
            <a:prstGeom prst="rect">
              <a:avLst/>
            </a:prstGeom>
            <a:noFill/>
          </p:spPr>
          <p:txBody>
            <a:bodyPr wrap="square" rtlCol="0">
              <a:spAutoFit/>
            </a:bodyPr>
            <a:lstStyle/>
            <a:p>
              <a:pPr algn="ctr"/>
              <a:r>
                <a:rPr lang="en-US" sz="2400" b="1" dirty="0" smtClean="0">
                  <a:solidFill>
                    <a:srgbClr val="FF603B"/>
                  </a:solidFill>
                </a:rPr>
                <a:t>Irreconcilables</a:t>
              </a:r>
              <a:endParaRPr lang="en-US" sz="2200" b="1" dirty="0" smtClean="0">
                <a:solidFill>
                  <a:srgbClr val="FF603B"/>
                </a:solidFill>
              </a:endParaRPr>
            </a:p>
            <a:p>
              <a:pPr algn="ctr"/>
              <a:endParaRPr lang="en-US" sz="2000" dirty="0">
                <a:solidFill>
                  <a:schemeClr val="bg1"/>
                </a:solidFill>
              </a:endParaRPr>
            </a:p>
            <a:p>
              <a:pPr algn="ctr"/>
              <a:r>
                <a:rPr lang="en-US" sz="3200" b="1" dirty="0" smtClean="0">
                  <a:solidFill>
                    <a:schemeClr val="bg1"/>
                  </a:solidFill>
                </a:rPr>
                <a:t>DON’T RATIFY </a:t>
              </a:r>
              <a:r>
                <a:rPr lang="en-US" sz="3200" dirty="0" smtClean="0">
                  <a:solidFill>
                    <a:schemeClr val="bg1"/>
                  </a:solidFill>
                </a:rPr>
                <a:t/>
              </a:r>
              <a:br>
                <a:rPr lang="en-US" sz="3200" dirty="0" smtClean="0">
                  <a:solidFill>
                    <a:schemeClr val="bg1"/>
                  </a:solidFill>
                </a:rPr>
              </a:br>
              <a:r>
                <a:rPr lang="en-US" sz="3200" dirty="0" smtClean="0">
                  <a:solidFill>
                    <a:schemeClr val="bg1"/>
                  </a:solidFill>
                </a:rPr>
                <a:t>the Treaty</a:t>
              </a:r>
              <a:endParaRPr lang="en-US" sz="4000" b="1" dirty="0">
                <a:solidFill>
                  <a:schemeClr val="bg1"/>
                </a:solidFill>
              </a:endParaRPr>
            </a:p>
          </p:txBody>
        </p:sp>
      </p:grpSp>
    </p:spTree>
    <p:extLst>
      <p:ext uri="{BB962C8B-B14F-4D97-AF65-F5344CB8AC3E}">
        <p14:creationId xmlns:p14="http://schemas.microsoft.com/office/powerpoint/2010/main" val="574125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8000" b="1" dirty="0" smtClean="0">
                <a:ln w="50800"/>
                <a:solidFill>
                  <a:schemeClr val="bg1">
                    <a:lumMod val="85000"/>
                  </a:schemeClr>
                </a:solidFill>
              </a:rPr>
              <a:t>SOVEREIGNTY</a:t>
            </a:r>
            <a:endParaRPr lang="en-US" sz="8000" b="1" dirty="0">
              <a:ln w="50800"/>
              <a:solidFill>
                <a:schemeClr val="bg1">
                  <a:lumMod val="85000"/>
                </a:schemeClr>
              </a:solidFill>
            </a:endParaRPr>
          </a:p>
        </p:txBody>
      </p:sp>
    </p:spTree>
    <p:extLst>
      <p:ext uri="{BB962C8B-B14F-4D97-AF65-F5344CB8AC3E}">
        <p14:creationId xmlns:p14="http://schemas.microsoft.com/office/powerpoint/2010/main" val="4152099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Autofit/>
            <a:scene3d>
              <a:camera prst="orthographicFront"/>
              <a:lightRig rig="soft" dir="t">
                <a:rot lat="0" lon="0" rev="10800000"/>
              </a:lightRig>
            </a:scene3d>
            <a:sp3d>
              <a:bevelT w="27940" h="12700"/>
              <a:contourClr>
                <a:srgbClr val="DDDDDD"/>
              </a:contourClr>
            </a:sp3d>
          </a:bodyPr>
          <a:lstStyle/>
          <a:p>
            <a:pPr algn="l"/>
            <a:r>
              <a:rPr lang="en-US" sz="5400" b="1" spc="150" dirty="0" smtClean="0">
                <a:ln w="11430"/>
                <a:solidFill>
                  <a:srgbClr val="F8F8F8"/>
                </a:solidFill>
                <a:effectLst>
                  <a:outerShdw blurRad="25400" algn="tl" rotWithShape="0">
                    <a:srgbClr val="000000">
                      <a:alpha val="43000"/>
                    </a:srgbClr>
                  </a:outerShdw>
                </a:effectLst>
              </a:rPr>
              <a:t>Lodge Reservations</a:t>
            </a:r>
            <a:endParaRPr lang="en-US" sz="54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381000" y="1417637"/>
            <a:ext cx="5257800" cy="4602163"/>
          </a:xfr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marL="0" indent="0" algn="ctr">
              <a:lnSpc>
                <a:spcPct val="70000"/>
              </a:lnSpc>
              <a:buNone/>
            </a:pPr>
            <a:r>
              <a:rPr lang="en-US" sz="23900" b="1" dirty="0" smtClean="0">
                <a:ln w="50800"/>
                <a:solidFill>
                  <a:schemeClr val="bg1">
                    <a:shade val="50000"/>
                  </a:schemeClr>
                </a:solidFill>
              </a:rPr>
              <a:t>14</a:t>
            </a:r>
          </a:p>
          <a:p>
            <a:pPr marL="0" indent="0" algn="ctr">
              <a:lnSpc>
                <a:spcPct val="70000"/>
              </a:lnSpc>
              <a:buNone/>
            </a:pPr>
            <a:r>
              <a:rPr lang="en-US" sz="4800" b="1" dirty="0" smtClean="0">
                <a:ln w="50800"/>
                <a:solidFill>
                  <a:schemeClr val="bg1">
                    <a:shade val="50000"/>
                  </a:schemeClr>
                </a:solidFill>
              </a:rPr>
              <a:t>Stipulations</a:t>
            </a:r>
            <a:endParaRPr lang="en-US" sz="4800" b="1" dirty="0">
              <a:ln w="50800"/>
              <a:solidFill>
                <a:schemeClr val="bg1">
                  <a:shade val="50000"/>
                </a:schemeClr>
              </a:solidFill>
            </a:endParaRPr>
          </a:p>
        </p:txBody>
      </p:sp>
      <p:pic>
        <p:nvPicPr>
          <p:cNvPr id="1026" name="Picture 2" descr="File:Cabotlodgenationalportrait.jpg"/>
          <p:cNvPicPr>
            <a:picLocks noChangeAspect="1" noChangeArrowheads="1"/>
          </p:cNvPicPr>
          <p:nvPr/>
        </p:nvPicPr>
        <p:blipFill rotWithShape="1">
          <a:blip r:embed="rId4">
            <a:extLst>
              <a:ext uri="{28A0092B-C50C-407E-A947-70E740481C1C}">
                <a14:useLocalDpi xmlns:a14="http://schemas.microsoft.com/office/drawing/2010/main" val="0"/>
              </a:ext>
            </a:extLst>
          </a:blip>
          <a:srcRect b="5506"/>
          <a:stretch/>
        </p:blipFill>
        <p:spPr bwMode="auto">
          <a:xfrm>
            <a:off x="6019800" y="1676400"/>
            <a:ext cx="2895600" cy="40779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5813048"/>
            <a:ext cx="2895600" cy="861774"/>
          </a:xfrm>
          <a:prstGeom prst="rect">
            <a:avLst/>
          </a:prstGeom>
          <a:noFill/>
        </p:spPr>
        <p:txBody>
          <a:bodyPr wrap="square" rtlCol="0">
            <a:spAutoFit/>
          </a:bodyPr>
          <a:lstStyle/>
          <a:p>
            <a:pPr algn="ctr"/>
            <a:r>
              <a:rPr lang="en-US" sz="2200" b="1" dirty="0" smtClean="0">
                <a:solidFill>
                  <a:schemeClr val="bg1"/>
                </a:solidFill>
              </a:rPr>
              <a:t>Sen. Henry Cabot </a:t>
            </a:r>
            <a:r>
              <a:rPr lang="en-US" sz="2800" b="1" dirty="0" smtClean="0">
                <a:solidFill>
                  <a:schemeClr val="bg1"/>
                </a:solidFill>
              </a:rPr>
              <a:t>Lodge (R-MA)</a:t>
            </a:r>
            <a:endParaRPr lang="en-US" sz="2800" b="1" dirty="0">
              <a:solidFill>
                <a:schemeClr val="bg1"/>
              </a:solidFill>
            </a:endParaRPr>
          </a:p>
        </p:txBody>
      </p:sp>
      <p:sp>
        <p:nvSpPr>
          <p:cNvPr id="5" name="TextBox 4">
            <a:hlinkClick r:id="rId5"/>
          </p:cNvPr>
          <p:cNvSpPr txBox="1"/>
          <p:nvPr/>
        </p:nvSpPr>
        <p:spPr>
          <a:xfrm>
            <a:off x="2286000" y="5791200"/>
            <a:ext cx="14478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solidFill>
                  <a:schemeClr val="tx1"/>
                </a:solidFill>
              </a:rPr>
              <a:t>View</a:t>
            </a:r>
            <a:endParaRPr lang="en-US" b="1" dirty="0">
              <a:solidFill>
                <a:schemeClr val="tx1"/>
              </a:solidFill>
            </a:endParaRPr>
          </a:p>
        </p:txBody>
      </p:sp>
      <p:pic>
        <p:nvPicPr>
          <p:cNvPr id="7" name="Picture 4" descr="C:\Users\Tom\AppData\Local\Microsoft\Windows\Temporary Internet Files\Content.IE5\OIJICIE5\MP90040717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4" t="10839" r="7134" b="10685"/>
          <a:stretch/>
        </p:blipFill>
        <p:spPr bwMode="auto">
          <a:xfrm>
            <a:off x="7790226" y="152400"/>
            <a:ext cx="1125174" cy="129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94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politico.com/global/news/111005_woodrow_wilson_oped_ap_32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240" r="1747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09800"/>
            <a:ext cx="4114800" cy="20574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6300" b="1" dirty="0" smtClean="0">
                <a:ln w="50800"/>
                <a:solidFill>
                  <a:schemeClr val="bg1">
                    <a:lumMod val="85000"/>
                  </a:schemeClr>
                </a:solidFill>
              </a:rPr>
              <a:t>Wilson’s</a:t>
            </a:r>
            <a:r>
              <a:rPr lang="en-US" sz="6000" b="1" dirty="0" smtClean="0">
                <a:ln w="50800"/>
                <a:solidFill>
                  <a:schemeClr val="bg1">
                    <a:lumMod val="85000"/>
                  </a:schemeClr>
                </a:solidFill>
              </a:rPr>
              <a:t> Dilemma</a:t>
            </a:r>
            <a:endParaRPr lang="en-US" sz="6000" b="1" dirty="0">
              <a:ln w="50800"/>
              <a:solidFill>
                <a:schemeClr val="bg1">
                  <a:lumMod val="85000"/>
                </a:schemeClr>
              </a:solidFill>
            </a:endParaRPr>
          </a:p>
        </p:txBody>
      </p:sp>
      <p:sp>
        <p:nvSpPr>
          <p:cNvPr id="3" name="Content Placeholder 2"/>
          <p:cNvSpPr>
            <a:spLocks noGrp="1"/>
          </p:cNvSpPr>
          <p:nvPr>
            <p:ph idx="1"/>
          </p:nvPr>
        </p:nvSpPr>
        <p:spPr>
          <a:xfrm>
            <a:off x="4343400" y="4876800"/>
            <a:ext cx="4114800" cy="1524000"/>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marL="0" indent="0">
              <a:buNone/>
            </a:pPr>
            <a:r>
              <a:rPr lang="en-US" b="1" dirty="0" smtClean="0"/>
              <a:t>Compromise with Reservationists or stand his ground?</a:t>
            </a:r>
            <a:endParaRPr lang="en-US" b="1" dirty="0"/>
          </a:p>
        </p:txBody>
      </p:sp>
    </p:spTree>
    <p:extLst>
      <p:ext uri="{BB962C8B-B14F-4D97-AF65-F5344CB8AC3E}">
        <p14:creationId xmlns:p14="http://schemas.microsoft.com/office/powerpoint/2010/main" val="1985919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266" name="Picture 2" descr="C:\Users\Tom\AppData\Local\Microsoft\Windows\Temporary Internet Files\Content.IE5\3J1VCP10\MP900402585[1].jp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r="18947"/>
          <a:stretch/>
        </p:blipFill>
        <p:spPr bwMode="auto">
          <a:xfrm>
            <a:off x="3585411" y="0"/>
            <a:ext cx="55585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om\AppData\Local\Microsoft\Windows\Temporary Internet Files\Content.IE5\3J1VCP10\MP900402585[1].jp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r="93099"/>
          <a:stretch/>
        </p:blipFill>
        <p:spPr bwMode="auto">
          <a:xfrm>
            <a:off x="0" y="0"/>
            <a:ext cx="40546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0"/>
            <a:ext cx="4648200" cy="2239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6600" b="1" dirty="0" smtClean="0">
                <a:ln w="50800"/>
                <a:solidFill>
                  <a:schemeClr val="bg1">
                    <a:lumMod val="85000"/>
                  </a:schemeClr>
                </a:solidFill>
              </a:rPr>
              <a:t>EUROPE </a:t>
            </a:r>
            <a:r>
              <a:rPr lang="en-US" sz="7200" b="1" dirty="0" smtClean="0">
                <a:ln w="50800"/>
                <a:solidFill>
                  <a:schemeClr val="bg1">
                    <a:lumMod val="85000"/>
                  </a:schemeClr>
                </a:solidFill>
              </a:rPr>
              <a:t/>
            </a:r>
            <a:br>
              <a:rPr lang="en-US" sz="7200" b="1" dirty="0" smtClean="0">
                <a:ln w="50800"/>
                <a:solidFill>
                  <a:schemeClr val="bg1">
                    <a:lumMod val="85000"/>
                  </a:schemeClr>
                </a:solidFill>
              </a:rPr>
            </a:br>
            <a:r>
              <a:rPr lang="en-US" sz="8000" b="1" dirty="0" smtClean="0">
                <a:ln w="50800"/>
                <a:solidFill>
                  <a:schemeClr val="bg1">
                    <a:lumMod val="85000"/>
                  </a:schemeClr>
                </a:solidFill>
              </a:rPr>
              <a:t>TO US:</a:t>
            </a:r>
            <a:endParaRPr lang="en-US" sz="8000" b="1" dirty="0">
              <a:ln w="50800"/>
              <a:solidFill>
                <a:schemeClr val="bg1">
                  <a:lumMod val="85000"/>
                </a:schemeClr>
              </a:solidFill>
            </a:endParaRPr>
          </a:p>
        </p:txBody>
      </p:sp>
      <p:sp>
        <p:nvSpPr>
          <p:cNvPr id="3" name="Content Placeholder 2"/>
          <p:cNvSpPr>
            <a:spLocks noGrp="1"/>
          </p:cNvSpPr>
          <p:nvPr>
            <p:ph idx="1"/>
          </p:nvPr>
        </p:nvSpPr>
        <p:spPr>
          <a:xfrm rot="21293552">
            <a:off x="-90248" y="4371667"/>
            <a:ext cx="4572000" cy="1600200"/>
          </a:xfrm>
        </p:spPr>
        <p:txBody>
          <a:bodyPr>
            <a:noAutofit/>
          </a:bodyPr>
          <a:lstStyle/>
          <a:p>
            <a:pPr marL="0" indent="0" algn="ctr">
              <a:buNone/>
            </a:pPr>
            <a:r>
              <a:rPr lang="en-US" sz="4800" b="1" dirty="0" smtClean="0">
                <a:solidFill>
                  <a:schemeClr val="bg1"/>
                </a:solidFill>
              </a:rPr>
              <a:t>Reservations </a:t>
            </a:r>
            <a:r>
              <a:rPr lang="en-US" sz="5400" b="1" dirty="0" smtClean="0">
                <a:solidFill>
                  <a:schemeClr val="bg1"/>
                </a:solidFill>
              </a:rPr>
              <a:t>OK!</a:t>
            </a:r>
            <a:endParaRPr lang="en-US" sz="5400" b="1" dirty="0">
              <a:solidFill>
                <a:schemeClr val="bg1"/>
              </a:solidFill>
            </a:endParaRPr>
          </a:p>
        </p:txBody>
      </p:sp>
    </p:spTree>
    <p:extLst>
      <p:ext uri="{BB962C8B-B14F-4D97-AF65-F5344CB8AC3E}">
        <p14:creationId xmlns:p14="http://schemas.microsoft.com/office/powerpoint/2010/main" val="2879504093"/>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5105400" y="3543300"/>
            <a:ext cx="517979" cy="342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535" b="16554"/>
          <a:stretch/>
        </p:blipFill>
        <p:spPr>
          <a:xfrm>
            <a:off x="2819400" y="228600"/>
            <a:ext cx="5912758" cy="6629400"/>
          </a:xfrm>
          <a:prstGeom prst="rect">
            <a:avLst/>
          </a:prstGeom>
        </p:spPr>
      </p:pic>
      <p:sp>
        <p:nvSpPr>
          <p:cNvPr id="3" name="Content Placeholder 2"/>
          <p:cNvSpPr>
            <a:spLocks noGrp="1"/>
          </p:cNvSpPr>
          <p:nvPr>
            <p:ph idx="1"/>
          </p:nvPr>
        </p:nvSpPr>
        <p:spPr>
          <a:xfrm>
            <a:off x="152400" y="1143000"/>
            <a:ext cx="5029200" cy="2362200"/>
          </a:xfrm>
        </p:spPr>
        <p:txBody>
          <a:bodyPr>
            <a:normAutofit/>
          </a:bodyPr>
          <a:lstStyle/>
          <a:p>
            <a:pPr marL="228600" indent="-228600">
              <a:buNone/>
            </a:pPr>
            <a:r>
              <a:rPr lang="en-US" sz="3600" b="1" dirty="0" smtClean="0">
                <a:solidFill>
                  <a:schemeClr val="bg1"/>
                </a:solidFill>
              </a:rPr>
              <a:t>“The Senate must take its medicine.”</a:t>
            </a:r>
          </a:p>
          <a:p>
            <a:pPr>
              <a:buNone/>
            </a:pPr>
            <a:endParaRPr lang="en-US" sz="1050" b="1" dirty="0" smtClean="0">
              <a:solidFill>
                <a:schemeClr val="bg1"/>
              </a:solidFill>
            </a:endParaRPr>
          </a:p>
          <a:p>
            <a:pPr>
              <a:buNone/>
            </a:pPr>
            <a:r>
              <a:rPr lang="en-US" b="1" dirty="0" smtClean="0">
                <a:solidFill>
                  <a:schemeClr val="bg1"/>
                </a:solidFill>
              </a:rPr>
              <a:t>	   -- Woodrow Wilson</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politico.com/global/news/111005_woodrow_wilson_oped_ap_32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240" r="1747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03" y="4648199"/>
            <a:ext cx="9144000" cy="1219201"/>
          </a:xfrm>
          <a:solidFill>
            <a:schemeClr val="tx1">
              <a:alpha val="80000"/>
            </a:schemeClr>
          </a:solidFill>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6300" b="1" dirty="0" smtClean="0">
                <a:ln w="50800"/>
                <a:solidFill>
                  <a:schemeClr val="bg1">
                    <a:lumMod val="85000"/>
                  </a:schemeClr>
                </a:solidFill>
              </a:rPr>
              <a:t>NO COMPROMISE</a:t>
            </a:r>
            <a:endParaRPr lang="en-US" sz="6000" b="1" dirty="0">
              <a:ln w="50800"/>
              <a:solidFill>
                <a:schemeClr val="bg1">
                  <a:lumMod val="85000"/>
                </a:schemeClr>
              </a:solidFill>
            </a:endParaRPr>
          </a:p>
        </p:txBody>
      </p:sp>
    </p:spTree>
    <p:extLst>
      <p:ext uri="{BB962C8B-B14F-4D97-AF65-F5344CB8AC3E}">
        <p14:creationId xmlns:p14="http://schemas.microsoft.com/office/powerpoint/2010/main" val="251318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22547085"/>
              </p:ext>
            </p:extLst>
          </p:nvPr>
        </p:nvGraphicFramePr>
        <p:xfrm>
          <a:off x="0" y="1066800"/>
          <a:ext cx="91440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9050" y="76200"/>
            <a:ext cx="8820150" cy="1143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5200" b="1" dirty="0" smtClean="0">
                <a:ln w="50800"/>
                <a:solidFill>
                  <a:srgbClr val="E4E4E4"/>
                </a:solidFill>
              </a:rPr>
              <a:t>A “Solemn Referendum”</a:t>
            </a:r>
            <a:endParaRPr lang="en-US" sz="5200" b="1" dirty="0">
              <a:ln w="50800"/>
              <a:solidFill>
                <a:srgbClr val="E4E4E4"/>
              </a:solidFill>
            </a:endParaRPr>
          </a:p>
        </p:txBody>
      </p:sp>
      <p:sp>
        <p:nvSpPr>
          <p:cNvPr id="6" name="Rectangle 5"/>
          <p:cNvSpPr/>
          <p:nvPr/>
        </p:nvSpPr>
        <p:spPr>
          <a:xfrm>
            <a:off x="7010400" y="1120914"/>
            <a:ext cx="1441420" cy="707886"/>
          </a:xfrm>
          <a:prstGeom prst="rect">
            <a:avLst/>
          </a:prstGeom>
        </p:spPr>
        <p:txBody>
          <a:bodyPr wrap="none">
            <a:spAutoFit/>
          </a:bodyPr>
          <a:lstStyle/>
          <a:p>
            <a:r>
              <a:rPr lang="en-US" sz="4000" b="1" dirty="0" smtClean="0">
                <a:ln w="50800"/>
                <a:solidFill>
                  <a:srgbClr val="E4E4E4"/>
                </a:solidFill>
              </a:rPr>
              <a:t>1920</a:t>
            </a:r>
            <a:endParaRPr lang="en-US" sz="4000" dirty="0">
              <a:solidFill>
                <a:prstClr val="black"/>
              </a:solidFill>
            </a:endParaRPr>
          </a:p>
        </p:txBody>
      </p:sp>
      <p:sp>
        <p:nvSpPr>
          <p:cNvPr id="7" name="TextBox 6"/>
          <p:cNvSpPr txBox="1"/>
          <p:nvPr/>
        </p:nvSpPr>
        <p:spPr>
          <a:xfrm>
            <a:off x="6477000" y="4038600"/>
            <a:ext cx="2590800" cy="2308324"/>
          </a:xfrm>
          <a:prstGeom prst="rect">
            <a:avLst/>
          </a:prstGeom>
          <a:noFill/>
        </p:spPr>
        <p:txBody>
          <a:bodyPr wrap="square" rtlCol="0">
            <a:spAutoFit/>
          </a:bodyPr>
          <a:lstStyle/>
          <a:p>
            <a:pPr algn="ctr"/>
            <a:r>
              <a:rPr lang="en-US" sz="4800" dirty="0" smtClean="0">
                <a:solidFill>
                  <a:prstClr val="white"/>
                </a:solidFill>
                <a:latin typeface="Bella Donna" pitchFamily="66" charset="0"/>
              </a:rPr>
              <a:t> </a:t>
            </a:r>
            <a:r>
              <a:rPr lang="en-US" sz="4000" dirty="0" smtClean="0">
                <a:solidFill>
                  <a:prstClr val="white"/>
                </a:solidFill>
                <a:latin typeface="Junction" pitchFamily="50" charset="0"/>
              </a:rPr>
              <a:t>BIGGER </a:t>
            </a:r>
            <a:r>
              <a:rPr lang="en-US" sz="4800" dirty="0" smtClean="0">
                <a:solidFill>
                  <a:prstClr val="white"/>
                </a:solidFill>
                <a:latin typeface="Bella Donna" pitchFamily="66" charset="0"/>
              </a:rPr>
              <a:t>Republican Majority</a:t>
            </a:r>
            <a:endParaRPr lang="en-US" sz="4800" dirty="0">
              <a:solidFill>
                <a:prstClr val="white"/>
              </a:solidFill>
              <a:latin typeface="Bella Donna" pitchFamily="66" charset="0"/>
            </a:endParaRPr>
          </a:p>
        </p:txBody>
      </p:sp>
      <p:sp>
        <p:nvSpPr>
          <p:cNvPr id="8" name="Right Arrow 7"/>
          <p:cNvSpPr/>
          <p:nvPr/>
        </p:nvSpPr>
        <p:spPr>
          <a:xfrm rot="12370586">
            <a:off x="5714279" y="4598556"/>
            <a:ext cx="1250611" cy="40345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3477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4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1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 y="1143000"/>
            <a:ext cx="9144000" cy="4724400"/>
          </a:xfrm>
        </p:spPr>
        <p:txBody>
          <a:bodyPr>
            <a:noAutofit/>
          </a:bodyPr>
          <a:lstStyle/>
          <a:p>
            <a:pPr marL="0" indent="0" algn="ctr">
              <a:buNone/>
            </a:pPr>
            <a:r>
              <a:rPr lang="en-US" sz="5400" b="1" dirty="0" smtClean="0">
                <a:solidFill>
                  <a:schemeClr val="bg1"/>
                </a:solidFill>
              </a:rPr>
              <a:t>The United States never joined the League.  </a:t>
            </a:r>
            <a:br>
              <a:rPr lang="en-US" sz="5400" b="1" dirty="0" smtClean="0">
                <a:solidFill>
                  <a:schemeClr val="bg1"/>
                </a:solidFill>
              </a:rPr>
            </a:br>
            <a:r>
              <a:rPr lang="en-US" sz="1100" b="1" dirty="0" smtClean="0">
                <a:solidFill>
                  <a:schemeClr val="bg1"/>
                </a:solidFill>
              </a:rPr>
              <a:t> </a:t>
            </a:r>
            <a:r>
              <a:rPr lang="en-US" sz="5400" b="1" dirty="0" smtClean="0">
                <a:solidFill>
                  <a:schemeClr val="bg1"/>
                </a:solidFill>
              </a:rPr>
              <a:t/>
            </a:r>
            <a:br>
              <a:rPr lang="en-US" sz="5400" b="1" dirty="0" smtClean="0">
                <a:solidFill>
                  <a:schemeClr val="bg1"/>
                </a:solidFill>
              </a:rPr>
            </a:br>
            <a:endParaRPr lang="en-US" sz="5400" b="1" dirty="0" smtClean="0">
              <a:solidFill>
                <a:schemeClr val="bg1"/>
              </a:solidFill>
            </a:endParaRPr>
          </a:p>
          <a:p>
            <a:pPr marL="0" indent="0" algn="ctr">
              <a:buNone/>
            </a:pPr>
            <a:endParaRPr lang="en-US" b="1" dirty="0">
              <a:solidFill>
                <a:schemeClr val="bg1"/>
              </a:solidFill>
            </a:endParaRPr>
          </a:p>
          <a:p>
            <a:pPr marL="0" indent="0" algn="ctr">
              <a:buNone/>
            </a:pPr>
            <a:r>
              <a:rPr lang="en-US" sz="2800" b="1" dirty="0" smtClean="0">
                <a:solidFill>
                  <a:schemeClr val="bg1"/>
                </a:solidFill>
              </a:rPr>
              <a:t>Wilson’s mission to intimately involve the </a:t>
            </a:r>
            <a:br>
              <a:rPr lang="en-US" sz="2800" b="1" dirty="0" smtClean="0">
                <a:solidFill>
                  <a:schemeClr val="bg1"/>
                </a:solidFill>
              </a:rPr>
            </a:br>
            <a:r>
              <a:rPr lang="en-US" sz="2800" b="1" dirty="0" smtClean="0">
                <a:solidFill>
                  <a:schemeClr val="bg1"/>
                </a:solidFill>
              </a:rPr>
              <a:t>U.S. in global affairs was a failure.</a:t>
            </a:r>
            <a:endParaRPr lang="en-US" sz="2800" b="1" dirty="0">
              <a:solidFill>
                <a:schemeClr val="bg1"/>
              </a:solidFill>
            </a:endParaRPr>
          </a:p>
        </p:txBody>
      </p:sp>
    </p:spTree>
    <p:extLst>
      <p:ext uri="{BB962C8B-B14F-4D97-AF65-F5344CB8AC3E}">
        <p14:creationId xmlns:p14="http://schemas.microsoft.com/office/powerpoint/2010/main" val="1016125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cstate="print"/>
          <a:srcRect t="38272"/>
          <a:stretch/>
        </p:blipFill>
        <p:spPr bwMode="auto">
          <a:xfrm>
            <a:off x="0" y="-1"/>
            <a:ext cx="9144001" cy="6858001"/>
          </a:xfrm>
          <a:prstGeom prst="rect">
            <a:avLst/>
          </a:prstGeom>
          <a:noFill/>
          <a:ln w="9525">
            <a:noFill/>
            <a:miter lim="800000"/>
            <a:headEnd/>
            <a:tailEnd/>
          </a:ln>
        </p:spPr>
      </p:pic>
      <p:sp>
        <p:nvSpPr>
          <p:cNvPr id="2" name="Title 1"/>
          <p:cNvSpPr>
            <a:spLocks noGrp="1"/>
          </p:cNvSpPr>
          <p:nvPr>
            <p:ph type="title"/>
          </p:nvPr>
        </p:nvSpPr>
        <p:spPr>
          <a:xfrm>
            <a:off x="304800" y="914400"/>
            <a:ext cx="4343400" cy="1752600"/>
          </a:xfrm>
        </p:spPr>
        <p:style>
          <a:lnRef idx="1">
            <a:schemeClr val="dk1"/>
          </a:lnRef>
          <a:fillRef idx="3">
            <a:schemeClr val="dk1"/>
          </a:fillRef>
          <a:effectRef idx="2">
            <a:schemeClr val="dk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The Treaty of </a:t>
            </a:r>
            <a:r>
              <a:rPr lang="en-US" sz="6000" b="1" spc="150" dirty="0" smtClean="0">
                <a:ln w="11430"/>
                <a:solidFill>
                  <a:srgbClr val="F8F8F8"/>
                </a:solidFill>
                <a:effectLst>
                  <a:outerShdw blurRad="25400" algn="tl" rotWithShape="0">
                    <a:srgbClr val="000000">
                      <a:alpha val="43000"/>
                    </a:srgbClr>
                  </a:outerShdw>
                </a:effectLst>
              </a:rPr>
              <a:t>Versailles</a:t>
            </a:r>
            <a:endParaRPr lang="en-US" sz="60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5715000" y="990600"/>
            <a:ext cx="2895600" cy="1524000"/>
          </a:xfrm>
        </p:spPr>
        <p:style>
          <a:lnRef idx="1">
            <a:schemeClr val="dk1"/>
          </a:lnRef>
          <a:fillRef idx="3">
            <a:schemeClr val="dk1"/>
          </a:fillRef>
          <a:effectRef idx="2">
            <a:schemeClr val="dk1"/>
          </a:effectRef>
          <a:fontRef idx="minor">
            <a:schemeClr val="lt1"/>
          </a:fontRef>
        </p:style>
        <p:txBody>
          <a:bodyPr anchor="ctr">
            <a:noAutofit/>
          </a:bodyPr>
          <a:lstStyle/>
          <a:p>
            <a:pPr marL="0" indent="0" algn="ctr">
              <a:buNone/>
            </a:pPr>
            <a:r>
              <a:rPr lang="en-US" sz="4000" b="1" dirty="0" smtClean="0">
                <a:solidFill>
                  <a:schemeClr val="bg1"/>
                </a:solidFill>
              </a:rPr>
              <a:t>June 28, 1919</a:t>
            </a:r>
          </a:p>
        </p:txBody>
      </p:sp>
    </p:spTree>
    <p:extLst>
      <p:ext uri="{BB962C8B-B14F-4D97-AF65-F5344CB8AC3E}">
        <p14:creationId xmlns:p14="http://schemas.microsoft.com/office/powerpoint/2010/main" val="923770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152400" y="2971800"/>
            <a:ext cx="3505200" cy="2057400"/>
          </a:xfrm>
        </p:spPr>
        <p:txBody>
          <a:bodyPr>
            <a:normAutofit/>
          </a:bodyPr>
          <a:lstStyle/>
          <a:p>
            <a:pPr algn="ctr"/>
            <a:r>
              <a:rPr lang="en-US" sz="4400" b="1" dirty="0">
                <a:latin typeface="Corbel" pitchFamily="34" charset="0"/>
              </a:rPr>
              <a:t>(R-OH)</a:t>
            </a:r>
            <a:br>
              <a:rPr lang="en-US" sz="4400" b="1" dirty="0">
                <a:latin typeface="Corbel" pitchFamily="34" charset="0"/>
              </a:rPr>
            </a:br>
            <a:r>
              <a:rPr lang="en-US" sz="4000" b="1" i="1" dirty="0">
                <a:latin typeface="Corbel" pitchFamily="34" charset="0"/>
              </a:rPr>
              <a:t>29</a:t>
            </a:r>
            <a:r>
              <a:rPr lang="en-US" sz="4000" b="1" i="1" baseline="30000" dirty="0">
                <a:latin typeface="Corbel" pitchFamily="34" charset="0"/>
              </a:rPr>
              <a:t>th</a:t>
            </a:r>
            <a:r>
              <a:rPr lang="en-US" sz="4000" b="1" i="1" dirty="0">
                <a:latin typeface="Corbel" pitchFamily="34" charset="0"/>
              </a:rPr>
              <a:t> POTUS</a:t>
            </a:r>
            <a:r>
              <a:rPr lang="en-US" sz="4000" b="1" dirty="0">
                <a:latin typeface="Corbel" pitchFamily="34" charset="0"/>
              </a:rPr>
              <a:t/>
            </a:r>
            <a:br>
              <a:rPr lang="en-US" sz="4000" b="1" dirty="0">
                <a:latin typeface="Corbel" pitchFamily="34" charset="0"/>
              </a:rPr>
            </a:br>
            <a:r>
              <a:rPr lang="en-US" sz="4000" b="1" dirty="0">
                <a:latin typeface="Corbel" pitchFamily="34" charset="0"/>
              </a:rPr>
              <a:t>1921-1923</a:t>
            </a:r>
            <a:endParaRPr lang="en-US" sz="4000" b="1" dirty="0" smtClean="0">
              <a:latin typeface="Corbel" pitchFamily="34" charset="0"/>
            </a:endParaRPr>
          </a:p>
        </p:txBody>
      </p:sp>
      <p:sp>
        <p:nvSpPr>
          <p:cNvPr id="8" name="Rectangle 7">
            <a:hlinkClick r:id="rId6"/>
          </p:cNvPr>
          <p:cNvSpPr/>
          <p:nvPr/>
        </p:nvSpPr>
        <p:spPr>
          <a:xfrm>
            <a:off x="838200" y="5801380"/>
            <a:ext cx="22098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solidFill>
                  <a:prstClr val="white"/>
                </a:solidFill>
                <a:latin typeface="Corbel" pitchFamily="34" charset="0"/>
              </a:rPr>
              <a:t>MORE INFO</a:t>
            </a:r>
            <a:endParaRPr lang="en-US" sz="2800" b="1" dirty="0">
              <a:solidFill>
                <a:prstClr val="white"/>
              </a:solidFill>
              <a:latin typeface="Corbel" pitchFamily="34" charset="0"/>
            </a:endParaRPr>
          </a:p>
        </p:txBody>
      </p:sp>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Warren G. </a:t>
            </a:r>
            <a:r>
              <a:rPr lang="en-US" sz="8000" dirty="0" smtClean="0">
                <a:latin typeface="Limelight" pitchFamily="2" charset="0"/>
              </a:rPr>
              <a:t/>
            </a:r>
            <a:br>
              <a:rPr lang="en-US" sz="8000" dirty="0" smtClean="0">
                <a:latin typeface="Limelight" pitchFamily="2" charset="0"/>
              </a:rPr>
            </a:br>
            <a:r>
              <a:rPr lang="en-US" sz="8000" dirty="0" smtClean="0">
                <a:latin typeface="Limelight" pitchFamily="2" charset="0"/>
              </a:rPr>
              <a:t>Harding</a:t>
            </a:r>
            <a:endParaRPr lang="en-US" sz="5400" dirty="0">
              <a:latin typeface="Corbel" pitchFamily="34" charset="0"/>
            </a:endParaRPr>
          </a:p>
        </p:txBody>
      </p:sp>
    </p:spTree>
    <p:extLst>
      <p:ext uri="{BB962C8B-B14F-4D97-AF65-F5344CB8AC3E}">
        <p14:creationId xmlns:p14="http://schemas.microsoft.com/office/powerpoint/2010/main" val="28908746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Return to </a:t>
            </a:r>
            <a:r>
              <a:rPr lang="en-US" sz="6300" dirty="0" smtClean="0">
                <a:latin typeface="Limelight" pitchFamily="2" charset="0"/>
              </a:rPr>
              <a:t>Normalcy</a:t>
            </a:r>
            <a:endParaRPr lang="en-US" sz="6300" dirty="0">
              <a:latin typeface="Corbel" pitchFamily="34" charset="0"/>
            </a:endParaRPr>
          </a:p>
        </p:txBody>
      </p:sp>
    </p:spTree>
    <p:extLst>
      <p:ext uri="{BB962C8B-B14F-4D97-AF65-F5344CB8AC3E}">
        <p14:creationId xmlns:p14="http://schemas.microsoft.com/office/powerpoint/2010/main" val="42500785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4468587" cy="1251062"/>
          </a:xfrm>
        </p:spPr>
        <p:txBody>
          <a:bodyPr/>
          <a:lstStyle/>
          <a:p>
            <a:pPr algn="ctr"/>
            <a:r>
              <a:rPr lang="en-US" dirty="0" smtClean="0">
                <a:solidFill>
                  <a:schemeClr val="bg1"/>
                </a:solidFill>
              </a:rPr>
              <a:t>Americanism</a:t>
            </a:r>
            <a:endParaRPr lang="en-US" dirty="0">
              <a:solidFill>
                <a:schemeClr val="bg1"/>
              </a:solidFill>
            </a:endParaRPr>
          </a:p>
        </p:txBody>
      </p:sp>
      <p:pic>
        <p:nvPicPr>
          <p:cNvPr id="2050" name="Picture 2" descr="http://www.ohiomemory.org/utils/ajaxhelper/?CISOROOT=p267401coll32&amp;CISOPTR=5376&amp;action=2&amp;DMSCALE=15&amp;DMWIDTH=263&amp;DMHEIGHT=420&amp;DMX=0&amp;DMY=0&amp;DMTEXT=&amp;DMROTAT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87" y="1"/>
            <a:ext cx="4294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1624801"/>
            <a:ext cx="4239987" cy="4547399"/>
          </a:xfrm>
          <a:prstGeom prst="rect">
            <a:avLst/>
          </a:prstGeom>
        </p:spPr>
        <p:txBody>
          <a:bodyPr wrap="square">
            <a:spAutoFit/>
          </a:bodyPr>
          <a:lstStyle/>
          <a:p>
            <a:r>
              <a:rPr lang="en-US" sz="2800" b="1" dirty="0">
                <a:solidFill>
                  <a:prstClr val="black"/>
                </a:solidFill>
              </a:rPr>
              <a:t>Call it the selfishness of nationality if you will. I think it's an inspiration to patriotic devotion </a:t>
            </a:r>
            <a:r>
              <a:rPr lang="en-US" sz="2800" b="1" dirty="0" smtClean="0">
                <a:solidFill>
                  <a:prstClr val="black"/>
                </a:solidFill>
              </a:rPr>
              <a:t/>
            </a:r>
            <a:br>
              <a:rPr lang="en-US" sz="2800" b="1" dirty="0" smtClean="0">
                <a:solidFill>
                  <a:prstClr val="black"/>
                </a:solidFill>
              </a:rPr>
            </a:br>
            <a:r>
              <a:rPr lang="en-US" sz="1400" b="1" dirty="0" smtClean="0">
                <a:solidFill>
                  <a:prstClr val="black"/>
                </a:solidFill>
              </a:rPr>
              <a:t/>
            </a:r>
            <a:br>
              <a:rPr lang="en-US" sz="1400" b="1" dirty="0" smtClean="0">
                <a:solidFill>
                  <a:prstClr val="black"/>
                </a:solidFill>
              </a:rPr>
            </a:br>
            <a:endParaRPr lang="en-US" sz="100" b="1" dirty="0">
              <a:solidFill>
                <a:prstClr val="black"/>
              </a:solidFill>
            </a:endParaRPr>
          </a:p>
          <a:p>
            <a:pPr marL="236538"/>
            <a:r>
              <a:rPr lang="en-US" sz="2600" b="1" dirty="0" smtClean="0">
                <a:solidFill>
                  <a:prstClr val="black"/>
                </a:solidFill>
              </a:rPr>
              <a:t>to </a:t>
            </a:r>
            <a:r>
              <a:rPr lang="en-US" sz="2600" b="1" dirty="0">
                <a:solidFill>
                  <a:prstClr val="black"/>
                </a:solidFill>
              </a:rPr>
              <a:t>safeguard America first, </a:t>
            </a:r>
            <a:r>
              <a:rPr lang="en-US" sz="2600" b="1" dirty="0" smtClean="0">
                <a:solidFill>
                  <a:prstClr val="black"/>
                </a:solidFill>
              </a:rPr>
              <a:t/>
            </a:r>
            <a:br>
              <a:rPr lang="en-US" sz="2600" b="1" dirty="0" smtClean="0">
                <a:solidFill>
                  <a:prstClr val="black"/>
                </a:solidFill>
              </a:rPr>
            </a:br>
            <a:r>
              <a:rPr lang="en-US" sz="2600" b="1" dirty="0" smtClean="0">
                <a:solidFill>
                  <a:prstClr val="black"/>
                </a:solidFill>
              </a:rPr>
              <a:t>to </a:t>
            </a:r>
            <a:r>
              <a:rPr lang="en-US" sz="2600" b="1" dirty="0">
                <a:solidFill>
                  <a:prstClr val="black"/>
                </a:solidFill>
              </a:rPr>
              <a:t>stabilize America first, </a:t>
            </a:r>
            <a:r>
              <a:rPr lang="en-US" sz="2600" b="1" dirty="0" smtClean="0">
                <a:solidFill>
                  <a:prstClr val="black"/>
                </a:solidFill>
              </a:rPr>
              <a:t/>
            </a:r>
            <a:br>
              <a:rPr lang="en-US" sz="2600" b="1" dirty="0" smtClean="0">
                <a:solidFill>
                  <a:prstClr val="black"/>
                </a:solidFill>
              </a:rPr>
            </a:br>
            <a:r>
              <a:rPr lang="en-US" sz="2600" b="1" dirty="0" smtClean="0">
                <a:solidFill>
                  <a:prstClr val="black"/>
                </a:solidFill>
              </a:rPr>
              <a:t>to </a:t>
            </a:r>
            <a:r>
              <a:rPr lang="en-US" sz="2600" b="1" dirty="0">
                <a:solidFill>
                  <a:prstClr val="black"/>
                </a:solidFill>
              </a:rPr>
              <a:t>prosper America first, </a:t>
            </a:r>
            <a:r>
              <a:rPr lang="en-US" sz="2600" b="1" dirty="0" smtClean="0">
                <a:solidFill>
                  <a:prstClr val="black"/>
                </a:solidFill>
              </a:rPr>
              <a:t/>
            </a:r>
            <a:br>
              <a:rPr lang="en-US" sz="2600" b="1" dirty="0" smtClean="0">
                <a:solidFill>
                  <a:prstClr val="black"/>
                </a:solidFill>
              </a:rPr>
            </a:br>
            <a:r>
              <a:rPr lang="en-US" sz="2600" b="1" dirty="0" smtClean="0">
                <a:solidFill>
                  <a:prstClr val="black"/>
                </a:solidFill>
              </a:rPr>
              <a:t>to </a:t>
            </a:r>
            <a:r>
              <a:rPr lang="en-US" sz="2600" b="1" dirty="0">
                <a:solidFill>
                  <a:prstClr val="black"/>
                </a:solidFill>
              </a:rPr>
              <a:t>think of America </a:t>
            </a:r>
            <a:r>
              <a:rPr lang="en-US" sz="2600" b="1" dirty="0" smtClean="0">
                <a:solidFill>
                  <a:prstClr val="black"/>
                </a:solidFill>
              </a:rPr>
              <a:t>first.</a:t>
            </a:r>
            <a:r>
              <a:rPr lang="en-US" sz="2400" b="1" dirty="0" smtClean="0">
                <a:solidFill>
                  <a:prstClr val="black"/>
                </a:solidFill>
              </a:rPr>
              <a:t/>
            </a:r>
            <a:br>
              <a:rPr lang="en-US" sz="2400" b="1" dirty="0" smtClean="0">
                <a:solidFill>
                  <a:prstClr val="black"/>
                </a:solidFill>
              </a:rPr>
            </a:br>
            <a:endParaRPr lang="en-US" sz="1050" b="1" dirty="0" smtClean="0">
              <a:solidFill>
                <a:prstClr val="black"/>
              </a:solidFill>
            </a:endParaRPr>
          </a:p>
          <a:p>
            <a:pPr>
              <a:tabLst>
                <a:tab pos="457200" algn="l"/>
                <a:tab pos="741363" algn="l"/>
              </a:tabLst>
            </a:pPr>
            <a:r>
              <a:rPr lang="en-US" sz="2400" b="1" dirty="0" smtClean="0">
                <a:solidFill>
                  <a:prstClr val="black"/>
                </a:solidFill>
              </a:rPr>
              <a:t>	-- 	Warren G. Harding</a:t>
            </a:r>
          </a:p>
          <a:p>
            <a:pPr>
              <a:tabLst>
                <a:tab pos="457200" algn="l"/>
                <a:tab pos="741363" algn="l"/>
              </a:tabLst>
            </a:pPr>
            <a:r>
              <a:rPr lang="en-US" sz="2400" b="1" dirty="0">
                <a:solidFill>
                  <a:prstClr val="black"/>
                </a:solidFill>
              </a:rPr>
              <a:t>	</a:t>
            </a:r>
            <a:r>
              <a:rPr lang="en-US" sz="2400" b="1" dirty="0" smtClean="0">
                <a:solidFill>
                  <a:prstClr val="black"/>
                </a:solidFill>
              </a:rPr>
              <a:t>	</a:t>
            </a:r>
            <a:r>
              <a:rPr lang="en-US" sz="2400" b="1" dirty="0" smtClean="0">
                <a:solidFill>
                  <a:prstClr val="black"/>
                </a:solidFill>
                <a:hlinkClick r:id="rId3"/>
              </a:rPr>
              <a:t>Campaign Speech</a:t>
            </a:r>
            <a:r>
              <a:rPr lang="en-US" sz="2400" b="1" dirty="0" smtClean="0">
                <a:solidFill>
                  <a:prstClr val="black"/>
                </a:solidFill>
              </a:rPr>
              <a:t> (1920)</a:t>
            </a:r>
            <a:endParaRPr lang="en-US" sz="2400" b="1" dirty="0">
              <a:solidFill>
                <a:prstClr val="black"/>
              </a:solidFill>
            </a:endParaRPr>
          </a:p>
        </p:txBody>
      </p:sp>
    </p:spTree>
    <p:extLst>
      <p:ext uri="{BB962C8B-B14F-4D97-AF65-F5344CB8AC3E}">
        <p14:creationId xmlns:p14="http://schemas.microsoft.com/office/powerpoint/2010/main" val="3578482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61" r="9150"/>
          <a:stretch/>
        </p:blipFill>
        <p:spPr>
          <a:xfrm>
            <a:off x="0" y="0"/>
            <a:ext cx="9144000" cy="6858000"/>
          </a:xfrm>
          <a:prstGeom prst="rect">
            <a:avLst/>
          </a:prstGeom>
        </p:spPr>
      </p:pic>
      <p:sp>
        <p:nvSpPr>
          <p:cNvPr id="2" name="Title 1"/>
          <p:cNvSpPr>
            <a:spLocks noGrp="1"/>
          </p:cNvSpPr>
          <p:nvPr>
            <p:ph type="title"/>
          </p:nvPr>
        </p:nvSpPr>
        <p:spPr>
          <a:xfrm>
            <a:off x="76200" y="381000"/>
            <a:ext cx="3733800" cy="1251062"/>
          </a:xfrm>
        </p:spPr>
        <p:txBody>
          <a:bodyPr>
            <a:noAutofit/>
          </a:bodyPr>
          <a:lstStyle/>
          <a:p>
            <a:pPr algn="ctr"/>
            <a:r>
              <a:rPr lang="en-US" sz="8800" dirty="0" smtClean="0">
                <a:solidFill>
                  <a:schemeClr val="bg1"/>
                </a:solidFill>
              </a:rPr>
              <a:t>MYTH</a:t>
            </a:r>
            <a:endParaRPr lang="en-US" sz="8800" dirty="0">
              <a:solidFill>
                <a:schemeClr val="bg1"/>
              </a:solidFill>
            </a:endParaRPr>
          </a:p>
        </p:txBody>
      </p:sp>
      <p:sp>
        <p:nvSpPr>
          <p:cNvPr id="4" name="TextBox 3"/>
          <p:cNvSpPr txBox="1"/>
          <p:nvPr/>
        </p:nvSpPr>
        <p:spPr>
          <a:xfrm>
            <a:off x="304800" y="2133600"/>
            <a:ext cx="3352800" cy="1477328"/>
          </a:xfrm>
          <a:prstGeom prst="rect">
            <a:avLst/>
          </a:prstGeom>
          <a:noFill/>
        </p:spPr>
        <p:txBody>
          <a:bodyPr wrap="square" rtlCol="0">
            <a:spAutoFit/>
          </a:bodyPr>
          <a:lstStyle/>
          <a:p>
            <a:r>
              <a:rPr lang="en-US" sz="3000" b="1" dirty="0" smtClean="0">
                <a:solidFill>
                  <a:prstClr val="white"/>
                </a:solidFill>
              </a:rPr>
              <a:t>U.S. foreign policy was </a:t>
            </a:r>
            <a:r>
              <a:rPr lang="en-US" sz="3000" b="1" i="1" dirty="0" smtClean="0">
                <a:solidFill>
                  <a:prstClr val="white"/>
                </a:solidFill>
              </a:rPr>
              <a:t>isolationist</a:t>
            </a:r>
            <a:r>
              <a:rPr lang="en-US" sz="3000" b="1" dirty="0" smtClean="0">
                <a:solidFill>
                  <a:prstClr val="white"/>
                </a:solidFill>
              </a:rPr>
              <a:t> during the 1920s.</a:t>
            </a:r>
            <a:endParaRPr lang="en-US" sz="3000" b="1" dirty="0">
              <a:solidFill>
                <a:prstClr val="white"/>
              </a:solidFill>
            </a:endParaRPr>
          </a:p>
        </p:txBody>
      </p:sp>
    </p:spTree>
    <p:extLst>
      <p:ext uri="{BB962C8B-B14F-4D97-AF65-F5344CB8AC3E}">
        <p14:creationId xmlns:p14="http://schemas.microsoft.com/office/powerpoint/2010/main" val="23727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382000" cy="1403462"/>
          </a:xfrm>
        </p:spPr>
        <p:txBody>
          <a:bodyPr>
            <a:normAutofit/>
          </a:bodyPr>
          <a:lstStyle/>
          <a:p>
            <a:r>
              <a:rPr lang="en-US" sz="5400" dirty="0" smtClean="0">
                <a:solidFill>
                  <a:schemeClr val="bg1"/>
                </a:solidFill>
              </a:rPr>
              <a:t>The Isolationism Myth</a:t>
            </a:r>
            <a:endParaRPr lang="en-US" sz="5400" dirty="0">
              <a:solidFill>
                <a:schemeClr val="bg1"/>
              </a:solidFill>
            </a:endParaRPr>
          </a:p>
        </p:txBody>
      </p:sp>
      <p:sp>
        <p:nvSpPr>
          <p:cNvPr id="7" name="Content Placeholder 6"/>
          <p:cNvSpPr>
            <a:spLocks noGrp="1"/>
          </p:cNvSpPr>
          <p:nvPr>
            <p:ph sz="half" idx="2"/>
          </p:nvPr>
        </p:nvSpPr>
        <p:spPr>
          <a:xfrm>
            <a:off x="0" y="1752600"/>
            <a:ext cx="5093443" cy="5105400"/>
          </a:xfrm>
        </p:spPr>
        <p:txBody>
          <a:bodyPr>
            <a:noAutofit/>
          </a:bodyPr>
          <a:lstStyle/>
          <a:p>
            <a:pPr marL="236538" indent="-125413">
              <a:buNone/>
            </a:pPr>
            <a:r>
              <a:rPr lang="en-US" sz="3600" b="1" dirty="0" smtClean="0"/>
              <a:t>“If you study the '20s... there was an American-first policy that said, 'Who cares what happens in Europe?’” </a:t>
            </a:r>
          </a:p>
          <a:p>
            <a:pPr marL="111125" indent="0">
              <a:buNone/>
            </a:pPr>
            <a:r>
              <a:rPr lang="en-US" sz="1400" b="1" dirty="0" smtClean="0"/>
              <a:t>		</a:t>
            </a:r>
          </a:p>
          <a:p>
            <a:pPr marL="111125" indent="0">
              <a:buNone/>
            </a:pPr>
            <a:r>
              <a:rPr lang="en-US" sz="3600" b="1" dirty="0" smtClean="0"/>
              <a:t>	</a:t>
            </a:r>
            <a:r>
              <a:rPr lang="en-US" sz="3600" b="1" dirty="0" smtClean="0">
                <a:hlinkClick r:id="rId2"/>
              </a:rPr>
              <a:t>-- George W. Bush</a:t>
            </a:r>
            <a:endParaRPr lang="en-US" sz="3600" b="1" dirty="0" smtClean="0"/>
          </a:p>
          <a:p>
            <a:pPr marL="111125" indent="0">
              <a:buNone/>
            </a:pPr>
            <a:endParaRPr lang="en-US" sz="3600" dirty="0"/>
          </a:p>
        </p:txBody>
      </p:sp>
      <p:pic>
        <p:nvPicPr>
          <p:cNvPr id="50182" name="Picture 6" descr="File:George-W-Bus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843" y="1676400"/>
            <a:ext cx="3745757" cy="4953000"/>
          </a:xfrm>
          <a:prstGeom prst="rect">
            <a:avLst/>
          </a:prstGeom>
          <a:noFill/>
        </p:spPr>
      </p:pic>
    </p:spTree>
    <p:extLst>
      <p:ext uri="{BB962C8B-B14F-4D97-AF65-F5344CB8AC3E}">
        <p14:creationId xmlns:p14="http://schemas.microsoft.com/office/powerpoint/2010/main" val="4292686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447800"/>
          </a:xfrm>
        </p:spPr>
        <p:txBody>
          <a:bodyPr>
            <a:normAutofit/>
          </a:bodyPr>
          <a:lstStyle/>
          <a:p>
            <a:pPr algn="ctr"/>
            <a:r>
              <a:rPr lang="en-US" sz="6600" strike="sngStrike" dirty="0" smtClean="0">
                <a:solidFill>
                  <a:schemeClr val="bg1"/>
                </a:solidFill>
              </a:rPr>
              <a:t>Isolationism</a:t>
            </a:r>
            <a:endParaRPr lang="en-US" sz="4000" strike="sngStrike" dirty="0">
              <a:solidFill>
                <a:schemeClr val="bg1"/>
              </a:solidFill>
            </a:endParaRPr>
          </a:p>
        </p:txBody>
      </p:sp>
      <p:sp>
        <p:nvSpPr>
          <p:cNvPr id="3" name="Content Placeholder 2"/>
          <p:cNvSpPr>
            <a:spLocks noGrp="1"/>
          </p:cNvSpPr>
          <p:nvPr>
            <p:ph sz="half" idx="1"/>
          </p:nvPr>
        </p:nvSpPr>
        <p:spPr>
          <a:xfrm>
            <a:off x="152400" y="1524000"/>
            <a:ext cx="5257800" cy="5181600"/>
          </a:xfrm>
        </p:spPr>
        <p:txBody>
          <a:bodyPr>
            <a:noAutofit/>
          </a:bodyPr>
          <a:lstStyle/>
          <a:p>
            <a:pPr marL="236538" indent="-125413">
              <a:buNone/>
            </a:pPr>
            <a:r>
              <a:rPr lang="en-US" sz="2600" b="1" dirty="0" smtClean="0"/>
              <a:t>“It will be well not to be too much disturbed by the thought of either isolation or entanglement of pacifists and militarists. The physical configuration of the earth has separated us from all of the Old World, but the common brotherhood of man… has united us by inseparable bonds with all humanity.”</a:t>
            </a:r>
          </a:p>
          <a:p>
            <a:pPr marL="111125" indent="0">
              <a:buNone/>
            </a:pPr>
            <a:endParaRPr lang="en-US" sz="1400" b="1" dirty="0" smtClean="0"/>
          </a:p>
          <a:p>
            <a:pPr marL="111125" indent="0">
              <a:buNone/>
              <a:tabLst>
                <a:tab pos="1371600" algn="l"/>
                <a:tab pos="1717675" algn="l"/>
              </a:tabLst>
            </a:pPr>
            <a:r>
              <a:rPr lang="en-US" b="1" dirty="0" smtClean="0"/>
              <a:t>	-- 	Calvin Coolidge</a:t>
            </a:r>
          </a:p>
          <a:p>
            <a:pPr marL="111125" indent="0">
              <a:buNone/>
              <a:tabLst>
                <a:tab pos="1371600" algn="l"/>
                <a:tab pos="1717675" algn="l"/>
              </a:tabLst>
            </a:pPr>
            <a:r>
              <a:rPr lang="en-US" sz="2400" b="1" dirty="0" smtClean="0"/>
              <a:t>		Inaugural Address (1925)</a:t>
            </a:r>
          </a:p>
        </p:txBody>
      </p:sp>
      <p:pic>
        <p:nvPicPr>
          <p:cNvPr id="6" name="Picture 2" descr="http://upload.wikimedia.org/wikipedia/commons/thumb/0/0b/Calvin_Coolidge-Garo.jpg/540px-Calvin_Coolidge-Ga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 r="4567"/>
          <a:stretch/>
        </p:blipFill>
        <p:spPr bwMode="auto">
          <a:xfrm>
            <a:off x="5588000" y="1600200"/>
            <a:ext cx="3403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10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6/67/GermanInfantry1914.jpg/1280px-GermanInfantry19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8458200" cy="1251062"/>
          </a:xfrm>
        </p:spPr>
        <p:txBody>
          <a:bodyPr>
            <a:noAutofit/>
          </a:bodyPr>
          <a:lstStyle/>
          <a:p>
            <a:r>
              <a:rPr lang="en-US" sz="7200" dirty="0" smtClean="0">
                <a:solidFill>
                  <a:schemeClr val="tx1"/>
                </a:solidFill>
              </a:rPr>
              <a:t>World War I</a:t>
            </a:r>
            <a:endParaRPr lang="en-US" sz="7200" dirty="0">
              <a:solidFill>
                <a:schemeClr val="tx1"/>
              </a:solidFill>
            </a:endParaRPr>
          </a:p>
        </p:txBody>
      </p:sp>
      <p:sp>
        <p:nvSpPr>
          <p:cNvPr id="6" name="TextBox 5"/>
          <p:cNvSpPr txBox="1"/>
          <p:nvPr/>
        </p:nvSpPr>
        <p:spPr>
          <a:xfrm rot="21166066">
            <a:off x="-385603" y="3907939"/>
            <a:ext cx="9923554" cy="1569660"/>
          </a:xfrm>
          <a:prstGeom prst="rect">
            <a:avLst/>
          </a:prstGeom>
          <a:solidFill>
            <a:schemeClr val="tx1">
              <a:alpha val="70000"/>
            </a:schemeClr>
          </a:solidFill>
        </p:spPr>
        <p:txBody>
          <a:bodyPr wrap="square" rtlCol="0">
            <a:spAutoFit/>
          </a:bodyPr>
          <a:lstStyle/>
          <a:p>
            <a:pPr algn="ctr"/>
            <a:r>
              <a:rPr lang="en-US" sz="9600" b="1" dirty="0" smtClean="0">
                <a:solidFill>
                  <a:schemeClr val="bg1"/>
                </a:solidFill>
              </a:rPr>
              <a:t>IT SUCKED!</a:t>
            </a:r>
            <a:endParaRPr lang="en-US" sz="9600" b="1" dirty="0">
              <a:solidFill>
                <a:schemeClr val="bg1"/>
              </a:solidFill>
            </a:endParaRPr>
          </a:p>
        </p:txBody>
      </p:sp>
    </p:spTree>
    <p:extLst>
      <p:ext uri="{BB962C8B-B14F-4D97-AF65-F5344CB8AC3E}">
        <p14:creationId xmlns:p14="http://schemas.microsoft.com/office/powerpoint/2010/main" val="536896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0354"/>
          <a:stretch/>
        </p:blipFill>
        <p:spPr>
          <a:xfrm>
            <a:off x="533400" y="0"/>
            <a:ext cx="8610600" cy="6858000"/>
          </a:xfrm>
          <a:prstGeom prst="rect">
            <a:avLst/>
          </a:prstGeom>
        </p:spPr>
      </p:pic>
      <p:sp>
        <p:nvSpPr>
          <p:cNvPr id="2" name="Title 1"/>
          <p:cNvSpPr>
            <a:spLocks noGrp="1"/>
          </p:cNvSpPr>
          <p:nvPr>
            <p:ph type="title"/>
          </p:nvPr>
        </p:nvSpPr>
        <p:spPr>
          <a:xfrm>
            <a:off x="0" y="381000"/>
            <a:ext cx="3581400" cy="5486400"/>
          </a:xfrm>
        </p:spPr>
        <p:txBody>
          <a:bodyPr>
            <a:normAutofit/>
          </a:bodyPr>
          <a:lstStyle/>
          <a:p>
            <a:pPr algn="ctr"/>
            <a:r>
              <a:rPr lang="en-US" sz="8000" i="1" dirty="0" smtClean="0">
                <a:solidFill>
                  <a:schemeClr val="tx1"/>
                </a:solidFill>
                <a:latin typeface="+mn-lt"/>
              </a:rPr>
              <a:t>Let’s</a:t>
            </a:r>
            <a:r>
              <a:rPr lang="en-US" sz="8000" i="1" dirty="0" smtClean="0">
                <a:solidFill>
                  <a:schemeClr val="tx1"/>
                </a:solidFill>
              </a:rPr>
              <a:t> </a:t>
            </a:r>
            <a:r>
              <a:rPr lang="en-US" sz="4800" dirty="0" smtClean="0"/>
              <a:t/>
            </a:r>
            <a:br>
              <a:rPr lang="en-US" sz="4800" dirty="0" smtClean="0"/>
            </a:br>
            <a:r>
              <a:rPr lang="en-US" sz="11500" b="0" dirty="0" smtClean="0"/>
              <a:t>NOT</a:t>
            </a:r>
            <a:r>
              <a:rPr lang="en-US" sz="11500" dirty="0" smtClean="0"/>
              <a:t> </a:t>
            </a:r>
            <a:r>
              <a:rPr lang="en-US" sz="4800" dirty="0" smtClean="0"/>
              <a:t/>
            </a:r>
            <a:br>
              <a:rPr lang="en-US" sz="4800" dirty="0" smtClean="0"/>
            </a:br>
            <a:r>
              <a:rPr lang="en-US" sz="6600" i="1" dirty="0" smtClean="0">
                <a:solidFill>
                  <a:schemeClr val="tx1"/>
                </a:solidFill>
                <a:latin typeface="+mn-lt"/>
              </a:rPr>
              <a:t>do that again!</a:t>
            </a:r>
            <a:endParaRPr lang="en-US" sz="6600" i="1" dirty="0">
              <a:solidFill>
                <a:schemeClr val="tx1"/>
              </a:solidFill>
              <a:latin typeface="+mn-lt"/>
            </a:endParaRPr>
          </a:p>
        </p:txBody>
      </p:sp>
    </p:spTree>
    <p:extLst>
      <p:ext uri="{BB962C8B-B14F-4D97-AF65-F5344CB8AC3E}">
        <p14:creationId xmlns:p14="http://schemas.microsoft.com/office/powerpoint/2010/main" val="1600236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419600"/>
          </a:xfrm>
        </p:spPr>
        <p:txBody>
          <a:bodyPr>
            <a:normAutofit/>
          </a:bodyPr>
          <a:lstStyle/>
          <a:p>
            <a:pPr algn="ctr"/>
            <a:r>
              <a:rPr lang="en-US" sz="10700" dirty="0" smtClean="0">
                <a:solidFill>
                  <a:schemeClr val="bg1"/>
                </a:solidFill>
              </a:rPr>
              <a:t>Peace and</a:t>
            </a:r>
            <a:r>
              <a:rPr lang="en-US" sz="7200" dirty="0" smtClean="0">
                <a:solidFill>
                  <a:schemeClr val="bg1"/>
                </a:solidFill>
              </a:rPr>
              <a:t> Understanding</a:t>
            </a:r>
            <a:endParaRPr lang="en-US" sz="7200" dirty="0">
              <a:solidFill>
                <a:schemeClr val="bg1"/>
              </a:solidFill>
            </a:endParaRPr>
          </a:p>
        </p:txBody>
      </p:sp>
    </p:spTree>
    <p:extLst>
      <p:ext uri="{BB962C8B-B14F-4D97-AF65-F5344CB8AC3E}">
        <p14:creationId xmlns:p14="http://schemas.microsoft.com/office/powerpoint/2010/main" val="2637232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403462"/>
          </a:xfrm>
        </p:spPr>
        <p:txBody>
          <a:bodyPr>
            <a:noAutofit/>
          </a:bodyPr>
          <a:lstStyle/>
          <a:p>
            <a:r>
              <a:rPr lang="en-US" sz="5400" dirty="0" smtClean="0">
                <a:solidFill>
                  <a:schemeClr val="bg1"/>
                </a:solidFill>
              </a:rPr>
              <a:t>America:  World Leader</a:t>
            </a:r>
            <a:endParaRPr lang="en-US" sz="5400" dirty="0">
              <a:solidFill>
                <a:schemeClr val="bg1"/>
              </a:solidFill>
            </a:endParaRPr>
          </a:p>
        </p:txBody>
      </p:sp>
      <p:pic>
        <p:nvPicPr>
          <p:cNvPr id="5" name="Picture 2" descr="File:Uss south carolina b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4" t="-1" r="1849" b="20991"/>
          <a:stretch/>
        </p:blipFill>
        <p:spPr bwMode="auto">
          <a:xfrm>
            <a:off x="380999" y="1676400"/>
            <a:ext cx="244698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380998" y="3429000"/>
            <a:ext cx="2446987" cy="1427409"/>
          </a:xfrm>
          <a:prstGeom prst="rect">
            <a:avLst/>
          </a:prstGeom>
          <a:noFill/>
          <a:ln>
            <a:solidFill>
              <a:schemeClr val="tx1"/>
            </a:solidFill>
          </a:ln>
        </p:spPr>
      </p:pic>
      <p:pic>
        <p:nvPicPr>
          <p:cNvPr id="7" name="Picture 2" descr="http://upload.wikimedia.org/wikipedia/commons/archive/c/c9/20050420131520!Vickers_IW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21" t="3641" b="40366"/>
          <a:stretch/>
        </p:blipFill>
        <p:spPr bwMode="auto">
          <a:xfrm>
            <a:off x="381000" y="5073644"/>
            <a:ext cx="2446986" cy="1532803"/>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a:off x="381000" y="5073644"/>
            <a:ext cx="2446986" cy="1532804"/>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3048000" y="1676400"/>
            <a:ext cx="5943600" cy="1446550"/>
          </a:xfrm>
          <a:prstGeom prst="rect">
            <a:avLst/>
          </a:prstGeom>
          <a:noFill/>
        </p:spPr>
        <p:txBody>
          <a:bodyPr wrap="square" rtlCol="0">
            <a:spAutoFit/>
          </a:bodyPr>
          <a:lstStyle/>
          <a:p>
            <a:r>
              <a:rPr lang="en-US" sz="4400" b="1" dirty="0" smtClean="0">
                <a:solidFill>
                  <a:prstClr val="black"/>
                </a:solidFill>
              </a:rPr>
              <a:t>Washington Naval Conference</a:t>
            </a:r>
            <a:endParaRPr lang="en-US" sz="4400" b="1" dirty="0">
              <a:solidFill>
                <a:prstClr val="black"/>
              </a:solidFill>
            </a:endParaRPr>
          </a:p>
        </p:txBody>
      </p:sp>
      <p:sp>
        <p:nvSpPr>
          <p:cNvPr id="10" name="TextBox 9"/>
          <p:cNvSpPr txBox="1"/>
          <p:nvPr/>
        </p:nvSpPr>
        <p:spPr>
          <a:xfrm>
            <a:off x="3048000" y="3657600"/>
            <a:ext cx="5943600" cy="769441"/>
          </a:xfrm>
          <a:prstGeom prst="rect">
            <a:avLst/>
          </a:prstGeom>
          <a:noFill/>
        </p:spPr>
        <p:txBody>
          <a:bodyPr wrap="square" rtlCol="0">
            <a:spAutoFit/>
          </a:bodyPr>
          <a:lstStyle/>
          <a:p>
            <a:r>
              <a:rPr lang="en-US" sz="4400" b="1" dirty="0" smtClean="0">
                <a:solidFill>
                  <a:prstClr val="black"/>
                </a:solidFill>
              </a:rPr>
              <a:t>Dawes Plan</a:t>
            </a:r>
            <a:endParaRPr lang="en-US" sz="4400" b="1" dirty="0">
              <a:solidFill>
                <a:prstClr val="black"/>
              </a:solidFill>
            </a:endParaRPr>
          </a:p>
        </p:txBody>
      </p:sp>
      <p:sp>
        <p:nvSpPr>
          <p:cNvPr id="11" name="TextBox 10"/>
          <p:cNvSpPr txBox="1"/>
          <p:nvPr/>
        </p:nvSpPr>
        <p:spPr>
          <a:xfrm>
            <a:off x="3048000" y="5435025"/>
            <a:ext cx="5943600" cy="769441"/>
          </a:xfrm>
          <a:prstGeom prst="rect">
            <a:avLst/>
          </a:prstGeom>
          <a:noFill/>
        </p:spPr>
        <p:txBody>
          <a:bodyPr wrap="square" rtlCol="0">
            <a:spAutoFit/>
          </a:bodyPr>
          <a:lstStyle/>
          <a:p>
            <a:r>
              <a:rPr lang="en-US" sz="4400" b="1" dirty="0" smtClean="0">
                <a:solidFill>
                  <a:prstClr val="black"/>
                </a:solidFill>
              </a:rPr>
              <a:t>Kellogg-Briand Pact</a:t>
            </a:r>
            <a:endParaRPr lang="en-US" sz="4400" b="1" dirty="0">
              <a:solidFill>
                <a:prstClr val="black"/>
              </a:solidFill>
            </a:endParaRPr>
          </a:p>
        </p:txBody>
      </p:sp>
    </p:spTree>
    <p:extLst>
      <p:ext uri="{BB962C8B-B14F-4D97-AF65-F5344CB8AC3E}">
        <p14:creationId xmlns:p14="http://schemas.microsoft.com/office/powerpoint/2010/main" val="401475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http://vintagegent.com/wp-content/uploads/2011/09/woodrowwilson.jpg"/>
          <p:cNvPicPr>
            <a:picLocks noChangeAspect="1" noChangeArrowheads="1"/>
          </p:cNvPicPr>
          <p:nvPr/>
        </p:nvPicPr>
        <p:blipFill rotWithShape="1">
          <a:blip r:embed="rId4">
            <a:extLst>
              <a:ext uri="{28A0092B-C50C-407E-A947-70E740481C1C}">
                <a14:useLocalDpi xmlns:a14="http://schemas.microsoft.com/office/drawing/2010/main" val="0"/>
              </a:ext>
            </a:extLst>
          </a:blip>
          <a:srcRect t="5153" r="8718" b="24645"/>
          <a:stretch/>
        </p:blipFill>
        <p:spPr bwMode="auto">
          <a:xfrm>
            <a:off x="1963484" y="1"/>
            <a:ext cx="7180516" cy="6890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intagegent.com/wp-content/uploads/2011/09/woodrowwilson.jpg"/>
          <p:cNvPicPr>
            <a:picLocks noChangeAspect="1" noChangeArrowheads="1"/>
          </p:cNvPicPr>
          <p:nvPr/>
        </p:nvPicPr>
        <p:blipFill rotWithShape="1">
          <a:blip r:embed="rId4">
            <a:extLst>
              <a:ext uri="{28A0092B-C50C-407E-A947-70E740481C1C}">
                <a14:useLocalDpi xmlns:a14="http://schemas.microsoft.com/office/drawing/2010/main" val="0"/>
              </a:ext>
            </a:extLst>
          </a:blip>
          <a:srcRect t="5153" r="92149" b="24645"/>
          <a:stretch/>
        </p:blipFill>
        <p:spPr bwMode="auto">
          <a:xfrm>
            <a:off x="0" y="0"/>
            <a:ext cx="2598821" cy="6890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381000"/>
            <a:ext cx="4648200" cy="2316162"/>
          </a:xfrm>
        </p:spPr>
        <p:txBody>
          <a:bodyPr>
            <a:noAutofit/>
          </a:bodyPr>
          <a:lstStyle/>
          <a:p>
            <a:r>
              <a:rPr lang="en-US" sz="5400" b="1" dirty="0" smtClean="0">
                <a:solidFill>
                  <a:schemeClr val="bg1"/>
                </a:solidFill>
              </a:rPr>
              <a:t>The League </a:t>
            </a:r>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of Nations</a:t>
            </a:r>
            <a:endParaRPr lang="en-US" sz="6000" b="1" dirty="0">
              <a:solidFill>
                <a:schemeClr val="bg1"/>
              </a:solidFill>
            </a:endParaRPr>
          </a:p>
        </p:txBody>
      </p:sp>
      <p:sp>
        <p:nvSpPr>
          <p:cNvPr id="3" name="Content Placeholder 2"/>
          <p:cNvSpPr>
            <a:spLocks noGrp="1"/>
          </p:cNvSpPr>
          <p:nvPr>
            <p:ph idx="1"/>
          </p:nvPr>
        </p:nvSpPr>
        <p:spPr>
          <a:xfrm>
            <a:off x="210884" y="3581400"/>
            <a:ext cx="2532316" cy="2667000"/>
          </a:xfrm>
        </p:spPr>
        <p:txBody>
          <a:bodyPr>
            <a:noAutofit/>
          </a:bodyPr>
          <a:lstStyle/>
          <a:p>
            <a:pPr marL="0" indent="0" algn="ctr">
              <a:buNone/>
            </a:pPr>
            <a:r>
              <a:rPr lang="en-US" sz="8000" dirty="0" smtClean="0">
                <a:solidFill>
                  <a:schemeClr val="bg1"/>
                </a:solidFill>
                <a:latin typeface="Bella Donna" pitchFamily="66" charset="0"/>
              </a:rPr>
              <a:t>Wilson’s Baby</a:t>
            </a:r>
            <a:endParaRPr lang="en-US" sz="8000" dirty="0">
              <a:solidFill>
                <a:schemeClr val="bg1"/>
              </a:solidFill>
              <a:latin typeface="Bella Donna" pitchFamily="66" charset="0"/>
            </a:endParaRPr>
          </a:p>
        </p:txBody>
      </p:sp>
    </p:spTree>
    <p:extLst>
      <p:ext uri="{BB962C8B-B14F-4D97-AF65-F5344CB8AC3E}">
        <p14:creationId xmlns:p14="http://schemas.microsoft.com/office/powerpoint/2010/main" val="4183298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81000" y="1621536"/>
            <a:ext cx="4648200" cy="1274064"/>
          </a:xfrm>
        </p:spPr>
        <p:txBody>
          <a:bodyPr>
            <a:normAutofit/>
          </a:bodyPr>
          <a:lstStyle/>
          <a:p>
            <a:pPr marL="118872" indent="0">
              <a:buNone/>
            </a:pPr>
            <a:r>
              <a:rPr lang="en-US" sz="3600" b="1" dirty="0" smtClean="0">
                <a:solidFill>
                  <a:schemeClr val="bg1"/>
                </a:solidFill>
              </a:rPr>
              <a:t>Naval Arms Control</a:t>
            </a:r>
          </a:p>
          <a:p>
            <a:pPr marL="118872" indent="0">
              <a:buNone/>
            </a:pPr>
            <a:r>
              <a:rPr lang="en-US" sz="3600" b="1" dirty="0" smtClean="0">
                <a:solidFill>
                  <a:schemeClr val="bg1"/>
                </a:solidFill>
              </a:rPr>
              <a:t>Avoid Arms Race</a:t>
            </a:r>
            <a:endParaRPr lang="en-US" sz="3600" b="1" dirty="0">
              <a:solidFill>
                <a:schemeClr val="bg1"/>
              </a:solidFill>
            </a:endParaRPr>
          </a:p>
        </p:txBody>
      </p:sp>
      <p:sp>
        <p:nvSpPr>
          <p:cNvPr id="5" name="Rectangle 4"/>
          <p:cNvSpPr/>
          <p:nvPr/>
        </p:nvSpPr>
        <p:spPr>
          <a:xfrm>
            <a:off x="7350663" y="6488668"/>
            <a:ext cx="1717137" cy="307777"/>
          </a:xfrm>
          <a:prstGeom prst="rect">
            <a:avLst/>
          </a:prstGeom>
        </p:spPr>
        <p:txBody>
          <a:bodyPr wrap="none">
            <a:spAutoFit/>
          </a:bodyPr>
          <a:lstStyle/>
          <a:p>
            <a:r>
              <a:rPr lang="en-US" sz="1400" b="1" dirty="0" smtClean="0">
                <a:solidFill>
                  <a:prstClr val="white"/>
                </a:solidFill>
              </a:rPr>
              <a:t>Photo by </a:t>
            </a:r>
            <a:r>
              <a:rPr lang="en-US" sz="1400" b="1" dirty="0" smtClean="0">
                <a:solidFill>
                  <a:prstClr val="white"/>
                </a:solidFill>
                <a:hlinkClick r:id="rId3"/>
              </a:rPr>
              <a:t>PIXNOIZE</a:t>
            </a:r>
            <a:endParaRPr lang="en-US" sz="1400" dirty="0">
              <a:solidFill>
                <a:prstClr val="white"/>
              </a:solidFill>
            </a:endParaRPr>
          </a:p>
        </p:txBody>
      </p:sp>
      <p:sp>
        <p:nvSpPr>
          <p:cNvPr id="7"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sp>
        <p:nvSpPr>
          <p:cNvPr id="8" name="Rectangle 7"/>
          <p:cNvSpPr/>
          <p:nvPr/>
        </p:nvSpPr>
        <p:spPr>
          <a:xfrm>
            <a:off x="7371388" y="304800"/>
            <a:ext cx="1544012" cy="707886"/>
          </a:xfrm>
          <a:prstGeom prst="rect">
            <a:avLst/>
          </a:prstGeom>
        </p:spPr>
        <p:txBody>
          <a:bodyPr wrap="none">
            <a:spAutoFit/>
          </a:bodyPr>
          <a:lstStyle/>
          <a:p>
            <a:r>
              <a:rPr lang="en-US" sz="4000" b="1" dirty="0">
                <a:solidFill>
                  <a:prstClr val="white"/>
                </a:solidFill>
              </a:rPr>
              <a:t>(1921)</a:t>
            </a:r>
          </a:p>
        </p:txBody>
      </p:sp>
    </p:spTree>
    <p:extLst>
      <p:ext uri="{BB962C8B-B14F-4D97-AF65-F5344CB8AC3E}">
        <p14:creationId xmlns:p14="http://schemas.microsoft.com/office/powerpoint/2010/main" val="1835316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008083924"/>
              </p:ext>
            </p:extLst>
          </p:nvPr>
        </p:nvGraphicFramePr>
        <p:xfrm>
          <a:off x="2286000" y="1920240"/>
          <a:ext cx="6324600" cy="4404360"/>
        </p:xfrm>
        <a:graphic>
          <a:graphicData uri="http://schemas.openxmlformats.org/drawingml/2006/table">
            <a:tbl>
              <a:tblPr firstRow="1" bandRow="1">
                <a:tableStyleId>{073A0DAA-6AF3-43AB-8588-CEC1D06C72B9}</a:tableStyleId>
              </a:tblPr>
              <a:tblGrid>
                <a:gridCol w="1981200"/>
                <a:gridCol w="2209800"/>
                <a:gridCol w="2133600"/>
              </a:tblGrid>
              <a:tr h="1675572">
                <a:tc>
                  <a:txBody>
                    <a:bodyPr/>
                    <a:lstStyle/>
                    <a:p>
                      <a:pPr algn="ctr"/>
                      <a:r>
                        <a:rPr lang="en-US" sz="4000" dirty="0" smtClean="0"/>
                        <a:t>Nation</a:t>
                      </a:r>
                      <a:endParaRPr lang="en-US" sz="4000" dirty="0"/>
                    </a:p>
                  </a:txBody>
                  <a:tcPr anchor="ctr">
                    <a:solidFill>
                      <a:schemeClr val="dk1">
                        <a:alpha val="60000"/>
                      </a:schemeClr>
                    </a:solidFill>
                  </a:tcPr>
                </a:tc>
                <a:tc>
                  <a:txBody>
                    <a:bodyPr/>
                    <a:lstStyle/>
                    <a:p>
                      <a:pPr algn="ctr"/>
                      <a:r>
                        <a:rPr lang="en-US" sz="4000" dirty="0" smtClean="0"/>
                        <a:t>Capital Ships</a:t>
                      </a:r>
                      <a:endParaRPr lang="en-US" sz="4000" dirty="0"/>
                    </a:p>
                  </a:txBody>
                  <a:tcPr anchor="ctr">
                    <a:solidFill>
                      <a:schemeClr val="dk1">
                        <a:alpha val="60000"/>
                      </a:schemeClr>
                    </a:solidFill>
                  </a:tcPr>
                </a:tc>
                <a:tc>
                  <a:txBody>
                    <a:bodyPr/>
                    <a:lstStyle/>
                    <a:p>
                      <a:pPr algn="l"/>
                      <a:r>
                        <a:rPr lang="en-US" sz="4000" dirty="0" smtClean="0"/>
                        <a:t>Aircraft</a:t>
                      </a:r>
                      <a:r>
                        <a:rPr lang="en-US" sz="4000" baseline="0" dirty="0" smtClean="0"/>
                        <a:t> Carriers</a:t>
                      </a:r>
                      <a:endParaRPr lang="en-US" sz="4000" dirty="0"/>
                    </a:p>
                  </a:txBody>
                  <a:tcPr anchor="ctr">
                    <a:solidFill>
                      <a:schemeClr val="dk1">
                        <a:alpha val="60000"/>
                      </a:schemeClr>
                    </a:solidFill>
                  </a:tcPr>
                </a:tc>
              </a:tr>
              <a:tr h="909596">
                <a:tc>
                  <a:txBody>
                    <a:bodyPr/>
                    <a:lstStyle/>
                    <a:p>
                      <a:r>
                        <a:rPr lang="en-US" sz="4000" b="1" dirty="0" smtClean="0"/>
                        <a:t>Britain</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r>
              <a:tr h="909596">
                <a:tc>
                  <a:txBody>
                    <a:bodyPr/>
                    <a:lstStyle/>
                    <a:p>
                      <a:r>
                        <a:rPr lang="en-US" sz="4000" b="1" dirty="0" smtClean="0"/>
                        <a:t>U.S.</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r>
              <a:tr h="909596">
                <a:tc>
                  <a:txBody>
                    <a:bodyPr/>
                    <a:lstStyle/>
                    <a:p>
                      <a:r>
                        <a:rPr lang="en-US" sz="4000" b="1" dirty="0" smtClean="0"/>
                        <a:t>Japan</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r>
            </a:tbl>
          </a:graphicData>
        </a:graphic>
      </p:graphicFrame>
      <p:sp>
        <p:nvSpPr>
          <p:cNvPr id="2" name="Rectangle 1"/>
          <p:cNvSpPr/>
          <p:nvPr/>
        </p:nvSpPr>
        <p:spPr>
          <a:xfrm>
            <a:off x="7371388" y="304800"/>
            <a:ext cx="1544012" cy="707886"/>
          </a:xfrm>
          <a:prstGeom prst="rect">
            <a:avLst/>
          </a:prstGeom>
        </p:spPr>
        <p:txBody>
          <a:bodyPr wrap="none">
            <a:spAutoFit/>
          </a:bodyPr>
          <a:lstStyle/>
          <a:p>
            <a:r>
              <a:rPr lang="en-US" sz="4000" b="1" dirty="0">
                <a:solidFill>
                  <a:prstClr val="white"/>
                </a:solidFill>
              </a:rPr>
              <a:t>(1921)</a:t>
            </a:r>
          </a:p>
        </p:txBody>
      </p:sp>
      <p:sp>
        <p:nvSpPr>
          <p:cNvPr id="4" name="TextBox 3"/>
          <p:cNvSpPr txBox="1"/>
          <p:nvPr/>
        </p:nvSpPr>
        <p:spPr>
          <a:xfrm>
            <a:off x="381000" y="1524000"/>
            <a:ext cx="988219" cy="4953000"/>
          </a:xfrm>
          <a:prstGeom prst="rect">
            <a:avLst/>
          </a:prstGeom>
          <a:solidFill>
            <a:schemeClr val="tx1">
              <a:alpha val="35000"/>
            </a:schemeClr>
          </a:solidFill>
        </p:spPr>
        <p:txBody>
          <a:bodyPr vert="wordArtVert" wrap="square" rtlCol="0">
            <a:spAutoFit/>
          </a:bodyPr>
          <a:lstStyle/>
          <a:p>
            <a:pPr algn="ctr"/>
            <a:r>
              <a:rPr lang="en-US" sz="4400" b="1" dirty="0" smtClean="0">
                <a:solidFill>
                  <a:prstClr val="white"/>
                </a:solidFill>
              </a:rPr>
              <a:t>RATIOS</a:t>
            </a:r>
            <a:endParaRPr lang="en-US" sz="4400" b="1" dirty="0">
              <a:solidFill>
                <a:prstClr val="white"/>
              </a:solidFill>
            </a:endParaRPr>
          </a:p>
        </p:txBody>
      </p:sp>
      <p:sp>
        <p:nvSpPr>
          <p:cNvPr id="14" name="Rectangle 13"/>
          <p:cNvSpPr/>
          <p:nvPr/>
        </p:nvSpPr>
        <p:spPr>
          <a:xfrm>
            <a:off x="7350663" y="6488668"/>
            <a:ext cx="1717137" cy="307777"/>
          </a:xfrm>
          <a:prstGeom prst="rect">
            <a:avLst/>
          </a:prstGeom>
        </p:spPr>
        <p:txBody>
          <a:bodyPr wrap="none">
            <a:spAutoFit/>
          </a:bodyPr>
          <a:lstStyle/>
          <a:p>
            <a:r>
              <a:rPr lang="en-US" sz="1400" b="1" dirty="0" smtClean="0">
                <a:solidFill>
                  <a:prstClr val="white"/>
                </a:solidFill>
              </a:rPr>
              <a:t>Photo by </a:t>
            </a:r>
            <a:r>
              <a:rPr lang="en-US" sz="1400" b="1" dirty="0" smtClean="0">
                <a:solidFill>
                  <a:prstClr val="white"/>
                </a:solidFill>
                <a:hlinkClick r:id="rId3"/>
              </a:rPr>
              <a:t>PIXNOIZE</a:t>
            </a:r>
            <a:endParaRPr lang="en-US" sz="1400" dirty="0">
              <a:solidFill>
                <a:prstClr val="white"/>
              </a:solidFill>
            </a:endParaRPr>
          </a:p>
        </p:txBody>
      </p:sp>
    </p:spTree>
    <p:extLst>
      <p:ext uri="{BB962C8B-B14F-4D97-AF65-F5344CB8AC3E}">
        <p14:creationId xmlns:p14="http://schemas.microsoft.com/office/powerpoint/2010/main" val="1972793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327262"/>
          </a:xfrm>
        </p:spPr>
        <p:txBody>
          <a:bodyPr>
            <a:normAutofit/>
          </a:bodyPr>
          <a:lstStyle/>
          <a:p>
            <a:r>
              <a:rPr lang="en-US" sz="5400" dirty="0" smtClean="0">
                <a:solidFill>
                  <a:schemeClr val="bg1"/>
                </a:solidFill>
              </a:rPr>
              <a:t>U.S.S. </a:t>
            </a:r>
            <a:r>
              <a:rPr lang="en-US" sz="5400" i="1" dirty="0" smtClean="0">
                <a:solidFill>
                  <a:schemeClr val="bg1"/>
                </a:solidFill>
              </a:rPr>
              <a:t>South Carolina</a:t>
            </a:r>
            <a:endParaRPr lang="en-US" sz="540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File:Uss south carolina bb.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4" t="-1" r="1849" b="20991"/>
          <a:stretch/>
        </p:blipFill>
        <p:spPr bwMode="auto">
          <a:xfrm>
            <a:off x="0" y="1447800"/>
            <a:ext cx="9143999"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060141">
            <a:off x="-624793" y="3415924"/>
            <a:ext cx="10439400" cy="1200329"/>
          </a:xfrm>
          <a:prstGeom prst="rect">
            <a:avLst/>
          </a:prstGeom>
          <a:solidFill>
            <a:schemeClr val="dk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7200" b="1" dirty="0" smtClean="0">
                <a:solidFill>
                  <a:prstClr val="white"/>
                </a:solidFill>
              </a:rPr>
              <a:t>DISMANTLED (1924)</a:t>
            </a:r>
            <a:endParaRPr lang="en-US" sz="7200" b="1" dirty="0">
              <a:solidFill>
                <a:prstClr val="white"/>
              </a:solidFill>
            </a:endParaRPr>
          </a:p>
        </p:txBody>
      </p:sp>
    </p:spTree>
    <p:extLst>
      <p:ext uri="{BB962C8B-B14F-4D97-AF65-F5344CB8AC3E}">
        <p14:creationId xmlns:p14="http://schemas.microsoft.com/office/powerpoint/2010/main" val="1170913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sp>
        <p:nvSpPr>
          <p:cNvPr id="5" name="TextBox 4"/>
          <p:cNvSpPr txBox="1"/>
          <p:nvPr/>
        </p:nvSpPr>
        <p:spPr>
          <a:xfrm>
            <a:off x="5410200" y="312003"/>
            <a:ext cx="3733800" cy="830997"/>
          </a:xfrm>
          <a:prstGeom prst="rect">
            <a:avLst/>
          </a:prstGeom>
          <a:noFill/>
        </p:spPr>
        <p:txBody>
          <a:bodyPr wrap="square" rtlCol="0">
            <a:spAutoFit/>
          </a:bodyPr>
          <a:lstStyle/>
          <a:p>
            <a:r>
              <a:rPr lang="en-US" sz="2400" b="1" dirty="0" smtClean="0">
                <a:solidFill>
                  <a:srgbClr val="FFFF00"/>
                </a:solidFill>
              </a:rPr>
              <a:t>NOTE:  This is different from the Dawes Act (1887)</a:t>
            </a:r>
            <a:endParaRPr lang="en-US" sz="2400" b="1" dirty="0">
              <a:solidFill>
                <a:srgbClr val="FFFF00"/>
              </a:solidFill>
            </a:endParaRPr>
          </a:p>
        </p:txBody>
      </p:sp>
      <p:pic>
        <p:nvPicPr>
          <p:cNvPr id="11878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0" y="1447800"/>
            <a:ext cx="9144000" cy="5334000"/>
          </a:xfrm>
          <a:prstGeom prst="rect">
            <a:avLst/>
          </a:prstGeom>
          <a:noFill/>
        </p:spPr>
      </p:pic>
    </p:spTree>
    <p:extLst>
      <p:ext uri="{BB962C8B-B14F-4D97-AF65-F5344CB8AC3E}">
        <p14:creationId xmlns:p14="http://schemas.microsoft.com/office/powerpoint/2010/main" val="743396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pic>
        <p:nvPicPr>
          <p:cNvPr id="118788" name="Picture 4" descr="http://www.mediabistro.com/prnewser/files/original/nobel-medal.jpg">
            <a:hlinkClick r:id="" action="ppaction://noaction"/>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1427305"/>
            <a:ext cx="5410200" cy="5430695"/>
          </a:xfrm>
          <a:prstGeom prst="rect">
            <a:avLst/>
          </a:prstGeom>
          <a:noFill/>
        </p:spPr>
      </p:pic>
    </p:spTree>
    <p:extLst>
      <p:ext uri="{BB962C8B-B14F-4D97-AF65-F5344CB8AC3E}">
        <p14:creationId xmlns:p14="http://schemas.microsoft.com/office/powerpoint/2010/main" val="1187593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rchive/c/c9/20050420131520!Vickers_IW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41" b="8980"/>
          <a:stretch/>
        </p:blipFill>
        <p:spPr bwMode="auto">
          <a:xfrm>
            <a:off x="0" y="1371601"/>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7696200" cy="1403462"/>
          </a:xfrm>
        </p:spPr>
        <p:txBody>
          <a:bodyPr>
            <a:noAutofit/>
          </a:bodyPr>
          <a:lstStyle/>
          <a:p>
            <a:r>
              <a:rPr lang="en-US" sz="5400" dirty="0" smtClean="0">
                <a:solidFill>
                  <a:schemeClr val="bg1"/>
                </a:solidFill>
              </a:rPr>
              <a:t>Kellogg-Briand Pact </a:t>
            </a:r>
            <a:endParaRPr lang="en-US" sz="5400" dirty="0">
              <a:solidFill>
                <a:schemeClr val="bg1"/>
              </a:solidFill>
            </a:endParaRPr>
          </a:p>
        </p:txBody>
      </p:sp>
      <p:sp>
        <p:nvSpPr>
          <p:cNvPr id="4" name="Content Placeholder 3"/>
          <p:cNvSpPr>
            <a:spLocks noGrp="1"/>
          </p:cNvSpPr>
          <p:nvPr>
            <p:ph sz="half" idx="2"/>
          </p:nvPr>
        </p:nvSpPr>
        <p:spPr>
          <a:xfrm>
            <a:off x="152400" y="2152651"/>
            <a:ext cx="3505200" cy="1657349"/>
          </a:xfrm>
        </p:spPr>
        <p:style>
          <a:lnRef idx="2">
            <a:schemeClr val="accent2"/>
          </a:lnRef>
          <a:fillRef idx="1">
            <a:schemeClr val="lt1"/>
          </a:fillRef>
          <a:effectRef idx="0">
            <a:schemeClr val="accent2"/>
          </a:effectRef>
          <a:fontRef idx="minor">
            <a:schemeClr val="dk1"/>
          </a:fontRef>
        </p:style>
        <p:txBody>
          <a:bodyPr>
            <a:normAutofit/>
          </a:bodyPr>
          <a:lstStyle/>
          <a:p>
            <a:pPr marL="114300" indent="4763">
              <a:buNone/>
            </a:pPr>
            <a:r>
              <a:rPr lang="en-US" sz="3200" b="1" dirty="0" smtClean="0"/>
              <a:t>Renounced war as an “instrument of national policy”</a:t>
            </a:r>
            <a:endParaRPr lang="en-US" sz="3200" b="1" dirty="0"/>
          </a:p>
        </p:txBody>
      </p:sp>
      <p:sp>
        <p:nvSpPr>
          <p:cNvPr id="7" name="&quot;No&quot; Symbol 6"/>
          <p:cNvSpPr/>
          <p:nvPr/>
        </p:nvSpPr>
        <p:spPr>
          <a:xfrm>
            <a:off x="4038600" y="1466851"/>
            <a:ext cx="5029200" cy="3714749"/>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7757082" y="329625"/>
            <a:ext cx="1386918" cy="646331"/>
          </a:xfrm>
          <a:prstGeom prst="rect">
            <a:avLst/>
          </a:prstGeom>
        </p:spPr>
        <p:txBody>
          <a:bodyPr wrap="none">
            <a:spAutoFit/>
          </a:bodyPr>
          <a:lstStyle/>
          <a:p>
            <a:r>
              <a:rPr lang="en-US" sz="3600" dirty="0">
                <a:solidFill>
                  <a:prstClr val="white"/>
                </a:solidFill>
              </a:rPr>
              <a:t>(1929)</a:t>
            </a:r>
          </a:p>
        </p:txBody>
      </p:sp>
    </p:spTree>
    <p:extLst>
      <p:ext uri="{BB962C8B-B14F-4D97-AF65-F5344CB8AC3E}">
        <p14:creationId xmlns:p14="http://schemas.microsoft.com/office/powerpoint/2010/main" val="2499334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4419600"/>
          </a:xfrm>
        </p:spPr>
        <p:txBody>
          <a:bodyPr>
            <a:normAutofit/>
          </a:bodyPr>
          <a:lstStyle/>
          <a:p>
            <a:pPr algn="ctr"/>
            <a:r>
              <a:rPr lang="en-US" sz="7200" dirty="0" smtClean="0">
                <a:solidFill>
                  <a:schemeClr val="bg1"/>
                </a:solidFill>
              </a:rPr>
              <a:t>Non-Intervention</a:t>
            </a:r>
            <a:endParaRPr lang="en-US" sz="4800" dirty="0">
              <a:solidFill>
                <a:schemeClr val="bg1"/>
              </a:solidFill>
            </a:endParaRPr>
          </a:p>
        </p:txBody>
      </p:sp>
    </p:spTree>
    <p:extLst>
      <p:ext uri="{BB962C8B-B14F-4D97-AF65-F5344CB8AC3E}">
        <p14:creationId xmlns:p14="http://schemas.microsoft.com/office/powerpoint/2010/main" val="1258306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normAutofit/>
          </a:bodyPr>
          <a:lstStyle/>
          <a:p>
            <a:pPr algn="ctr"/>
            <a:r>
              <a:rPr lang="en-US" sz="5400" dirty="0" smtClean="0">
                <a:solidFill>
                  <a:schemeClr val="bg1"/>
                </a:solidFill>
              </a:rPr>
              <a:t>“Good Neighbor” Policy</a:t>
            </a:r>
            <a:endParaRPr lang="en-US" sz="5400" dirty="0">
              <a:solidFill>
                <a:schemeClr val="bg1"/>
              </a:solidFill>
            </a:endParaRPr>
          </a:p>
        </p:txBody>
      </p:sp>
      <p:sp>
        <p:nvSpPr>
          <p:cNvPr id="3" name="Content Placeholder 2"/>
          <p:cNvSpPr>
            <a:spLocks noGrp="1"/>
          </p:cNvSpPr>
          <p:nvPr>
            <p:ph sz="half" idx="1"/>
          </p:nvPr>
        </p:nvSpPr>
        <p:spPr>
          <a:xfrm>
            <a:off x="0" y="1518144"/>
            <a:ext cx="4343400" cy="1834656"/>
          </a:xfrm>
        </p:spPr>
        <p:txBody>
          <a:bodyPr>
            <a:normAutofit/>
          </a:bodyPr>
          <a:lstStyle/>
          <a:p>
            <a:pPr marL="118872" indent="0" algn="ctr">
              <a:buNone/>
            </a:pPr>
            <a:r>
              <a:rPr lang="en-US" sz="4000" b="1" dirty="0" smtClean="0">
                <a:solidFill>
                  <a:schemeClr val="bg1"/>
                </a:solidFill>
              </a:rPr>
              <a:t>Non-intervention in Latin America</a:t>
            </a:r>
          </a:p>
        </p:txBody>
      </p:sp>
      <p:pic>
        <p:nvPicPr>
          <p:cNvPr id="2050" name="Picture 2" descr="http://upload.wikimedia.org/wikipedia/commons/thumb/6/63/Latin_America_%28orthographic_projection%29.svg/1000px-Latin_America_%28orthographic_projection%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095" y="1331495"/>
            <a:ext cx="5069305" cy="5069305"/>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884003"/>
            <a:ext cx="4114800" cy="830997"/>
          </a:xfrm>
          <a:prstGeom prst="rect">
            <a:avLst/>
          </a:prstGeom>
        </p:spPr>
        <p:txBody>
          <a:bodyPr wrap="square">
            <a:spAutoFit/>
          </a:bodyPr>
          <a:lstStyle/>
          <a:p>
            <a:pPr algn="ctr"/>
            <a:r>
              <a:rPr lang="en-US" sz="4800" b="1" strike="sngStrike" dirty="0">
                <a:solidFill>
                  <a:schemeClr val="bg1"/>
                </a:solidFill>
              </a:rPr>
              <a:t>IMPERIALISM</a:t>
            </a:r>
            <a:endParaRPr lang="en-US" sz="4800" b="1" dirty="0"/>
          </a:p>
        </p:txBody>
      </p:sp>
    </p:spTree>
    <p:extLst>
      <p:ext uri="{BB962C8B-B14F-4D97-AF65-F5344CB8AC3E}">
        <p14:creationId xmlns:p14="http://schemas.microsoft.com/office/powerpoint/2010/main" val="763916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http://upload.wikimedia.org/wikipedia/commons/thumb/d/de/Europe_orthographic_Caucasus_Urals_boundary.svg/2000px-Europe_orthographic_Caucasus_Urals_boundary.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t="20889" r="20614" b="23360"/>
          <a:stretch/>
        </p:blipFill>
        <p:spPr bwMode="auto">
          <a:xfrm>
            <a:off x="3846095" y="1320945"/>
            <a:ext cx="5069305" cy="5079855"/>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400"/>
            <a:ext cx="9144000" cy="1371600"/>
          </a:xfrm>
        </p:spPr>
        <p:txBody>
          <a:bodyPr>
            <a:normAutofit/>
          </a:bodyPr>
          <a:lstStyle/>
          <a:p>
            <a:r>
              <a:rPr lang="en-US" sz="5400" dirty="0" smtClean="0">
                <a:solidFill>
                  <a:schemeClr val="bg1"/>
                </a:solidFill>
              </a:rPr>
              <a:t>Neutrality Acts (1930s)</a:t>
            </a:r>
            <a:endParaRPr lang="en-US" sz="5400" dirty="0">
              <a:solidFill>
                <a:schemeClr val="bg1"/>
              </a:solidFill>
            </a:endParaRPr>
          </a:p>
        </p:txBody>
      </p:sp>
      <p:sp>
        <p:nvSpPr>
          <p:cNvPr id="3" name="Content Placeholder 2"/>
          <p:cNvSpPr>
            <a:spLocks noGrp="1"/>
          </p:cNvSpPr>
          <p:nvPr>
            <p:ph sz="half" idx="1"/>
          </p:nvPr>
        </p:nvSpPr>
        <p:spPr>
          <a:xfrm>
            <a:off x="76200" y="1518144"/>
            <a:ext cx="4038600" cy="4882656"/>
          </a:xfrm>
        </p:spPr>
        <p:txBody>
          <a:bodyPr>
            <a:normAutofit/>
          </a:bodyPr>
          <a:lstStyle/>
          <a:p>
            <a:pPr marL="3175" indent="0" algn="ctr">
              <a:spcBef>
                <a:spcPts val="1800"/>
              </a:spcBef>
              <a:spcAft>
                <a:spcPts val="1800"/>
              </a:spcAft>
              <a:buNone/>
            </a:pPr>
            <a:r>
              <a:rPr lang="en-US" sz="8800" b="1" dirty="0" smtClean="0">
                <a:solidFill>
                  <a:schemeClr val="bg1"/>
                </a:solidFill>
              </a:rPr>
              <a:t>NO AID</a:t>
            </a:r>
          </a:p>
          <a:p>
            <a:pPr marL="3175" indent="0" algn="ctr">
              <a:spcBef>
                <a:spcPts val="1800"/>
              </a:spcBef>
              <a:spcAft>
                <a:spcPts val="1800"/>
              </a:spcAft>
              <a:buNone/>
            </a:pPr>
            <a:r>
              <a:rPr lang="en-US" sz="8800" b="1" dirty="0" smtClean="0">
                <a:solidFill>
                  <a:schemeClr val="bg1"/>
                </a:solidFill>
              </a:rPr>
              <a:t> TO</a:t>
            </a:r>
          </a:p>
          <a:p>
            <a:pPr marL="3175" indent="0" algn="ctr">
              <a:spcBef>
                <a:spcPts val="1800"/>
              </a:spcBef>
              <a:spcAft>
                <a:spcPts val="1800"/>
              </a:spcAft>
              <a:buNone/>
            </a:pPr>
            <a:r>
              <a:rPr lang="en-US" sz="4400" b="1" dirty="0" smtClean="0">
                <a:ln>
                  <a:solidFill>
                    <a:schemeClr val="bg1"/>
                  </a:solidFill>
                </a:ln>
                <a:solidFill>
                  <a:schemeClr val="accent1">
                    <a:lumMod val="75000"/>
                  </a:schemeClr>
                </a:solidFill>
              </a:rPr>
              <a:t>BELLIGERENTS</a:t>
            </a:r>
            <a:endParaRPr lang="en-US" sz="4000" b="1" dirty="0" smtClean="0">
              <a:ln>
                <a:solidFill>
                  <a:schemeClr val="bg1"/>
                </a:solidFill>
              </a:ln>
              <a:solidFill>
                <a:schemeClr val="accent1">
                  <a:lumMod val="75000"/>
                </a:schemeClr>
              </a:solidFill>
            </a:endParaRPr>
          </a:p>
        </p:txBody>
      </p:sp>
      <p:sp>
        <p:nvSpPr>
          <p:cNvPr id="4" name="&quot;No&quot; Symbol 3"/>
          <p:cNvSpPr/>
          <p:nvPr/>
        </p:nvSpPr>
        <p:spPr>
          <a:xfrm>
            <a:off x="3846095" y="1320945"/>
            <a:ext cx="5069305" cy="5079855"/>
          </a:xfrm>
          <a:prstGeom prst="noSmoking">
            <a:avLst>
              <a:gd name="adj" fmla="val 3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565350" y="6084332"/>
            <a:ext cx="1350050" cy="369332"/>
          </a:xfrm>
          <a:prstGeom prst="rect">
            <a:avLst/>
          </a:prstGeom>
        </p:spPr>
        <p:txBody>
          <a:bodyPr wrap="none">
            <a:spAutoFit/>
          </a:bodyPr>
          <a:lstStyle/>
          <a:p>
            <a:r>
              <a:rPr lang="en-US" dirty="0">
                <a:hlinkClick r:id="rId3" tooltip="User:Dbachmann"/>
              </a:rPr>
              <a:t>Dbachmann</a:t>
            </a:r>
            <a:endParaRPr lang="en-US" dirty="0"/>
          </a:p>
        </p:txBody>
      </p:sp>
    </p:spTree>
    <p:extLst>
      <p:ext uri="{BB962C8B-B14F-4D97-AF65-F5344CB8AC3E}">
        <p14:creationId xmlns:p14="http://schemas.microsoft.com/office/powerpoint/2010/main" val="2373261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191000"/>
            <a:ext cx="5048250"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LEARNING.  </a:t>
            </a:r>
            <a:endParaRPr lang="en-US" sz="5700" dirty="0">
              <a:solidFill>
                <a:srgbClr val="072F54"/>
              </a:solidFill>
              <a:latin typeface="Franklin Gothic Demi" panose="020B0703020102020204" pitchFamily="34" charset="0"/>
              <a:cs typeface="Kartika" panose="02020503030404060203" pitchFamily="18" charset="0"/>
            </a:endParaRPr>
          </a:p>
        </p:txBody>
      </p:sp>
      <p:sp>
        <p:nvSpPr>
          <p:cNvPr id="8" name="Rectangle 7"/>
          <p:cNvSpPr/>
          <p:nvPr/>
        </p:nvSpPr>
        <p:spPr>
          <a:xfrm>
            <a:off x="4210049" y="4191000"/>
            <a:ext cx="4992967" cy="969496"/>
          </a:xfrm>
          <a:prstGeom prst="rect">
            <a:avLst/>
          </a:prstGeom>
        </p:spPr>
        <p:txBody>
          <a:bodyPr wrap="square">
            <a:spAutoFit/>
          </a:bodyPr>
          <a:lstStyle/>
          <a:p>
            <a:pPr algn="ctr"/>
            <a:r>
              <a:rPr lang="en-US" sz="5700" dirty="0" smtClean="0">
                <a:solidFill>
                  <a:prstClr val="white"/>
                </a:solidFill>
                <a:latin typeface="Franklin Gothic Demi" panose="020B0703020102020204" pitchFamily="34" charset="0"/>
                <a:cs typeface="Kartika" panose="02020503030404060203" pitchFamily="18" charset="0"/>
              </a:rPr>
              <a:t>DELIVERED.  </a:t>
            </a:r>
            <a:endParaRPr lang="en-US" sz="5700" dirty="0">
              <a:solidFill>
                <a:srgbClr val="072F54"/>
              </a:solidFill>
              <a:latin typeface="Franklin Gothic Demi" panose="020B0703020102020204" pitchFamily="34" charset="0"/>
              <a:cs typeface="Kartika" panose="02020503030404060203" pitchFamily="18" charset="0"/>
            </a:endParaRPr>
          </a:p>
        </p:txBody>
      </p:sp>
    </p:spTree>
    <p:extLst>
      <p:ext uri="{BB962C8B-B14F-4D97-AF65-F5344CB8AC3E}">
        <p14:creationId xmlns:p14="http://schemas.microsoft.com/office/powerpoint/2010/main" val="741309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4" name="Picture 2" descr="File:Senate Seal.svg"/>
          <p:cNvPicPr>
            <a:picLocks noChangeAspect="1" noChangeArrowheads="1"/>
          </p:cNvPicPr>
          <p:nvPr/>
        </p:nvPicPr>
        <p:blipFill>
          <a:blip r:embed="rId4" cstate="print"/>
          <a:srcRect/>
          <a:stretch>
            <a:fillRect/>
          </a:stretch>
        </p:blipFill>
        <p:spPr bwMode="auto">
          <a:xfrm>
            <a:off x="1371600" y="228600"/>
            <a:ext cx="6400800" cy="6400800"/>
          </a:xfrm>
          <a:prstGeom prst="rect">
            <a:avLst/>
          </a:prstGeom>
          <a:noFill/>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152399"/>
            <a:ext cx="5105400" cy="2482875"/>
          </a:xfrm>
        </p:spPr>
        <p:txBody>
          <a:bodyPr anchor="ctr">
            <a:noAutofit/>
            <a:scene3d>
              <a:camera prst="orthographicFront"/>
              <a:lightRig rig="balanced" dir="t">
                <a:rot lat="0" lon="0" rev="2100000"/>
              </a:lightRig>
            </a:scene3d>
            <a:sp3d extrusionH="57150" prstMaterial="metal">
              <a:bevelT w="38100" h="25400"/>
              <a:contourClr>
                <a:schemeClr val="bg2"/>
              </a:contourClr>
            </a:sp3d>
          </a:bodyPr>
          <a:lstStyle/>
          <a:p>
            <a:r>
              <a:rPr lang="en-US" sz="8000" b="1" dirty="0" smtClean="0">
                <a:ln w="50800"/>
                <a:solidFill>
                  <a:srgbClr val="D9D9D9"/>
                </a:solidFill>
              </a:rPr>
              <a:t>Ratifying </a:t>
            </a:r>
            <a:br>
              <a:rPr lang="en-US" sz="8000" b="1" dirty="0" smtClean="0">
                <a:ln w="50800"/>
                <a:solidFill>
                  <a:srgbClr val="D9D9D9"/>
                </a:solidFill>
              </a:rPr>
            </a:br>
            <a:r>
              <a:rPr lang="en-US" sz="8800" b="1" dirty="0" smtClean="0">
                <a:ln w="50800"/>
                <a:solidFill>
                  <a:srgbClr val="D9D9D9"/>
                </a:solidFill>
              </a:rPr>
              <a:t>Treaties</a:t>
            </a:r>
            <a:endParaRPr lang="en-US" sz="8000" b="1" dirty="0">
              <a:ln w="50800"/>
              <a:solidFill>
                <a:srgbClr val="D9D9D9"/>
              </a:solidFill>
            </a:endParaRPr>
          </a:p>
        </p:txBody>
      </p:sp>
      <p:sp>
        <p:nvSpPr>
          <p:cNvPr id="2" name="Content Placeholder 1"/>
          <p:cNvSpPr>
            <a:spLocks noGrp="1"/>
          </p:cNvSpPr>
          <p:nvPr>
            <p:ph idx="1"/>
          </p:nvPr>
        </p:nvSpPr>
        <p:spPr>
          <a:xfrm>
            <a:off x="457200" y="2895600"/>
            <a:ext cx="8153400" cy="3581400"/>
          </a:xfrm>
          <a:noFill/>
          <a:effectLst>
            <a:softEdge rad="63500"/>
          </a:effectLst>
        </p:spPr>
        <p:txBody>
          <a:bodyPr>
            <a:noAutofit/>
          </a:bodyPr>
          <a:lstStyle/>
          <a:p>
            <a:pPr marL="228600" indent="-228600">
              <a:buNone/>
            </a:pPr>
            <a:r>
              <a:rPr lang="en-US" b="1" dirty="0" smtClean="0">
                <a:solidFill>
                  <a:schemeClr val="bg1"/>
                </a:solidFill>
              </a:rPr>
              <a:t>“[The President] shall have Power, by and with the Advice and Consent of the Senate, to make Treaties, provided two thirds of the Senators present concur....”</a:t>
            </a:r>
          </a:p>
          <a:p>
            <a:pPr>
              <a:buNone/>
            </a:pPr>
            <a:endParaRPr lang="en-US" sz="1200" b="1" dirty="0" smtClean="0">
              <a:solidFill>
                <a:schemeClr val="bg1"/>
              </a:solidFill>
            </a:endParaRPr>
          </a:p>
          <a:p>
            <a:pPr>
              <a:buNone/>
            </a:pPr>
            <a:r>
              <a:rPr lang="en-US" b="1" dirty="0" smtClean="0">
                <a:solidFill>
                  <a:schemeClr val="bg1"/>
                </a:solidFill>
              </a:rPr>
              <a:t>				-- Article II, Section 2</a:t>
            </a:r>
            <a:endParaRPr lang="en-US" b="1" dirty="0">
              <a:solidFill>
                <a:schemeClr val="bg1"/>
              </a:solidFill>
            </a:endParaRPr>
          </a:p>
        </p:txBody>
      </p:sp>
      <p:pic>
        <p:nvPicPr>
          <p:cNvPr id="10" name="Picture 2" descr="http://yourfuneralguy.files.wordpress.com/2009/10/istock_000006279473medium.jpg?w=490&amp;h=458"/>
          <p:cNvPicPr>
            <a:picLocks noChangeAspect="1" noChangeArrowheads="1"/>
          </p:cNvPicPr>
          <p:nvPr/>
        </p:nvPicPr>
        <p:blipFill>
          <a:blip r:embed="rId4">
            <a:graysc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324600" y="-1"/>
            <a:ext cx="2819400" cy="26352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34400" b="1" dirty="0" smtClean="0">
                <a:ln w="50800"/>
                <a:solidFill>
                  <a:srgbClr val="D9D9D9"/>
                </a:solidFill>
              </a:rPr>
              <a:t>2/3</a:t>
            </a:r>
            <a:endParaRPr lang="en-US" sz="9600" b="1" dirty="0">
              <a:ln w="50800"/>
              <a:solidFill>
                <a:srgbClr val="D9D9D9"/>
              </a:solidFill>
            </a:endParaRPr>
          </a:p>
        </p:txBody>
      </p:sp>
      <p:sp>
        <p:nvSpPr>
          <p:cNvPr id="3" name="Content Placeholder 2"/>
          <p:cNvSpPr>
            <a:spLocks noGrp="1"/>
          </p:cNvSpPr>
          <p:nvPr>
            <p:ph idx="1"/>
          </p:nvPr>
        </p:nvSpPr>
        <p:spPr>
          <a:xfrm>
            <a:off x="457200" y="5486400"/>
            <a:ext cx="8229600" cy="1219200"/>
          </a:xfrm>
        </p:spPr>
        <p:txBody>
          <a:bodyPr>
            <a:noAutofit/>
          </a:bodyPr>
          <a:lstStyle/>
          <a:p>
            <a:pPr marL="0" indent="0" algn="ctr">
              <a:buNone/>
            </a:pPr>
            <a:r>
              <a:rPr lang="en-US" b="1" i="1" dirty="0" smtClean="0">
                <a:solidFill>
                  <a:schemeClr val="bg1"/>
                </a:solidFill>
              </a:rPr>
              <a:t>The Senate vote necessary </a:t>
            </a:r>
            <a:br>
              <a:rPr lang="en-US" b="1" i="1" dirty="0" smtClean="0">
                <a:solidFill>
                  <a:schemeClr val="bg1"/>
                </a:solidFill>
              </a:rPr>
            </a:br>
            <a:r>
              <a:rPr lang="en-US" b="1" i="1" dirty="0" smtClean="0">
                <a:solidFill>
                  <a:schemeClr val="bg1"/>
                </a:solidFill>
              </a:rPr>
              <a:t>to ratify a treaty</a:t>
            </a:r>
            <a:endParaRPr lang="en-US" b="1" i="1" dirty="0">
              <a:solidFill>
                <a:schemeClr val="bg1"/>
              </a:solidFill>
            </a:endParaRPr>
          </a:p>
        </p:txBody>
      </p:sp>
    </p:spTree>
    <p:extLst>
      <p:ext uri="{BB962C8B-B14F-4D97-AF65-F5344CB8AC3E}">
        <p14:creationId xmlns:p14="http://schemas.microsoft.com/office/powerpoint/2010/main" val="2920633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9600" b="1" dirty="0" smtClean="0">
                <a:ln w="50800"/>
                <a:solidFill>
                  <a:srgbClr val="D9D9D9"/>
                </a:solidFill>
              </a:rPr>
              <a:t>0</a:t>
            </a:r>
            <a:endParaRPr lang="en-US" sz="13800" b="1" dirty="0">
              <a:ln w="50800"/>
              <a:solidFill>
                <a:srgbClr val="D9D9D9"/>
              </a:solidFill>
            </a:endParaRPr>
          </a:p>
        </p:txBody>
      </p:sp>
      <p:sp>
        <p:nvSpPr>
          <p:cNvPr id="3" name="Content Placeholder 2"/>
          <p:cNvSpPr>
            <a:spLocks noGrp="1"/>
          </p:cNvSpPr>
          <p:nvPr>
            <p:ph idx="1"/>
          </p:nvPr>
        </p:nvSpPr>
        <p:spPr>
          <a:xfrm>
            <a:off x="457200" y="5486400"/>
            <a:ext cx="8229600" cy="1219200"/>
          </a:xfrm>
        </p:spPr>
        <p:txBody>
          <a:bodyPr>
            <a:noAutofit/>
          </a:bodyPr>
          <a:lstStyle/>
          <a:p>
            <a:pPr marL="0" indent="0" algn="ctr">
              <a:buNone/>
            </a:pPr>
            <a:r>
              <a:rPr lang="en-US" b="1" i="1" dirty="0">
                <a:solidFill>
                  <a:schemeClr val="bg1"/>
                </a:solidFill>
              </a:rPr>
              <a:t>The number of senators included in Wilson’s peace delegation to Europe</a:t>
            </a:r>
            <a:r>
              <a:rPr lang="en-US" b="1" i="1" dirty="0" smtClean="0">
                <a:solidFill>
                  <a:schemeClr val="bg1"/>
                </a:solidFill>
              </a:rPr>
              <a:t>.</a:t>
            </a:r>
            <a:endParaRPr lang="en-US" b="1" i="1" dirty="0">
              <a:solidFill>
                <a:schemeClr val="bg1"/>
              </a:solidFill>
            </a:endParaRPr>
          </a:p>
        </p:txBody>
      </p:sp>
    </p:spTree>
    <p:extLst>
      <p:ext uri="{BB962C8B-B14F-4D97-AF65-F5344CB8AC3E}">
        <p14:creationId xmlns:p14="http://schemas.microsoft.com/office/powerpoint/2010/main" val="2396476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521289781"/>
              </p:ext>
            </p:extLst>
          </p:nvPr>
        </p:nvGraphicFramePr>
        <p:xfrm>
          <a:off x="0" y="1066800"/>
          <a:ext cx="91440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9050" y="76200"/>
            <a:ext cx="6686550" cy="1143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rgbClr val="E4E4E4"/>
                </a:solidFill>
              </a:rPr>
              <a:t>The U.S. Senate</a:t>
            </a:r>
            <a:endParaRPr lang="en-US" sz="6000" b="1" dirty="0">
              <a:ln w="50800"/>
              <a:solidFill>
                <a:srgbClr val="E4E4E4"/>
              </a:solidFill>
            </a:endParaRPr>
          </a:p>
        </p:txBody>
      </p:sp>
      <p:sp>
        <p:nvSpPr>
          <p:cNvPr id="6" name="Rectangle 5"/>
          <p:cNvSpPr/>
          <p:nvPr/>
        </p:nvSpPr>
        <p:spPr>
          <a:xfrm>
            <a:off x="6781800" y="467380"/>
            <a:ext cx="2087431" cy="523220"/>
          </a:xfrm>
          <a:prstGeom prst="rect">
            <a:avLst/>
          </a:prstGeom>
        </p:spPr>
        <p:txBody>
          <a:bodyPr wrap="none">
            <a:spAutoFit/>
          </a:bodyPr>
          <a:lstStyle/>
          <a:p>
            <a:r>
              <a:rPr lang="en-US" sz="2800" b="1" dirty="0" smtClean="0">
                <a:ln w="50800"/>
                <a:solidFill>
                  <a:srgbClr val="E4E4E4"/>
                </a:solidFill>
              </a:rPr>
              <a:t>1910-1920</a:t>
            </a:r>
            <a:endParaRPr lang="en-US" sz="2800" dirty="0"/>
          </a:p>
        </p:txBody>
      </p:sp>
      <p:sp>
        <p:nvSpPr>
          <p:cNvPr id="7" name="TextBox 6"/>
          <p:cNvSpPr txBox="1"/>
          <p:nvPr/>
        </p:nvSpPr>
        <p:spPr>
          <a:xfrm>
            <a:off x="6248400" y="4038600"/>
            <a:ext cx="2819400" cy="1938992"/>
          </a:xfrm>
          <a:prstGeom prst="rect">
            <a:avLst/>
          </a:prstGeom>
          <a:noFill/>
        </p:spPr>
        <p:txBody>
          <a:bodyPr wrap="square" rtlCol="0">
            <a:spAutoFit/>
          </a:bodyPr>
          <a:lstStyle/>
          <a:p>
            <a:pPr algn="ctr"/>
            <a:r>
              <a:rPr lang="en-US" sz="6000" dirty="0" smtClean="0">
                <a:solidFill>
                  <a:schemeClr val="bg1"/>
                </a:solidFill>
                <a:latin typeface="Bella Donna" pitchFamily="66" charset="0"/>
              </a:rPr>
              <a:t>Republican </a:t>
            </a:r>
            <a:br>
              <a:rPr lang="en-US" sz="6000" dirty="0" smtClean="0">
                <a:solidFill>
                  <a:schemeClr val="bg1"/>
                </a:solidFill>
                <a:latin typeface="Bella Donna" pitchFamily="66" charset="0"/>
              </a:rPr>
            </a:br>
            <a:r>
              <a:rPr lang="en-US" sz="6000" dirty="0" smtClean="0">
                <a:solidFill>
                  <a:schemeClr val="bg1"/>
                </a:solidFill>
                <a:latin typeface="Bella Donna" pitchFamily="66" charset="0"/>
              </a:rPr>
              <a:t>Majority</a:t>
            </a:r>
            <a:endParaRPr lang="en-US" sz="6000" dirty="0">
              <a:solidFill>
                <a:schemeClr val="bg1"/>
              </a:solidFill>
              <a:latin typeface="Bella Donna" pitchFamily="66" charset="0"/>
            </a:endParaRPr>
          </a:p>
        </p:txBody>
      </p:sp>
      <p:sp>
        <p:nvSpPr>
          <p:cNvPr id="8" name="Right Arrow 7"/>
          <p:cNvSpPr/>
          <p:nvPr/>
        </p:nvSpPr>
        <p:spPr>
          <a:xfrm rot="12370586">
            <a:off x="4746896" y="4499568"/>
            <a:ext cx="2241008" cy="2775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928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4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876800" cy="193516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5400" b="1" dirty="0" smtClean="0">
                <a:ln w="50800"/>
                <a:solidFill>
                  <a:schemeClr val="bg1">
                    <a:lumMod val="85000"/>
                  </a:schemeClr>
                </a:solidFill>
              </a:rPr>
              <a:t>The League </a:t>
            </a:r>
            <a:br>
              <a:rPr lang="en-US" sz="5400" b="1" dirty="0" smtClean="0">
                <a:ln w="50800"/>
                <a:solidFill>
                  <a:schemeClr val="bg1">
                    <a:lumMod val="85000"/>
                  </a:schemeClr>
                </a:solidFill>
              </a:rPr>
            </a:br>
            <a:r>
              <a:rPr lang="en-US" sz="5400" b="1" dirty="0" smtClean="0">
                <a:ln w="50800"/>
                <a:solidFill>
                  <a:schemeClr val="bg1">
                    <a:lumMod val="85000"/>
                  </a:schemeClr>
                </a:solidFill>
              </a:rPr>
              <a:t>of Nations</a:t>
            </a:r>
            <a:endParaRPr lang="en-US" sz="5400" b="1" dirty="0">
              <a:ln w="50800"/>
              <a:solidFill>
                <a:schemeClr val="bg1">
                  <a:lumMod val="85000"/>
                </a:schemeClr>
              </a:solidFill>
            </a:endParaRPr>
          </a:p>
        </p:txBody>
      </p:sp>
      <p:pic>
        <p:nvPicPr>
          <p:cNvPr id="4" name="Picture 2" descr="http://upload.wikimedia.org/wikipedia/commons/thumb/0/0c/Symbol_of_the_League_of_Nations.svg/1000px-Symbol_of_the_League_of_Nations.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23716" t="10912" r="22368" b="11666"/>
          <a:stretch/>
        </p:blipFill>
        <p:spPr bwMode="auto">
          <a:xfrm>
            <a:off x="3295650" y="869017"/>
            <a:ext cx="5695950" cy="5455583"/>
          </a:xfrm>
          <a:prstGeom prst="pentagon">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635276"/>
            <a:ext cx="3581400" cy="2308324"/>
          </a:xfrm>
          <a:prstGeom prst="rect">
            <a:avLst/>
          </a:prstGeom>
          <a:noFill/>
        </p:spPr>
        <p:txBody>
          <a:bodyPr wrap="square" rtlCol="0">
            <a:spAutoFit/>
          </a:bodyPr>
          <a:lstStyle/>
          <a:p>
            <a:r>
              <a:rPr lang="en-US" sz="4800" i="1" dirty="0" smtClean="0">
                <a:solidFill>
                  <a:schemeClr val="bg1"/>
                </a:solidFill>
                <a:latin typeface="Junction" pitchFamily="50" charset="0"/>
              </a:rPr>
              <a:t>An Entangling Alliance???</a:t>
            </a:r>
            <a:endParaRPr lang="en-US" sz="4800" i="1" dirty="0">
              <a:solidFill>
                <a:schemeClr val="bg1"/>
              </a:solidFill>
              <a:latin typeface="Junction" pitchFamily="50" charset="0"/>
            </a:endParaRPr>
          </a:p>
        </p:txBody>
      </p:sp>
    </p:spTree>
    <p:extLst>
      <p:ext uri="{BB962C8B-B14F-4D97-AF65-F5344CB8AC3E}">
        <p14:creationId xmlns:p14="http://schemas.microsoft.com/office/powerpoint/2010/main" val="398194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fontScheme name="Versailles">
      <a:majorFont>
        <a:latin typeface="Versailles LT"/>
        <a:ea typeface=""/>
        <a:cs typeface=""/>
      </a:majorFont>
      <a:minorFont>
        <a:latin typeface="Versailles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fontScheme name="1920s_1">
      <a:majorFont>
        <a:latin typeface="Limeligh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0.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1.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2.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3.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4.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5.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16.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2.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3.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4.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5.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6.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7.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8.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ppt/theme/themeOverride9.xml><?xml version="1.0" encoding="utf-8"?>
<a:themeOverride xmlns:a="http://schemas.openxmlformats.org/drawingml/2006/main">
  <a:clrScheme name="Grayscale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2F2F2"/>
    </a:hlink>
    <a:folHlink>
      <a:srgbClr val="D8D8D8"/>
    </a:folHlink>
  </a:clrScheme>
</a:themeOverride>
</file>

<file path=docProps/app.xml><?xml version="1.0" encoding="utf-8"?>
<Properties xmlns="http://schemas.openxmlformats.org/officeDocument/2006/extended-properties" xmlns:vt="http://schemas.openxmlformats.org/officeDocument/2006/docPropsVTypes">
  <Template>Paper</Template>
  <TotalTime>7775</TotalTime>
  <Words>460</Words>
  <Application>Microsoft Office PowerPoint</Application>
  <PresentationFormat>On-screen Show (4:3)</PresentationFormat>
  <Paragraphs>121</Paragraphs>
  <Slides>39</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39</vt:i4>
      </vt:variant>
    </vt:vector>
  </HeadingPairs>
  <TitlesOfParts>
    <vt:vector size="55" baseType="lpstr">
      <vt:lpstr>Arial</vt:lpstr>
      <vt:lpstr>Calibri</vt:lpstr>
      <vt:lpstr>Wingdings 2</vt:lpstr>
      <vt:lpstr>Wingdings</vt:lpstr>
      <vt:lpstr>Junction</vt:lpstr>
      <vt:lpstr>Wingdings 3</vt:lpstr>
      <vt:lpstr>Bella Donna</vt:lpstr>
      <vt:lpstr>Corbel</vt:lpstr>
      <vt:lpstr>Versailles LT</vt:lpstr>
      <vt:lpstr>Limelight</vt:lpstr>
      <vt:lpstr>Franklin Gothic Demi</vt:lpstr>
      <vt:lpstr>Kartika</vt:lpstr>
      <vt:lpstr>Office Theme</vt:lpstr>
      <vt:lpstr>Module</vt:lpstr>
      <vt:lpstr>1_Office Theme</vt:lpstr>
      <vt:lpstr>2_Office Theme</vt:lpstr>
      <vt:lpstr>The Rejection  of Internationalism</vt:lpstr>
      <vt:lpstr>The Treaty of Versailles</vt:lpstr>
      <vt:lpstr>The League  of Nations</vt:lpstr>
      <vt:lpstr>PowerPoint Presentation</vt:lpstr>
      <vt:lpstr>Ratifying  Treaties</vt:lpstr>
      <vt:lpstr>2/3</vt:lpstr>
      <vt:lpstr>0</vt:lpstr>
      <vt:lpstr>The U.S. Senate</vt:lpstr>
      <vt:lpstr>The League  of Nations</vt:lpstr>
      <vt:lpstr>Article X of the League Covenant</vt:lpstr>
      <vt:lpstr>Three Views of the Treaty</vt:lpstr>
      <vt:lpstr>SOVEREIGNTY</vt:lpstr>
      <vt:lpstr>Lodge Reservations</vt:lpstr>
      <vt:lpstr>Wilson’s Dilemma</vt:lpstr>
      <vt:lpstr>EUROPE  TO US:</vt:lpstr>
      <vt:lpstr>PowerPoint Presentation</vt:lpstr>
      <vt:lpstr>NO COMPROMISE</vt:lpstr>
      <vt:lpstr>A “Solemn Referendum”</vt:lpstr>
      <vt:lpstr>PowerPoint Presentation</vt:lpstr>
      <vt:lpstr>Warren G.  Harding</vt:lpstr>
      <vt:lpstr>Return to Normalcy</vt:lpstr>
      <vt:lpstr>Americanism</vt:lpstr>
      <vt:lpstr>MYTH</vt:lpstr>
      <vt:lpstr>The Isolationism Myth</vt:lpstr>
      <vt:lpstr>Isolationism</vt:lpstr>
      <vt:lpstr>World War I</vt:lpstr>
      <vt:lpstr>Let’s  NOT  do that again!</vt:lpstr>
      <vt:lpstr>Peace and Understanding</vt:lpstr>
      <vt:lpstr>America:  World Leader</vt:lpstr>
      <vt:lpstr>Washington  Naval Conference</vt:lpstr>
      <vt:lpstr>Washington  Naval Conference</vt:lpstr>
      <vt:lpstr>U.S.S. South Carolina</vt:lpstr>
      <vt:lpstr>Dawes Plan</vt:lpstr>
      <vt:lpstr>Dawes Plan</vt:lpstr>
      <vt:lpstr>Kellogg-Briand Pact </vt:lpstr>
      <vt:lpstr>Non-Intervention</vt:lpstr>
      <vt:lpstr>“Good Neighbor” Policy</vt:lpstr>
      <vt:lpstr>Neutrality Acts (1930s)</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Versailles Treaty - US History</dc:title>
  <dc:creator>Tom Richey</dc:creator>
  <cp:lastModifiedBy>Tom Richey</cp:lastModifiedBy>
  <cp:revision>546</cp:revision>
  <dcterms:created xsi:type="dcterms:W3CDTF">2010-03-12T13:47:10Z</dcterms:created>
  <dcterms:modified xsi:type="dcterms:W3CDTF">2014-10-29T13:58:16Z</dcterms:modified>
</cp:coreProperties>
</file>