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41"/>
  </p:notesMasterIdLst>
  <p:sldIdLst>
    <p:sldId id="313" r:id="rId5"/>
    <p:sldId id="382" r:id="rId6"/>
    <p:sldId id="320" r:id="rId7"/>
    <p:sldId id="321" r:id="rId8"/>
    <p:sldId id="276" r:id="rId9"/>
    <p:sldId id="343" r:id="rId10"/>
    <p:sldId id="328" r:id="rId11"/>
    <p:sldId id="287" r:id="rId12"/>
    <p:sldId id="330" r:id="rId13"/>
    <p:sldId id="329" r:id="rId14"/>
    <p:sldId id="281" r:id="rId15"/>
    <p:sldId id="308" r:id="rId16"/>
    <p:sldId id="332" r:id="rId17"/>
    <p:sldId id="275" r:id="rId18"/>
    <p:sldId id="334" r:id="rId19"/>
    <p:sldId id="302" r:id="rId20"/>
    <p:sldId id="335" r:id="rId21"/>
    <p:sldId id="282" r:id="rId22"/>
    <p:sldId id="301" r:id="rId23"/>
    <p:sldId id="278" r:id="rId24"/>
    <p:sldId id="280" r:id="rId25"/>
    <p:sldId id="258" r:id="rId26"/>
    <p:sldId id="271" r:id="rId27"/>
    <p:sldId id="379" r:id="rId28"/>
    <p:sldId id="380" r:id="rId29"/>
    <p:sldId id="381" r:id="rId30"/>
    <p:sldId id="368" r:id="rId31"/>
    <p:sldId id="369" r:id="rId32"/>
    <p:sldId id="383" r:id="rId33"/>
    <p:sldId id="304" r:id="rId34"/>
    <p:sldId id="350" r:id="rId35"/>
    <p:sldId id="370" r:id="rId36"/>
    <p:sldId id="305" r:id="rId37"/>
    <p:sldId id="384" r:id="rId38"/>
    <p:sldId id="311" r:id="rId39"/>
    <p:sldId id="385" r:id="rId40"/>
  </p:sldIdLst>
  <p:sldSz cx="9144000" cy="6858000" type="screen4x3"/>
  <p:notesSz cx="6858000" cy="9144000"/>
  <p:embeddedFontLst>
    <p:embeddedFont>
      <p:font typeface="Kartika" panose="02020503030404060203" pitchFamily="18" charset="0"/>
      <p:regular r:id="rId42"/>
      <p:bold r:id="rId43"/>
    </p:embeddedFont>
    <p:embeddedFont>
      <p:font typeface="Gill Sans MT" panose="020B0502020104020203" pitchFamily="34" charset="0"/>
      <p:regular r:id="rId44"/>
      <p:bold r:id="rId45"/>
      <p:italic r:id="rId46"/>
      <p:boldItalic r:id="rId47"/>
    </p:embeddedFont>
    <p:embeddedFont>
      <p:font typeface="Franklin Gothic Demi" panose="020B0703020102020204" pitchFamily="34" charset="0"/>
      <p:regular r:id="rId48"/>
      <p: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Bella Donna" panose="03000502030604030003" pitchFamily="66" charset="0"/>
      <p:regular r:id="rId54"/>
    </p:embeddedFont>
    <p:embeddedFont>
      <p:font typeface="Century Schoolbook" panose="02040604050505020304" pitchFamily="18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4F8FA"/>
    <a:srgbClr val="FFFF75"/>
    <a:srgbClr val="C6DAE8"/>
    <a:srgbClr val="00307E"/>
    <a:srgbClr val="00368E"/>
    <a:srgbClr val="0042AC"/>
    <a:srgbClr val="E1CF61"/>
    <a:srgbClr val="E3D36A"/>
    <a:srgbClr val="E7BA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4" autoAdjust="0"/>
    <p:restoredTop sz="94671" autoAdjust="0"/>
  </p:normalViewPr>
  <p:slideViewPr>
    <p:cSldViewPr>
      <p:cViewPr>
        <p:scale>
          <a:sx n="40" d="100"/>
          <a:sy n="40" d="100"/>
        </p:scale>
        <p:origin x="-2160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4.xml"/><Relationship Id="rId51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5.fntdata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AA88B-76A0-477F-BC17-83EEA6D302B5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CD9F0-F34B-4C23-9CD4-6A97CE7E0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98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Philippine-American_War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WarX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ommons.wikimedia.org/wiki/User:Manuel_Streh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Image Source:  http</a:t>
            </a:r>
            <a:r>
              <a:rPr lang="en-US" dirty="0" smtClean="0"/>
              <a:t>://marshallmatlock.com/2012/01/the-mans-man-xxxix-teddy-roosevelt/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CD9F0-F34B-4C23-9CD4-6A97CE7E07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0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http://www.bibliotecapleyades.net/sociopolitica/sociopol_mediacontrol95.htm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CD9F0-F34B-4C23-9CD4-6A97CE7E070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1899 political cartoon by Winsor </a:t>
            </a:r>
            <a:r>
              <a:rPr lang="en-US" dirty="0" err="1" smtClean="0"/>
              <a:t>McCay</a:t>
            </a:r>
            <a:r>
              <a:rPr lang="en-US" dirty="0" smtClean="0"/>
              <a:t>. Uncle Sam (representing the United States), gets entangled with rope around a tree labeled "Imperialism" while trying to subdue a bucking colt or mule labeled "Philippines" while a figure representing Spain walks off over the horizon. Reference to the United States taking control of the Philippines from Spain at end of the Spanish American War and the subsequent </a:t>
            </a:r>
            <a:r>
              <a:rPr lang="en-US" dirty="0" smtClean="0">
                <a:hlinkClick r:id="rId3"/>
              </a:rPr>
              <a:t>Philippine-American War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CD9F0-F34B-4C23-9CD4-6A97CE7E070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"Kill every one over ten." - Gen. Jacob H. Smith.</a:t>
            </a:r>
          </a:p>
          <a:p>
            <a:r>
              <a:rPr lang="en-US" dirty="0" smtClean="0"/>
              <a:t>Bottom caption: "Criminals Because They Were Born Ten Years Before We Took the</a:t>
            </a:r>
            <a:r>
              <a:rPr lang="en-US" baseline="0" dirty="0" smtClean="0"/>
              <a:t> </a:t>
            </a:r>
            <a:r>
              <a:rPr lang="en-US" dirty="0" smtClean="0"/>
              <a:t>Philippines"</a:t>
            </a:r>
          </a:p>
          <a:p>
            <a:r>
              <a:rPr lang="en-US" dirty="0" smtClean="0"/>
              <a:t>New York Journal -- May 5, 1902.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CD9F0-F34B-4C23-9CD4-6A97CE7E0705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"Kill every one over ten." - Gen. Jacob H. Smith.</a:t>
            </a:r>
          </a:p>
          <a:p>
            <a:r>
              <a:rPr lang="en-US" dirty="0" smtClean="0"/>
              <a:t>Bottom caption: "Criminals Because They Were Born Ten Years Before We Took the</a:t>
            </a:r>
            <a:r>
              <a:rPr lang="en-US" baseline="0" dirty="0" smtClean="0"/>
              <a:t> </a:t>
            </a:r>
            <a:r>
              <a:rPr lang="en-US" dirty="0" smtClean="0"/>
              <a:t>Philippines"</a:t>
            </a:r>
          </a:p>
          <a:p>
            <a:r>
              <a:rPr lang="en-US" dirty="0" smtClean="0"/>
              <a:t>New York Journal -- May 5, 1902.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CD9F0-F34B-4C23-9CD4-6A97CE7E0705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Jolly</a:t>
            </a:r>
            <a:r>
              <a:rPr lang="en-US" baseline="0" dirty="0" smtClean="0"/>
              <a:t> Roger Image Credit:  </a:t>
            </a:r>
            <a:r>
              <a:rPr lang="en-US" dirty="0" err="1" smtClean="0">
                <a:hlinkClick r:id="rId3" tooltip="User:WarX"/>
              </a:rPr>
              <a:t>WarX</a:t>
            </a:r>
            <a:r>
              <a:rPr lang="en-US" dirty="0" smtClean="0"/>
              <a:t>, edited by </a:t>
            </a:r>
            <a:r>
              <a:rPr lang="en-US" dirty="0" smtClean="0">
                <a:hlinkClick r:id="rId4" tooltip="User:Manuel Strehl"/>
              </a:rPr>
              <a:t>Manuel </a:t>
            </a:r>
            <a:r>
              <a:rPr lang="en-US" dirty="0" err="1" smtClean="0">
                <a:hlinkClick r:id="rId4" tooltip="User:Manuel Strehl"/>
              </a:rPr>
              <a:t>Strehl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CD9F0-F34B-4C23-9CD4-6A97CE7E070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4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27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86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77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10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00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01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97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5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92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874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86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77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124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69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37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428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049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1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882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14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05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535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595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411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7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080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860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8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657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581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455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301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41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2D558-5316-4D1B-B87D-BA5673C80B5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2D57-D377-4B0E-B45C-CC45F8BF5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2D558-5316-4D1B-B87D-BA5673C80B5C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62D57-D377-4B0E-B45C-CC45F8BF5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840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2D558-5316-4D1B-B87D-BA5673C80B5C}" type="datetimeFigureOut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62D57-D377-4B0E-B45C-CC45F8BF5314}" type="slidenum">
              <a:rPr lang="en-US" smtClean="0">
                <a:solidFill>
                  <a:srgbClr val="D7E4EC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D7E4E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662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10/29/2014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5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lourlovers.com/lover/Piahr/loveNote" TargetMode="External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hyperlink" Target="http://www.tomrichey.net/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microsoft.com/office/2007/relationships/hdphoto" Target="../media/hdphoto4.wdp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2" Type="http://schemas.microsoft.com/office/2007/relationships/media" Target="../media/media2.mp3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8.jpe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28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hyperlink" Target="http://www.flickr.com/photos/kjd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hyperlink" Target="http://upload.wikimedia.org/wikipedia/commons/a/a0/Sumner.gif" TargetMode="External"/><Relationship Id="rId3" Type="http://schemas.openxmlformats.org/officeDocument/2006/relationships/audio" Target="../media/media3.mp3"/><Relationship Id="rId7" Type="http://schemas.openxmlformats.org/officeDocument/2006/relationships/hyperlink" Target="http://upload.wikimedia.org/wikipedia/commons/8/84/Twain1909.jpg" TargetMode="External"/><Relationship Id="rId12" Type="http://schemas.microsoft.com/office/2007/relationships/hdphoto" Target="../media/hdphoto7.wdp"/><Relationship Id="rId2" Type="http://schemas.microsoft.com/office/2007/relationships/media" Target="../media/media3.mp3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32.png"/><Relationship Id="rId11" Type="http://schemas.openxmlformats.org/officeDocument/2006/relationships/image" Target="../media/image34.jpeg"/><Relationship Id="rId5" Type="http://schemas.openxmlformats.org/officeDocument/2006/relationships/image" Target="../media/image31.jpeg"/><Relationship Id="rId15" Type="http://schemas.microsoft.com/office/2007/relationships/hdphoto" Target="../media/hdphoto8.wdp"/><Relationship Id="rId10" Type="http://schemas.openxmlformats.org/officeDocument/2006/relationships/hyperlink" Target="http://upload.wikimedia.org/wikipedia/commons/0/09/Andrew_Carnegie,_three-quarter_length_portrait,_seated,_facing_slightly_left,_1913-crop.jpg" TargetMode="External"/><Relationship Id="rId4" Type="http://schemas.openxmlformats.org/officeDocument/2006/relationships/slideLayout" Target="../slideLayouts/slideLayout2.xml"/><Relationship Id="rId9" Type="http://schemas.microsoft.com/office/2007/relationships/hdphoto" Target="../media/hdphoto6.wdp"/><Relationship Id="rId1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0/Sumner.gif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5" Type="http://schemas.microsoft.com/office/2007/relationships/hdphoto" Target="../media/hdphoto9.wdp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0/Sumner.gif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5" Type="http://schemas.microsoft.com/office/2007/relationships/hdphoto" Target="../media/hdphoto9.wdp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hyperlink" Target="http://www.youtube.com/watch?v=cesSRfXqS1Q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hyperlink" Target="http://www.tomrichey.net/" TargetMode="External"/><Relationship Id="rId7" Type="http://schemas.openxmlformats.org/officeDocument/2006/relationships/hyperlink" Target="http://twitter.com/tomrichey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6.png"/><Relationship Id="rId5" Type="http://schemas.openxmlformats.org/officeDocument/2006/relationships/hyperlink" Target="https://www.facebook.com/pages/Tom-Richey/14074617563" TargetMode="External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hyperlink" Target="http://www.youtube.com/tomforameric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cityofart.net/bship/uss_me_blowup_grand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4" t="21635" r="2565" b="93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66800"/>
            <a:ext cx="9144000" cy="25146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76200">
                    <a:schemeClr val="bg1">
                      <a:lumMod val="50000"/>
                      <a:alpha val="9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The Spanish-</a:t>
            </a:r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76200">
                    <a:schemeClr val="bg1">
                      <a:lumMod val="50000"/>
                      <a:alpha val="9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American War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76200">
                  <a:schemeClr val="bg1">
                    <a:lumMod val="50000"/>
                    <a:alpha val="9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019" y="5410200"/>
            <a:ext cx="3023067" cy="1266609"/>
          </a:xfrm>
          <a:prstGeom prst="rect">
            <a:avLst/>
          </a:prstGeom>
          <a:effectLst>
            <a:glow rad="101600">
              <a:schemeClr val="tx1">
                <a:alpha val="40000"/>
              </a:schemeClr>
            </a:glow>
            <a:softEdge rad="12700"/>
          </a:effectLst>
        </p:spPr>
      </p:pic>
      <p:sp>
        <p:nvSpPr>
          <p:cNvPr id="4" name="TextBox 3"/>
          <p:cNvSpPr txBox="1"/>
          <p:nvPr/>
        </p:nvSpPr>
        <p:spPr>
          <a:xfrm>
            <a:off x="0" y="4001869"/>
            <a:ext cx="9144000" cy="646331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US HISTORY INTENSIVE REVIEW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953587" y="5562600"/>
            <a:ext cx="3847013" cy="923330"/>
          </a:xfrm>
          <a:prstGeom prst="rect">
            <a:avLst/>
          </a:prstGeom>
          <a:solidFill>
            <a:schemeClr val="bg1">
              <a:lumMod val="50000"/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USHC-5.2</a:t>
            </a:r>
            <a:endParaRPr lang="en-US" sz="5400" dirty="0"/>
          </a:p>
        </p:txBody>
      </p:sp>
      <p:sp>
        <p:nvSpPr>
          <p:cNvPr id="10" name="Rectangle 9"/>
          <p:cNvSpPr/>
          <p:nvPr/>
        </p:nvSpPr>
        <p:spPr>
          <a:xfrm>
            <a:off x="6838766" y="152400"/>
            <a:ext cx="21523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Color Palette By:  </a:t>
            </a:r>
            <a:r>
              <a:rPr lang="en-US" sz="1400" b="1" dirty="0" smtClean="0">
                <a:hlinkClick r:id="rId8"/>
              </a:rPr>
              <a:t>Piahr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73539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6600" b="1" i="1" dirty="0" smtClean="0">
                <a:solidFill>
                  <a:srgbClr val="FFFF00"/>
                </a:solidFill>
              </a:rPr>
              <a:t>Yellow Journalism</a:t>
            </a:r>
            <a:endParaRPr lang="en-US" sz="6600" b="1" i="1" dirty="0">
              <a:solidFill>
                <a:srgbClr val="FFFF00"/>
              </a:solidFill>
            </a:endParaRPr>
          </a:p>
        </p:txBody>
      </p:sp>
      <p:pic>
        <p:nvPicPr>
          <p:cNvPr id="8194" name="Picture 2" descr="File:JosephPulitzerPinceNeznpsgo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" b="13246"/>
          <a:stretch/>
        </p:blipFill>
        <p:spPr bwMode="auto">
          <a:xfrm>
            <a:off x="228600" y="1295400"/>
            <a:ext cx="3011214" cy="396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ile:William Randolph Hearst cph 3a4937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09" t="7550" r="19045" b="28300"/>
          <a:stretch/>
        </p:blipFill>
        <p:spPr bwMode="auto">
          <a:xfrm>
            <a:off x="5858414" y="1295400"/>
            <a:ext cx="3056986" cy="396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287962"/>
            <a:ext cx="301121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75"/>
                </a:solidFill>
              </a:rPr>
              <a:t>Joseph </a:t>
            </a:r>
            <a:r>
              <a:rPr lang="en-US" sz="3100" b="1" dirty="0" smtClean="0">
                <a:solidFill>
                  <a:srgbClr val="FFFF75"/>
                </a:solidFill>
              </a:rPr>
              <a:t/>
            </a:r>
            <a:br>
              <a:rPr lang="en-US" sz="3100" b="1" dirty="0" smtClean="0">
                <a:solidFill>
                  <a:srgbClr val="FFFF75"/>
                </a:solidFill>
              </a:rPr>
            </a:br>
            <a:r>
              <a:rPr lang="en-US" sz="3600" b="1" dirty="0" smtClean="0">
                <a:solidFill>
                  <a:srgbClr val="FFFF75"/>
                </a:solidFill>
              </a:rPr>
              <a:t>Pulitzer</a:t>
            </a:r>
            <a:r>
              <a:rPr lang="en-US" sz="3200" dirty="0" smtClean="0">
                <a:solidFill>
                  <a:srgbClr val="FFFF75"/>
                </a:solidFill>
              </a:rPr>
              <a:t/>
            </a:r>
            <a:br>
              <a:rPr lang="en-US" sz="3200" dirty="0" smtClean="0">
                <a:solidFill>
                  <a:srgbClr val="FFFF75"/>
                </a:solidFill>
              </a:rPr>
            </a:br>
            <a:r>
              <a:rPr lang="en-US" sz="3200" i="1" dirty="0" smtClean="0">
                <a:solidFill>
                  <a:srgbClr val="FFFF75"/>
                </a:solidFill>
              </a:rPr>
              <a:t>New York World</a:t>
            </a:r>
            <a:endParaRPr lang="en-US" sz="3200" i="1" dirty="0">
              <a:solidFill>
                <a:srgbClr val="FFFF7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4186" y="5287961"/>
            <a:ext cx="301121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75"/>
                </a:solidFill>
              </a:rPr>
              <a:t>William Randolph </a:t>
            </a:r>
            <a:r>
              <a:rPr lang="en-US" sz="3600" b="1" dirty="0" smtClean="0">
                <a:solidFill>
                  <a:srgbClr val="FFFF75"/>
                </a:solidFill>
              </a:rPr>
              <a:t>Hearst</a:t>
            </a:r>
            <a:r>
              <a:rPr lang="en-US" sz="3200" dirty="0" smtClean="0">
                <a:solidFill>
                  <a:srgbClr val="FFFF75"/>
                </a:solidFill>
              </a:rPr>
              <a:t/>
            </a:r>
            <a:br>
              <a:rPr lang="en-US" sz="3200" dirty="0" smtClean="0">
                <a:solidFill>
                  <a:srgbClr val="FFFF75"/>
                </a:solidFill>
              </a:rPr>
            </a:br>
            <a:r>
              <a:rPr lang="en-US" sz="3200" i="1" dirty="0" smtClean="0">
                <a:solidFill>
                  <a:srgbClr val="FFFF75"/>
                </a:solidFill>
              </a:rPr>
              <a:t>New York Journal</a:t>
            </a:r>
            <a:endParaRPr lang="en-US" sz="3200" i="1" dirty="0">
              <a:solidFill>
                <a:srgbClr val="FFFF7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1929586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FF75"/>
                </a:solidFill>
              </a:rPr>
              <a:t>Sensational</a:t>
            </a:r>
            <a:r>
              <a:rPr lang="en-US" sz="4000" b="1" i="1" dirty="0" smtClean="0">
                <a:solidFill>
                  <a:srgbClr val="FFFF75"/>
                </a:solidFill>
              </a:rPr>
              <a:t/>
            </a:r>
            <a:br>
              <a:rPr lang="en-US" sz="4000" b="1" i="1" dirty="0" smtClean="0">
                <a:solidFill>
                  <a:srgbClr val="FFFF75"/>
                </a:solidFill>
              </a:rPr>
            </a:br>
            <a:r>
              <a:rPr lang="en-US" sz="4000" b="1" i="1" dirty="0">
                <a:solidFill>
                  <a:srgbClr val="FFFF75"/>
                </a:solidFill>
              </a:rPr>
              <a:t>Headlines</a:t>
            </a:r>
            <a:endParaRPr lang="en-US" sz="3600" b="1" i="1" dirty="0">
              <a:solidFill>
                <a:srgbClr val="FFFF75"/>
              </a:solidFill>
            </a:endParaRPr>
          </a:p>
          <a:p>
            <a:pPr algn="ctr"/>
            <a:r>
              <a:rPr lang="en-US" sz="2400" b="1" i="1" dirty="0">
                <a:solidFill>
                  <a:srgbClr val="FFFF75"/>
                </a:solidFill>
              </a:rPr>
              <a:t>t</a:t>
            </a:r>
            <a:r>
              <a:rPr lang="en-US" sz="2400" b="1" i="1" dirty="0" smtClean="0">
                <a:solidFill>
                  <a:srgbClr val="FFFF75"/>
                </a:solidFill>
              </a:rPr>
              <a:t>o increase</a:t>
            </a:r>
            <a:endParaRPr lang="en-US" sz="2400" b="1" i="1" dirty="0">
              <a:solidFill>
                <a:srgbClr val="FFFF75"/>
              </a:solidFill>
            </a:endParaRPr>
          </a:p>
          <a:p>
            <a:pPr algn="ctr"/>
            <a:r>
              <a:rPr lang="en-US" sz="3600" b="1" i="1" dirty="0">
                <a:solidFill>
                  <a:srgbClr val="FFFF75"/>
                </a:solidFill>
              </a:rPr>
              <a:t>Circulation</a:t>
            </a:r>
          </a:p>
        </p:txBody>
      </p:sp>
    </p:spTree>
    <p:extLst>
      <p:ext uri="{BB962C8B-B14F-4D97-AF65-F5344CB8AC3E}">
        <p14:creationId xmlns:p14="http://schemas.microsoft.com/office/powerpoint/2010/main" val="2390640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949506"/>
            <a:ext cx="9448800" cy="4155894"/>
            <a:chOff x="-609600" y="1164527"/>
            <a:chExt cx="9448800" cy="4155894"/>
          </a:xfrm>
        </p:grpSpPr>
        <p:pic>
          <p:nvPicPr>
            <p:cNvPr id="11266" name="Picture 2" descr="http://www.ndsu.edu/pubweb/~rcollins/436history/pictures/world.jp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1667" b="64835"/>
            <a:stretch/>
          </p:blipFill>
          <p:spPr bwMode="auto">
            <a:xfrm>
              <a:off x="-609600" y="1164527"/>
              <a:ext cx="9144000" cy="4155894"/>
            </a:xfrm>
            <a:prstGeom prst="rect">
              <a:avLst/>
            </a:prstGeom>
            <a:solidFill>
              <a:srgbClr val="E1CF61"/>
            </a:solidFill>
          </p:spPr>
        </p:pic>
        <p:sp>
          <p:nvSpPr>
            <p:cNvPr id="5" name="TextBox 4"/>
            <p:cNvSpPr txBox="1"/>
            <p:nvPr/>
          </p:nvSpPr>
          <p:spPr>
            <a:xfrm>
              <a:off x="8229600" y="2341180"/>
              <a:ext cx="609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dirty="0" smtClean="0">
                  <a:solidFill>
                    <a:srgbClr val="000000"/>
                  </a:solidFill>
                </a:rPr>
                <a:t>?</a:t>
              </a:r>
              <a:endParaRPr lang="en-US" sz="4200" b="1" dirty="0">
                <a:solidFill>
                  <a:srgbClr val="000000"/>
                </a:solidFill>
              </a:endParaRPr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ocialstudieshelp.com/Images/MaineHeadline.gif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9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ww.bibliotecapleyades.net/imagenes_sociopol/mediacontrol95_01.jp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135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media.tumblr.com/tumblr_lkfe6yyNBN1qhdlil.jpg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906" b="22919"/>
          <a:stretch/>
        </p:blipFill>
        <p:spPr bwMode="auto">
          <a:xfrm>
            <a:off x="-37443" y="5334000"/>
            <a:ext cx="9144000" cy="367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680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00416 -0.34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3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60000"/>
                <a:lumOff val="40000"/>
              </a:schemeClr>
            </a:gs>
            <a:gs pos="73000">
              <a:schemeClr val="accent6">
                <a:lumMod val="75000"/>
              </a:schemeClr>
            </a:gs>
            <a:gs pos="20000">
              <a:schemeClr val="accent6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39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FireBurning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86800" y="638175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96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153400" cy="716186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 smtClean="0"/>
              <a:t>Simply put...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716186"/>
            <a:ext cx="9144000" cy="5989414"/>
            <a:chOff x="0" y="1"/>
            <a:chExt cx="9144000" cy="5989414"/>
          </a:xfrm>
        </p:grpSpPr>
        <p:pic>
          <p:nvPicPr>
            <p:cNvPr id="1026" name="Picture 2" descr="C:\Documents and Settings\TRICHEY\My Documents\My Scans\scan0020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598941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027" name="Picture 3" descr="C:\Documents and Settings\TRICHEY\My Documents\My Pictures\tj horse.jpg"/>
            <p:cNvPicPr>
              <a:picLocks noChangeAspect="1" noChangeArrowheads="1"/>
            </p:cNvPicPr>
            <p:nvPr/>
          </p:nvPicPr>
          <p:blipFill>
            <a:blip r:embed="rId5" cstate="print"/>
            <a:srcRect r="11111"/>
            <a:stretch>
              <a:fillRect/>
            </a:stretch>
          </p:blipFill>
          <p:spPr bwMode="auto">
            <a:xfrm>
              <a:off x="152400" y="4267200"/>
              <a:ext cx="1066800" cy="1600200"/>
            </a:xfrm>
            <a:prstGeom prst="rect">
              <a:avLst/>
            </a:prstGeom>
            <a:noFill/>
            <a:effectLst>
              <a:softEdge rad="31750"/>
            </a:effectLst>
          </p:spPr>
        </p:pic>
      </p:grpSp>
      <p:sp>
        <p:nvSpPr>
          <p:cNvPr id="4" name="Right Arrow 3"/>
          <p:cNvSpPr/>
          <p:nvPr/>
        </p:nvSpPr>
        <p:spPr>
          <a:xfrm rot="20654038">
            <a:off x="3057001" y="3779682"/>
            <a:ext cx="3175330" cy="1066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Yellow Journalism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ile:TR On Horseback Back From Cuba 18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5846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857500"/>
            <a:ext cx="5584689" cy="1143000"/>
          </a:xfrm>
          <a:solidFill>
            <a:schemeClr val="dk1">
              <a:alpha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6600" b="1" dirty="0" smtClean="0"/>
              <a:t>SPLENDID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9294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devoteddads.files.wordpress.com/2007/08/rough_riders_roosevelt.jpg"/>
          <p:cNvPicPr>
            <a:picLocks noChangeAspect="1" noChangeArrowheads="1"/>
          </p:cNvPicPr>
          <p:nvPr/>
        </p:nvPicPr>
        <p:blipFill rotWithShape="1">
          <a:blip r:embed="rId2" cstate="print"/>
          <a:srcRect l="3333" r="349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3657600" cy="2239962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6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Rough Riders</a:t>
            </a:r>
            <a:endParaRPr lang="en-US" sz="6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152401"/>
            <a:ext cx="4419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Teddy Roosevelt’s Volunteer Regiment</a:t>
            </a:r>
          </a:p>
          <a:p>
            <a:pPr marL="0" indent="0" algn="ctr">
              <a:buNone/>
            </a:pPr>
            <a:endParaRPr lang="en-US" sz="1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Battle of </a:t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San Juan Hill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i="1" dirty="0" smtClean="0"/>
              <a:t>AMERICA!!!</a:t>
            </a:r>
            <a:endParaRPr lang="en-US" sz="6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20" name="Picture 4" descr="http://wps.ablongman.com/wps/media/objects/1483/1518969/DIVI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65599"/>
            <a:ext cx="4879537" cy="5263801"/>
          </a:xfrm>
          <a:prstGeom prst="rect">
            <a:avLst/>
          </a:prstGeom>
          <a:noFill/>
        </p:spPr>
      </p:pic>
      <p:pic>
        <p:nvPicPr>
          <p:cNvPr id="60422" name="Picture 6" descr="http://seventhgradehistory.wikispaces.com/file/view/DIVI442.jpg/84936457/DIVI4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371600"/>
            <a:ext cx="3546608" cy="527558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MAIN IDEA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438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The Spanish-American War marks the United States’ emergence as a </a:t>
            </a:r>
            <a:br>
              <a:rPr lang="en-US" sz="4000" dirty="0" smtClean="0"/>
            </a:br>
            <a:r>
              <a:rPr lang="en-US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WORLD POWER</a:t>
            </a:r>
            <a:r>
              <a:rPr lang="en-US" sz="4000" dirty="0" smtClean="0"/>
              <a:t>,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25272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57912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Treaty of Paris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920680"/>
              </p:ext>
            </p:extLst>
          </p:nvPr>
        </p:nvGraphicFramePr>
        <p:xfrm>
          <a:off x="533400" y="2779931"/>
          <a:ext cx="8153400" cy="1981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76700"/>
                <a:gridCol w="4076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PACIFIC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CARIBBEAN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Philippines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Puerto Rico</a:t>
                      </a:r>
                      <a:endParaRPr lang="en-US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Guam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“Free” Cuba</a:t>
                      </a:r>
                      <a:endParaRPr lang="en-US" sz="3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1828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For $20 million, the U.S. gets:</a:t>
            </a:r>
            <a:endParaRPr lang="en-US" sz="4400" b="1" dirty="0"/>
          </a:p>
        </p:txBody>
      </p:sp>
      <p:sp>
        <p:nvSpPr>
          <p:cNvPr id="9" name="Rectangle 8"/>
          <p:cNvSpPr/>
          <p:nvPr/>
        </p:nvSpPr>
        <p:spPr>
          <a:xfrm>
            <a:off x="7142788" y="304800"/>
            <a:ext cx="15440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/>
              <a:t>1898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upload.wikimedia.org/wikipedia/commons/0/08/10kMil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42994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3505200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EMPIRE</a:t>
            </a:r>
            <a:endParaRPr lang="en-US" sz="5400" b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153400" cy="3276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PROTECTORATE </a:t>
            </a:r>
            <a:r>
              <a:rPr lang="en-US" sz="2800" dirty="0" smtClean="0">
                <a:solidFill>
                  <a:srgbClr val="F4F8FA"/>
                </a:solidFill>
              </a:rPr>
              <a:t>(Limited Sovereignty)</a:t>
            </a:r>
            <a:endParaRPr lang="en-US" sz="28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b="1" dirty="0" smtClean="0"/>
              <a:t>NO treaties without U.S. approval</a:t>
            </a:r>
          </a:p>
          <a:p>
            <a:pPr lvl="1"/>
            <a:r>
              <a:rPr lang="en-US" b="1" dirty="0" smtClean="0"/>
              <a:t>U.S. can intervene in cases of civil unrest</a:t>
            </a:r>
          </a:p>
          <a:p>
            <a:pPr lvl="1"/>
            <a:r>
              <a:rPr lang="en-US" b="1" dirty="0" smtClean="0"/>
              <a:t>Perpetual Naval Lease </a:t>
            </a:r>
            <a:r>
              <a:rPr lang="en-US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@ Guantanamo Bay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191000"/>
            <a:ext cx="6088528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391400" y="373559"/>
            <a:ext cx="14285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1901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751861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Platt Amendment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7772400" y="3657600"/>
            <a:ext cx="609600" cy="25146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upload.wikimedia.org/wikipedia/commons/1/13/Che_SClar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6" t="16823" b="39620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0"/>
            <a:ext cx="9144000" cy="1219200"/>
          </a:xfrm>
          <a:solidFill>
            <a:schemeClr val="accent6">
              <a:lumMod val="75000"/>
              <a:alpha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284163" lvl="1" indent="0"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Cuban resentment against the United States would culminate in the establishment of Fidel Castro’s anti-American government in the 1959 Cuban Revolution.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95800" y="762000"/>
            <a:ext cx="4343400" cy="1752600"/>
          </a:xfrm>
          <a:solidFill>
            <a:schemeClr val="dk1">
              <a:alpha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Legacy of Resentment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4089612" cy="2133600"/>
          </a:xfrm>
        </p:spPr>
        <p:txBody>
          <a:bodyPr>
            <a:noAutofit/>
          </a:bodyPr>
          <a:lstStyle/>
          <a:p>
            <a:r>
              <a:rPr lang="en-US" b="1" dirty="0" smtClean="0"/>
              <a:t>Imperialism </a:t>
            </a:r>
            <a:br>
              <a:rPr lang="en-US" b="1" dirty="0" smtClean="0"/>
            </a:br>
            <a:r>
              <a:rPr lang="en-US" b="1" dirty="0" smtClean="0"/>
              <a:t>in the Philippines</a:t>
            </a:r>
            <a:endParaRPr lang="en-US" b="1" dirty="0"/>
          </a:p>
        </p:txBody>
      </p:sp>
      <p:pic>
        <p:nvPicPr>
          <p:cNvPr id="1026" name="Picture 2" descr="http://upload.wikimedia.org/wikipedia/commons/c/c8/Philippine-American_Wa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9612" y="0"/>
            <a:ext cx="505438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732544"/>
            <a:ext cx="40896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ED4617">
                    <a:lumMod val="20000"/>
                    <a:lumOff val="80000"/>
                  </a:srgbClr>
                </a:solidFill>
              </a:rPr>
              <a:t>The Ultimate </a:t>
            </a:r>
            <a:r>
              <a:rPr lang="en-US" sz="8000" b="1" dirty="0" smtClean="0">
                <a:solidFill>
                  <a:srgbClr val="ED4617">
                    <a:lumMod val="20000"/>
                    <a:lumOff val="80000"/>
                  </a:srgbClr>
                </a:solidFill>
              </a:rPr>
              <a:t>Foreign </a:t>
            </a:r>
            <a:r>
              <a:rPr lang="en-US" sz="4400" b="1" dirty="0" smtClean="0">
                <a:solidFill>
                  <a:srgbClr val="ED4617">
                    <a:lumMod val="20000"/>
                    <a:lumOff val="80000"/>
                  </a:srgbClr>
                </a:solidFill>
              </a:rPr>
              <a:t>Entanglement</a:t>
            </a:r>
            <a:endParaRPr lang="en-US" sz="4400" b="1" dirty="0">
              <a:solidFill>
                <a:srgbClr val="ED4617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57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load.wikimedia.org/wikipedia/commons/4/4d/The_Administration%27s_Promises_Have_Been_Kep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t="32930" r="18609" b="-1248"/>
          <a:stretch/>
        </p:blipFill>
        <p:spPr bwMode="auto">
          <a:xfrm>
            <a:off x="0" y="-1"/>
            <a:ext cx="9144000" cy="698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415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ile:Phillipine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1720"/>
            <a:ext cx="8077200" cy="681628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 rot="21358261">
            <a:off x="-572180" y="5404243"/>
            <a:ext cx="10236971" cy="942891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5400" b="1" dirty="0" smtClean="0">
                <a:solidFill>
                  <a:srgbClr val="F4F8FA"/>
                </a:solidFill>
              </a:rPr>
              <a:t>For Humanity’s Sake…</a:t>
            </a:r>
          </a:p>
        </p:txBody>
      </p:sp>
    </p:spTree>
    <p:extLst>
      <p:ext uri="{BB962C8B-B14F-4D97-AF65-F5344CB8AC3E}">
        <p14:creationId xmlns:p14="http://schemas.microsoft.com/office/powerpoint/2010/main" val="1917070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arm4.staticflickr.com/3188/2502535352_8703e5cac1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 r="6324"/>
          <a:stretch/>
        </p:blipFill>
        <p:spPr bwMode="auto">
          <a:xfrm>
            <a:off x="0" y="-10511"/>
            <a:ext cx="9144000" cy="686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76400"/>
            <a:ext cx="5181600" cy="498381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>
              <a:buNone/>
            </a:pPr>
            <a:r>
              <a:rPr lang="en-US" sz="8800" b="1" dirty="0" smtClean="0">
                <a:ln w="50800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What </a:t>
            </a:r>
            <a:br>
              <a:rPr lang="en-US" sz="8800" b="1" dirty="0" smtClean="0">
                <a:ln w="50800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</a:rPr>
            </a:br>
            <a:r>
              <a:rPr lang="en-US" sz="8800" b="1" dirty="0" smtClean="0">
                <a:ln w="50800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about </a:t>
            </a:r>
            <a:br>
              <a:rPr lang="en-US" sz="8800" b="1" dirty="0" smtClean="0">
                <a:ln w="50800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</a:rPr>
            </a:br>
            <a:r>
              <a:rPr lang="en-US" sz="13800" b="1" i="1" dirty="0" smtClean="0">
                <a:ln w="50800">
                  <a:solidFill>
                    <a:schemeClr val="tx1"/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THIS?</a:t>
            </a:r>
            <a:endParaRPr lang="en-US" sz="13800" b="1" i="1" dirty="0">
              <a:ln w="50800">
                <a:solidFill>
                  <a:schemeClr val="tx1"/>
                </a:solidFill>
              </a:ln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06324"/>
            <a:ext cx="16619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Photo Credit:  </a:t>
            </a:r>
            <a:r>
              <a:rPr lang="en-US" sz="1400" b="1" dirty="0" err="1">
                <a:hlinkClick r:id="rId4"/>
              </a:rPr>
              <a:t>kjd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630433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thumb/3/38/The_Fuller_Court.jpg/800px-The_Fuller_Cou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" y="990600"/>
            <a:ext cx="9115097" cy="535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096000" cy="9906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Insular Cases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4114800"/>
            <a:ext cx="5105400" cy="1295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The </a:t>
            </a: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Constitution</a:t>
            </a:r>
            <a:r>
              <a:rPr lang="en-US" sz="3600" b="1" dirty="0" smtClean="0"/>
              <a:t> does not follow the flag.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6207722" y="144959"/>
            <a:ext cx="28600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1901-1905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88480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ile:Phillipin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1720"/>
            <a:ext cx="8077200" cy="681628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 rot="21358261">
            <a:off x="-572180" y="5404243"/>
            <a:ext cx="10236971" cy="942891"/>
          </a:xfrm>
          <a:prstGeom prst="rect">
            <a:avLst/>
          </a:prstGeom>
          <a:solidFill>
            <a:schemeClr val="accent6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5400" b="1" dirty="0" smtClean="0">
                <a:solidFill>
                  <a:srgbClr val="F4F8FA"/>
                </a:solidFill>
              </a:rPr>
              <a:t>For Humanity’s Sake…</a:t>
            </a:r>
          </a:p>
        </p:txBody>
      </p:sp>
    </p:spTree>
    <p:extLst>
      <p:ext uri="{BB962C8B-B14F-4D97-AF65-F5344CB8AC3E}">
        <p14:creationId xmlns:p14="http://schemas.microsoft.com/office/powerpoint/2010/main" val="3257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199" y="0"/>
            <a:ext cx="3331779" cy="6583362"/>
          </a:xfrm>
        </p:spPr>
        <p:txBody>
          <a:bodyPr>
            <a:noAutofit/>
          </a:bodyPr>
          <a:lstStyle/>
          <a:p>
            <a:r>
              <a:rPr lang="en-US" sz="41300" b="1" dirty="0" smtClean="0">
                <a:ln w="1905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41300" b="1" dirty="0">
              <a:ln w="1905"/>
              <a:solidFill>
                <a:schemeClr val="accent3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6705600" cy="335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E3ECF1"/>
                </a:solidFill>
              </a:rPr>
              <a:t>How did the United States go from an </a:t>
            </a:r>
            <a:r>
              <a:rPr lang="en-US" sz="4800" b="1" dirty="0">
                <a:solidFill>
                  <a:schemeClr val="accent2"/>
                </a:solidFill>
              </a:rPr>
              <a:t>isolated</a:t>
            </a:r>
            <a:r>
              <a:rPr lang="en-US" sz="4800" b="1" dirty="0" smtClean="0">
                <a:solidFill>
                  <a:srgbClr val="E3ECF1"/>
                </a:solidFill>
              </a:rPr>
              <a:t> nation to being a </a:t>
            </a:r>
            <a:r>
              <a:rPr lang="en-US" sz="4800" b="1" dirty="0" smtClean="0">
                <a:solidFill>
                  <a:schemeClr val="accent2"/>
                </a:solidFill>
              </a:rPr>
              <a:t>world power</a:t>
            </a:r>
            <a:r>
              <a:rPr lang="en-US" sz="4800" b="1" dirty="0" smtClean="0">
                <a:solidFill>
                  <a:srgbClr val="E3ECF1"/>
                </a:solidFill>
              </a:rPr>
              <a:t>?</a:t>
            </a:r>
            <a:endParaRPr lang="en-US" sz="4800" b="1" dirty="0">
              <a:solidFill>
                <a:srgbClr val="E3EC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9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4" name="Picture 8" descr="C:\Documents and Settings\TRICHEY\Local Settings\Temporary Internet Files\Content.IE5\U2DGT1A7\MP900448317[1].jpg"/>
          <p:cNvPicPr>
            <a:picLocks noChangeAspect="1" noChangeArrowheads="1"/>
          </p:cNvPicPr>
          <p:nvPr/>
        </p:nvPicPr>
        <p:blipFill rotWithShape="1">
          <a:blip r:embed="rId5" cstate="print"/>
          <a:srcRect b="2497"/>
          <a:stretch/>
        </p:blipFill>
        <p:spPr bwMode="auto">
          <a:xfrm>
            <a:off x="0" y="907211"/>
            <a:ext cx="9144000" cy="595078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Anti-Imperialist League</a:t>
            </a:r>
            <a:endParaRPr lang="en-US" sz="5400" b="1" dirty="0"/>
          </a:p>
        </p:txBody>
      </p:sp>
      <p:pic>
        <p:nvPicPr>
          <p:cNvPr id="12" name="largetalons.mp3">
            <a:hlinkClick r:id="" action="ppaction://media"/>
          </p:cNvPr>
          <p:cNvPicPr>
            <a:picLocks noGrp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710508" y="6393597"/>
            <a:ext cx="433492" cy="433492"/>
          </a:xfrm>
          <a:prstGeom prst="rect">
            <a:avLst/>
          </a:prstGeom>
        </p:spPr>
      </p:pic>
      <p:pic>
        <p:nvPicPr>
          <p:cNvPr id="65538" name="Picture 2" descr="File:Twain1909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t="7744" r="10607"/>
          <a:stretch>
            <a:fillRect/>
          </a:stretch>
        </p:blipFill>
        <p:spPr bwMode="auto">
          <a:xfrm>
            <a:off x="76200" y="1074003"/>
            <a:ext cx="2057400" cy="2723457"/>
          </a:xfrm>
          <a:prstGeom prst="rect">
            <a:avLst/>
          </a:prstGeom>
          <a:noFill/>
        </p:spPr>
      </p:pic>
      <p:pic>
        <p:nvPicPr>
          <p:cNvPr id="65540" name="Picture 4" descr="File:Andrew Carnegie, three-quarter length portrait, seated, facing slightly left, 1913-crop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09800" y="2895600"/>
            <a:ext cx="2133600" cy="2672568"/>
          </a:xfrm>
          <a:prstGeom prst="rect">
            <a:avLst/>
          </a:prstGeom>
          <a:noFill/>
        </p:spPr>
      </p:pic>
      <p:pic>
        <p:nvPicPr>
          <p:cNvPr id="65542" name="Picture 6" descr="File:Sumner.gif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grayscl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553200" y="1066800"/>
            <a:ext cx="2286000" cy="267418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" y="381720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Mark Twain</a:t>
            </a:r>
          </a:p>
          <a:p>
            <a:pPr algn="ctr"/>
            <a:r>
              <a:rPr lang="en-US" sz="2000" b="1" i="1" dirty="0" smtClean="0"/>
              <a:t>Writer</a:t>
            </a:r>
            <a:endParaRPr lang="en-US" sz="20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5562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Andrew Carnegie</a:t>
            </a:r>
          </a:p>
          <a:p>
            <a:pPr algn="ctr"/>
            <a:r>
              <a:rPr lang="en-US" sz="2000" b="1" i="1" dirty="0" smtClean="0"/>
              <a:t>Industrialist</a:t>
            </a:r>
            <a:endParaRPr lang="en-US" sz="20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37338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William G. Sumner</a:t>
            </a:r>
          </a:p>
          <a:p>
            <a:pPr algn="ctr"/>
            <a:r>
              <a:rPr lang="en-US" sz="2000" b="1" i="1" dirty="0" smtClean="0"/>
              <a:t>Professor</a:t>
            </a:r>
            <a:endParaRPr lang="en-US" sz="2000" b="1" i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8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Anti-Imperialism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9802"/>
            <a:ext cx="5587193" cy="4640997"/>
          </a:xfrm>
        </p:spPr>
        <p:txBody>
          <a:bodyPr>
            <a:normAutofit fontScale="92500" lnSpcReduction="10000"/>
          </a:bodyPr>
          <a:lstStyle/>
          <a:p>
            <a:pPr marL="236538" indent="-236538">
              <a:buNone/>
            </a:pPr>
            <a:r>
              <a:rPr lang="en-US" b="1" dirty="0" smtClean="0">
                <a:latin typeface="+mj-lt"/>
              </a:rPr>
              <a:t>“If </a:t>
            </a:r>
            <a:r>
              <a:rPr lang="en-US" b="1" dirty="0">
                <a:latin typeface="+mj-lt"/>
              </a:rPr>
              <a:t>we Americans believe in self-government, why do we let it slip away from us? </a:t>
            </a:r>
            <a:r>
              <a:rPr lang="en-US" b="1" dirty="0" smtClean="0">
                <a:latin typeface="+mj-lt"/>
              </a:rPr>
              <a:t> Why </a:t>
            </a:r>
            <a:r>
              <a:rPr lang="en-US" b="1" dirty="0">
                <a:latin typeface="+mj-lt"/>
              </a:rPr>
              <a:t>do we barter it away for military glory as Spain did</a:t>
            </a:r>
            <a:r>
              <a:rPr lang="en-US" b="1" dirty="0" smtClean="0">
                <a:latin typeface="+mj-lt"/>
              </a:rPr>
              <a:t>?</a:t>
            </a:r>
            <a:r>
              <a:rPr lang="en-US" dirty="0" smtClean="0">
                <a:latin typeface="+mj-lt"/>
              </a:rPr>
              <a:t>”</a:t>
            </a:r>
          </a:p>
          <a:p>
            <a:pPr marL="236538" indent="-236538">
              <a:buNone/>
              <a:tabLst>
                <a:tab pos="977900" algn="l"/>
                <a:tab pos="1260475" algn="l"/>
              </a:tabLst>
            </a:pPr>
            <a:endParaRPr lang="en-US" sz="2400" b="1" dirty="0" smtClean="0">
              <a:latin typeface="+mj-lt"/>
            </a:endParaRPr>
          </a:p>
          <a:p>
            <a:pPr marL="236538" indent="-236538">
              <a:buNone/>
              <a:tabLst>
                <a:tab pos="977900" algn="l"/>
                <a:tab pos="1260475" algn="l"/>
              </a:tabLst>
            </a:pPr>
            <a:r>
              <a:rPr lang="en-US" sz="2400" b="1" dirty="0">
                <a:latin typeface="+mj-lt"/>
              </a:rPr>
              <a:t>		</a:t>
            </a:r>
            <a:r>
              <a:rPr lang="en-US" sz="2400" b="1" dirty="0" smtClean="0">
                <a:latin typeface="+mj-lt"/>
              </a:rPr>
              <a:t>--	William Graham Sumner</a:t>
            </a:r>
          </a:p>
          <a:p>
            <a:pPr marL="236538" indent="-236538">
              <a:buNone/>
              <a:tabLst>
                <a:tab pos="977900" algn="l"/>
                <a:tab pos="1260475" algn="l"/>
              </a:tabLst>
            </a:pPr>
            <a:r>
              <a:rPr lang="en-US" sz="2200" b="1" dirty="0">
                <a:latin typeface="+mj-lt"/>
              </a:rPr>
              <a:t>	</a:t>
            </a:r>
            <a:r>
              <a:rPr lang="en-US" sz="2200" b="1" dirty="0" smtClean="0">
                <a:latin typeface="+mj-lt"/>
              </a:rPr>
              <a:t>		</a:t>
            </a:r>
            <a:r>
              <a:rPr lang="en-US" sz="2200" b="1" i="1" dirty="0" smtClean="0">
                <a:latin typeface="+mj-lt"/>
              </a:rPr>
              <a:t>The Conquest of the </a:t>
            </a:r>
            <a:br>
              <a:rPr lang="en-US" sz="2200" b="1" i="1" dirty="0" smtClean="0">
                <a:latin typeface="+mj-lt"/>
              </a:rPr>
            </a:br>
            <a:r>
              <a:rPr lang="en-US" sz="2200" b="1" i="1" dirty="0" smtClean="0">
                <a:latin typeface="+mj-lt"/>
              </a:rPr>
              <a:t>		United States by Spain</a:t>
            </a:r>
            <a:endParaRPr lang="en-US" sz="2200" b="1" dirty="0">
              <a:latin typeface="+mj-lt"/>
            </a:endParaRPr>
          </a:p>
        </p:txBody>
      </p:sp>
      <p:pic>
        <p:nvPicPr>
          <p:cNvPr id="4" name="Picture 6" descr="File:Sumner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44393" y="1759803"/>
            <a:ext cx="2794807" cy="32693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53200" y="4419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Sumner</a:t>
            </a:r>
          </a:p>
        </p:txBody>
      </p:sp>
    </p:spTree>
    <p:extLst>
      <p:ext uri="{BB962C8B-B14F-4D97-AF65-F5344CB8AC3E}">
        <p14:creationId xmlns:p14="http://schemas.microsoft.com/office/powerpoint/2010/main" val="971538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Anti-Imperialism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9802"/>
            <a:ext cx="5562600" cy="4640997"/>
          </a:xfrm>
        </p:spPr>
        <p:txBody>
          <a:bodyPr>
            <a:normAutofit/>
          </a:bodyPr>
          <a:lstStyle/>
          <a:p>
            <a:pPr marL="236538" indent="-236538">
              <a:buNone/>
            </a:pPr>
            <a:r>
              <a:rPr lang="en-US" b="1" dirty="0">
                <a:latin typeface="+mj-lt"/>
              </a:rPr>
              <a:t>“If you take away the Constitution, what is American liberty and all the rest? </a:t>
            </a:r>
            <a:r>
              <a:rPr lang="en-US" b="1" dirty="0" smtClean="0">
                <a:latin typeface="+mj-lt"/>
              </a:rPr>
              <a:t> Nothing </a:t>
            </a:r>
            <a:r>
              <a:rPr lang="en-US" b="1" dirty="0">
                <a:latin typeface="+mj-lt"/>
              </a:rPr>
              <a:t>but a lot of </a:t>
            </a:r>
            <a:r>
              <a:rPr lang="en-US" b="1" dirty="0" smtClean="0">
                <a:latin typeface="+mj-lt"/>
              </a:rPr>
              <a:t>phrases.”</a:t>
            </a:r>
            <a:endParaRPr lang="en-US" dirty="0" smtClean="0">
              <a:latin typeface="+mj-lt"/>
            </a:endParaRPr>
          </a:p>
          <a:p>
            <a:pPr marL="236538" indent="-236538">
              <a:buNone/>
              <a:tabLst>
                <a:tab pos="977900" algn="l"/>
                <a:tab pos="1260475" algn="l"/>
              </a:tabLst>
            </a:pPr>
            <a:endParaRPr lang="en-US" sz="2400" b="1" dirty="0" smtClean="0">
              <a:latin typeface="+mj-lt"/>
            </a:endParaRPr>
          </a:p>
          <a:p>
            <a:pPr marL="236538" indent="-236538">
              <a:buNone/>
              <a:tabLst>
                <a:tab pos="977900" algn="l"/>
                <a:tab pos="1260475" algn="l"/>
              </a:tabLst>
            </a:pPr>
            <a:r>
              <a:rPr lang="en-US" sz="2400" b="1" dirty="0">
                <a:latin typeface="+mj-lt"/>
              </a:rPr>
              <a:t>		</a:t>
            </a:r>
            <a:r>
              <a:rPr lang="en-US" sz="2400" b="1" dirty="0" smtClean="0">
                <a:latin typeface="+mj-lt"/>
              </a:rPr>
              <a:t>--	William Graham Sumner</a:t>
            </a:r>
          </a:p>
          <a:p>
            <a:pPr marL="236538" indent="-236538">
              <a:buNone/>
              <a:tabLst>
                <a:tab pos="977900" algn="l"/>
                <a:tab pos="1260475" algn="l"/>
              </a:tabLst>
            </a:pPr>
            <a:r>
              <a:rPr lang="en-US" sz="2200" b="1" dirty="0">
                <a:latin typeface="+mj-lt"/>
              </a:rPr>
              <a:t>	</a:t>
            </a:r>
            <a:r>
              <a:rPr lang="en-US" sz="2200" b="1" dirty="0" smtClean="0">
                <a:latin typeface="+mj-lt"/>
              </a:rPr>
              <a:t>		</a:t>
            </a:r>
            <a:r>
              <a:rPr lang="en-US" sz="2200" b="1" i="1" dirty="0" smtClean="0">
                <a:latin typeface="+mj-lt"/>
              </a:rPr>
              <a:t>The Conquest of the </a:t>
            </a:r>
            <a:br>
              <a:rPr lang="en-US" sz="2200" b="1" i="1" dirty="0" smtClean="0">
                <a:latin typeface="+mj-lt"/>
              </a:rPr>
            </a:br>
            <a:r>
              <a:rPr lang="en-US" sz="2200" b="1" i="1" dirty="0" smtClean="0">
                <a:latin typeface="+mj-lt"/>
              </a:rPr>
              <a:t>		United States by Spain</a:t>
            </a:r>
            <a:endParaRPr lang="en-US" sz="2200" b="1" dirty="0">
              <a:latin typeface="+mj-lt"/>
            </a:endParaRPr>
          </a:p>
        </p:txBody>
      </p:sp>
      <p:pic>
        <p:nvPicPr>
          <p:cNvPr id="6" name="Picture 6" descr="File:Sumner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44393" y="1759803"/>
            <a:ext cx="2794807" cy="32693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53200" y="4419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Sumner</a:t>
            </a:r>
          </a:p>
        </p:txBody>
      </p:sp>
    </p:spTree>
    <p:extLst>
      <p:ext uri="{BB962C8B-B14F-4D97-AF65-F5344CB8AC3E}">
        <p14:creationId xmlns:p14="http://schemas.microsoft.com/office/powerpoint/2010/main" val="648762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1186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Mark Twain’s Idea for a New Flag...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951186"/>
            <a:ext cx="9144000" cy="5754414"/>
            <a:chOff x="0" y="1103586"/>
            <a:chExt cx="9144000" cy="5754414"/>
          </a:xfrm>
        </p:grpSpPr>
        <p:pic>
          <p:nvPicPr>
            <p:cNvPr id="67586" name="Picture 2" descr="http://mises.org/images/MarkTwainFlag.jpg"/>
            <p:cNvPicPr>
              <a:picLocks noChangeAspect="1" noChangeArrowheads="1"/>
            </p:cNvPicPr>
            <p:nvPr/>
          </p:nvPicPr>
          <p:blipFill>
            <a:blip r:embed="rId4" cstate="print"/>
            <a:srcRect l="1667" t="2500" r="1667" b="6250"/>
            <a:stretch>
              <a:fillRect/>
            </a:stretch>
          </p:blipFill>
          <p:spPr bwMode="auto">
            <a:xfrm>
              <a:off x="0" y="1103586"/>
              <a:ext cx="9144000" cy="5754414"/>
            </a:xfrm>
            <a:prstGeom prst="rect">
              <a:avLst/>
            </a:prstGeom>
            <a:noFill/>
          </p:spPr>
        </p:pic>
        <p:pic>
          <p:nvPicPr>
            <p:cNvPr id="1026" name="Picture 2" descr="File:Flag of Edward England.sv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48" t="9331" r="23862" b="9318"/>
            <a:stretch/>
          </p:blipFill>
          <p:spPr bwMode="auto">
            <a:xfrm>
              <a:off x="0" y="1150883"/>
              <a:ext cx="4382814" cy="3201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Imperialism Debate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620760"/>
              </p:ext>
            </p:extLst>
          </p:nvPr>
        </p:nvGraphicFramePr>
        <p:xfrm>
          <a:off x="381000" y="1828800"/>
          <a:ext cx="3962400" cy="243214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2400"/>
              </a:tblGrid>
              <a:tr h="87766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Imperialists</a:t>
                      </a:r>
                      <a:endParaRPr lang="en-US" sz="4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/>
                        <a:t>Filipinos are incapable</a:t>
                      </a:r>
                      <a:r>
                        <a:rPr lang="en-US" sz="3200" b="1" baseline="0" dirty="0" smtClean="0"/>
                        <a:t> of self-government.</a:t>
                      </a:r>
                      <a:endParaRPr lang="en-US" sz="36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Tom\AppData\Local\Microsoft\Windows\Temporary Internet Files\Content.IE5\6IUP0H5W\MC90044132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om\AppData\Local\Microsoft\Windows\Temporary Internet Files\Content.IE5\TXXTDKAR\MC90044132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434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249842"/>
              </p:ext>
            </p:extLst>
          </p:nvPr>
        </p:nvGraphicFramePr>
        <p:xfrm>
          <a:off x="4648200" y="1828800"/>
          <a:ext cx="4229100" cy="243214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29100"/>
              </a:tblGrid>
              <a:tr h="87766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Anti-Imperialists</a:t>
                      </a:r>
                      <a:endParaRPr lang="en-US" sz="4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/>
                        <a:t>We sacrifice our values by becoming an imperial power.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979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12192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Is Guam in Danger???</a:t>
            </a:r>
            <a:endParaRPr lang="en-US" sz="6000" b="1" dirty="0"/>
          </a:p>
        </p:txBody>
      </p:sp>
      <p:pic>
        <p:nvPicPr>
          <p:cNvPr id="59394" name="Picture 2" descr="File:GuamMa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979" y="1707508"/>
            <a:ext cx="3991834" cy="4921891"/>
          </a:xfrm>
          <a:prstGeom prst="rect">
            <a:avLst/>
          </a:prstGeom>
          <a:noFill/>
        </p:spPr>
      </p:pic>
      <p:pic>
        <p:nvPicPr>
          <p:cNvPr id="59396" name="Picture 4" descr="http://tabright.com/wp-content/uploads/2010/04/Rep-Hank-Johnson-Guam-will-tip-over-and-capsize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2849" y="1716656"/>
            <a:ext cx="3838739" cy="389967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52849" y="5675293"/>
            <a:ext cx="3862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Rep. Hank Johnson (D-GA)</a:t>
            </a:r>
          </a:p>
          <a:p>
            <a:pPr algn="ctr"/>
            <a:r>
              <a:rPr lang="en-US" dirty="0" smtClean="0"/>
              <a:t>Congressional Hearing, </a:t>
            </a:r>
          </a:p>
          <a:p>
            <a:pPr algn="ctr"/>
            <a:r>
              <a:rPr lang="en-US" dirty="0" smtClean="0"/>
              <a:t>March 2010</a:t>
            </a:r>
            <a:endParaRPr lang="en-US" dirty="0"/>
          </a:p>
        </p:txBody>
      </p:sp>
      <p:pic>
        <p:nvPicPr>
          <p:cNvPr id="59397" name="Picture 5" descr="C:\Documents and Settings\TRICHEY\Local Settings\Temporary Internet Files\Content.IE5\D51HPTVS\MC900432637[1].png">
            <a:hlinkClick r:id="rId4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5249" y="1788011"/>
            <a:ext cx="857414" cy="857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6333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600"/>
            <a:ext cx="5162550" cy="961525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42"/>
            <a:ext cx="9124950" cy="4174958"/>
          </a:xfrm>
          <a:prstGeom prst="rect">
            <a:avLst/>
          </a:prstGeom>
        </p:spPr>
      </p:pic>
      <p:pic>
        <p:nvPicPr>
          <p:cNvPr id="1027" name="Picture 3" descr="E:\Graphics\Stucco Social Media Icons\64px\stucco-facebook-64px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29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raphics\Stucco Social Media Icons\64px\stucco-twitter-64px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r-speightjr.com/wp-content/uploads/2013/05/youtube_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62601"/>
            <a:ext cx="870128" cy="8701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4191000"/>
            <a:ext cx="504825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700" dirty="0">
                <a:solidFill>
                  <a:prstClr val="white"/>
                </a:solidFill>
                <a:latin typeface="Franklin Gothic Demi" panose="020B0703020102020204" pitchFamily="34" charset="0"/>
                <a:cs typeface="Kartika" panose="02020503030404060203" pitchFamily="18" charset="0"/>
              </a:rPr>
              <a:t>LEARNING.  </a:t>
            </a:r>
            <a:endParaRPr lang="en-US" sz="5700" dirty="0">
              <a:solidFill>
                <a:srgbClr val="072F54"/>
              </a:solidFill>
              <a:latin typeface="Franklin Gothic Demi" panose="020B0703020102020204" pitchFamily="34" charset="0"/>
              <a:cs typeface="Kartika" panose="020205030304040602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0049" y="4191000"/>
            <a:ext cx="499296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700" dirty="0" smtClean="0">
                <a:solidFill>
                  <a:prstClr val="white"/>
                </a:solidFill>
                <a:latin typeface="Franklin Gothic Demi" panose="020B0703020102020204" pitchFamily="34" charset="0"/>
                <a:cs typeface="Kartika" panose="02020503030404060203" pitchFamily="18" charset="0"/>
              </a:rPr>
              <a:t>DELIVERED.  </a:t>
            </a:r>
            <a:endParaRPr lang="en-US" sz="5700" dirty="0">
              <a:solidFill>
                <a:srgbClr val="072F54"/>
              </a:solidFill>
              <a:latin typeface="Franklin Gothic Demi" panose="020B0703020102020204" pitchFamily="34" charset="0"/>
              <a:cs typeface="Kartika" panose="0202050303040406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309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2438"/>
            <a:ext cx="8229600" cy="2849562"/>
          </a:xfrm>
        </p:spPr>
        <p:txBody>
          <a:bodyPr>
            <a:noAutofit/>
          </a:bodyPr>
          <a:lstStyle/>
          <a:p>
            <a:r>
              <a:rPr lang="en-US" sz="23900" b="1" dirty="0" smtClean="0"/>
              <a:t>1898</a:t>
            </a:r>
            <a:endParaRPr lang="en-US" sz="239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57800" y="3048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Bella Donna" pitchFamily="66" charset="0"/>
              </a:rPr>
              <a:t>Big Year</a:t>
            </a:r>
            <a:endParaRPr lang="en-US" sz="8000" dirty="0">
              <a:solidFill>
                <a:schemeClr val="accent2">
                  <a:lumMod val="40000"/>
                  <a:lumOff val="60000"/>
                </a:schemeClr>
              </a:solidFill>
              <a:latin typeface="Bella Donna" pitchFamily="66" charset="0"/>
            </a:endParaRPr>
          </a:p>
        </p:txBody>
      </p:sp>
      <p:sp>
        <p:nvSpPr>
          <p:cNvPr id="4" name="Curved Left Arrow 3"/>
          <p:cNvSpPr/>
          <p:nvPr/>
        </p:nvSpPr>
        <p:spPr>
          <a:xfrm>
            <a:off x="8229600" y="1042719"/>
            <a:ext cx="685800" cy="2386281"/>
          </a:xfrm>
          <a:prstGeom prst="curved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03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worldofmaps.net/uploads/pics/landkarte_kub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r="4394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" y="0"/>
            <a:ext cx="9144002" cy="1143000"/>
          </a:xfrm>
          <a:solidFill>
            <a:schemeClr val="tx1">
              <a:alpha val="50000"/>
            </a:schemeClr>
          </a:solidFill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6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50800" dist="101600" dir="1800000" algn="l" rotWithShape="0">
                    <a:prstClr val="black">
                      <a:alpha val="40000"/>
                    </a:prstClr>
                  </a:outerShdw>
                </a:effectLst>
              </a:rPr>
              <a:t>Cuban Independence</a:t>
            </a:r>
            <a:endParaRPr lang="en-US" sz="62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50800" dist="101600" dir="18000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2" descr="http://www.worldofmaps.net/uploads/pics/landkarte_kub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66765" r="78549" b="2353"/>
          <a:stretch/>
        </p:blipFill>
        <p:spPr bwMode="auto">
          <a:xfrm>
            <a:off x="-2" y="4029362"/>
            <a:ext cx="2667001" cy="282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202907">
            <a:off x="-557584" y="3100536"/>
            <a:ext cx="10236971" cy="1196181"/>
          </a:xfrm>
          <a:solidFill>
            <a:schemeClr val="bg1">
              <a:lumMod val="50000"/>
              <a:alpha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smtClean="0"/>
              <a:t>CUBA VS. SPAIN</a:t>
            </a:r>
          </a:p>
        </p:txBody>
      </p:sp>
      <p:sp>
        <p:nvSpPr>
          <p:cNvPr id="7" name="Rectangle 6"/>
          <p:cNvSpPr/>
          <p:nvPr/>
        </p:nvSpPr>
        <p:spPr>
          <a:xfrm>
            <a:off x="7391400" y="1143000"/>
            <a:ext cx="15392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1890s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7"/>
            <a:ext cx="4724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/>
              <a:t>WE DON’T </a:t>
            </a:r>
            <a:br>
              <a:rPr lang="en-US" sz="6000" b="1" dirty="0" smtClean="0"/>
            </a:br>
            <a:r>
              <a:rPr lang="en-US" sz="9600" b="1" dirty="0" smtClean="0"/>
              <a:t>WANT </a:t>
            </a:r>
            <a:br>
              <a:rPr lang="en-US" sz="9600" b="1" dirty="0" smtClean="0"/>
            </a:br>
            <a:r>
              <a:rPr lang="en-US" sz="10600" b="1" dirty="0" smtClean="0"/>
              <a:t>CUBA</a:t>
            </a:r>
            <a:endParaRPr lang="en-US" sz="10600" b="1" dirty="0"/>
          </a:p>
        </p:txBody>
      </p:sp>
      <p:sp>
        <p:nvSpPr>
          <p:cNvPr id="4" name="Rectangle 3"/>
          <p:cNvSpPr/>
          <p:nvPr/>
        </p:nvSpPr>
        <p:spPr>
          <a:xfrm>
            <a:off x="7391400" y="373559"/>
            <a:ext cx="14285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1898</a:t>
            </a:r>
            <a:endParaRPr lang="en-US" sz="4400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1628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Teller Amendment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 descr="http://www.worldofmaps.net/uploads/pics/landkarte_kub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r="4394"/>
          <a:stretch/>
        </p:blipFill>
        <p:spPr bwMode="auto">
          <a:xfrm>
            <a:off x="5535375" y="2438400"/>
            <a:ext cx="3048000" cy="2286000"/>
          </a:xfrm>
          <a:prstGeom prst="rect">
            <a:avLst/>
          </a:prstGeo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7" name="&quot;No&quot; Symbol 6"/>
          <p:cNvSpPr/>
          <p:nvPr/>
        </p:nvSpPr>
        <p:spPr>
          <a:xfrm>
            <a:off x="5257800" y="2133600"/>
            <a:ext cx="3581400" cy="2895600"/>
          </a:xfrm>
          <a:prstGeom prst="noSmoking">
            <a:avLst>
              <a:gd name="adj" fmla="val 740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46281" y="3225225"/>
            <a:ext cx="3200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ANNEXATION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5715000"/>
            <a:ext cx="7960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i="1" dirty="0" smtClean="0"/>
              <a:t>…Not OFFICIALLY, at least!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1782551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thumb/d/dc/USS_Maine_entering_Havana_harbor_HD-SN-99-01929.JPEG/1280px-USS_Maine_entering_Havana_harbor_HD-SN-99-01929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20" r="9061" b="21510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3733800" cy="1935162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DON’T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Forget This!!!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4724400"/>
            <a:ext cx="4800600" cy="944563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75"/>
                </a:solidFill>
              </a:rPr>
              <a:t>USS </a:t>
            </a:r>
            <a:r>
              <a:rPr lang="en-US" b="1" i="1" dirty="0">
                <a:solidFill>
                  <a:srgbClr val="FFFF75"/>
                </a:solidFill>
              </a:rPr>
              <a:t>Maine</a:t>
            </a:r>
            <a:r>
              <a:rPr lang="en-US" b="1" dirty="0">
                <a:solidFill>
                  <a:srgbClr val="FFFF75"/>
                </a:solidFill>
              </a:rPr>
              <a:t> </a:t>
            </a:r>
            <a:r>
              <a:rPr lang="en-US" b="1" dirty="0"/>
              <a:t>entering Havana Harbor on 25 January 1898</a:t>
            </a:r>
          </a:p>
        </p:txBody>
      </p:sp>
      <p:sp>
        <p:nvSpPr>
          <p:cNvPr id="4" name="Curved Left Arrow 3"/>
          <p:cNvSpPr/>
          <p:nvPr/>
        </p:nvSpPr>
        <p:spPr>
          <a:xfrm rot="20607792">
            <a:off x="4187416" y="743985"/>
            <a:ext cx="1295400" cy="2416175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13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cityofart.net/bship/uss_me_blowup_gran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7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0430"/>
            <a:ext cx="3352800" cy="27432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Explosion </a:t>
            </a:r>
            <a:br>
              <a:rPr lang="en-US" sz="4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the </a:t>
            </a:r>
            <a:br>
              <a:rPr lang="en-US" sz="4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U.S.S. </a:t>
            </a:r>
            <a:br>
              <a:rPr lang="en-US" sz="48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b="1" dirty="0" smtClean="0">
                <a:ln w="11430">
                  <a:solidFill>
                    <a:srgbClr val="E3ECF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Maine</a:t>
            </a:r>
            <a:endParaRPr lang="en-US" b="1" dirty="0">
              <a:ln w="11430">
                <a:solidFill>
                  <a:srgbClr val="E3ECF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Mountain_Lion.mp3">
            <a:hlinkClick r:id="" action="ppaction://media"/>
          </p:cNvPr>
          <p:cNvPicPr>
            <a:picLocks noGrp="1" noChangeAspect="1"/>
          </p:cNvPicPr>
          <p:nvPr>
            <p:ph idx="1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686799" y="6273186"/>
            <a:ext cx="439793" cy="4397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04007" y="2054302"/>
            <a:ext cx="181139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Feb.15</a:t>
            </a:r>
            <a:r>
              <a:rPr lang="en-US" sz="3600" b="1" dirty="0"/>
              <a:t>,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5400" b="1" dirty="0" smtClean="0">
                <a:ln>
                  <a:solidFill>
                    <a:schemeClr val="bg1"/>
                  </a:solidFill>
                </a:ln>
              </a:rPr>
              <a:t>1898</a:t>
            </a:r>
            <a:endParaRPr lang="en-US" sz="3600" dirty="0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57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157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52D6"/>
            </a:gs>
            <a:gs pos="73000">
              <a:srgbClr val="0042AC"/>
            </a:gs>
            <a:gs pos="20000">
              <a:schemeClr val="bg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library.austintexas.gov/sites/default/files/u24/Pulitz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130"/>
            <a:ext cx="6629400" cy="66146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86200"/>
            <a:ext cx="9144000" cy="1143000"/>
          </a:xfrm>
          <a:solidFill>
            <a:schemeClr val="bg1">
              <a:lumMod val="50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Pulitzer Prize</a:t>
            </a:r>
            <a:endParaRPr lang="en-US" sz="6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673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autical">
      <a:dk1>
        <a:srgbClr val="002F7B"/>
      </a:dk1>
      <a:lt1>
        <a:srgbClr val="D7E4EC"/>
      </a:lt1>
      <a:dk2>
        <a:srgbClr val="002F7B"/>
      </a:dk2>
      <a:lt2>
        <a:srgbClr val="D7E4EC"/>
      </a:lt2>
      <a:accent1>
        <a:srgbClr val="D7E4EC"/>
      </a:accent1>
      <a:accent2>
        <a:srgbClr val="FFC34E"/>
      </a:accent2>
      <a:accent3>
        <a:srgbClr val="ED4617"/>
      </a:accent3>
      <a:accent4>
        <a:srgbClr val="D7E4EC"/>
      </a:accent4>
      <a:accent5>
        <a:srgbClr val="FFC34E"/>
      </a:accent5>
      <a:accent6>
        <a:srgbClr val="ED4617"/>
      </a:accent6>
      <a:hlink>
        <a:srgbClr val="D7E4EC"/>
      </a:hlink>
      <a:folHlink>
        <a:srgbClr val="6389C9"/>
      </a:folHlink>
    </a:clrScheme>
    <a:fontScheme name="TurnofCentury">
      <a:majorFont>
        <a:latin typeface="Century Schoolbook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Nautical">
      <a:dk1>
        <a:srgbClr val="002F7B"/>
      </a:dk1>
      <a:lt1>
        <a:srgbClr val="D7E4EC"/>
      </a:lt1>
      <a:dk2>
        <a:srgbClr val="002F7B"/>
      </a:dk2>
      <a:lt2>
        <a:srgbClr val="D7E4EC"/>
      </a:lt2>
      <a:accent1>
        <a:srgbClr val="D7E4EC"/>
      </a:accent1>
      <a:accent2>
        <a:srgbClr val="FFC34E"/>
      </a:accent2>
      <a:accent3>
        <a:srgbClr val="ED4617"/>
      </a:accent3>
      <a:accent4>
        <a:srgbClr val="D7E4EC"/>
      </a:accent4>
      <a:accent5>
        <a:srgbClr val="FFC34E"/>
      </a:accent5>
      <a:accent6>
        <a:srgbClr val="ED4617"/>
      </a:accent6>
      <a:hlink>
        <a:srgbClr val="D7E4EC"/>
      </a:hlink>
      <a:folHlink>
        <a:srgbClr val="6389C9"/>
      </a:folHlink>
    </a:clrScheme>
    <a:fontScheme name="TurnofCentury">
      <a:majorFont>
        <a:latin typeface="Century Schoolbook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Nautical">
      <a:dk1>
        <a:srgbClr val="002F7B"/>
      </a:dk1>
      <a:lt1>
        <a:srgbClr val="D7E4EC"/>
      </a:lt1>
      <a:dk2>
        <a:srgbClr val="002F7B"/>
      </a:dk2>
      <a:lt2>
        <a:srgbClr val="D7E4EC"/>
      </a:lt2>
      <a:accent1>
        <a:srgbClr val="D7E4EC"/>
      </a:accent1>
      <a:accent2>
        <a:srgbClr val="FFC34E"/>
      </a:accent2>
      <a:accent3>
        <a:srgbClr val="ED4617"/>
      </a:accent3>
      <a:accent4>
        <a:srgbClr val="D7E4EC"/>
      </a:accent4>
      <a:accent5>
        <a:srgbClr val="FFC34E"/>
      </a:accent5>
      <a:accent6>
        <a:srgbClr val="ED4617"/>
      </a:accent6>
      <a:hlink>
        <a:srgbClr val="D7E4EC"/>
      </a:hlink>
      <a:folHlink>
        <a:srgbClr val="6389C9"/>
      </a:folHlink>
    </a:clrScheme>
    <a:fontScheme name="TurnofCentury">
      <a:majorFont>
        <a:latin typeface="Century Schoolbook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10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11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12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13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14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15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16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17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18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19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2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20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21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22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23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24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25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26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27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28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29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3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30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31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32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4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5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6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7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8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ppt/theme/themeOverride9.xml><?xml version="1.0" encoding="utf-8"?>
<a:themeOverride xmlns:a="http://schemas.openxmlformats.org/drawingml/2006/main">
  <a:clrScheme name="Nautical">
    <a:dk1>
      <a:srgbClr val="002F7B"/>
    </a:dk1>
    <a:lt1>
      <a:srgbClr val="D7E4EC"/>
    </a:lt1>
    <a:dk2>
      <a:srgbClr val="002F7B"/>
    </a:dk2>
    <a:lt2>
      <a:srgbClr val="D7E4EC"/>
    </a:lt2>
    <a:accent1>
      <a:srgbClr val="D7E4EC"/>
    </a:accent1>
    <a:accent2>
      <a:srgbClr val="FFC34E"/>
    </a:accent2>
    <a:accent3>
      <a:srgbClr val="ED4617"/>
    </a:accent3>
    <a:accent4>
      <a:srgbClr val="D7E4EC"/>
    </a:accent4>
    <a:accent5>
      <a:srgbClr val="FFC34E"/>
    </a:accent5>
    <a:accent6>
      <a:srgbClr val="ED4617"/>
    </a:accent6>
    <a:hlink>
      <a:srgbClr val="D7E4EC"/>
    </a:hlink>
    <a:folHlink>
      <a:srgbClr val="6389C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6664</TotalTime>
  <Words>522</Words>
  <Application>Microsoft Office PowerPoint</Application>
  <PresentationFormat>On-screen Show (4:3)</PresentationFormat>
  <Paragraphs>112</Paragraphs>
  <Slides>36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Kartika</vt:lpstr>
      <vt:lpstr>Gill Sans MT</vt:lpstr>
      <vt:lpstr>Franklin Gothic Demi</vt:lpstr>
      <vt:lpstr>Calibri</vt:lpstr>
      <vt:lpstr>Bella Donna</vt:lpstr>
      <vt:lpstr>Century Schoolbook</vt:lpstr>
      <vt:lpstr>Office Theme</vt:lpstr>
      <vt:lpstr>2_Office Theme</vt:lpstr>
      <vt:lpstr>3_Office Theme</vt:lpstr>
      <vt:lpstr>1_Office Theme</vt:lpstr>
      <vt:lpstr>The Spanish-American War</vt:lpstr>
      <vt:lpstr>MAIN IDEA</vt:lpstr>
      <vt:lpstr>?</vt:lpstr>
      <vt:lpstr>1898</vt:lpstr>
      <vt:lpstr>Cuban Independence</vt:lpstr>
      <vt:lpstr>Teller Amendment</vt:lpstr>
      <vt:lpstr>DON’T  Forget This!!!</vt:lpstr>
      <vt:lpstr>Explosion  of the  U.S.S.  Maine</vt:lpstr>
      <vt:lpstr> Pulitzer Prize</vt:lpstr>
      <vt:lpstr>Yellow Journalism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Simply put...</vt:lpstr>
      <vt:lpstr>SPLENDID</vt:lpstr>
      <vt:lpstr>Rough Riders</vt:lpstr>
      <vt:lpstr>AMERICA!!!</vt:lpstr>
      <vt:lpstr>Treaty of Paris</vt:lpstr>
      <vt:lpstr>EMPIRE</vt:lpstr>
      <vt:lpstr>Platt Amendment</vt:lpstr>
      <vt:lpstr>A Legacy of Resentment</vt:lpstr>
      <vt:lpstr>Imperialism  in the Philippines</vt:lpstr>
      <vt:lpstr>PowerPoint Presentation</vt:lpstr>
      <vt:lpstr>PowerPoint Presentation</vt:lpstr>
      <vt:lpstr>PowerPoint Presentation</vt:lpstr>
      <vt:lpstr>The Insular Cases</vt:lpstr>
      <vt:lpstr>PowerPoint Presentation</vt:lpstr>
      <vt:lpstr>Anti-Imperialist League</vt:lpstr>
      <vt:lpstr>Anti-Imperialism</vt:lpstr>
      <vt:lpstr>Anti-Imperialism</vt:lpstr>
      <vt:lpstr>Mark Twain’s Idea for a New Flag...</vt:lpstr>
      <vt:lpstr>The Imperialism Debate</vt:lpstr>
      <vt:lpstr>Is Guam in Danger???</vt:lpstr>
      <vt:lpstr>PowerPoint Presentation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Spanish American War (USHC 5.2)</dc:title>
  <dc:creator>Tom Richey</dc:creator>
  <cp:lastModifiedBy>Tom Richey</cp:lastModifiedBy>
  <cp:revision>374</cp:revision>
  <dcterms:created xsi:type="dcterms:W3CDTF">2009-02-11T01:41:02Z</dcterms:created>
  <dcterms:modified xsi:type="dcterms:W3CDTF">2014-10-29T13:55:25Z</dcterms:modified>
</cp:coreProperties>
</file>