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30"/>
  </p:notesMasterIdLst>
  <p:sldIdLst>
    <p:sldId id="313" r:id="rId5"/>
    <p:sldId id="345" r:id="rId6"/>
    <p:sldId id="315" r:id="rId7"/>
    <p:sldId id="318" r:id="rId8"/>
    <p:sldId id="384" r:id="rId9"/>
    <p:sldId id="319" r:id="rId10"/>
    <p:sldId id="265" r:id="rId11"/>
    <p:sldId id="274" r:id="rId12"/>
    <p:sldId id="382" r:id="rId13"/>
    <p:sldId id="353" r:id="rId14"/>
    <p:sldId id="303" r:id="rId15"/>
    <p:sldId id="383" r:id="rId16"/>
    <p:sldId id="388" r:id="rId17"/>
    <p:sldId id="364" r:id="rId18"/>
    <p:sldId id="365" r:id="rId19"/>
    <p:sldId id="380" r:id="rId20"/>
    <p:sldId id="378" r:id="rId21"/>
    <p:sldId id="379" r:id="rId22"/>
    <p:sldId id="381" r:id="rId23"/>
    <p:sldId id="327" r:id="rId24"/>
    <p:sldId id="389" r:id="rId25"/>
    <p:sldId id="288" r:id="rId26"/>
    <p:sldId id="385" r:id="rId27"/>
    <p:sldId id="386" r:id="rId28"/>
    <p:sldId id="390" r:id="rId29"/>
  </p:sldIdLst>
  <p:sldSz cx="9144000" cy="6858000" type="screen4x3"/>
  <p:notesSz cx="6858000" cy="9144000"/>
  <p:embeddedFontLst>
    <p:embeddedFont>
      <p:font typeface="Kartika" panose="02020503030404060203" pitchFamily="18" charset="0"/>
      <p:regular r:id="rId31"/>
      <p:bold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Franklin Gothic Demi" panose="020B070302010202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Schoolbook" panose="02040604050505020304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8FA"/>
    <a:srgbClr val="FFFF75"/>
    <a:srgbClr val="C6DAE8"/>
    <a:srgbClr val="00307E"/>
    <a:srgbClr val="00368E"/>
    <a:srgbClr val="0042AC"/>
    <a:srgbClr val="E1CF61"/>
    <a:srgbClr val="E3D36A"/>
    <a:srgbClr val="E7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50" d="100"/>
          <a:sy n="50" d="100"/>
        </p:scale>
        <p:origin x="-10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A88B-76A0-477F-BC17-83EEA6D302B5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D9F0-F34B-4C23-9CD4-6A97CE7E0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Image Source:  http</a:t>
            </a:r>
            <a:r>
              <a:rPr lang="en-US" dirty="0" smtClean="0"/>
              <a:t>://marshallmatlock.com/2012/01/the-mans-man-xxxix-teddy-roosevelt/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"Kill every one over ten." - Gen. Jacob H. Smith.</a:t>
            </a:r>
          </a:p>
          <a:p>
            <a:r>
              <a:rPr lang="en-US" dirty="0" smtClean="0"/>
              <a:t>Bottom caption: "Criminals Because They Were Born Ten Years Before We Took the</a:t>
            </a:r>
            <a:r>
              <a:rPr lang="en-US" baseline="0" dirty="0" smtClean="0"/>
              <a:t> </a:t>
            </a:r>
            <a:r>
              <a:rPr lang="en-US" dirty="0" smtClean="0"/>
              <a:t>Philippines"</a:t>
            </a:r>
          </a:p>
          <a:p>
            <a:r>
              <a:rPr lang="en-US" dirty="0" smtClean="0"/>
              <a:t>New York Journal -- May 5, 1902.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http://lorifisher.blogspot.com/2010/10/imperialism-and-social-darwinism.html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http://lorifisher.blogspot.com/2010/10/imperialism-and-social-darwinism.html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http://mrcochran.com/Imperialism/imperialism%20webquest.htm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1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0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9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0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3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0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8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12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5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7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1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3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78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71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1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6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6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8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5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0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3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3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colourlovers.com/lover/Piahr/loveNo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www.tomrichey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hyperlink" Target="http://www.flickr.com/photos/thomashaw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://www.flickr.com/photos/an_untrained_ey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microsoft.com/office/2007/relationships/hdphoto" Target="../media/hdphoto4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microsoft.com/office/2007/relationships/hdphoto" Target="../media/hdphoto4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://www.flickr.com/photos/kaptainkobol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hyperlink" Target="http://www.flickr.com/photos/celebmuscl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commons.wikimedia.org/wiki/User:Golbe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hyperlink" Target="http://www.flickr.com/photos/25171569@N0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rshallmatlock.com/wp-content/gallery/the-mans-man-xxxix-teddy-roosevelt/teddy-roosevelt-glo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8802" r="22084" b="4863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5105400" cy="2133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American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en-US" sz="57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Imperialism</a:t>
            </a:r>
            <a:endParaRPr lang="en-US" sz="57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49" y="5334000"/>
            <a:ext cx="3204937" cy="134280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  <a:softEdge rad="12700"/>
          </a:effectLst>
        </p:spPr>
      </p:pic>
      <p:sp>
        <p:nvSpPr>
          <p:cNvPr id="9" name="Rectangle 8"/>
          <p:cNvSpPr/>
          <p:nvPr/>
        </p:nvSpPr>
        <p:spPr>
          <a:xfrm>
            <a:off x="70943" y="2340114"/>
            <a:ext cx="488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1867-1914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8766" y="152400"/>
            <a:ext cx="2152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Color Palette By:  </a:t>
            </a:r>
            <a:r>
              <a:rPr lang="en-US" sz="1400" b="1" dirty="0" smtClean="0">
                <a:hlinkClick r:id="rId7"/>
              </a:rPr>
              <a:t>Piahr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" y="3954959"/>
            <a:ext cx="9143999" cy="769441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INTENSIVE REVIEW VERSION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" y="5499437"/>
            <a:ext cx="4495800" cy="1015663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USHC-5.1</a:t>
            </a:r>
            <a:endParaRPr lang="en-US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5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11049" b="345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648200" cy="22399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52400">
                    <a:srgbClr val="F4F8FA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Social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52400">
                    <a:srgbClr val="F4F8FA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Darwinism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52400">
                  <a:srgbClr val="F4F8FA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446999">
            <a:off x="5486400" y="4486817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Justification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Imperialism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684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Phillipin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720"/>
            <a:ext cx="8077200" cy="68162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202907">
            <a:off x="-572180" y="891580"/>
            <a:ext cx="10236971" cy="942891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4F8FA"/>
                </a:solidFill>
              </a:rPr>
              <a:t>Survival of the Fittest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3.staticflickr.com/2135/2232775569_a294bf728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  <a:solidFill>
            <a:schemeClr val="bg1">
              <a:lumMod val="75000"/>
              <a:alpha val="88000"/>
            </a:schemeClr>
          </a:solidFill>
        </p:spPr>
        <p:txBody>
          <a:bodyPr>
            <a:normAutofit/>
          </a:bodyPr>
          <a:lstStyle/>
          <a:p>
            <a:r>
              <a:rPr lang="en-US" sz="5100" b="1" dirty="0" smtClean="0"/>
              <a:t>Expansion of </a:t>
            </a:r>
            <a:r>
              <a:rPr lang="en-U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MARKETS</a:t>
            </a:r>
            <a:endParaRPr lang="en-US" sz="5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6488668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4"/>
              </a:rPr>
              <a:t>Thomas Hawk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614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esteryearsnews.files.wordpress.com/2010/10/contour-farming-1890-iow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"/>
          <a:stretch/>
        </p:blipFill>
        <p:spPr bwMode="auto">
          <a:xfrm>
            <a:off x="0" y="0"/>
            <a:ext cx="9144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</a:rPr>
              <a:t>Crop Prices Stabilize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5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The United States Has Fought F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46"/>
          <a:stretch/>
        </p:blipFill>
        <p:spPr bwMode="auto">
          <a:xfrm>
            <a:off x="0" y="1066800"/>
            <a:ext cx="9144001" cy="55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/>
          <a:lstStyle/>
          <a:p>
            <a:pPr algn="l"/>
            <a:r>
              <a:rPr lang="en-US" b="1" dirty="0" smtClean="0"/>
              <a:t>BEFORE U.S. Imperialism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0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The United States Has Fought F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54"/>
          <a:stretch/>
        </p:blipFill>
        <p:spPr bwMode="auto">
          <a:xfrm>
            <a:off x="0" y="1143000"/>
            <a:ext cx="9144001" cy="52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/>
          <a:lstStyle/>
          <a:p>
            <a:pPr algn="l"/>
            <a:r>
              <a:rPr lang="en-US" b="1" dirty="0" smtClean="0"/>
              <a:t>AFTER U.S. Imperialism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07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201/2329403811_e8984b5d6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6" y="0"/>
            <a:ext cx="9160043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76" y="2133600"/>
            <a:ext cx="4219076" cy="19812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Spread </a:t>
            </a:r>
            <a:r>
              <a:rPr lang="en-US" b="1" dirty="0" smtClean="0"/>
              <a:t>Christianity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1" y="2971800"/>
            <a:ext cx="2895600" cy="1371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&amp; Western </a:t>
            </a:r>
            <a:r>
              <a:rPr lang="en-US" sz="3500" b="1" dirty="0" smtClean="0"/>
              <a:t>Civilization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7696200" y="6248400"/>
            <a:ext cx="139025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an </a:t>
            </a:r>
            <a:r>
              <a:rPr lang="en-US" sz="1400" dirty="0">
                <a:hlinkClick r:id="rId4"/>
              </a:rPr>
              <a:t>untrained eye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749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9067800" cy="9048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“White Man’s Burden”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_xr1Q0KAWdbw/TMWmOBPR9CI/AAAAAAAAAGQ/gY4qSQaCgN0/s1600/2.1-+White+Man%27s+Bur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_xr1Q0KAWdbw/TMWmOBPR9CI/AAAAAAAAAGQ/gY4qSQaCgN0/s1600/2.1-+White+Man%27s+Burd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509"/>
          <a:stretch/>
        </p:blipFill>
        <p:spPr bwMode="auto">
          <a:xfrm>
            <a:off x="0" y="904875"/>
            <a:ext cx="1965158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5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9067800" cy="9048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“White Man’s Burden”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_xr1Q0KAWdbw/TMWmOBPR9CI/AAAAAAAAAGQ/gY4qSQaCgN0/s1600/2.1-+White+Man%27s+Bur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_xr1Q0KAWdbw/TMWmOBPR9CI/AAAAAAAAAGQ/gY4qSQaCgN0/s1600/2.1-+White+Man%27s+Burd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509"/>
          <a:stretch/>
        </p:blipFill>
        <p:spPr bwMode="auto">
          <a:xfrm>
            <a:off x="0" y="904875"/>
            <a:ext cx="1965158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044238"/>
            <a:ext cx="4648200" cy="390876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Take up the white man's burden-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Send forth the best ye breed-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Go bind your sons to exile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o serve your captives need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To wait, in heavy harness,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On fluttered folk and wild-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You new-caught sullen peoples,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Half devil and half child.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/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-- Rudyard Kipling,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"The White Man's Burden"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3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USS_Arizona_(BB-39)_-_1920.jpg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3" b="11728"/>
          <a:stretch/>
        </p:blipFill>
        <p:spPr bwMode="auto">
          <a:xfrm>
            <a:off x="0" y="-24063"/>
            <a:ext cx="9144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143000"/>
          </a:xfr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Naval Bases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91200" cy="1066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Thomas Jefferson by Rembrandt Peale, 1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-125" b="1530"/>
          <a:stretch/>
        </p:blipFill>
        <p:spPr bwMode="auto">
          <a:xfrm>
            <a:off x="4800600" y="457198"/>
            <a:ext cx="395731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le:Gilbert Stuart Williamstown Portrait of George Washingt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"/>
          <a:stretch/>
        </p:blipFill>
        <p:spPr bwMode="auto">
          <a:xfrm>
            <a:off x="381000" y="457199"/>
            <a:ext cx="395731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66" y="3352800"/>
            <a:ext cx="9159766" cy="1143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smtClean="0"/>
              <a:t>“ISOLATIONISM”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012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aiga" pitchFamily="50" charset="0"/>
              </a:rPr>
              <a:t>No Entangling Alliances!</a:t>
            </a:r>
            <a:endParaRPr lang="en-US" sz="5400" b="1" i="1" dirty="0">
              <a:latin typeface="Taig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98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Power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5239676" cy="4525963"/>
          </a:xfrm>
        </p:spPr>
        <p:txBody>
          <a:bodyPr/>
          <a:lstStyle/>
          <a:p>
            <a:pPr marL="346075" indent="-346075">
              <a:buNone/>
            </a:pPr>
            <a:r>
              <a:rPr lang="en-US" dirty="0" smtClean="0"/>
              <a:t>Mahan, </a:t>
            </a:r>
            <a:r>
              <a:rPr lang="en-US" i="1" dirty="0"/>
              <a:t>The Influence of Sea Power Upon </a:t>
            </a:r>
            <a:r>
              <a:rPr lang="en-US" i="1" dirty="0" smtClean="0"/>
              <a:t>History </a:t>
            </a:r>
            <a:r>
              <a:rPr lang="en-US" dirty="0" smtClean="0"/>
              <a:t>(1890)</a:t>
            </a:r>
          </a:p>
          <a:p>
            <a:pPr marL="346075" indent="-346075">
              <a:buNone/>
            </a:pPr>
            <a:endParaRPr lang="en-US" dirty="0"/>
          </a:p>
          <a:p>
            <a:pPr marL="346075" indent="-346075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Thesis:</a:t>
            </a:r>
          </a:p>
          <a:p>
            <a:pPr marL="346075" indent="0">
              <a:buNone/>
            </a:pPr>
            <a:r>
              <a:rPr lang="en-US" dirty="0" smtClean="0"/>
              <a:t>Great nations must </a:t>
            </a:r>
            <a:br>
              <a:rPr lang="en-US" dirty="0" smtClean="0"/>
            </a:br>
            <a:r>
              <a:rPr lang="en-US" dirty="0" smtClean="0"/>
              <a:t>have great navies</a:t>
            </a:r>
            <a:endParaRPr lang="en-US" dirty="0"/>
          </a:p>
        </p:txBody>
      </p:sp>
      <p:pic>
        <p:nvPicPr>
          <p:cNvPr id="4098" name="Picture 2" descr="File:Alfred Thayer Mah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54" y="1683603"/>
            <a:ext cx="332974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4477" y="5646003"/>
            <a:ext cx="337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Rear Admiral </a:t>
            </a: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Alfred </a:t>
            </a:r>
            <a:r>
              <a:rPr lang="en-US" sz="2400" b="1" dirty="0">
                <a:solidFill>
                  <a:schemeClr val="accent2"/>
                </a:solidFill>
              </a:rPr>
              <a:t>Thayer Mahan</a:t>
            </a:r>
          </a:p>
        </p:txBody>
      </p:sp>
      <p:pic>
        <p:nvPicPr>
          <p:cNvPr id="4100" name="Picture 4" descr="http://upload.wikimedia.org/wikipedia/commons/thumb/8/86/US-DeptOfNavy-Seal.svg/240px-US-DeptOfNavy-Se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438"/>
            <a:ext cx="1325561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5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6.staticflickr.com/5307/5601492695_bf2dd4e87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08"/>
            <a:ext cx="9170276" cy="68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886200" y="457200"/>
            <a:ext cx="2667000" cy="1447800"/>
          </a:xfrm>
          <a:prstGeom prst="wedgeRoundRectCallout">
            <a:avLst>
              <a:gd name="adj1" fmla="val 52024"/>
              <a:gd name="adj2" fmla="val 651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D7E4EC"/>
                </a:solidFill>
              </a:rPr>
              <a:t>Aloha!</a:t>
            </a:r>
            <a:endParaRPr lang="en-US" sz="6000" b="1" i="1" dirty="0">
              <a:solidFill>
                <a:srgbClr val="D7E4E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0187" y="6550223"/>
            <a:ext cx="2390013" cy="30777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D7E4EC"/>
                </a:solidFill>
              </a:rPr>
              <a:t>Photo Credit:  </a:t>
            </a:r>
            <a:r>
              <a:rPr lang="en-US" sz="1400" dirty="0" err="1">
                <a:solidFill>
                  <a:srgbClr val="D7E4EC"/>
                </a:solidFill>
                <a:hlinkClick r:id="rId4"/>
              </a:rPr>
              <a:t>Kaptain</a:t>
            </a:r>
            <a:r>
              <a:rPr lang="en-US" sz="1400" dirty="0">
                <a:solidFill>
                  <a:srgbClr val="D7E4EC"/>
                </a:solidFill>
                <a:hlinkClick r:id="rId4"/>
              </a:rPr>
              <a:t> Kobold</a:t>
            </a:r>
            <a:endParaRPr lang="en-US" sz="1400" dirty="0">
              <a:solidFill>
                <a:srgbClr val="D7E4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7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rcochran.com/Imperialism/shipping%20rout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6783" r="14935" b="27761"/>
          <a:stretch/>
        </p:blipFill>
        <p:spPr bwMode="auto">
          <a:xfrm>
            <a:off x="0" y="1524000"/>
            <a:ext cx="9144000" cy="45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705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Hawaii Annexation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228600"/>
            <a:ext cx="1319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1898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79029"/>
            <a:ext cx="525780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Pearl Harbor (Naval Base)</a:t>
            </a:r>
          </a:p>
          <a:p>
            <a:endParaRPr lang="en-US" sz="1600" b="1" dirty="0" smtClean="0"/>
          </a:p>
          <a:p>
            <a:pPr marL="514350"/>
            <a:r>
              <a:rPr lang="en-US" sz="2800" b="1" dirty="0" smtClean="0"/>
              <a:t>Re-fueling station for American ships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2.staticflickr.com/1075/1202836060_1c4f622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42" y="0"/>
            <a:ext cx="8287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arm2.staticflickr.com/1075/1202836060_1c4f622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02"/>
          <a:stretch/>
        </p:blipFill>
        <p:spPr bwMode="auto">
          <a:xfrm>
            <a:off x="1" y="-1"/>
            <a:ext cx="185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239236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America </a:t>
            </a:r>
            <a:r>
              <a:rPr lang="en-US" sz="4000" b="1" dirty="0" smtClean="0"/>
              <a:t>projects its </a:t>
            </a:r>
            <a:r>
              <a:rPr lang="en-US" sz="5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POWER</a:t>
            </a:r>
            <a:endParaRPr lang="en-US" sz="56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200400"/>
            <a:ext cx="4038600" cy="2925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5393" y="6412468"/>
            <a:ext cx="1822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 err="1">
                <a:hlinkClick r:id="rId4"/>
              </a:rPr>
              <a:t>CelebMuscle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503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RESENTMENT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029200" cy="1752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b="1" dirty="0" smtClean="0"/>
              <a:t>The fruits of foreign </a:t>
            </a:r>
            <a:r>
              <a:rPr lang="en-US" sz="5400" b="1" dirty="0" smtClean="0"/>
              <a:t>intervention</a:t>
            </a:r>
            <a:endParaRPr lang="en-US" sz="4400" b="1" dirty="0"/>
          </a:p>
        </p:txBody>
      </p:sp>
      <p:pic>
        <p:nvPicPr>
          <p:cNvPr id="5122" name="Picture 2" descr="C:\Users\Tom\AppData\Local\Microsoft\Windows\Temporary Internet Files\Content.IE5\6IUP0H5W\MC9004338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67874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 U.S. involvement in Latin America and the Pacific was resented in the Philippines and Cuba, whose people had sought independence.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72079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191000"/>
            <a:ext cx="5048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049" y="4191000"/>
            <a:ext cx="499296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DELIVERED.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0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4/46/United_States_1822-18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11"/>
            <a:ext cx="9144000" cy="61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6304">
            <a:off x="-610125" y="2734520"/>
            <a:ext cx="10369297" cy="1143000"/>
          </a:xfrm>
          <a:solidFill>
            <a:schemeClr val="bg1">
              <a:lumMod val="50000"/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8000" b="1" dirty="0">
                <a:latin typeface="+mn-lt"/>
                <a:ea typeface="+mn-ea"/>
                <a:cs typeface="+mn-cs"/>
              </a:rPr>
              <a:t>America </a:t>
            </a:r>
            <a:r>
              <a:rPr lang="en-US" sz="8000" b="1" dirty="0" smtClean="0">
                <a:latin typeface="+mn-lt"/>
                <a:ea typeface="+mn-ea"/>
                <a:cs typeface="+mn-cs"/>
              </a:rPr>
              <a:t>Then…</a:t>
            </a:r>
            <a:endParaRPr lang="en-US" sz="80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6550223"/>
            <a:ext cx="1705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Map Credit:   </a:t>
            </a:r>
            <a:r>
              <a:rPr lang="en-US" sz="1400" dirty="0" err="1" smtClean="0">
                <a:hlinkClick r:id="rId4" tooltip="User:Golbez"/>
              </a:rPr>
              <a:t>Golbez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678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turinghistory.gc.cuny.edu/images/gast-hi-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7587"/>
          <a:stretch/>
        </p:blipFill>
        <p:spPr bwMode="auto">
          <a:xfrm>
            <a:off x="-1" y="-14843"/>
            <a:ext cx="9144001" cy="68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886200" cy="124936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 the Meantime…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0" y="1905000"/>
            <a:ext cx="2457204" cy="4724400"/>
          </a:xfrm>
          <a:prstGeom prst="mathMultiply">
            <a:avLst>
              <a:gd name="adj1" fmla="val 106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105400" y="152400"/>
            <a:ext cx="2438400" cy="1295400"/>
          </a:xfrm>
          <a:prstGeom prst="wedgeRoundRectCallout">
            <a:avLst>
              <a:gd name="adj1" fmla="val -74891"/>
              <a:gd name="adj2" fmla="val 4049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Mission </a:t>
            </a:r>
            <a:r>
              <a:rPr lang="en-US" sz="2400" b="1" dirty="0" smtClean="0"/>
              <a:t>Accomplished!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32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9.staticflickr.com/8290/7718706242_7007ae1d92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886200" cy="20574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Alaska 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Purchase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0167" y="6550223"/>
            <a:ext cx="1823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D7E4EC"/>
                </a:solidFill>
              </a:rPr>
              <a:t>Photo Credit:   </a:t>
            </a:r>
            <a:r>
              <a:rPr lang="en-US" sz="1400" dirty="0">
                <a:solidFill>
                  <a:srgbClr val="D7E4EC"/>
                </a:solidFill>
                <a:hlinkClick r:id="rId4"/>
              </a:rPr>
              <a:t>jjjj56cp</a:t>
            </a:r>
            <a:endParaRPr lang="en-US" sz="1400" dirty="0">
              <a:solidFill>
                <a:srgbClr val="D7E4E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79737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>
                  <a:solidFill>
                    <a:srgbClr val="002F7B"/>
                  </a:solidFill>
                </a:ln>
                <a:solidFill>
                  <a:srgbClr val="FFC34E">
                    <a:lumMod val="40000"/>
                    <a:lumOff val="60000"/>
                  </a:srgbClr>
                </a:solidFill>
              </a:rPr>
              <a:t>1867</a:t>
            </a:r>
            <a:endParaRPr lang="en-US" sz="6000" dirty="0">
              <a:ln>
                <a:solidFill>
                  <a:srgbClr val="002F7B"/>
                </a:solidFill>
              </a:ln>
              <a:solidFill>
                <a:srgbClr val="FFC34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No more land in North America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64850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turinghistory.gc.cuny.edu/images/gast-hi-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199" r="24102" b="52641"/>
          <a:stretch/>
        </p:blipFill>
        <p:spPr bwMode="auto">
          <a:xfrm>
            <a:off x="0" y="-14843"/>
            <a:ext cx="9144000" cy="68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105400" y="685800"/>
            <a:ext cx="3733800" cy="1295400"/>
          </a:xfrm>
          <a:prstGeom prst="wedgeRoundRectCallout">
            <a:avLst>
              <a:gd name="adj1" fmla="val -86291"/>
              <a:gd name="adj2" fmla="val 1001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So bored… </a:t>
            </a:r>
            <a:r>
              <a:rPr lang="en-US" sz="4400" b="1" dirty="0" smtClean="0"/>
              <a:t>What now???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832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Imperialism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563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The British Empire (c. 1921)</a:t>
            </a:r>
            <a:endParaRPr lang="en-US" b="1" dirty="0"/>
          </a:p>
        </p:txBody>
      </p:sp>
      <p:pic>
        <p:nvPicPr>
          <p:cNvPr id="5" name="Picture 7" descr="Image:BritishEmpire192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9" y="1371600"/>
            <a:ext cx="9101171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2726514" y="1386052"/>
            <a:ext cx="3445686" cy="1295400"/>
          </a:xfrm>
          <a:prstGeom prst="wedgeRoundRectCallout">
            <a:avLst>
              <a:gd name="adj1" fmla="val -88824"/>
              <a:gd name="adj2" fmla="val 5023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We could totally do this!</a:t>
            </a:r>
            <a:endParaRPr lang="en-US" sz="14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ISOLATIONISM vs. INTERVENTIONISM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0518"/>
              </p:ext>
            </p:extLst>
          </p:nvPr>
        </p:nvGraphicFramePr>
        <p:xfrm>
          <a:off x="228600" y="1676400"/>
          <a:ext cx="4343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CENTURY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(1800s)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ISOLATIONISM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(Neutrality)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AVOID</a:t>
                      </a:r>
                      <a:r>
                        <a:rPr lang="en-US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smtClean="0"/>
                        <a:t>conflicts with other nations whenever possible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61827"/>
              </p:ext>
            </p:extLst>
          </p:nvPr>
        </p:nvGraphicFramePr>
        <p:xfrm>
          <a:off x="4572000" y="1676401"/>
          <a:ext cx="4343400" cy="351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9997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CENTURY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(1900s)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7095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en-US" sz="40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08362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ENGAGE</a:t>
                      </a:r>
                      <a:r>
                        <a:rPr lang="en-US" sz="2300" b="1" dirty="0" smtClean="0"/>
                        <a:t> other nations in order to promote the</a:t>
                      </a:r>
                      <a:r>
                        <a:rPr lang="en-US" sz="2300" b="1" baseline="0" dirty="0" smtClean="0"/>
                        <a:t> </a:t>
                      </a:r>
                      <a:r>
                        <a:rPr lang="en-US" sz="23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national interest </a:t>
                      </a:r>
                      <a:r>
                        <a:rPr lang="en-US" sz="2300" b="1" baseline="0" dirty="0" smtClean="0"/>
                        <a:t>of the United States</a:t>
                      </a:r>
                      <a:endParaRPr lang="en-US" sz="23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MOTIVATIONS</a:t>
            </a:r>
            <a:r>
              <a:rPr lang="en-US" sz="8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i="1" dirty="0" smtClean="0">
                <a:solidFill>
                  <a:srgbClr val="F4F8FA"/>
                </a:solidFill>
              </a:rPr>
              <a:t>for US Imperialism</a:t>
            </a:r>
            <a:endParaRPr lang="en-US" sz="6000" i="1" dirty="0">
              <a:solidFill>
                <a:srgbClr val="F4F8F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</TotalTime>
  <Words>308</Words>
  <Application>Microsoft Office PowerPoint</Application>
  <PresentationFormat>On-screen Show (4:3)</PresentationFormat>
  <Paragraphs>77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Kartika</vt:lpstr>
      <vt:lpstr>Taiga</vt:lpstr>
      <vt:lpstr>Gill Sans MT</vt:lpstr>
      <vt:lpstr>Franklin Gothic Demi</vt:lpstr>
      <vt:lpstr>Calibri</vt:lpstr>
      <vt:lpstr>Century Schoolbook</vt:lpstr>
      <vt:lpstr>Office Theme</vt:lpstr>
      <vt:lpstr>2_Office Theme</vt:lpstr>
      <vt:lpstr>3_Office Theme</vt:lpstr>
      <vt:lpstr>1_Office Theme</vt:lpstr>
      <vt:lpstr>American  Imperialism</vt:lpstr>
      <vt:lpstr>“ISOLATIONISM”</vt:lpstr>
      <vt:lpstr>America Then…</vt:lpstr>
      <vt:lpstr>In the Meantime…</vt:lpstr>
      <vt:lpstr>Alaska  Purchase</vt:lpstr>
      <vt:lpstr>PowerPoint Presentation</vt:lpstr>
      <vt:lpstr>Imperialism</vt:lpstr>
      <vt:lpstr>ISOLATIONISM vs. INTERVENTIONISM</vt:lpstr>
      <vt:lpstr>MOTIVATIONS for US Imperialism</vt:lpstr>
      <vt:lpstr>Social Darwinism</vt:lpstr>
      <vt:lpstr>PowerPoint Presentation</vt:lpstr>
      <vt:lpstr>Expansion of MARKETS</vt:lpstr>
      <vt:lpstr>Crop Prices Stabilize</vt:lpstr>
      <vt:lpstr>BEFORE U.S. Imperialism</vt:lpstr>
      <vt:lpstr>AFTER U.S. Imperialism</vt:lpstr>
      <vt:lpstr>Spread Christianity</vt:lpstr>
      <vt:lpstr>The “White Man’s Burden”</vt:lpstr>
      <vt:lpstr>The “White Man’s Burden”</vt:lpstr>
      <vt:lpstr>Naval Bases</vt:lpstr>
      <vt:lpstr>Sea Power</vt:lpstr>
      <vt:lpstr>PowerPoint Presentation</vt:lpstr>
      <vt:lpstr>Hawaii Annexation</vt:lpstr>
      <vt:lpstr>America projects its POWER</vt:lpstr>
      <vt:lpstr>RESENTMENT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 (USHC 5.1)</dc:title>
  <dc:creator>Tom Richey</dc:creator>
  <cp:lastModifiedBy>Tom Richey</cp:lastModifiedBy>
  <cp:revision>366</cp:revision>
  <dcterms:created xsi:type="dcterms:W3CDTF">2009-02-11T01:41:02Z</dcterms:created>
  <dcterms:modified xsi:type="dcterms:W3CDTF">2014-10-29T13:37:33Z</dcterms:modified>
</cp:coreProperties>
</file>