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19"/>
  </p:notesMasterIdLst>
  <p:sldIdLst>
    <p:sldId id="304" r:id="rId3"/>
    <p:sldId id="279" r:id="rId4"/>
    <p:sldId id="287" r:id="rId5"/>
    <p:sldId id="295" r:id="rId6"/>
    <p:sldId id="305" r:id="rId7"/>
    <p:sldId id="306" r:id="rId8"/>
    <p:sldId id="257" r:id="rId9"/>
    <p:sldId id="307" r:id="rId10"/>
    <p:sldId id="308" r:id="rId11"/>
    <p:sldId id="310" r:id="rId12"/>
    <p:sldId id="311" r:id="rId13"/>
    <p:sldId id="309" r:id="rId14"/>
    <p:sldId id="314" r:id="rId15"/>
    <p:sldId id="315" r:id="rId16"/>
    <p:sldId id="278" r:id="rId17"/>
    <p:sldId id="302" r:id="rId18"/>
  </p:sldIdLst>
  <p:sldSz cx="9144000" cy="6858000" type="screen4x3"/>
  <p:notesSz cx="6858000" cy="9144000"/>
  <p:embeddedFontLst>
    <p:embeddedFont>
      <p:font typeface="Bebas" pitchFamily="2" charset="0"/>
      <p:regular r:id="rId20"/>
    </p:embeddedFont>
    <p:embeddedFont>
      <p:font typeface="Calibri" panose="020F0502020204030204" pitchFamily="34" charset="0"/>
      <p:regular r:id="rId21"/>
      <p:bold r:id="rId22"/>
      <p:italic r:id="rId23"/>
      <p:boldItalic r:id="rId24"/>
    </p:embeddedFont>
    <p:embeddedFont>
      <p:font typeface="Opera-Lyrics-Smooth" panose="02000000000000000000"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788" y="5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2.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F54084-51FB-4634-8164-7D4F6DD3446D}" type="datetimeFigureOut">
              <a:rPr lang="en-US" smtClean="0"/>
              <a:pPr/>
              <a:t>1/1/2017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04776B-AA4D-483F-9859-D7ED127D1A06}" type="slidenum">
              <a:rPr lang="en-US" smtClean="0"/>
              <a:pPr/>
              <a:t>‹#›</a:t>
            </a:fld>
            <a:endParaRPr lang="en-US"/>
          </a:p>
        </p:txBody>
      </p:sp>
    </p:spTree>
    <p:extLst>
      <p:ext uri="{BB962C8B-B14F-4D97-AF65-F5344CB8AC3E}">
        <p14:creationId xmlns:p14="http://schemas.microsoft.com/office/powerpoint/2010/main" val="1384519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BF8919-2AB5-43C5-892E-8916B5FB0F39}" type="slidenum">
              <a:rPr lang="en-US" smtClean="0"/>
              <a:pPr/>
              <a:t>2</a:t>
            </a:fld>
            <a:endParaRPr lang="en-US"/>
          </a:p>
        </p:txBody>
      </p:sp>
    </p:spTree>
    <p:extLst>
      <p:ext uri="{BB962C8B-B14F-4D97-AF65-F5344CB8AC3E}">
        <p14:creationId xmlns:p14="http://schemas.microsoft.com/office/powerpoint/2010/main" val="750054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3B17580-54A4-4D66-96CC-6DA90097E896}" type="datetimeFigureOut">
              <a:rPr lang="en-US" smtClean="0"/>
              <a:pPr/>
              <a:t>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858CE2-3305-4355-A124-92A73CB04A4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B17580-54A4-4D66-96CC-6DA90097E896}" type="datetimeFigureOut">
              <a:rPr lang="en-US" smtClean="0"/>
              <a:pPr/>
              <a:t>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858CE2-3305-4355-A124-92A73CB04A4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B17580-54A4-4D66-96CC-6DA90097E896}" type="datetimeFigureOut">
              <a:rPr lang="en-US" smtClean="0"/>
              <a:pPr/>
              <a:t>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858CE2-3305-4355-A124-92A73CB04A4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1/1/2017</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1202210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1/1/2017</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396368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1/1/2017</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7168687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4FEE20D-232A-47E8-8FDB-17CD01AF0984}" type="datetimeFigureOut">
              <a:rPr lang="en-US" smtClean="0">
                <a:solidFill>
                  <a:srgbClr val="072F54">
                    <a:tint val="75000"/>
                  </a:srgbClr>
                </a:solidFill>
              </a:rPr>
              <a:pPr/>
              <a:t>1/1/2017</a:t>
            </a:fld>
            <a:endParaRPr lang="en-US">
              <a:solidFill>
                <a:srgbClr val="072F54">
                  <a:tint val="75000"/>
                </a:srgbClr>
              </a:solidFill>
            </a:endParaRPr>
          </a:p>
        </p:txBody>
      </p:sp>
      <p:sp>
        <p:nvSpPr>
          <p:cNvPr id="6" name="Footer Placeholder 5"/>
          <p:cNvSpPr>
            <a:spLocks noGrp="1"/>
          </p:cNvSpPr>
          <p:nvPr>
            <p:ph type="ftr" sz="quarter" idx="11"/>
          </p:nvPr>
        </p:nvSpPr>
        <p:spPr/>
        <p:txBody>
          <a:bodyPr/>
          <a:lstStyle/>
          <a:p>
            <a:endParaRPr lang="en-US">
              <a:solidFill>
                <a:srgbClr val="072F54">
                  <a:tint val="75000"/>
                </a:srgbClr>
              </a:solidFill>
            </a:endParaRPr>
          </a:p>
        </p:txBody>
      </p:sp>
      <p:sp>
        <p:nvSpPr>
          <p:cNvPr id="7" name="Slide Number Placeholder 6"/>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2694655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4FEE20D-232A-47E8-8FDB-17CD01AF0984}" type="datetimeFigureOut">
              <a:rPr lang="en-US" smtClean="0">
                <a:solidFill>
                  <a:srgbClr val="072F54">
                    <a:tint val="75000"/>
                  </a:srgbClr>
                </a:solidFill>
              </a:rPr>
              <a:pPr/>
              <a:t>1/1/2017</a:t>
            </a:fld>
            <a:endParaRPr lang="en-US">
              <a:solidFill>
                <a:srgbClr val="072F54">
                  <a:tint val="75000"/>
                </a:srgbClr>
              </a:solidFill>
            </a:endParaRPr>
          </a:p>
        </p:txBody>
      </p:sp>
      <p:sp>
        <p:nvSpPr>
          <p:cNvPr id="8" name="Footer Placeholder 7"/>
          <p:cNvSpPr>
            <a:spLocks noGrp="1"/>
          </p:cNvSpPr>
          <p:nvPr>
            <p:ph type="ftr" sz="quarter" idx="11"/>
          </p:nvPr>
        </p:nvSpPr>
        <p:spPr/>
        <p:txBody>
          <a:bodyPr/>
          <a:lstStyle/>
          <a:p>
            <a:endParaRPr lang="en-US">
              <a:solidFill>
                <a:srgbClr val="072F54">
                  <a:tint val="75000"/>
                </a:srgbClr>
              </a:solidFill>
            </a:endParaRPr>
          </a:p>
        </p:txBody>
      </p:sp>
      <p:sp>
        <p:nvSpPr>
          <p:cNvPr id="9" name="Slide Number Placeholder 8"/>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25193189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FEE20D-232A-47E8-8FDB-17CD01AF0984}" type="datetimeFigureOut">
              <a:rPr lang="en-US" smtClean="0">
                <a:solidFill>
                  <a:srgbClr val="072F54">
                    <a:tint val="75000"/>
                  </a:srgbClr>
                </a:solidFill>
              </a:rPr>
              <a:pPr/>
              <a:t>1/1/2017</a:t>
            </a:fld>
            <a:endParaRPr lang="en-US">
              <a:solidFill>
                <a:srgbClr val="072F54">
                  <a:tint val="75000"/>
                </a:srgbClr>
              </a:solidFill>
            </a:endParaRPr>
          </a:p>
        </p:txBody>
      </p:sp>
      <p:sp>
        <p:nvSpPr>
          <p:cNvPr id="4" name="Footer Placeholder 3"/>
          <p:cNvSpPr>
            <a:spLocks noGrp="1"/>
          </p:cNvSpPr>
          <p:nvPr>
            <p:ph type="ftr" sz="quarter" idx="11"/>
          </p:nvPr>
        </p:nvSpPr>
        <p:spPr/>
        <p:txBody>
          <a:bodyPr/>
          <a:lstStyle/>
          <a:p>
            <a:endParaRPr lang="en-US">
              <a:solidFill>
                <a:srgbClr val="072F54">
                  <a:tint val="75000"/>
                </a:srgbClr>
              </a:solidFill>
            </a:endParaRPr>
          </a:p>
        </p:txBody>
      </p:sp>
      <p:sp>
        <p:nvSpPr>
          <p:cNvPr id="5" name="Slide Number Placeholder 4"/>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20296949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FEE20D-232A-47E8-8FDB-17CD01AF0984}" type="datetimeFigureOut">
              <a:rPr lang="en-US" smtClean="0">
                <a:solidFill>
                  <a:srgbClr val="072F54">
                    <a:tint val="75000"/>
                  </a:srgbClr>
                </a:solidFill>
              </a:rPr>
              <a:pPr/>
              <a:t>1/1/2017</a:t>
            </a:fld>
            <a:endParaRPr lang="en-US">
              <a:solidFill>
                <a:srgbClr val="072F54">
                  <a:tint val="75000"/>
                </a:srgbClr>
              </a:solidFill>
            </a:endParaRPr>
          </a:p>
        </p:txBody>
      </p:sp>
      <p:sp>
        <p:nvSpPr>
          <p:cNvPr id="3" name="Footer Placeholder 2"/>
          <p:cNvSpPr>
            <a:spLocks noGrp="1"/>
          </p:cNvSpPr>
          <p:nvPr>
            <p:ph type="ftr" sz="quarter" idx="11"/>
          </p:nvPr>
        </p:nvSpPr>
        <p:spPr/>
        <p:txBody>
          <a:bodyPr/>
          <a:lstStyle/>
          <a:p>
            <a:endParaRPr lang="en-US">
              <a:solidFill>
                <a:srgbClr val="072F54">
                  <a:tint val="75000"/>
                </a:srgbClr>
              </a:solidFill>
            </a:endParaRPr>
          </a:p>
        </p:txBody>
      </p:sp>
      <p:sp>
        <p:nvSpPr>
          <p:cNvPr id="4" name="Slide Number Placeholder 3"/>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35761950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FEE20D-232A-47E8-8FDB-17CD01AF0984}" type="datetimeFigureOut">
              <a:rPr lang="en-US" smtClean="0">
                <a:solidFill>
                  <a:srgbClr val="072F54">
                    <a:tint val="75000"/>
                  </a:srgbClr>
                </a:solidFill>
              </a:rPr>
              <a:pPr/>
              <a:t>1/1/2017</a:t>
            </a:fld>
            <a:endParaRPr lang="en-US">
              <a:solidFill>
                <a:srgbClr val="072F54">
                  <a:tint val="75000"/>
                </a:srgbClr>
              </a:solidFill>
            </a:endParaRPr>
          </a:p>
        </p:txBody>
      </p:sp>
      <p:sp>
        <p:nvSpPr>
          <p:cNvPr id="6" name="Footer Placeholder 5"/>
          <p:cNvSpPr>
            <a:spLocks noGrp="1"/>
          </p:cNvSpPr>
          <p:nvPr>
            <p:ph type="ftr" sz="quarter" idx="11"/>
          </p:nvPr>
        </p:nvSpPr>
        <p:spPr/>
        <p:txBody>
          <a:bodyPr/>
          <a:lstStyle/>
          <a:p>
            <a:endParaRPr lang="en-US">
              <a:solidFill>
                <a:srgbClr val="072F54">
                  <a:tint val="75000"/>
                </a:srgbClr>
              </a:solidFill>
            </a:endParaRPr>
          </a:p>
        </p:txBody>
      </p:sp>
      <p:sp>
        <p:nvSpPr>
          <p:cNvPr id="7" name="Slide Number Placeholder 6"/>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2550145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B17580-54A4-4D66-96CC-6DA90097E896}" type="datetimeFigureOut">
              <a:rPr lang="en-US" smtClean="0"/>
              <a:pPr/>
              <a:t>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858CE2-3305-4355-A124-92A73CB04A49}"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FEE20D-232A-47E8-8FDB-17CD01AF0984}" type="datetimeFigureOut">
              <a:rPr lang="en-US" smtClean="0">
                <a:solidFill>
                  <a:srgbClr val="072F54">
                    <a:tint val="75000"/>
                  </a:srgbClr>
                </a:solidFill>
              </a:rPr>
              <a:pPr/>
              <a:t>1/1/2017</a:t>
            </a:fld>
            <a:endParaRPr lang="en-US">
              <a:solidFill>
                <a:srgbClr val="072F54">
                  <a:tint val="75000"/>
                </a:srgbClr>
              </a:solidFill>
            </a:endParaRPr>
          </a:p>
        </p:txBody>
      </p:sp>
      <p:sp>
        <p:nvSpPr>
          <p:cNvPr id="6" name="Footer Placeholder 5"/>
          <p:cNvSpPr>
            <a:spLocks noGrp="1"/>
          </p:cNvSpPr>
          <p:nvPr>
            <p:ph type="ftr" sz="quarter" idx="11"/>
          </p:nvPr>
        </p:nvSpPr>
        <p:spPr/>
        <p:txBody>
          <a:bodyPr/>
          <a:lstStyle/>
          <a:p>
            <a:endParaRPr lang="en-US">
              <a:solidFill>
                <a:srgbClr val="072F54">
                  <a:tint val="75000"/>
                </a:srgbClr>
              </a:solidFill>
            </a:endParaRPr>
          </a:p>
        </p:txBody>
      </p:sp>
      <p:sp>
        <p:nvSpPr>
          <p:cNvPr id="7" name="Slide Number Placeholder 6"/>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36249641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1/1/2017</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36021119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4"/>
            <a:ext cx="20574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4"/>
            <a:ext cx="60198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1/1/2017</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1388297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B17580-54A4-4D66-96CC-6DA90097E896}" type="datetimeFigureOut">
              <a:rPr lang="en-US" smtClean="0"/>
              <a:pPr/>
              <a:t>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858CE2-3305-4355-A124-92A73CB04A4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B17580-54A4-4D66-96CC-6DA90097E896}" type="datetimeFigureOut">
              <a:rPr lang="en-US" smtClean="0"/>
              <a:pPr/>
              <a:t>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858CE2-3305-4355-A124-92A73CB04A4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B17580-54A4-4D66-96CC-6DA90097E896}" type="datetimeFigureOut">
              <a:rPr lang="en-US" smtClean="0"/>
              <a:pPr/>
              <a:t>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858CE2-3305-4355-A124-92A73CB04A4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B17580-54A4-4D66-96CC-6DA90097E896}" type="datetimeFigureOut">
              <a:rPr lang="en-US" smtClean="0"/>
              <a:pPr/>
              <a:t>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858CE2-3305-4355-A124-92A73CB04A4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B17580-54A4-4D66-96CC-6DA90097E896}" type="datetimeFigureOut">
              <a:rPr lang="en-US" smtClean="0"/>
              <a:pPr/>
              <a:t>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858CE2-3305-4355-A124-92A73CB04A4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B17580-54A4-4D66-96CC-6DA90097E896}" type="datetimeFigureOut">
              <a:rPr lang="en-US" smtClean="0"/>
              <a:pPr/>
              <a:t>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858CE2-3305-4355-A124-92A73CB04A4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B17580-54A4-4D66-96CC-6DA90097E896}" type="datetimeFigureOut">
              <a:rPr lang="en-US" smtClean="0"/>
              <a:pPr/>
              <a:t>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858CE2-3305-4355-A124-92A73CB04A4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B17580-54A4-4D66-96CC-6DA90097E896}" type="datetimeFigureOut">
              <a:rPr lang="en-US" smtClean="0"/>
              <a:pPr/>
              <a:t>1/1/2017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858CE2-3305-4355-A124-92A73CB04A4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5000">
              <a:schemeClr val="tx1"/>
            </a:gs>
            <a:gs pos="91000">
              <a:schemeClr val="tx1"/>
            </a:gs>
            <a:gs pos="57000">
              <a:srgbClr val="0B4E8B"/>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FEE20D-232A-47E8-8FDB-17CD01AF0984}" type="datetimeFigureOut">
              <a:rPr lang="en-US" smtClean="0">
                <a:solidFill>
                  <a:srgbClr val="072F54">
                    <a:tint val="75000"/>
                  </a:srgbClr>
                </a:solidFill>
              </a:rPr>
              <a:pPr/>
              <a:t>1/1/2017</a:t>
            </a:fld>
            <a:endParaRPr lang="en-US">
              <a:solidFill>
                <a:srgbClr val="072F54">
                  <a:tint val="75000"/>
                </a:srgb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72F54">
                  <a:tint val="75000"/>
                </a:srgb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26098702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http://www.flickr.com/photos/stonebird/"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hyperlink" Target="http://upload.wikimedia.org/wikipedia/commons/1/12/Marcus_Garvey_1924-08-05.jpg" TargetMode="Externa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6.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6.xml"/><Relationship Id="rId1" Type="http://schemas.openxmlformats.org/officeDocument/2006/relationships/themeOverride" Target="../theme/themeOverrid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www.tomrichey.net/" TargetMode="External"/><Relationship Id="rId7" Type="http://schemas.openxmlformats.org/officeDocument/2006/relationships/hyperlink" Target="http://twitter.com/tomrichey" TargetMode="External"/><Relationship Id="rId12"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12.xml"/><Relationship Id="rId6" Type="http://schemas.openxmlformats.org/officeDocument/2006/relationships/image" Target="../media/image12.png"/><Relationship Id="rId11" Type="http://schemas.openxmlformats.org/officeDocument/2006/relationships/image" Target="../media/image15.png"/><Relationship Id="rId5" Type="http://schemas.openxmlformats.org/officeDocument/2006/relationships/hyperlink" Target="https://www.facebook.com/pages/Tom-Richey/14074617563" TargetMode="External"/><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hyperlink" Target="http://www.youtube.com/tomforameric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upload.wikimedia.org/wikipedia/commons/1/12/Marcus_Garvey_1924-08-05.jpg" TargetMode="Externa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www.flickr.com/photos/stonebird/" TargetMode="External"/><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5000"/>
              </a:schemeClr>
            </a:gs>
            <a:gs pos="50000">
              <a:schemeClr val="bg1">
                <a:lumMod val="65000"/>
              </a:schemeClr>
            </a:gs>
            <a:gs pos="100000">
              <a:schemeClr val="bg1">
                <a:lumMod val="95000"/>
              </a:schemeClr>
            </a:gs>
          </a:gsLst>
          <a:lin ang="5400000" scaled="0"/>
        </a:gradFill>
        <a:effectLst/>
      </p:bgPr>
    </p:bg>
    <p:spTree>
      <p:nvGrpSpPr>
        <p:cNvPr id="1" name=""/>
        <p:cNvGrpSpPr/>
        <p:nvPr/>
      </p:nvGrpSpPr>
      <p:grpSpPr>
        <a:xfrm>
          <a:off x="0" y="0"/>
          <a:ext cx="0" cy="0"/>
          <a:chOff x="0" y="0"/>
          <a:chExt cx="0" cy="0"/>
        </a:xfrm>
      </p:grpSpPr>
      <p:pic>
        <p:nvPicPr>
          <p:cNvPr id="11" name="Picture 2" descr="http://farm2.staticflickr.com/1193/1461889294_30de69be86_b.jpg"/>
          <p:cNvPicPr>
            <a:picLocks noChangeAspect="1" noChangeArrowheads="1"/>
          </p:cNvPicPr>
          <p:nvPr/>
        </p:nvPicPr>
        <p:blipFill>
          <a:blip r:embed="rId2">
            <a:grayscl/>
            <a:extLst>
              <a:ext uri="{28A0092B-C50C-407E-A947-70E740481C1C}">
                <a14:useLocalDpi xmlns:a14="http://schemas.microsoft.com/office/drawing/2010/main"/>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upload.wikimedia.org/wikipedia/commons/thumb/1/12/WEB_DuBois_1918.jpg/240px-WEB_DuBois_1918.jpg"/>
          <p:cNvPicPr>
            <a:picLocks noChangeAspect="1" noChangeArrowheads="1"/>
          </p:cNvPicPr>
          <p:nvPr/>
        </p:nvPicPr>
        <p:blipFill rotWithShape="1">
          <a:blip r:embed="rId3" cstate="print"/>
          <a:srcRect l="5569" r="9415"/>
          <a:stretch/>
        </p:blipFill>
        <p:spPr bwMode="auto">
          <a:xfrm>
            <a:off x="0" y="4495800"/>
            <a:ext cx="1547845" cy="2362201"/>
          </a:xfrm>
          <a:prstGeom prst="rect">
            <a:avLst/>
          </a:prstGeom>
          <a:noFill/>
        </p:spPr>
      </p:pic>
      <p:pic>
        <p:nvPicPr>
          <p:cNvPr id="3" name="Picture 2" descr="File:Booker T Washington retouched flattened-crop.jpg"/>
          <p:cNvPicPr>
            <a:picLocks noChangeAspect="1" noChangeArrowheads="1"/>
          </p:cNvPicPr>
          <p:nvPr/>
        </p:nvPicPr>
        <p:blipFill rotWithShape="1">
          <a:blip r:embed="rId4">
            <a:grayscl/>
            <a:extLst>
              <a:ext uri="{28A0092B-C50C-407E-A947-70E740481C1C}">
                <a14:useLocalDpi xmlns:a14="http://schemas.microsoft.com/office/drawing/2010/main" val="0"/>
              </a:ext>
            </a:extLst>
          </a:blip>
          <a:srcRect l="2722"/>
          <a:stretch/>
        </p:blipFill>
        <p:spPr bwMode="auto">
          <a:xfrm>
            <a:off x="0" y="-2"/>
            <a:ext cx="3095690" cy="44958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File:Marcus Garvey 1924-08-05.jpg">
            <a:hlinkClick r:id="rId5"/>
          </p:cNvPr>
          <p:cNvPicPr>
            <a:picLocks noChangeAspect="1" noChangeArrowheads="1"/>
          </p:cNvPicPr>
          <p:nvPr/>
        </p:nvPicPr>
        <p:blipFill rotWithShape="1">
          <a:blip r:embed="rId6" cstate="print"/>
          <a:srcRect t="9509" r="7763"/>
          <a:stretch/>
        </p:blipFill>
        <p:spPr bwMode="auto">
          <a:xfrm>
            <a:off x="1524000" y="4495801"/>
            <a:ext cx="1571690" cy="2362200"/>
          </a:xfrm>
          <a:prstGeom prst="rect">
            <a:avLst/>
          </a:prstGeom>
          <a:noFill/>
        </p:spPr>
      </p:pic>
      <p:sp>
        <p:nvSpPr>
          <p:cNvPr id="2" name="Title 1"/>
          <p:cNvSpPr>
            <a:spLocks noGrp="1"/>
          </p:cNvSpPr>
          <p:nvPr>
            <p:ph type="ctrTitle"/>
          </p:nvPr>
        </p:nvSpPr>
        <p:spPr>
          <a:xfrm>
            <a:off x="3095690" y="2133601"/>
            <a:ext cx="6048310" cy="3657599"/>
          </a:xfrm>
        </p:spPr>
        <p:txBody>
          <a:bodyPr>
            <a:noAutofit/>
          </a:bodyPr>
          <a:lstStyle/>
          <a:p>
            <a:r>
              <a:rPr lang="en-US" sz="9600" b="1" dirty="0">
                <a:ln w="28575">
                  <a:solidFill>
                    <a:schemeClr val="bg1"/>
                  </a:solidFill>
                </a:ln>
              </a:rPr>
              <a:t>The   Nadir </a:t>
            </a:r>
            <a:br>
              <a:rPr lang="en-US" sz="9600" b="1" dirty="0">
                <a:ln w="28575">
                  <a:solidFill>
                    <a:schemeClr val="bg1"/>
                  </a:solidFill>
                </a:ln>
              </a:rPr>
            </a:br>
            <a:r>
              <a:rPr lang="en-US" sz="7200" b="1" dirty="0">
                <a:ln w="28575">
                  <a:solidFill>
                    <a:schemeClr val="bg1"/>
                  </a:solidFill>
                </a:ln>
              </a:rPr>
              <a:t>of   American </a:t>
            </a:r>
            <a:br>
              <a:rPr lang="en-US" sz="7200" b="1" dirty="0">
                <a:ln w="28575">
                  <a:solidFill>
                    <a:schemeClr val="bg1"/>
                  </a:solidFill>
                </a:ln>
              </a:rPr>
            </a:br>
            <a:r>
              <a:rPr lang="en-US" sz="5700" b="1" dirty="0">
                <a:ln w="28575">
                  <a:solidFill>
                    <a:schemeClr val="bg1"/>
                  </a:solidFill>
                </a:ln>
              </a:rPr>
              <a:t>Race   Relations</a:t>
            </a:r>
          </a:p>
        </p:txBody>
      </p:sp>
      <p:sp>
        <p:nvSpPr>
          <p:cNvPr id="12" name="Rectangle 11"/>
          <p:cNvSpPr/>
          <p:nvPr/>
        </p:nvSpPr>
        <p:spPr>
          <a:xfrm>
            <a:off x="5257138" y="6553200"/>
            <a:ext cx="2591462" cy="246221"/>
          </a:xfrm>
          <a:prstGeom prst="rect">
            <a:avLst/>
          </a:prstGeom>
        </p:spPr>
        <p:txBody>
          <a:bodyPr wrap="square">
            <a:spAutoFit/>
          </a:bodyPr>
          <a:lstStyle/>
          <a:p>
            <a:pPr algn="r"/>
            <a:r>
              <a:rPr lang="en-US" sz="1000" dirty="0">
                <a:solidFill>
                  <a:schemeClr val="bg1"/>
                </a:solidFill>
              </a:rPr>
              <a:t>Photo by </a:t>
            </a:r>
            <a:r>
              <a:rPr lang="en-US" sz="1000" dirty="0">
                <a:solidFill>
                  <a:schemeClr val="bg1"/>
                </a:solidFill>
                <a:hlinkClick r:id="rId7"/>
              </a:rPr>
              <a:t>stonebird</a:t>
            </a:r>
            <a:endParaRPr lang="en-US" sz="1000" dirty="0">
              <a:solidFill>
                <a:schemeClr val="bg1"/>
              </a:solidFill>
            </a:endParaRPr>
          </a:p>
        </p:txBody>
      </p:sp>
    </p:spTree>
    <p:extLst>
      <p:ext uri="{BB962C8B-B14F-4D97-AF65-F5344CB8AC3E}">
        <p14:creationId xmlns:p14="http://schemas.microsoft.com/office/powerpoint/2010/main" val="1528994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0000">
              <a:schemeClr val="bg1">
                <a:lumMod val="85000"/>
              </a:schemeClr>
            </a:gs>
            <a:gs pos="100000">
              <a:schemeClr val="bg1">
                <a:lumMod val="95000"/>
              </a:schemeClr>
            </a:gs>
          </a:gsLst>
          <a:lin ang="5400000" scaled="0"/>
        </a:gradFill>
        <a:effectLst/>
      </p:bgPr>
    </p:bg>
    <p:spTree>
      <p:nvGrpSpPr>
        <p:cNvPr id="1" name=""/>
        <p:cNvGrpSpPr/>
        <p:nvPr/>
      </p:nvGrpSpPr>
      <p:grpSpPr>
        <a:xfrm>
          <a:off x="0" y="0"/>
          <a:ext cx="0" cy="0"/>
          <a:chOff x="0" y="0"/>
          <a:chExt cx="0" cy="0"/>
        </a:xfrm>
      </p:grpSpPr>
      <p:pic>
        <p:nvPicPr>
          <p:cNvPr id="1028" name="Picture 4" descr="https://upload.wikimedia.org/wikipedia/commons/thumb/1/1b/Booker_T_Washington_retouched_flattened-crop.jpg/724px-Booker_T_Washington_retouched_flattened-crop.jpg"/>
          <p:cNvPicPr>
            <a:picLocks noChangeAspect="1" noChangeArrowheads="1"/>
          </p:cNvPicPr>
          <p:nvPr/>
        </p:nvPicPr>
        <p:blipFill rotWithShape="1">
          <a:blip r:embed="rId2">
            <a:extLst>
              <a:ext uri="{28A0092B-C50C-407E-A947-70E740481C1C}">
                <a14:useLocalDpi xmlns:a14="http://schemas.microsoft.com/office/drawing/2010/main" val="0"/>
              </a:ext>
            </a:extLst>
          </a:blip>
          <a:srcRect r="5790"/>
          <a:stretch/>
        </p:blipFill>
        <p:spPr bwMode="auto">
          <a:xfrm>
            <a:off x="1" y="0"/>
            <a:ext cx="457199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4571998" y="381000"/>
            <a:ext cx="4572002" cy="2362200"/>
          </a:xfrm>
        </p:spPr>
        <p:txBody>
          <a:bodyPr>
            <a:normAutofit/>
          </a:bodyPr>
          <a:lstStyle/>
          <a:p>
            <a:r>
              <a:rPr lang="en-US" sz="8000" dirty="0"/>
              <a:t>Atlanta</a:t>
            </a:r>
            <a:r>
              <a:rPr lang="en-US" sz="4800" dirty="0"/>
              <a:t> Compromise</a:t>
            </a:r>
            <a:endParaRPr lang="en-US" sz="4000" dirty="0"/>
          </a:p>
        </p:txBody>
      </p:sp>
      <p:sp>
        <p:nvSpPr>
          <p:cNvPr id="9" name="Content Placeholder 7"/>
          <p:cNvSpPr>
            <a:spLocks noGrp="1"/>
          </p:cNvSpPr>
          <p:nvPr>
            <p:ph sz="half" idx="4294967295"/>
          </p:nvPr>
        </p:nvSpPr>
        <p:spPr>
          <a:xfrm>
            <a:off x="4572000" y="3124200"/>
            <a:ext cx="4572000" cy="3733800"/>
          </a:xfrm>
        </p:spPr>
        <p:txBody>
          <a:bodyPr anchor="t">
            <a:normAutofit/>
          </a:bodyPr>
          <a:lstStyle/>
          <a:p>
            <a:pPr marL="0" indent="0" algn="ctr">
              <a:spcBef>
                <a:spcPts val="0"/>
              </a:spcBef>
              <a:buNone/>
            </a:pPr>
            <a:r>
              <a:rPr lang="en-US" sz="4000" dirty="0"/>
              <a:t>Sought White Support for Self-Help</a:t>
            </a:r>
          </a:p>
          <a:p>
            <a:pPr marL="0" indent="0" algn="ctr">
              <a:spcBef>
                <a:spcPts val="0"/>
              </a:spcBef>
              <a:buNone/>
            </a:pPr>
            <a:endParaRPr lang="en-US" sz="2400" dirty="0"/>
          </a:p>
          <a:p>
            <a:pPr marL="0" indent="0" algn="ctr">
              <a:spcBef>
                <a:spcPts val="0"/>
              </a:spcBef>
              <a:buNone/>
            </a:pPr>
            <a:r>
              <a:rPr lang="en-US" sz="2400" dirty="0"/>
              <a:t>(in return for NOT </a:t>
            </a:r>
            <a:br>
              <a:rPr lang="en-US" sz="2400" dirty="0"/>
            </a:br>
            <a:r>
              <a:rPr lang="en-US" sz="2400" dirty="0"/>
              <a:t>pursuing the vote).</a:t>
            </a:r>
            <a:endParaRPr lang="en-US" sz="2400" b="0" dirty="0"/>
          </a:p>
        </p:txBody>
      </p:sp>
      <p:sp>
        <p:nvSpPr>
          <p:cNvPr id="6" name="Rectangle 5"/>
          <p:cNvSpPr/>
          <p:nvPr/>
        </p:nvSpPr>
        <p:spPr>
          <a:xfrm>
            <a:off x="1573755" y="5486400"/>
            <a:ext cx="2841419" cy="954107"/>
          </a:xfrm>
          <a:prstGeom prst="rect">
            <a:avLst/>
          </a:prstGeom>
        </p:spPr>
        <p:txBody>
          <a:bodyPr wrap="none">
            <a:spAutoFit/>
          </a:bodyPr>
          <a:lstStyle/>
          <a:p>
            <a:pPr algn="r"/>
            <a:r>
              <a:rPr lang="en-US" sz="2400" dirty="0">
                <a:solidFill>
                  <a:schemeClr val="bg1"/>
                </a:solidFill>
                <a:effectLst>
                  <a:outerShdw blurRad="38100" dist="38100" dir="2700000" algn="tl">
                    <a:srgbClr val="000000">
                      <a:alpha val="43137"/>
                    </a:srgbClr>
                  </a:outerShdw>
                </a:effectLst>
              </a:rPr>
              <a:t>Booker T. </a:t>
            </a:r>
            <a:br>
              <a:rPr lang="en-US" sz="2800" dirty="0">
                <a:solidFill>
                  <a:schemeClr val="bg1"/>
                </a:solidFill>
                <a:effectLst>
                  <a:outerShdw blurRad="38100" dist="38100" dir="2700000" algn="tl">
                    <a:srgbClr val="000000">
                      <a:alpha val="43137"/>
                    </a:srgbClr>
                  </a:outerShdw>
                </a:effectLst>
              </a:rPr>
            </a:br>
            <a:r>
              <a:rPr lang="en-US" sz="3200" dirty="0">
                <a:solidFill>
                  <a:schemeClr val="bg1"/>
                </a:solidFill>
                <a:effectLst>
                  <a:outerShdw blurRad="38100" dist="38100" dir="2700000" algn="tl">
                    <a:srgbClr val="000000">
                      <a:alpha val="43137"/>
                    </a:srgbClr>
                  </a:outerShdw>
                </a:effectLst>
              </a:rPr>
              <a:t>Washington</a:t>
            </a:r>
            <a:endParaRPr lang="en-US" sz="2800" dirty="0"/>
          </a:p>
        </p:txBody>
      </p:sp>
    </p:spTree>
    <p:extLst>
      <p:ext uri="{BB962C8B-B14F-4D97-AF65-F5344CB8AC3E}">
        <p14:creationId xmlns:p14="http://schemas.microsoft.com/office/powerpoint/2010/main" val="523052855"/>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0000">
              <a:schemeClr val="bg1">
                <a:lumMod val="85000"/>
              </a:schemeClr>
            </a:gs>
            <a:gs pos="100000">
              <a:schemeClr val="bg1">
                <a:lumMod val="95000"/>
              </a:schemeClr>
            </a:gs>
          </a:gsLst>
          <a:lin ang="5400000" scaled="0"/>
        </a:gradFill>
        <a:effectLst/>
      </p:bgPr>
    </p:bg>
    <p:spTree>
      <p:nvGrpSpPr>
        <p:cNvPr id="1" name=""/>
        <p:cNvGrpSpPr/>
        <p:nvPr/>
      </p:nvGrpSpPr>
      <p:grpSpPr>
        <a:xfrm>
          <a:off x="0" y="0"/>
          <a:ext cx="0" cy="0"/>
          <a:chOff x="0" y="0"/>
          <a:chExt cx="0" cy="0"/>
        </a:xfrm>
      </p:grpSpPr>
      <p:pic>
        <p:nvPicPr>
          <p:cNvPr id="1028" name="Picture 4" descr="https://upload.wikimedia.org/wikipedia/commons/thumb/1/1b/Booker_T_Washington_retouched_flattened-crop.jpg/724px-Booker_T_Washington_retouched_flattened-crop.jpg"/>
          <p:cNvPicPr>
            <a:picLocks noChangeAspect="1" noChangeArrowheads="1"/>
          </p:cNvPicPr>
          <p:nvPr/>
        </p:nvPicPr>
        <p:blipFill rotWithShape="1">
          <a:blip r:embed="rId2">
            <a:extLst>
              <a:ext uri="{28A0092B-C50C-407E-A947-70E740481C1C}">
                <a14:useLocalDpi xmlns:a14="http://schemas.microsoft.com/office/drawing/2010/main" val="0"/>
              </a:ext>
            </a:extLst>
          </a:blip>
          <a:srcRect r="5790"/>
          <a:stretch/>
        </p:blipFill>
        <p:spPr bwMode="auto">
          <a:xfrm>
            <a:off x="1" y="0"/>
            <a:ext cx="457199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upload.wikimedia.org/wikipedia/commons/thumb/1/12/WEB_DuBois_1918.jpg/786px-WEB_DuBois_1918.jpg"/>
          <p:cNvPicPr>
            <a:picLocks noChangeAspect="1" noChangeArrowheads="1"/>
          </p:cNvPicPr>
          <p:nvPr/>
        </p:nvPicPr>
        <p:blipFill rotWithShape="1">
          <a:blip r:embed="rId3">
            <a:extLst>
              <a:ext uri="{28A0092B-C50C-407E-A947-70E740481C1C}">
                <a14:useLocalDpi xmlns:a14="http://schemas.microsoft.com/office/drawing/2010/main" val="0"/>
              </a:ext>
            </a:extLst>
          </a:blip>
          <a:srcRect l="17979" r="9567" b="16578"/>
          <a:stretch/>
        </p:blipFill>
        <p:spPr bwMode="auto">
          <a:xfrm>
            <a:off x="4571998" y="1"/>
            <a:ext cx="457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286000" y="4751963"/>
            <a:ext cx="2057358" cy="187743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j-lt"/>
                <a:ea typeface="+mn-ea"/>
                <a:cs typeface="+mn-cs"/>
              </a:rPr>
              <a:t>MONEY</a:t>
            </a:r>
            <a:r>
              <a:rPr kumimoji="0" lang="en-US" sz="2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Opera-Lyrics-Smooth"/>
                <a:ea typeface="+mn-ea"/>
                <a:cs typeface="+mn-cs"/>
              </a:rPr>
              <a:t> </a:t>
            </a:r>
            <a:br>
              <a:rPr kumimoji="0" lang="en-US" sz="2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Opera-Lyrics-Smooth"/>
                <a:ea typeface="+mn-ea"/>
                <a:cs typeface="+mn-cs"/>
              </a:rPr>
            </a:br>
            <a:r>
              <a:rPr kumimoji="0" lang="en-US" sz="2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Opera-Lyrics-Smooth"/>
                <a:ea typeface="+mn-ea"/>
                <a:cs typeface="+mn-cs"/>
              </a:rPr>
              <a:t>BEFORE </a:t>
            </a:r>
            <a:br>
              <a:rPr kumimoji="0" lang="en-US" sz="2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Opera-Lyrics-Smooth"/>
                <a:ea typeface="+mn-ea"/>
                <a:cs typeface="+mn-cs"/>
              </a:rPr>
            </a:br>
            <a:r>
              <a:rPr lang="en-US" sz="4800" dirty="0">
                <a:solidFill>
                  <a:prstClr val="white"/>
                </a:solidFill>
                <a:effectLst>
                  <a:outerShdw blurRad="38100" dist="38100" dir="2700000" algn="tl">
                    <a:srgbClr val="000000">
                      <a:alpha val="43137"/>
                    </a:srgbClr>
                  </a:outerShdw>
                </a:effectLst>
                <a:latin typeface="+mj-lt"/>
              </a:rPr>
              <a:t>POWER</a:t>
            </a:r>
          </a:p>
        </p:txBody>
      </p:sp>
      <p:sp>
        <p:nvSpPr>
          <p:cNvPr id="9" name="Rectangle 8"/>
          <p:cNvSpPr/>
          <p:nvPr/>
        </p:nvSpPr>
        <p:spPr>
          <a:xfrm>
            <a:off x="4659731" y="4751963"/>
            <a:ext cx="2045869" cy="187743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j-lt"/>
                <a:ea typeface="+mn-ea"/>
                <a:cs typeface="+mn-cs"/>
              </a:rPr>
              <a:t>power</a:t>
            </a:r>
            <a:r>
              <a:rPr kumimoji="0" lang="en-US" sz="2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Opera-Lyrics-Smooth"/>
                <a:ea typeface="+mn-ea"/>
                <a:cs typeface="+mn-cs"/>
              </a:rPr>
              <a:t> </a:t>
            </a:r>
            <a:br>
              <a:rPr kumimoji="0" lang="en-US" sz="2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Opera-Lyrics-Smooth"/>
                <a:ea typeface="+mn-ea"/>
                <a:cs typeface="+mn-cs"/>
              </a:rPr>
            </a:br>
            <a:r>
              <a:rPr kumimoji="0" lang="en-US" sz="2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Opera-Lyrics-Smooth"/>
                <a:ea typeface="+mn-ea"/>
                <a:cs typeface="+mn-cs"/>
              </a:rPr>
              <a:t>BEFORE </a:t>
            </a:r>
            <a:br>
              <a:rPr kumimoji="0" lang="en-US" sz="2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Opera-Lyrics-Smooth"/>
                <a:ea typeface="+mn-ea"/>
                <a:cs typeface="+mn-cs"/>
              </a:rPr>
            </a:br>
            <a:r>
              <a:rPr lang="en-US" sz="4800" dirty="0">
                <a:solidFill>
                  <a:prstClr val="white"/>
                </a:solidFill>
                <a:effectLst>
                  <a:outerShdw blurRad="38100" dist="38100" dir="2700000" algn="tl">
                    <a:srgbClr val="000000">
                      <a:alpha val="43137"/>
                    </a:srgbClr>
                  </a:outerShdw>
                </a:effectLst>
                <a:latin typeface="+mj-lt"/>
              </a:rPr>
              <a:t>money</a:t>
            </a:r>
          </a:p>
        </p:txBody>
      </p:sp>
    </p:spTree>
    <p:extLst>
      <p:ext uri="{BB962C8B-B14F-4D97-AF65-F5344CB8AC3E}">
        <p14:creationId xmlns:p14="http://schemas.microsoft.com/office/powerpoint/2010/main" val="436953412"/>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0000">
              <a:schemeClr val="bg1">
                <a:lumMod val="85000"/>
              </a:schemeClr>
            </a:gs>
            <a:gs pos="100000">
              <a:schemeClr val="bg1">
                <a:lumMod val="95000"/>
              </a:schemeClr>
            </a:gs>
          </a:gsLst>
          <a:lin ang="5400000" scaled="0"/>
        </a:gra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4571999" cy="1981200"/>
          </a:xfrm>
        </p:spPr>
        <p:txBody>
          <a:bodyPr>
            <a:noAutofit/>
          </a:bodyPr>
          <a:lstStyle/>
          <a:p>
            <a:r>
              <a:rPr lang="en-US" dirty="0">
                <a:latin typeface="+mn-lt"/>
              </a:rPr>
              <a:t>W.E.B.</a:t>
            </a:r>
            <a:br>
              <a:rPr lang="en-US" sz="4800" dirty="0"/>
            </a:br>
            <a:r>
              <a:rPr lang="en-US" sz="6000" dirty="0"/>
              <a:t>DuBois</a:t>
            </a:r>
            <a:endParaRPr lang="en-US" sz="4800" dirty="0"/>
          </a:p>
        </p:txBody>
      </p:sp>
      <p:sp>
        <p:nvSpPr>
          <p:cNvPr id="9" name="Content Placeholder 7"/>
          <p:cNvSpPr>
            <a:spLocks noGrp="1"/>
          </p:cNvSpPr>
          <p:nvPr>
            <p:ph sz="half" idx="4294967295"/>
          </p:nvPr>
        </p:nvSpPr>
        <p:spPr>
          <a:xfrm>
            <a:off x="0" y="2438400"/>
            <a:ext cx="4571999" cy="4419600"/>
          </a:xfrm>
        </p:spPr>
        <p:txBody>
          <a:bodyPr anchor="t">
            <a:normAutofit/>
          </a:bodyPr>
          <a:lstStyle/>
          <a:p>
            <a:pPr marL="0" indent="0" algn="ctr">
              <a:spcBef>
                <a:spcPts val="0"/>
              </a:spcBef>
              <a:buNone/>
            </a:pPr>
            <a:r>
              <a:rPr lang="en-US" sz="3000" b="0" dirty="0"/>
              <a:t>A Founder of the </a:t>
            </a:r>
            <a:br>
              <a:rPr lang="en-US" sz="4400" b="0" dirty="0"/>
            </a:br>
            <a:r>
              <a:rPr lang="en-US" sz="4400" b="0" dirty="0"/>
              <a:t>NAACP</a:t>
            </a:r>
          </a:p>
          <a:p>
            <a:pPr marL="0" indent="0" algn="ctr">
              <a:spcBef>
                <a:spcPts val="0"/>
              </a:spcBef>
              <a:buNone/>
            </a:pPr>
            <a:endParaRPr lang="en-US" sz="2400" dirty="0"/>
          </a:p>
          <a:p>
            <a:pPr marL="0" indent="0" algn="ctr">
              <a:spcBef>
                <a:spcPts val="0"/>
              </a:spcBef>
              <a:buNone/>
            </a:pPr>
            <a:r>
              <a:rPr lang="en-US" sz="2800" b="0" dirty="0"/>
              <a:t>Harvard Graduate</a:t>
            </a:r>
          </a:p>
          <a:p>
            <a:pPr marL="0" indent="0" algn="ctr">
              <a:spcBef>
                <a:spcPts val="0"/>
              </a:spcBef>
              <a:buNone/>
            </a:pPr>
            <a:endParaRPr lang="en-US" sz="2800" dirty="0"/>
          </a:p>
          <a:p>
            <a:pPr marL="0" indent="0" algn="ctr">
              <a:spcBef>
                <a:spcPts val="0"/>
              </a:spcBef>
              <a:buNone/>
            </a:pPr>
            <a:r>
              <a:rPr lang="en-US" sz="3600" b="0" dirty="0"/>
              <a:t>Voting Rights Advocate</a:t>
            </a:r>
            <a:endParaRPr lang="en-US" sz="2800" b="0" dirty="0"/>
          </a:p>
        </p:txBody>
      </p:sp>
      <p:pic>
        <p:nvPicPr>
          <p:cNvPr id="6" name="Picture 2" descr="https://upload.wikimedia.org/wikipedia/commons/thumb/1/12/WEB_DuBois_1918.jpg/786px-WEB_DuBois_1918.jpg"/>
          <p:cNvPicPr>
            <a:picLocks noChangeAspect="1" noChangeArrowheads="1"/>
          </p:cNvPicPr>
          <p:nvPr/>
        </p:nvPicPr>
        <p:blipFill rotWithShape="1">
          <a:blip r:embed="rId2">
            <a:extLst>
              <a:ext uri="{28A0092B-C50C-407E-A947-70E740481C1C}">
                <a14:useLocalDpi xmlns:a14="http://schemas.microsoft.com/office/drawing/2010/main" val="0"/>
              </a:ext>
            </a:extLst>
          </a:blip>
          <a:srcRect l="17979" r="9567" b="16578"/>
          <a:stretch/>
        </p:blipFill>
        <p:spPr bwMode="auto">
          <a:xfrm>
            <a:off x="4571998" y="1"/>
            <a:ext cx="4572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937243"/>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6858000"/>
          </a:xfrm>
          <a:prstGeom prst="rect">
            <a:avLst/>
          </a:prstGeom>
        </p:spPr>
      </p:pic>
      <p:sp>
        <p:nvSpPr>
          <p:cNvPr id="5" name="Rectangle 4"/>
          <p:cNvSpPr/>
          <p:nvPr/>
        </p:nvSpPr>
        <p:spPr>
          <a:xfrm>
            <a:off x="990600" y="6465222"/>
            <a:ext cx="2045753"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Opera-Lyrics-Smooth"/>
                <a:ea typeface="+mn-ea"/>
                <a:cs typeface="+mn-cs"/>
              </a:rPr>
              <a:t>Photo by Fraser Mummery</a:t>
            </a:r>
            <a:endParaRPr kumimoji="0" lang="en-US" sz="1000" b="0" i="0" u="none" strike="noStrike" kern="1200" cap="none" spc="0" normalizeH="0" baseline="0" noProof="0" dirty="0">
              <a:ln>
                <a:noFill/>
              </a:ln>
              <a:solidFill>
                <a:prstClr val="white"/>
              </a:solidFill>
              <a:effectLst/>
              <a:uLnTx/>
              <a:uFillTx/>
              <a:latin typeface="Opera-Lyrics-Smooth"/>
              <a:ea typeface="+mn-ea"/>
              <a:cs typeface="+mn-cs"/>
            </a:endParaRPr>
          </a:p>
        </p:txBody>
      </p:sp>
      <p:sp>
        <p:nvSpPr>
          <p:cNvPr id="7" name="Title 1"/>
          <p:cNvSpPr>
            <a:spLocks noGrp="1"/>
          </p:cNvSpPr>
          <p:nvPr>
            <p:ph type="title"/>
          </p:nvPr>
        </p:nvSpPr>
        <p:spPr>
          <a:xfrm>
            <a:off x="2514600" y="914400"/>
            <a:ext cx="3276600" cy="2590800"/>
          </a:xfrm>
        </p:spPr>
        <p:txBody>
          <a:bodyPr>
            <a:normAutofit/>
          </a:bodyPr>
          <a:lstStyle/>
          <a:p>
            <a:r>
              <a:rPr lang="en-US" sz="6700" dirty="0">
                <a:solidFill>
                  <a:schemeClr val="bg1"/>
                </a:solidFill>
                <a:latin typeface="+mn-lt"/>
              </a:rPr>
              <a:t>Ida B. </a:t>
            </a:r>
            <a:br>
              <a:rPr lang="en-US" dirty="0">
                <a:solidFill>
                  <a:schemeClr val="bg1"/>
                </a:solidFill>
              </a:rPr>
            </a:br>
            <a:r>
              <a:rPr lang="en-US" sz="7300" dirty="0">
                <a:solidFill>
                  <a:schemeClr val="bg1"/>
                </a:solidFill>
              </a:rPr>
              <a:t>Wells</a:t>
            </a:r>
            <a:endParaRPr lang="en-US" dirty="0">
              <a:solidFill>
                <a:schemeClr val="bg1"/>
              </a:solidFill>
            </a:endParaRPr>
          </a:p>
        </p:txBody>
      </p:sp>
      <p:sp>
        <p:nvSpPr>
          <p:cNvPr id="8" name="Rectangle 7"/>
          <p:cNvSpPr/>
          <p:nvPr/>
        </p:nvSpPr>
        <p:spPr>
          <a:xfrm>
            <a:off x="685800" y="4412902"/>
            <a:ext cx="4926547" cy="1384995"/>
          </a:xfrm>
          <a:prstGeom prst="rect">
            <a:avLst/>
          </a:prstGeom>
        </p:spPr>
        <p:txBody>
          <a:bodyPr wrap="square">
            <a:spAutoFit/>
          </a:bodyPr>
          <a:lstStyle/>
          <a:p>
            <a:pPr algn="ctr"/>
            <a:r>
              <a:rPr lang="en-US" sz="2800" dirty="0">
                <a:solidFill>
                  <a:schemeClr val="bg1"/>
                </a:solidFill>
              </a:rPr>
              <a:t>Muckraking journalist and anti-lynching advocate</a:t>
            </a:r>
            <a:endParaRPr lang="en-US" sz="2800" dirty="0">
              <a:solidFill>
                <a:schemeClr val="bg1"/>
              </a:solidFill>
            </a:endParaRPr>
          </a:p>
        </p:txBody>
      </p:sp>
      <p:pic>
        <p:nvPicPr>
          <p:cNvPr id="9" name="Picture 2" descr="https://upload.wikimedia.org/wikipedia/commons/thumb/f/fd/Mary_Garrity_-_Ida_B._Wells-Barnett_-_Google_Art_Project_-_restoration_crop.jpg/717px-Mary_Garrity_-_Ida_B._Wells-Barnett_-_Google_Art_Project_-_restoration_crop.jp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5671" y="152400"/>
            <a:ext cx="2707529" cy="3866620"/>
          </a:xfrm>
          <a:prstGeom prst="ellipse">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10" name="&quot;Not Allowed&quot; Symbol 9"/>
          <p:cNvSpPr/>
          <p:nvPr/>
        </p:nvSpPr>
        <p:spPr>
          <a:xfrm rot="21029598">
            <a:off x="5850482" y="2665640"/>
            <a:ext cx="2133600" cy="3663443"/>
          </a:xfrm>
          <a:prstGeom prst="noSmoking">
            <a:avLst>
              <a:gd name="adj" fmla="val 44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25820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0000">
              <a:schemeClr val="bg1">
                <a:lumMod val="85000"/>
              </a:schemeClr>
            </a:gs>
            <a:gs pos="100000">
              <a:schemeClr val="bg1">
                <a:lumMod val="95000"/>
              </a:schemeClr>
            </a:gs>
          </a:gsLst>
          <a:lin ang="5400000" scaled="0"/>
        </a:gradFill>
        <a:effectLst/>
      </p:bgPr>
    </p:bg>
    <p:spTree>
      <p:nvGrpSpPr>
        <p:cNvPr id="1" name=""/>
        <p:cNvGrpSpPr/>
        <p:nvPr/>
      </p:nvGrpSpPr>
      <p:grpSpPr>
        <a:xfrm>
          <a:off x="0" y="0"/>
          <a:ext cx="0" cy="0"/>
          <a:chOff x="0" y="0"/>
          <a:chExt cx="0" cy="0"/>
        </a:xfrm>
      </p:grpSpPr>
      <p:pic>
        <p:nvPicPr>
          <p:cNvPr id="8194" name="Picture 2" descr="File:Marcus Garvey 1924-08-05.jpg"/>
          <p:cNvPicPr>
            <a:picLocks noChangeAspect="1" noChangeArrowheads="1"/>
          </p:cNvPicPr>
          <p:nvPr/>
        </p:nvPicPr>
        <p:blipFill rotWithShape="1">
          <a:blip r:embed="rId3">
            <a:extLst>
              <a:ext uri="{28A0092B-C50C-407E-A947-70E740481C1C}">
                <a14:useLocalDpi xmlns:a14="http://schemas.microsoft.com/office/drawing/2010/main" val="0"/>
              </a:ext>
            </a:extLst>
          </a:blip>
          <a:srcRect t="2231"/>
          <a:stretch/>
        </p:blipFill>
        <p:spPr bwMode="auto">
          <a:xfrm>
            <a:off x="0" y="-1"/>
            <a:ext cx="4576071" cy="6853989"/>
          </a:xfrm>
          <a:prstGeom prst="rect">
            <a:avLst/>
          </a:prstGeom>
          <a:noFill/>
          <a:extLst>
            <a:ext uri="{909E8E84-426E-40DD-AFC4-6F175D3DCCD1}">
              <a14:hiddenFill xmlns:a14="http://schemas.microsoft.com/office/drawing/2010/main">
                <a:solidFill>
                  <a:srgbClr val="FFFFFF"/>
                </a:solidFill>
              </a14:hiddenFill>
            </a:ext>
          </a:extLst>
        </p:spPr>
      </p:pic>
      <p:sp>
        <p:nvSpPr>
          <p:cNvPr id="6" name="Title 4"/>
          <p:cNvSpPr txBox="1">
            <a:spLocks/>
          </p:cNvSpPr>
          <p:nvPr/>
        </p:nvSpPr>
        <p:spPr>
          <a:xfrm>
            <a:off x="4571998" y="457200"/>
            <a:ext cx="4572002" cy="2438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latin typeface="+mn-lt"/>
              </a:rPr>
              <a:t>Marcus</a:t>
            </a:r>
            <a:br>
              <a:rPr lang="en-US" sz="6600" dirty="0"/>
            </a:br>
            <a:r>
              <a:rPr lang="en-US" sz="8000" dirty="0"/>
              <a:t>Garvey</a:t>
            </a:r>
            <a:endParaRPr lang="en-US" sz="6600" dirty="0"/>
          </a:p>
        </p:txBody>
      </p:sp>
      <p:sp>
        <p:nvSpPr>
          <p:cNvPr id="7" name="Content Placeholder 7"/>
          <p:cNvSpPr txBox="1">
            <a:spLocks/>
          </p:cNvSpPr>
          <p:nvPr/>
        </p:nvSpPr>
        <p:spPr>
          <a:xfrm>
            <a:off x="4572000" y="3352800"/>
            <a:ext cx="4572000" cy="3505200"/>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Font typeface="Arial" pitchFamily="34" charset="0"/>
              <a:buNone/>
            </a:pPr>
            <a:r>
              <a:rPr lang="en-US" dirty="0"/>
              <a:t>“Back to Africa” Movement</a:t>
            </a:r>
          </a:p>
          <a:p>
            <a:pPr marL="0" indent="0" algn="ctr">
              <a:spcBef>
                <a:spcPts val="0"/>
              </a:spcBef>
              <a:buFont typeface="Arial" pitchFamily="34" charset="0"/>
              <a:buNone/>
            </a:pPr>
            <a:endParaRPr lang="en-US" sz="2400" dirty="0"/>
          </a:p>
          <a:p>
            <a:pPr marL="0" indent="0" algn="ctr">
              <a:spcBef>
                <a:spcPts val="0"/>
              </a:spcBef>
              <a:buFont typeface="Arial" pitchFamily="34" charset="0"/>
              <a:buNone/>
            </a:pPr>
            <a:r>
              <a:rPr lang="en-US" sz="4000" dirty="0"/>
              <a:t>Black </a:t>
            </a:r>
            <a:br>
              <a:rPr lang="en-US" sz="4000" dirty="0"/>
            </a:br>
            <a:r>
              <a:rPr lang="en-US" sz="4000" dirty="0"/>
              <a:t>Nationalism</a:t>
            </a:r>
          </a:p>
        </p:txBody>
      </p:sp>
    </p:spTree>
    <p:extLst>
      <p:ext uri="{BB962C8B-B14F-4D97-AF65-F5344CB8AC3E}">
        <p14:creationId xmlns:p14="http://schemas.microsoft.com/office/powerpoint/2010/main" val="1063746623"/>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50000">
              <a:schemeClr val="tx1">
                <a:lumMod val="85000"/>
                <a:lumOff val="15000"/>
              </a:schemeClr>
            </a:gs>
            <a:gs pos="100000">
              <a:schemeClr val="tx1"/>
            </a:gs>
          </a:gsLst>
          <a:lin ang="27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828800"/>
            <a:ext cx="8686800" cy="5105400"/>
          </a:xfrm>
        </p:spPr>
        <p:txBody>
          <a:bodyPr>
            <a:noAutofit/>
          </a:bodyPr>
          <a:lstStyle/>
          <a:p>
            <a:pPr marL="169863" indent="-112713">
              <a:lnSpc>
                <a:spcPct val="120000"/>
              </a:lnSpc>
              <a:buNone/>
            </a:pPr>
            <a:r>
              <a:rPr lang="en-US" dirty="0">
                <a:solidFill>
                  <a:schemeClr val="bg1"/>
                </a:solidFill>
              </a:rPr>
              <a:t>“If the white man has the idea of a white God, let him worship his God as he desires… Whilst our God has no color, yet it is human to see everything through one's own spectacles, and since the white people have seen their God through white spectacles, we have… to see our God through our own spectacles.”</a:t>
            </a:r>
            <a:r>
              <a:rPr lang="en-US" sz="1400" dirty="0">
                <a:solidFill>
                  <a:schemeClr val="bg1"/>
                </a:solidFill>
              </a:rPr>
              <a:t>	</a:t>
            </a:r>
            <a:br>
              <a:rPr lang="en-US" sz="1400" dirty="0">
                <a:solidFill>
                  <a:schemeClr val="bg1"/>
                </a:solidFill>
              </a:rPr>
            </a:br>
            <a:r>
              <a:rPr lang="en-US" sz="400" dirty="0">
                <a:solidFill>
                  <a:schemeClr val="bg1"/>
                </a:solidFill>
              </a:rPr>
              <a:t> </a:t>
            </a:r>
          </a:p>
          <a:p>
            <a:pPr marL="169863" indent="-169863">
              <a:lnSpc>
                <a:spcPct val="114000"/>
              </a:lnSpc>
              <a:buNone/>
            </a:pPr>
            <a:r>
              <a:rPr lang="en-US" sz="2400" dirty="0">
                <a:solidFill>
                  <a:schemeClr val="bg1"/>
                </a:solidFill>
              </a:rPr>
              <a:t>						 -- Marcus Garvey</a:t>
            </a:r>
          </a:p>
        </p:txBody>
      </p:sp>
      <p:sp>
        <p:nvSpPr>
          <p:cNvPr id="4" name="Title 3"/>
          <p:cNvSpPr>
            <a:spLocks noGrp="1"/>
          </p:cNvSpPr>
          <p:nvPr>
            <p:ph type="title"/>
          </p:nvPr>
        </p:nvSpPr>
        <p:spPr>
          <a:xfrm>
            <a:off x="0" y="304800"/>
            <a:ext cx="9144000" cy="1143000"/>
          </a:xfrm>
        </p:spPr>
        <p:txBody>
          <a:bodyPr>
            <a:noAutofit/>
          </a:bodyPr>
          <a:lstStyle/>
          <a:p>
            <a:r>
              <a:rPr lang="en-US" sz="8400" dirty="0">
                <a:solidFill>
                  <a:schemeClr val="bg1"/>
                </a:solidFill>
                <a:effectLst>
                  <a:outerShdw blurRad="38100" dist="38100" dir="2700000" algn="tl">
                    <a:srgbClr val="000000">
                      <a:alpha val="43137"/>
                    </a:srgbClr>
                  </a:outerShdw>
                </a:effectLst>
              </a:rPr>
              <a:t>THE   IMAGE   OF   GOD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25000">
              <a:schemeClr val="tx1"/>
            </a:gs>
            <a:gs pos="91000">
              <a:schemeClr val="tx1"/>
            </a:gs>
            <a:gs pos="57000">
              <a:srgbClr val="0B4E8B"/>
            </a:gs>
          </a:gsLst>
          <a:lin ang="2700000" scaled="1"/>
          <a:tileRect/>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562600"/>
            <a:ext cx="5162550" cy="961525"/>
          </a:xfrm>
          <a:prstGeom prst="rect">
            <a:avLst/>
          </a:prstGeom>
        </p:spPr>
      </p:pic>
      <p:pic>
        <p:nvPicPr>
          <p:cNvPr id="4" name="Picture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0842"/>
            <a:ext cx="9124950" cy="4174958"/>
          </a:xfrm>
          <a:prstGeom prst="rect">
            <a:avLst/>
          </a:prstGeom>
        </p:spPr>
      </p:pic>
      <p:pic>
        <p:nvPicPr>
          <p:cNvPr id="1027" name="Picture 3" descr="E:\Graphics\Stucco Social Media Icons\64px\stucco-facebook-64px.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51929" y="5562600"/>
            <a:ext cx="870129" cy="870129"/>
          </a:xfrm>
          <a:prstGeom prst="rect">
            <a:avLst/>
          </a:prstGeom>
          <a:noFill/>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028" name="Picture 4" descr="E:\Graphics\Stucco Social Media Icons\64px\stucco-twitter-64px.pn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7800" y="5562600"/>
            <a:ext cx="870129" cy="870129"/>
          </a:xfrm>
          <a:prstGeom prst="rect">
            <a:avLst/>
          </a:prstGeom>
          <a:noFill/>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031" name="Picture 7" descr="http://www.r-speightjr.com/wp-content/uploads/2013/05/youtube_icon.pn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477000" y="5562601"/>
            <a:ext cx="870128" cy="870128"/>
          </a:xfrm>
          <a:prstGeom prst="rect">
            <a:avLst/>
          </a:prstGeom>
          <a:noFill/>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11"/>
          <a:stretch>
            <a:fillRect/>
          </a:stretch>
        </p:blipFill>
        <p:spPr>
          <a:xfrm>
            <a:off x="-135074" y="4032371"/>
            <a:ext cx="5066215" cy="1530229"/>
          </a:xfrm>
          <a:prstGeom prst="rect">
            <a:avLst/>
          </a:prstGeom>
        </p:spPr>
      </p:pic>
      <p:pic>
        <p:nvPicPr>
          <p:cNvPr id="5" name="Picture 4"/>
          <p:cNvPicPr>
            <a:picLocks noChangeAspect="1"/>
          </p:cNvPicPr>
          <p:nvPr/>
        </p:nvPicPr>
        <p:blipFill>
          <a:blip r:embed="rId12"/>
          <a:stretch>
            <a:fillRect/>
          </a:stretch>
        </p:blipFill>
        <p:spPr>
          <a:xfrm>
            <a:off x="4191000" y="4032370"/>
            <a:ext cx="5206435" cy="1530229"/>
          </a:xfrm>
          <a:prstGeom prst="rect">
            <a:avLst/>
          </a:prstGeom>
        </p:spPr>
      </p:pic>
    </p:spTree>
    <p:extLst>
      <p:ext uri="{BB962C8B-B14F-4D97-AF65-F5344CB8AC3E}">
        <p14:creationId xmlns:p14="http://schemas.microsoft.com/office/powerpoint/2010/main" val="29718124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26" presetClass="emph" presetSubtype="0" fill="hold" nodeType="afterEffect">
                                  <p:stCondLst>
                                    <p:cond delay="0"/>
                                  </p:stCondLst>
                                  <p:childTnLst>
                                    <p:animEffect transition="out" filter="fade">
                                      <p:cBhvr>
                                        <p:cTn id="9" dur="500" tmFilter="0, 0; .2, .5; .8, .5; 1, 0"/>
                                        <p:tgtEl>
                                          <p:spTgt spid="3"/>
                                        </p:tgtEl>
                                      </p:cBhvr>
                                    </p:animEffect>
                                    <p:animScale>
                                      <p:cBhvr>
                                        <p:cTn id="10" dur="250" autoRev="1" fill="hold"/>
                                        <p:tgtEl>
                                          <p:spTgt spid="3"/>
                                        </p:tgtEl>
                                      </p:cBhvr>
                                      <p:by x="105000" y="105000"/>
                                    </p:animScale>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499"/>
                                          </p:stCondLst>
                                        </p:cTn>
                                        <p:tgtEl>
                                          <p:spTgt spid="5"/>
                                        </p:tgtEl>
                                        <p:attrNameLst>
                                          <p:attrName>style.visibility</p:attrName>
                                        </p:attrNameLst>
                                      </p:cBhvr>
                                      <p:to>
                                        <p:strVal val="visible"/>
                                      </p:to>
                                    </p:set>
                                  </p:childTnLst>
                                </p:cTn>
                              </p:par>
                            </p:childTnLst>
                          </p:cTn>
                        </p:par>
                        <p:par>
                          <p:cTn id="14" fill="hold">
                            <p:stCondLst>
                              <p:cond delay="1000"/>
                            </p:stCondLst>
                            <p:childTnLst>
                              <p:par>
                                <p:cTn id="15" presetID="26" presetClass="emph" presetSubtype="0" fill="hold" nodeType="afterEffect">
                                  <p:stCondLst>
                                    <p:cond delay="0"/>
                                  </p:stCondLst>
                                  <p:childTnLst>
                                    <p:animEffect transition="out" filter="fade">
                                      <p:cBhvr>
                                        <p:cTn id="16" dur="500" tmFilter="0, 0; .2, .5; .8, .5; 1, 0"/>
                                        <p:tgtEl>
                                          <p:spTgt spid="5"/>
                                        </p:tgtEl>
                                      </p:cBhvr>
                                    </p:animEffect>
                                    <p:animScale>
                                      <p:cBhvr>
                                        <p:cTn id="1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0000">
              <a:schemeClr val="bg1">
                <a:lumMod val="85000"/>
              </a:schemeClr>
            </a:gs>
            <a:gs pos="100000">
              <a:schemeClr val="bg1">
                <a:lumMod val="95000"/>
              </a:schemeClr>
            </a:gs>
          </a:gsLst>
          <a:lin ang="5400000" scaled="0"/>
        </a:gra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3657600" y="2857500"/>
            <a:ext cx="5089686" cy="3009900"/>
          </a:xfrm>
        </p:spPr>
        <p:txBody>
          <a:bodyPr>
            <a:noAutofit/>
          </a:bodyPr>
          <a:lstStyle/>
          <a:p>
            <a:pPr marL="0" indent="0">
              <a:buNone/>
            </a:pPr>
            <a:r>
              <a:rPr lang="en-US" sz="2200" dirty="0"/>
              <a:t>Evaluate the varied responses of African Americans to the restrictions imposed on them in the post-Reconstruction period, including the leadership and strategies of Booker T. Washington, W. E. B. DuBois, and Ida B. Wells-Barnett.</a:t>
            </a:r>
          </a:p>
        </p:txBody>
      </p:sp>
      <p:sp>
        <p:nvSpPr>
          <p:cNvPr id="6" name="Title 5"/>
          <p:cNvSpPr>
            <a:spLocks noGrp="1"/>
          </p:cNvSpPr>
          <p:nvPr>
            <p:ph type="title"/>
          </p:nvPr>
        </p:nvSpPr>
        <p:spPr>
          <a:xfrm>
            <a:off x="3095690" y="503238"/>
            <a:ext cx="6048310" cy="1782762"/>
          </a:xfrm>
        </p:spPr>
        <p:txBody>
          <a:bodyPr>
            <a:noAutofit/>
          </a:bodyPr>
          <a:lstStyle/>
          <a:p>
            <a:r>
              <a:rPr lang="en-US" sz="9600" dirty="0"/>
              <a:t>USHC   3.5</a:t>
            </a:r>
          </a:p>
        </p:txBody>
      </p:sp>
      <p:pic>
        <p:nvPicPr>
          <p:cNvPr id="11" name="Picture 2" descr="http://upload.wikimedia.org/wikipedia/commons/thumb/1/12/WEB_DuBois_1918.jpg/240px-WEB_DuBois_1918.jpg"/>
          <p:cNvPicPr>
            <a:picLocks noChangeAspect="1" noChangeArrowheads="1"/>
          </p:cNvPicPr>
          <p:nvPr/>
        </p:nvPicPr>
        <p:blipFill rotWithShape="1">
          <a:blip r:embed="rId3" cstate="print"/>
          <a:srcRect l="5569" r="9415"/>
          <a:stretch/>
        </p:blipFill>
        <p:spPr bwMode="auto">
          <a:xfrm>
            <a:off x="0" y="4495800"/>
            <a:ext cx="1547845" cy="2362201"/>
          </a:xfrm>
          <a:prstGeom prst="rect">
            <a:avLst/>
          </a:prstGeom>
          <a:noFill/>
        </p:spPr>
      </p:pic>
      <p:pic>
        <p:nvPicPr>
          <p:cNvPr id="12" name="Picture 11" descr="File:Booker T Washington retouched flattened-crop.jpg"/>
          <p:cNvPicPr>
            <a:picLocks noChangeAspect="1" noChangeArrowheads="1"/>
          </p:cNvPicPr>
          <p:nvPr/>
        </p:nvPicPr>
        <p:blipFill rotWithShape="1">
          <a:blip r:embed="rId4">
            <a:grayscl/>
            <a:extLst>
              <a:ext uri="{28A0092B-C50C-407E-A947-70E740481C1C}">
                <a14:useLocalDpi xmlns:a14="http://schemas.microsoft.com/office/drawing/2010/main" val="0"/>
              </a:ext>
            </a:extLst>
          </a:blip>
          <a:srcRect l="2722"/>
          <a:stretch/>
        </p:blipFill>
        <p:spPr bwMode="auto">
          <a:xfrm>
            <a:off x="0" y="-2"/>
            <a:ext cx="3095690" cy="44958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File:Marcus Garvey 1924-08-05.jpg">
            <a:hlinkClick r:id="rId5"/>
          </p:cNvPr>
          <p:cNvPicPr>
            <a:picLocks noChangeAspect="1" noChangeArrowheads="1"/>
          </p:cNvPicPr>
          <p:nvPr/>
        </p:nvPicPr>
        <p:blipFill rotWithShape="1">
          <a:blip r:embed="rId6" cstate="print"/>
          <a:srcRect t="9509" r="7763"/>
          <a:stretch/>
        </p:blipFill>
        <p:spPr bwMode="auto">
          <a:xfrm>
            <a:off x="1524000" y="4495801"/>
            <a:ext cx="1571690" cy="2362200"/>
          </a:xfrm>
          <a:prstGeom prst="rect">
            <a:avLst/>
          </a:prstGeom>
          <a:noFill/>
        </p:spPr>
      </p:pic>
    </p:spTree>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bg2">
                <a:lumMod val="25000"/>
              </a:schemeClr>
            </a:gs>
          </a:gsLst>
          <a:lin ang="2700000" scaled="1"/>
          <a:tileRect/>
        </a:gradFill>
        <a:effectLst/>
      </p:bgPr>
    </p:bg>
    <p:spTree>
      <p:nvGrpSpPr>
        <p:cNvPr id="1" name=""/>
        <p:cNvGrpSpPr/>
        <p:nvPr/>
      </p:nvGrpSpPr>
      <p:grpSpPr>
        <a:xfrm>
          <a:off x="0" y="0"/>
          <a:ext cx="0" cy="0"/>
          <a:chOff x="0" y="0"/>
          <a:chExt cx="0" cy="0"/>
        </a:xfrm>
      </p:grpSpPr>
      <p:sp>
        <p:nvSpPr>
          <p:cNvPr id="5" name="Rectangle 4"/>
          <p:cNvSpPr/>
          <p:nvPr/>
        </p:nvSpPr>
        <p:spPr>
          <a:xfrm>
            <a:off x="609600" y="2949476"/>
            <a:ext cx="8137358" cy="2308324"/>
          </a:xfrm>
          <a:prstGeom prst="rect">
            <a:avLst/>
          </a:prstGeom>
        </p:spPr>
        <p:txBody>
          <a:bodyPr wrap="square">
            <a:spAutoFit/>
          </a:bodyPr>
          <a:lstStyle/>
          <a:p>
            <a:pPr marL="514350" indent="-514350"/>
            <a:r>
              <a:rPr lang="en-US" sz="3600" dirty="0">
                <a:solidFill>
                  <a:schemeClr val="bg1"/>
                </a:solidFill>
              </a:rPr>
              <a:t>Noun</a:t>
            </a:r>
          </a:p>
          <a:p>
            <a:pPr marL="514350" indent="-514350"/>
            <a:r>
              <a:rPr lang="en-US" sz="3600" dirty="0">
                <a:solidFill>
                  <a:schemeClr val="bg1"/>
                </a:solidFill>
              </a:rPr>
              <a:t> </a:t>
            </a:r>
          </a:p>
          <a:p>
            <a:pPr marL="625475" indent="-625475"/>
            <a:r>
              <a:rPr lang="en-US" sz="3600" dirty="0">
                <a:solidFill>
                  <a:schemeClr val="bg1"/>
                </a:solidFill>
              </a:rPr>
              <a:t>3. 	the lowest point; point of greatest adversity or despair. </a:t>
            </a:r>
          </a:p>
        </p:txBody>
      </p:sp>
      <p:sp>
        <p:nvSpPr>
          <p:cNvPr id="3" name="Rectangle 2"/>
          <p:cNvSpPr/>
          <p:nvPr/>
        </p:nvSpPr>
        <p:spPr>
          <a:xfrm>
            <a:off x="5285910" y="1053084"/>
            <a:ext cx="3457037" cy="923330"/>
          </a:xfrm>
          <a:prstGeom prst="rect">
            <a:avLst/>
          </a:prstGeom>
        </p:spPr>
        <p:txBody>
          <a:bodyPr wrap="none">
            <a:spAutoFit/>
          </a:bodyPr>
          <a:lstStyle/>
          <a:p>
            <a:r>
              <a:rPr lang="en-US" sz="5400" dirty="0">
                <a:solidFill>
                  <a:schemeClr val="bg1"/>
                </a:solidFill>
              </a:rPr>
              <a:t>[</a:t>
            </a:r>
            <a:r>
              <a:rPr lang="en-US" sz="5400" dirty="0" err="1">
                <a:solidFill>
                  <a:schemeClr val="bg1"/>
                </a:solidFill>
              </a:rPr>
              <a:t>ney</a:t>
            </a:r>
            <a:r>
              <a:rPr lang="en-US" sz="5400" dirty="0">
                <a:solidFill>
                  <a:schemeClr val="bg1"/>
                </a:solidFill>
              </a:rPr>
              <a:t>-der]</a:t>
            </a:r>
          </a:p>
        </p:txBody>
      </p:sp>
      <p:sp>
        <p:nvSpPr>
          <p:cNvPr id="4" name="Title 3"/>
          <p:cNvSpPr>
            <a:spLocks noGrp="1"/>
          </p:cNvSpPr>
          <p:nvPr>
            <p:ph type="title"/>
          </p:nvPr>
        </p:nvSpPr>
        <p:spPr>
          <a:xfrm>
            <a:off x="228600" y="699568"/>
            <a:ext cx="4876800" cy="1630362"/>
          </a:xfrm>
        </p:spPr>
        <p:txBody>
          <a:bodyPr>
            <a:noAutofit/>
          </a:bodyPr>
          <a:lstStyle/>
          <a:p>
            <a:r>
              <a:rPr lang="en-US" sz="11500" dirty="0" err="1">
                <a:solidFill>
                  <a:schemeClr val="bg1"/>
                </a:solidFill>
              </a:rPr>
              <a:t>Na·dir</a:t>
            </a:r>
            <a:endParaRPr lang="en-US" sz="11500" dirty="0">
              <a:solidFill>
                <a:schemeClr val="bg1"/>
              </a:solidFill>
            </a:endParaRPr>
          </a:p>
        </p:txBody>
      </p:sp>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farm2.staticflickr.com/1193/1461889294_30de69be86_b.jpg"/>
          <p:cNvPicPr>
            <a:picLocks noChangeAspect="1" noChangeArrowheads="1"/>
          </p:cNvPicPr>
          <p:nvPr/>
        </p:nvPicPr>
        <p:blipFill>
          <a:blip r:embed="rId2">
            <a:grayscl/>
            <a:extLst>
              <a:ext uri="{28A0092B-C50C-407E-A947-70E740481C1C}">
                <a14:useLocalDpi xmlns:a14="http://schemas.microsoft.com/office/drawing/2010/main"/>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1828800"/>
            <a:ext cx="5029200" cy="1143000"/>
          </a:xfrm>
        </p:spPr>
        <p:txBody>
          <a:bodyPr>
            <a:noAutofit/>
            <a:scene3d>
              <a:camera prst="orthographicFront"/>
              <a:lightRig rig="soft" dir="t">
                <a:rot lat="0" lon="0" rev="10800000"/>
              </a:lightRig>
            </a:scene3d>
            <a:sp3d>
              <a:bevelT w="27940" h="12700"/>
              <a:contourClr>
                <a:srgbClr val="DDDDDD"/>
              </a:contourClr>
            </a:sp3d>
          </a:bodyPr>
          <a:lstStyle/>
          <a:p>
            <a:r>
              <a:rPr lang="en-US" sz="8000" b="1" spc="150" dirty="0">
                <a:ln w="11430"/>
                <a:solidFill>
                  <a:srgbClr val="F8F8F8"/>
                </a:solidFill>
                <a:effectLst>
                  <a:outerShdw blurRad="25400" algn="tl" rotWithShape="0">
                    <a:srgbClr val="000000">
                      <a:alpha val="43000"/>
                    </a:srgbClr>
                  </a:outerShdw>
                </a:effectLst>
              </a:rPr>
              <a:t>Jim  Crow</a:t>
            </a:r>
          </a:p>
        </p:txBody>
      </p:sp>
      <p:sp>
        <p:nvSpPr>
          <p:cNvPr id="3" name="Rectangle 2"/>
          <p:cNvSpPr/>
          <p:nvPr/>
        </p:nvSpPr>
        <p:spPr>
          <a:xfrm>
            <a:off x="6019800" y="6553200"/>
            <a:ext cx="1828800" cy="246221"/>
          </a:xfrm>
          <a:prstGeom prst="rect">
            <a:avLst/>
          </a:prstGeom>
        </p:spPr>
        <p:txBody>
          <a:bodyPr wrap="square">
            <a:spAutoFit/>
          </a:bodyPr>
          <a:lstStyle/>
          <a:p>
            <a:pPr algn="r"/>
            <a:r>
              <a:rPr lang="en-US" sz="1000" dirty="0">
                <a:solidFill>
                  <a:schemeClr val="bg1"/>
                </a:solidFill>
              </a:rPr>
              <a:t>Photo by </a:t>
            </a:r>
            <a:r>
              <a:rPr lang="en-US" sz="1000" dirty="0">
                <a:solidFill>
                  <a:schemeClr val="bg1"/>
                </a:solidFill>
                <a:hlinkClick r:id="rId3"/>
              </a:rPr>
              <a:t>stonebird</a:t>
            </a:r>
            <a:endParaRPr lang="en-US" sz="1000" dirty="0">
              <a:solidFill>
                <a:schemeClr val="bg1"/>
              </a:solidFill>
            </a:endParaRPr>
          </a:p>
        </p:txBody>
      </p:sp>
    </p:spTree>
    <p:extLst>
      <p:ext uri="{BB962C8B-B14F-4D97-AF65-F5344CB8AC3E}">
        <p14:creationId xmlns:p14="http://schemas.microsoft.com/office/powerpoint/2010/main" val="2986086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0" y="990600"/>
            <a:ext cx="5867400" cy="1676400"/>
          </a:xfrm>
        </p:spPr>
        <p:txBody>
          <a:bodyPr>
            <a:noAutofit/>
          </a:bodyPr>
          <a:lstStyle/>
          <a:p>
            <a:r>
              <a:rPr lang="en-US" sz="8800" dirty="0">
                <a:solidFill>
                  <a:schemeClr val="bg1"/>
                </a:solidFill>
              </a:rPr>
              <a:t>Lynching</a:t>
            </a:r>
          </a:p>
        </p:txBody>
      </p:sp>
      <p:sp>
        <p:nvSpPr>
          <p:cNvPr id="4" name="TextBox 3"/>
          <p:cNvSpPr txBox="1"/>
          <p:nvPr/>
        </p:nvSpPr>
        <p:spPr>
          <a:xfrm>
            <a:off x="914400" y="3352800"/>
            <a:ext cx="4038600" cy="2246769"/>
          </a:xfrm>
          <a:prstGeom prst="rect">
            <a:avLst/>
          </a:prstGeom>
          <a:noFill/>
        </p:spPr>
        <p:txBody>
          <a:bodyPr wrap="square" rtlCol="0">
            <a:spAutoFit/>
          </a:bodyPr>
          <a:lstStyle/>
          <a:p>
            <a:r>
              <a:rPr lang="en-US" sz="2800" dirty="0">
                <a:solidFill>
                  <a:schemeClr val="bg1"/>
                </a:solidFill>
                <a:effectLst>
                  <a:outerShdw blurRad="38100" dist="38100" dir="2700000" algn="tl">
                    <a:srgbClr val="000000">
                      <a:alpha val="43137"/>
                    </a:srgbClr>
                  </a:outerShdw>
                </a:effectLst>
              </a:rPr>
              <a:t>Extralegal killings – many racially motivated – were prevalent during this time.</a:t>
            </a:r>
          </a:p>
        </p:txBody>
      </p:sp>
      <p:sp>
        <p:nvSpPr>
          <p:cNvPr id="5" name="Rectangle 4"/>
          <p:cNvSpPr/>
          <p:nvPr/>
        </p:nvSpPr>
        <p:spPr>
          <a:xfrm>
            <a:off x="990600" y="6465222"/>
            <a:ext cx="2045753" cy="246221"/>
          </a:xfrm>
          <a:prstGeom prst="rect">
            <a:avLst/>
          </a:prstGeom>
        </p:spPr>
        <p:txBody>
          <a:bodyPr wrap="none">
            <a:spAutoFit/>
          </a:bodyPr>
          <a:lstStyle/>
          <a:p>
            <a:r>
              <a:rPr lang="en-US" sz="1000" dirty="0">
                <a:solidFill>
                  <a:schemeClr val="bg1"/>
                </a:solidFill>
              </a:rPr>
              <a:t>Photo by Fraser Mummery</a:t>
            </a:r>
            <a:endParaRPr lang="en-US" sz="1000" dirty="0">
              <a:solidFill>
                <a:schemeClr val="bg1"/>
              </a:solidFill>
            </a:endParaRPr>
          </a:p>
        </p:txBody>
      </p:sp>
    </p:spTree>
    <p:extLst>
      <p:ext uri="{BB962C8B-B14F-4D97-AF65-F5344CB8AC3E}">
        <p14:creationId xmlns:p14="http://schemas.microsoft.com/office/powerpoint/2010/main" val="957505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30" name="Picture 6" descr="http://images3.wikia.nocookie.net/__cb20071030051457/genealogy/images/2/2d/President_Woodrow_Wilson_portrait_December_2_1912.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l="-1" t="1" r="628" b="4468"/>
          <a:stretch/>
        </p:blipFill>
        <p:spPr bwMode="auto">
          <a:xfrm>
            <a:off x="3295801" y="34160"/>
            <a:ext cx="5830614" cy="6823840"/>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3295801" y="0"/>
            <a:ext cx="1885799" cy="6858000"/>
          </a:xfrm>
          <a:prstGeom prst="rect">
            <a:avLst/>
          </a:prstGeom>
          <a:gradFill flip="none" rotWithShape="1">
            <a:gsLst>
              <a:gs pos="0">
                <a:schemeClr val="tx1"/>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33400" y="3276600"/>
            <a:ext cx="4038600" cy="1938992"/>
          </a:xfrm>
          <a:prstGeom prst="rect">
            <a:avLst/>
          </a:prstGeom>
          <a:noFill/>
        </p:spPr>
        <p:txBody>
          <a:bodyPr wrap="square" rtlCol="0">
            <a:spAutoFit/>
          </a:bodyPr>
          <a:lstStyle/>
          <a:p>
            <a:r>
              <a:rPr lang="en-US" sz="4000" dirty="0">
                <a:solidFill>
                  <a:schemeClr val="bg1"/>
                </a:solidFill>
                <a:effectLst>
                  <a:outerShdw blurRad="38100" dist="38100" dir="2700000" algn="tl">
                    <a:srgbClr val="000000">
                      <a:alpha val="43137"/>
                    </a:srgbClr>
                  </a:outerShdw>
                </a:effectLst>
              </a:rPr>
              <a:t>Progressive reformers did little to help.</a:t>
            </a:r>
          </a:p>
        </p:txBody>
      </p:sp>
    </p:spTree>
    <p:extLst>
      <p:ext uri="{BB962C8B-B14F-4D97-AF65-F5344CB8AC3E}">
        <p14:creationId xmlns:p14="http://schemas.microsoft.com/office/powerpoint/2010/main" val="922079444"/>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0000">
              <a:schemeClr val="bg1">
                <a:lumMod val="85000"/>
              </a:schemeClr>
            </a:gs>
            <a:gs pos="100000">
              <a:schemeClr val="bg1">
                <a:lumMod val="95000"/>
              </a:schemeClr>
            </a:gs>
          </a:gsLst>
          <a:lin ang="5400000" scaled="0"/>
        </a:gradFill>
        <a:effectLst/>
      </p:bgPr>
    </p:bg>
    <p:spTree>
      <p:nvGrpSpPr>
        <p:cNvPr id="1" name=""/>
        <p:cNvGrpSpPr/>
        <p:nvPr/>
      </p:nvGrpSpPr>
      <p:grpSpPr>
        <a:xfrm>
          <a:off x="0" y="0"/>
          <a:ext cx="0" cy="0"/>
          <a:chOff x="0" y="0"/>
          <a:chExt cx="0" cy="0"/>
        </a:xfrm>
      </p:grpSpPr>
      <p:pic>
        <p:nvPicPr>
          <p:cNvPr id="1028" name="Picture 4" descr="https://upload.wikimedia.org/wikipedia/commons/thumb/1/1b/Booker_T_Washington_retouched_flattened-crop.jpg/724px-Booker_T_Washington_retouched_flattened-crop.jpg"/>
          <p:cNvPicPr>
            <a:picLocks noChangeAspect="1" noChangeArrowheads="1"/>
          </p:cNvPicPr>
          <p:nvPr/>
        </p:nvPicPr>
        <p:blipFill rotWithShape="1">
          <a:blip r:embed="rId2">
            <a:extLst>
              <a:ext uri="{28A0092B-C50C-407E-A947-70E740481C1C}">
                <a14:useLocalDpi xmlns:a14="http://schemas.microsoft.com/office/drawing/2010/main" val="0"/>
              </a:ext>
            </a:extLst>
          </a:blip>
          <a:srcRect r="5790"/>
          <a:stretch/>
        </p:blipFill>
        <p:spPr bwMode="auto">
          <a:xfrm>
            <a:off x="1" y="0"/>
            <a:ext cx="457199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upload.wikimedia.org/wikipedia/commons/thumb/1/12/WEB_DuBois_1918.jpg/786px-WEB_DuBois_1918.jpg"/>
          <p:cNvPicPr>
            <a:picLocks noChangeAspect="1" noChangeArrowheads="1"/>
          </p:cNvPicPr>
          <p:nvPr/>
        </p:nvPicPr>
        <p:blipFill rotWithShape="1">
          <a:blip r:embed="rId3">
            <a:extLst>
              <a:ext uri="{28A0092B-C50C-407E-A947-70E740481C1C}">
                <a14:useLocalDpi xmlns:a14="http://schemas.microsoft.com/office/drawing/2010/main" val="0"/>
              </a:ext>
            </a:extLst>
          </a:blip>
          <a:srcRect l="17979" r="9567" b="16578"/>
          <a:stretch/>
        </p:blipFill>
        <p:spPr bwMode="auto">
          <a:xfrm>
            <a:off x="4571998" y="1"/>
            <a:ext cx="457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p:cNvSpPr>
            <a:spLocks noGrp="1"/>
          </p:cNvSpPr>
          <p:nvPr>
            <p:ph type="title"/>
          </p:nvPr>
        </p:nvSpPr>
        <p:spPr>
          <a:xfrm>
            <a:off x="3962400" y="5334000"/>
            <a:ext cx="2057400" cy="1143000"/>
          </a:xfrm>
        </p:spPr>
        <p:txBody>
          <a:bodyPr>
            <a:noAutofit/>
          </a:bodyPr>
          <a:lstStyle/>
          <a:p>
            <a:r>
              <a:rPr lang="en-US" sz="8800" dirty="0">
                <a:solidFill>
                  <a:schemeClr val="bg1"/>
                </a:solidFill>
                <a:effectLst>
                  <a:outerShdw blurRad="38100" dist="38100" dir="2700000" algn="tl">
                    <a:srgbClr val="000000">
                      <a:alpha val="43137"/>
                    </a:srgbClr>
                  </a:outerShdw>
                </a:effectLst>
              </a:rPr>
              <a:t>VS</a:t>
            </a:r>
          </a:p>
        </p:txBody>
      </p:sp>
      <p:sp>
        <p:nvSpPr>
          <p:cNvPr id="10" name="Rectangle 9"/>
          <p:cNvSpPr/>
          <p:nvPr/>
        </p:nvSpPr>
        <p:spPr>
          <a:xfrm>
            <a:off x="1573755" y="5454316"/>
            <a:ext cx="2841419" cy="954107"/>
          </a:xfrm>
          <a:prstGeom prst="rect">
            <a:avLst/>
          </a:prstGeom>
        </p:spPr>
        <p:txBody>
          <a:bodyPr wrap="none">
            <a:spAutoFit/>
          </a:bodyPr>
          <a:lstStyle/>
          <a:p>
            <a:pPr algn="r"/>
            <a:r>
              <a:rPr lang="en-US" sz="2400" dirty="0">
                <a:solidFill>
                  <a:schemeClr val="bg1"/>
                </a:solidFill>
                <a:effectLst>
                  <a:outerShdw blurRad="38100" dist="38100" dir="2700000" algn="tl">
                    <a:srgbClr val="000000">
                      <a:alpha val="43137"/>
                    </a:srgbClr>
                  </a:outerShdw>
                </a:effectLst>
              </a:rPr>
              <a:t>Booker T. </a:t>
            </a:r>
            <a:br>
              <a:rPr lang="en-US" sz="2800" dirty="0">
                <a:solidFill>
                  <a:schemeClr val="bg1"/>
                </a:solidFill>
                <a:effectLst>
                  <a:outerShdw blurRad="38100" dist="38100" dir="2700000" algn="tl">
                    <a:srgbClr val="000000">
                      <a:alpha val="43137"/>
                    </a:srgbClr>
                  </a:outerShdw>
                </a:effectLst>
              </a:rPr>
            </a:br>
            <a:r>
              <a:rPr lang="en-US" sz="3200" dirty="0">
                <a:solidFill>
                  <a:schemeClr val="bg1"/>
                </a:solidFill>
                <a:effectLst>
                  <a:outerShdw blurRad="38100" dist="38100" dir="2700000" algn="tl">
                    <a:srgbClr val="000000">
                      <a:alpha val="43137"/>
                    </a:srgbClr>
                  </a:outerShdw>
                </a:effectLst>
              </a:rPr>
              <a:t>Washington</a:t>
            </a:r>
            <a:endParaRPr lang="en-US" sz="2800" dirty="0"/>
          </a:p>
        </p:txBody>
      </p:sp>
      <p:sp>
        <p:nvSpPr>
          <p:cNvPr id="15" name="Rectangle 14"/>
          <p:cNvSpPr/>
          <p:nvPr/>
        </p:nvSpPr>
        <p:spPr>
          <a:xfrm>
            <a:off x="5791200" y="5454316"/>
            <a:ext cx="2866767" cy="954107"/>
          </a:xfrm>
          <a:prstGeom prst="rect">
            <a:avLst/>
          </a:prstGeom>
        </p:spPr>
        <p:txBody>
          <a:bodyPr wrap="square">
            <a:spAutoFit/>
          </a:bodyPr>
          <a:lstStyle/>
          <a:p>
            <a:r>
              <a:rPr lang="en-US" sz="2400" dirty="0">
                <a:solidFill>
                  <a:schemeClr val="bg1"/>
                </a:solidFill>
                <a:effectLst>
                  <a:outerShdw blurRad="38100" dist="38100" dir="2700000" algn="tl">
                    <a:srgbClr val="000000">
                      <a:alpha val="43137"/>
                    </a:srgbClr>
                  </a:outerShdw>
                </a:effectLst>
              </a:rPr>
              <a:t>W.E.B.</a:t>
            </a:r>
            <a:br>
              <a:rPr lang="en-US" sz="2400" dirty="0">
                <a:solidFill>
                  <a:schemeClr val="bg1"/>
                </a:solidFill>
                <a:effectLst>
                  <a:outerShdw blurRad="38100" dist="38100" dir="2700000" algn="tl">
                    <a:srgbClr val="000000">
                      <a:alpha val="43137"/>
                    </a:srgbClr>
                  </a:outerShdw>
                </a:effectLst>
              </a:rPr>
            </a:br>
            <a:r>
              <a:rPr lang="en-US" sz="3200" dirty="0">
                <a:solidFill>
                  <a:schemeClr val="bg1"/>
                </a:solidFill>
                <a:effectLst>
                  <a:outerShdw blurRad="38100" dist="38100" dir="2700000" algn="tl">
                    <a:srgbClr val="000000">
                      <a:alpha val="43137"/>
                    </a:srgbClr>
                  </a:outerShdw>
                </a:effectLst>
              </a:rPr>
              <a:t>DuBois</a:t>
            </a:r>
            <a:endParaRPr lang="en-US" sz="2800" dirty="0"/>
          </a:p>
        </p:txBody>
      </p:sp>
    </p:spTree>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0000">
              <a:schemeClr val="bg1">
                <a:lumMod val="85000"/>
              </a:schemeClr>
            </a:gs>
            <a:gs pos="100000">
              <a:schemeClr val="bg1">
                <a:lumMod val="95000"/>
              </a:schemeClr>
            </a:gs>
          </a:gsLst>
          <a:lin ang="5400000" scaled="0"/>
        </a:gradFill>
        <a:effectLst/>
      </p:bgPr>
    </p:bg>
    <p:spTree>
      <p:nvGrpSpPr>
        <p:cNvPr id="1" name=""/>
        <p:cNvGrpSpPr/>
        <p:nvPr/>
      </p:nvGrpSpPr>
      <p:grpSpPr>
        <a:xfrm>
          <a:off x="0" y="0"/>
          <a:ext cx="0" cy="0"/>
          <a:chOff x="0" y="0"/>
          <a:chExt cx="0" cy="0"/>
        </a:xfrm>
      </p:grpSpPr>
      <p:pic>
        <p:nvPicPr>
          <p:cNvPr id="1028" name="Picture 4" descr="https://upload.wikimedia.org/wikipedia/commons/thumb/1/1b/Booker_T_Washington_retouched_flattened-crop.jpg/724px-Booker_T_Washington_retouched_flattened-crop.jpg"/>
          <p:cNvPicPr>
            <a:picLocks noChangeAspect="1" noChangeArrowheads="1"/>
          </p:cNvPicPr>
          <p:nvPr/>
        </p:nvPicPr>
        <p:blipFill rotWithShape="1">
          <a:blip r:embed="rId2">
            <a:extLst>
              <a:ext uri="{28A0092B-C50C-407E-A947-70E740481C1C}">
                <a14:useLocalDpi xmlns:a14="http://schemas.microsoft.com/office/drawing/2010/main" val="0"/>
              </a:ext>
            </a:extLst>
          </a:blip>
          <a:srcRect r="5790"/>
          <a:stretch/>
        </p:blipFill>
        <p:spPr bwMode="auto">
          <a:xfrm>
            <a:off x="1" y="0"/>
            <a:ext cx="457199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4571998" y="228600"/>
            <a:ext cx="4572002" cy="1477962"/>
          </a:xfrm>
        </p:spPr>
        <p:txBody>
          <a:bodyPr>
            <a:normAutofit fontScale="90000"/>
          </a:bodyPr>
          <a:lstStyle/>
          <a:p>
            <a:r>
              <a:rPr lang="en-US" sz="4000" dirty="0">
                <a:latin typeface="+mn-lt"/>
              </a:rPr>
              <a:t>Booker T.</a:t>
            </a:r>
            <a:br>
              <a:rPr lang="en-US" dirty="0"/>
            </a:br>
            <a:r>
              <a:rPr lang="en-US" sz="5300" dirty="0"/>
              <a:t>WASHINGTON</a:t>
            </a:r>
            <a:endParaRPr lang="en-US" dirty="0"/>
          </a:p>
        </p:txBody>
      </p:sp>
      <p:sp>
        <p:nvSpPr>
          <p:cNvPr id="9" name="Content Placeholder 7"/>
          <p:cNvSpPr>
            <a:spLocks noGrp="1"/>
          </p:cNvSpPr>
          <p:nvPr>
            <p:ph sz="half" idx="4294967295"/>
          </p:nvPr>
        </p:nvSpPr>
        <p:spPr>
          <a:xfrm>
            <a:off x="4572000" y="2057400"/>
            <a:ext cx="4572000" cy="4800600"/>
          </a:xfrm>
        </p:spPr>
        <p:txBody>
          <a:bodyPr anchor="t">
            <a:normAutofit/>
          </a:bodyPr>
          <a:lstStyle/>
          <a:p>
            <a:pPr marL="0" indent="0" algn="ctr">
              <a:spcBef>
                <a:spcPts val="0"/>
              </a:spcBef>
              <a:buNone/>
            </a:pPr>
            <a:r>
              <a:rPr lang="en-US" sz="2400" b="0" dirty="0"/>
              <a:t>b. 1856 in Virginia</a:t>
            </a:r>
          </a:p>
          <a:p>
            <a:pPr marL="0" indent="0" algn="ctr">
              <a:spcBef>
                <a:spcPts val="0"/>
              </a:spcBef>
              <a:buNone/>
            </a:pPr>
            <a:endParaRPr lang="en-US" sz="2400" b="0" dirty="0"/>
          </a:p>
          <a:p>
            <a:pPr marL="0" indent="0" algn="ctr">
              <a:spcBef>
                <a:spcPts val="0"/>
              </a:spcBef>
              <a:buNone/>
            </a:pPr>
            <a:r>
              <a:rPr lang="en-US" sz="2800" b="0" i="1" dirty="0"/>
              <a:t>Up from Slavery</a:t>
            </a:r>
          </a:p>
          <a:p>
            <a:pPr marL="0" indent="0" algn="ctr">
              <a:spcBef>
                <a:spcPts val="0"/>
              </a:spcBef>
              <a:buNone/>
            </a:pPr>
            <a:endParaRPr lang="en-US" sz="2400" b="0" i="1" dirty="0"/>
          </a:p>
          <a:p>
            <a:pPr marL="0" indent="0" algn="ctr">
              <a:spcBef>
                <a:spcPts val="0"/>
              </a:spcBef>
              <a:buNone/>
            </a:pPr>
            <a:r>
              <a:rPr lang="en-US" sz="4000" b="0" dirty="0"/>
              <a:t>TUSKEGEE</a:t>
            </a:r>
            <a:br>
              <a:rPr lang="en-US" sz="4000" b="0" dirty="0"/>
            </a:br>
            <a:r>
              <a:rPr lang="en-US" sz="4000" b="0" dirty="0"/>
              <a:t>Institute</a:t>
            </a:r>
          </a:p>
          <a:p>
            <a:pPr marL="0" lvl="1" algn="ctr">
              <a:spcBef>
                <a:spcPts val="0"/>
              </a:spcBef>
            </a:pPr>
            <a:r>
              <a:rPr lang="en-US" sz="1050" b="0" dirty="0"/>
              <a:t> </a:t>
            </a:r>
            <a:br>
              <a:rPr lang="en-US" sz="1800" b="0" dirty="0"/>
            </a:br>
            <a:r>
              <a:rPr lang="en-US" b="0" dirty="0"/>
              <a:t>Academic &amp; </a:t>
            </a:r>
            <a:br>
              <a:rPr lang="en-US" b="0" dirty="0"/>
            </a:br>
            <a:r>
              <a:rPr lang="en-US" b="0" dirty="0"/>
              <a:t>Vocational </a:t>
            </a:r>
            <a:br>
              <a:rPr lang="en-US" b="0" dirty="0"/>
            </a:br>
            <a:r>
              <a:rPr lang="en-US" b="0" dirty="0"/>
              <a:t>Training</a:t>
            </a:r>
            <a:endParaRPr lang="en-US" sz="1800" b="0" dirty="0"/>
          </a:p>
        </p:txBody>
      </p:sp>
    </p:spTree>
    <p:extLst>
      <p:ext uri="{BB962C8B-B14F-4D97-AF65-F5344CB8AC3E}">
        <p14:creationId xmlns:p14="http://schemas.microsoft.com/office/powerpoint/2010/main" val="899618283"/>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0000">
              <a:schemeClr val="bg1">
                <a:lumMod val="85000"/>
              </a:schemeClr>
            </a:gs>
            <a:gs pos="100000">
              <a:schemeClr val="bg1">
                <a:lumMod val="95000"/>
              </a:schemeClr>
            </a:gs>
          </a:gsLst>
          <a:lin ang="5400000" scaled="0"/>
        </a:gradFill>
        <a:effectLst/>
      </p:bgPr>
    </p:bg>
    <p:spTree>
      <p:nvGrpSpPr>
        <p:cNvPr id="1" name=""/>
        <p:cNvGrpSpPr/>
        <p:nvPr/>
      </p:nvGrpSpPr>
      <p:grpSpPr>
        <a:xfrm>
          <a:off x="0" y="0"/>
          <a:ext cx="0" cy="0"/>
          <a:chOff x="0" y="0"/>
          <a:chExt cx="0" cy="0"/>
        </a:xfrm>
      </p:grpSpPr>
      <p:pic>
        <p:nvPicPr>
          <p:cNvPr id="1028" name="Picture 4" descr="https://upload.wikimedia.org/wikipedia/commons/thumb/1/1b/Booker_T_Washington_retouched_flattened-crop.jpg/724px-Booker_T_Washington_retouched_flattened-crop.jpg"/>
          <p:cNvPicPr>
            <a:picLocks noChangeAspect="1" noChangeArrowheads="1"/>
          </p:cNvPicPr>
          <p:nvPr/>
        </p:nvPicPr>
        <p:blipFill rotWithShape="1">
          <a:blip r:embed="rId2">
            <a:extLst>
              <a:ext uri="{28A0092B-C50C-407E-A947-70E740481C1C}">
                <a14:useLocalDpi xmlns:a14="http://schemas.microsoft.com/office/drawing/2010/main" val="0"/>
              </a:ext>
            </a:extLst>
          </a:blip>
          <a:srcRect r="5790"/>
          <a:stretch/>
        </p:blipFill>
        <p:spPr bwMode="auto">
          <a:xfrm>
            <a:off x="1" y="0"/>
            <a:ext cx="457199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4571998" y="381000"/>
            <a:ext cx="4572002" cy="2362200"/>
          </a:xfrm>
        </p:spPr>
        <p:txBody>
          <a:bodyPr>
            <a:normAutofit/>
          </a:bodyPr>
          <a:lstStyle/>
          <a:p>
            <a:r>
              <a:rPr lang="en-US" sz="7200" dirty="0"/>
              <a:t>ECONOMIC</a:t>
            </a:r>
            <a:r>
              <a:rPr lang="en-US" sz="4800" dirty="0"/>
              <a:t> ADVANCEMENT</a:t>
            </a:r>
            <a:endParaRPr lang="en-US" sz="4000" dirty="0"/>
          </a:p>
        </p:txBody>
      </p:sp>
      <p:sp>
        <p:nvSpPr>
          <p:cNvPr id="9" name="Content Placeholder 7"/>
          <p:cNvSpPr>
            <a:spLocks noGrp="1"/>
          </p:cNvSpPr>
          <p:nvPr>
            <p:ph sz="half" idx="4294967295"/>
          </p:nvPr>
        </p:nvSpPr>
        <p:spPr>
          <a:xfrm>
            <a:off x="4572000" y="3352800"/>
            <a:ext cx="4572000" cy="3505200"/>
          </a:xfrm>
        </p:spPr>
        <p:txBody>
          <a:bodyPr anchor="t">
            <a:normAutofit/>
          </a:bodyPr>
          <a:lstStyle/>
          <a:p>
            <a:pPr marL="0" indent="0" algn="ctr">
              <a:spcBef>
                <a:spcPts val="0"/>
              </a:spcBef>
              <a:buNone/>
            </a:pPr>
            <a:r>
              <a:rPr lang="en-US" sz="5400" dirty="0"/>
              <a:t>Priority </a:t>
            </a:r>
            <a:br>
              <a:rPr lang="en-US" sz="5400" dirty="0"/>
            </a:br>
            <a:r>
              <a:rPr lang="en-US" sz="9600" dirty="0"/>
              <a:t>#1</a:t>
            </a:r>
            <a:endParaRPr lang="en-US" sz="5400" b="0" dirty="0"/>
          </a:p>
        </p:txBody>
      </p:sp>
      <p:sp>
        <p:nvSpPr>
          <p:cNvPr id="6" name="Rectangle 5"/>
          <p:cNvSpPr/>
          <p:nvPr/>
        </p:nvSpPr>
        <p:spPr>
          <a:xfrm>
            <a:off x="1573755" y="5486400"/>
            <a:ext cx="2841419" cy="954107"/>
          </a:xfrm>
          <a:prstGeom prst="rect">
            <a:avLst/>
          </a:prstGeom>
        </p:spPr>
        <p:txBody>
          <a:bodyPr wrap="none">
            <a:spAutoFit/>
          </a:bodyPr>
          <a:lstStyle/>
          <a:p>
            <a:pPr algn="r"/>
            <a:r>
              <a:rPr lang="en-US" sz="2400" dirty="0">
                <a:solidFill>
                  <a:schemeClr val="bg1"/>
                </a:solidFill>
                <a:effectLst>
                  <a:outerShdw blurRad="38100" dist="38100" dir="2700000" algn="tl">
                    <a:srgbClr val="000000">
                      <a:alpha val="43137"/>
                    </a:srgbClr>
                  </a:outerShdw>
                </a:effectLst>
              </a:rPr>
              <a:t>Booker T. </a:t>
            </a:r>
            <a:br>
              <a:rPr lang="en-US" sz="2800" dirty="0">
                <a:solidFill>
                  <a:schemeClr val="bg1"/>
                </a:solidFill>
                <a:effectLst>
                  <a:outerShdw blurRad="38100" dist="38100" dir="2700000" algn="tl">
                    <a:srgbClr val="000000">
                      <a:alpha val="43137"/>
                    </a:srgbClr>
                  </a:outerShdw>
                </a:effectLst>
              </a:rPr>
            </a:br>
            <a:r>
              <a:rPr lang="en-US" sz="3200" dirty="0">
                <a:solidFill>
                  <a:schemeClr val="bg1"/>
                </a:solidFill>
                <a:effectLst>
                  <a:outerShdw blurRad="38100" dist="38100" dir="2700000" algn="tl">
                    <a:srgbClr val="000000">
                      <a:alpha val="43137"/>
                    </a:srgbClr>
                  </a:outerShdw>
                </a:effectLst>
              </a:rPr>
              <a:t>Washington</a:t>
            </a:r>
            <a:endParaRPr lang="en-US" sz="2800" dirty="0"/>
          </a:p>
        </p:txBody>
      </p:sp>
    </p:spTree>
    <p:extLst>
      <p:ext uri="{BB962C8B-B14F-4D97-AF65-F5344CB8AC3E}">
        <p14:creationId xmlns:p14="http://schemas.microsoft.com/office/powerpoint/2010/main" val="3798575785"/>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BFBFBF"/>
      </a:hlink>
      <a:folHlink>
        <a:srgbClr val="919191"/>
      </a:folHlink>
    </a:clrScheme>
    <a:fontScheme name="Bebas Opera">
      <a:majorFont>
        <a:latin typeface="Bebas"/>
        <a:ea typeface=""/>
        <a:cs typeface=""/>
      </a:majorFont>
      <a:minorFont>
        <a:latin typeface="Opera-Lyrics-Smooth"/>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Custom 17">
      <a:dk1>
        <a:srgbClr val="072F54"/>
      </a:dk1>
      <a:lt1>
        <a:sysClr val="window" lastClr="FFFFFF"/>
      </a:lt1>
      <a:dk2>
        <a:srgbClr val="072F54"/>
      </a:dk2>
      <a:lt2>
        <a:srgbClr val="FFFFFF"/>
      </a:lt2>
      <a:accent1>
        <a:srgbClr val="FFFFFF"/>
      </a:accent1>
      <a:accent2>
        <a:srgbClr val="FDDF8B"/>
      </a:accent2>
      <a:accent3>
        <a:srgbClr val="FDDF8B"/>
      </a:accent3>
      <a:accent4>
        <a:srgbClr val="9ECCF6"/>
      </a:accent4>
      <a:accent5>
        <a:srgbClr val="FDDF8B"/>
      </a:accent5>
      <a:accent6>
        <a:srgbClr val="FDDF8B"/>
      </a:accent6>
      <a:hlink>
        <a:srgbClr val="FDDF8B"/>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4">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BFBFBF"/>
    </a:hlink>
    <a:folHlink>
      <a:srgbClr val="919191"/>
    </a:folHlink>
  </a:clrScheme>
</a:themeOverride>
</file>

<file path=ppt/theme/themeOverride2.xml><?xml version="1.0" encoding="utf-8"?>
<a:themeOverride xmlns:a="http://schemas.openxmlformats.org/drawingml/2006/main">
  <a:clrScheme name="Custom 4">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BFBFBF"/>
    </a:hlink>
    <a:folHlink>
      <a:srgbClr val="919191"/>
    </a:folHlink>
  </a:clrScheme>
</a:themeOverride>
</file>

<file path=docProps/app.xml><?xml version="1.0" encoding="utf-8"?>
<Properties xmlns="http://schemas.openxmlformats.org/officeDocument/2006/extended-properties" xmlns:vt="http://schemas.openxmlformats.org/officeDocument/2006/docPropsVTypes">
  <Template/>
  <TotalTime>7293</TotalTime>
  <Words>236</Words>
  <Application>Microsoft Office PowerPoint</Application>
  <PresentationFormat>On-screen Show (4:3)</PresentationFormat>
  <Paragraphs>52</Paragraphs>
  <Slides>16</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Bebas</vt:lpstr>
      <vt:lpstr>Calibri</vt:lpstr>
      <vt:lpstr>Opera-Lyrics-Smooth</vt:lpstr>
      <vt:lpstr>Arial</vt:lpstr>
      <vt:lpstr>Office Theme</vt:lpstr>
      <vt:lpstr>2_Office Theme</vt:lpstr>
      <vt:lpstr>The   Nadir  of   American  Race   Relations</vt:lpstr>
      <vt:lpstr>USHC   3.5</vt:lpstr>
      <vt:lpstr>Na·dir</vt:lpstr>
      <vt:lpstr>Jim  Crow</vt:lpstr>
      <vt:lpstr>Lynching</vt:lpstr>
      <vt:lpstr>PowerPoint Presentation</vt:lpstr>
      <vt:lpstr>VS</vt:lpstr>
      <vt:lpstr>Booker T. WASHINGTON</vt:lpstr>
      <vt:lpstr>ECONOMIC ADVANCEMENT</vt:lpstr>
      <vt:lpstr>Atlanta Compromise</vt:lpstr>
      <vt:lpstr>PowerPoint Presentation</vt:lpstr>
      <vt:lpstr>W.E.B. DuBois</vt:lpstr>
      <vt:lpstr>Ida B.  Wells</vt:lpstr>
      <vt:lpstr>PowerPoint Presentation</vt:lpstr>
      <vt:lpstr>THE   IMAGE   OF   GOD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Tom Richey</dc:creator>
  <cp:lastModifiedBy>Tom</cp:lastModifiedBy>
  <cp:revision>292</cp:revision>
  <dcterms:created xsi:type="dcterms:W3CDTF">2010-02-23T13:43:24Z</dcterms:created>
  <dcterms:modified xsi:type="dcterms:W3CDTF">2017-01-01T23:22:19Z</dcterms:modified>
</cp:coreProperties>
</file>