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charts/chart1.xml" ContentType="application/vnd.openxmlformats-officedocument.drawingml.chart+xml"/>
  <Override PartName="/ppt/theme/themeOverride7.xml" ContentType="application/vnd.openxmlformats-officedocument.themeOverride+xml"/>
  <Override PartName="/ppt/theme/themeOverride8.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4" r:id="rId1"/>
    <p:sldMasterId id="2147483756" r:id="rId2"/>
  </p:sldMasterIdLst>
  <p:notesMasterIdLst>
    <p:notesMasterId r:id="rId24"/>
  </p:notesMasterIdLst>
  <p:sldIdLst>
    <p:sldId id="305"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Lst>
  <p:sldSz cx="9144000" cy="6858000" type="screen4x3"/>
  <p:notesSz cx="6858000" cy="9144000"/>
  <p:embeddedFontLst>
    <p:embeddedFont>
      <p:font typeface="Kartika" panose="020B0604020202020204" charset="0"/>
      <p:regular r:id="rId25"/>
      <p:bold r:id="rId26"/>
    </p:embeddedFont>
    <p:embeddedFont>
      <p:font typeface="Calibri" panose="020F0502020204030204" pitchFamily="34" charset="0"/>
      <p:regular r:id="rId27"/>
      <p:bold r:id="rId28"/>
      <p:italic r:id="rId29"/>
      <p:boldItalic r:id="rId30"/>
    </p:embeddedFont>
    <p:embeddedFont>
      <p:font typeface="Wingdings 2" panose="05020102010507070707" pitchFamily="18" charset="2"/>
      <p:regular r:id="rId31"/>
    </p:embeddedFont>
    <p:embeddedFont>
      <p:font typeface="Franklin Gothic Demi" panose="020B070302010202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5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Republicans</c:v>
                </c:pt>
              </c:strCache>
            </c:strRef>
          </c:tx>
          <c:spPr>
            <a:solidFill>
              <a:schemeClr val="tx1">
                <a:lumMod val="75000"/>
                <a:lumOff val="25000"/>
              </a:schemeClr>
            </a:solidFill>
          </c:spPr>
          <c:invertIfNegative val="0"/>
          <c:cat>
            <c:numRef>
              <c:f>Sheet1!$A$2:$A$3</c:f>
              <c:numCache>
                <c:formatCode>General</c:formatCode>
                <c:ptCount val="2"/>
                <c:pt idx="0">
                  <c:v>1872</c:v>
                </c:pt>
                <c:pt idx="1">
                  <c:v>1874</c:v>
                </c:pt>
              </c:numCache>
            </c:numRef>
          </c:cat>
          <c:val>
            <c:numRef>
              <c:f>Sheet1!$B$2:$B$3</c:f>
              <c:numCache>
                <c:formatCode>General</c:formatCode>
                <c:ptCount val="2"/>
                <c:pt idx="0">
                  <c:v>199</c:v>
                </c:pt>
                <c:pt idx="1">
                  <c:v>103</c:v>
                </c:pt>
              </c:numCache>
            </c:numRef>
          </c:val>
          <c:extLst>
            <c:ext xmlns:c16="http://schemas.microsoft.com/office/drawing/2014/chart" uri="{C3380CC4-5D6E-409C-BE32-E72D297353CC}">
              <c16:uniqueId val="{00000000-57A3-4198-B7CF-44C70D212396}"/>
            </c:ext>
          </c:extLst>
        </c:ser>
        <c:ser>
          <c:idx val="1"/>
          <c:order val="1"/>
          <c:tx>
            <c:strRef>
              <c:f>Sheet1!$C$1</c:f>
              <c:strCache>
                <c:ptCount val="1"/>
                <c:pt idx="0">
                  <c:v>Democrats</c:v>
                </c:pt>
              </c:strCache>
            </c:strRef>
          </c:tx>
          <c:spPr>
            <a:solidFill>
              <a:schemeClr val="bg1">
                <a:lumMod val="50000"/>
              </a:schemeClr>
            </a:solidFill>
          </c:spPr>
          <c:invertIfNegative val="0"/>
          <c:cat>
            <c:numRef>
              <c:f>Sheet1!$A$2:$A$3</c:f>
              <c:numCache>
                <c:formatCode>General</c:formatCode>
                <c:ptCount val="2"/>
                <c:pt idx="0">
                  <c:v>1872</c:v>
                </c:pt>
                <c:pt idx="1">
                  <c:v>1874</c:v>
                </c:pt>
              </c:numCache>
            </c:numRef>
          </c:cat>
          <c:val>
            <c:numRef>
              <c:f>Sheet1!$C$2:$C$3</c:f>
              <c:numCache>
                <c:formatCode>General</c:formatCode>
                <c:ptCount val="2"/>
                <c:pt idx="0">
                  <c:v>88</c:v>
                </c:pt>
                <c:pt idx="1">
                  <c:v>182</c:v>
                </c:pt>
              </c:numCache>
            </c:numRef>
          </c:val>
          <c:extLst>
            <c:ext xmlns:c16="http://schemas.microsoft.com/office/drawing/2014/chart" uri="{C3380CC4-5D6E-409C-BE32-E72D297353CC}">
              <c16:uniqueId val="{00000001-57A3-4198-B7CF-44C70D212396}"/>
            </c:ext>
          </c:extLst>
        </c:ser>
        <c:dLbls>
          <c:showLegendKey val="0"/>
          <c:showVal val="0"/>
          <c:showCatName val="0"/>
          <c:showSerName val="0"/>
          <c:showPercent val="0"/>
          <c:showBubbleSize val="0"/>
        </c:dLbls>
        <c:gapWidth val="150"/>
        <c:shape val="box"/>
        <c:axId val="221096000"/>
        <c:axId val="221096392"/>
        <c:axId val="0"/>
      </c:bar3DChart>
      <c:catAx>
        <c:axId val="221096000"/>
        <c:scaling>
          <c:orientation val="minMax"/>
        </c:scaling>
        <c:delete val="0"/>
        <c:axPos val="b"/>
        <c:numFmt formatCode="General" sourceLinked="1"/>
        <c:majorTickMark val="out"/>
        <c:minorTickMark val="none"/>
        <c:tickLblPos val="nextTo"/>
        <c:txPr>
          <a:bodyPr/>
          <a:lstStyle/>
          <a:p>
            <a:pPr>
              <a:defRPr sz="2400" b="1"/>
            </a:pPr>
            <a:endParaRPr lang="en-US"/>
          </a:p>
        </c:txPr>
        <c:crossAx val="221096392"/>
        <c:crosses val="autoZero"/>
        <c:auto val="1"/>
        <c:lblAlgn val="ctr"/>
        <c:lblOffset val="100"/>
        <c:noMultiLvlLbl val="0"/>
      </c:catAx>
      <c:valAx>
        <c:axId val="221096392"/>
        <c:scaling>
          <c:orientation val="minMax"/>
        </c:scaling>
        <c:delete val="0"/>
        <c:axPos val="l"/>
        <c:majorGridlines/>
        <c:numFmt formatCode="General" sourceLinked="1"/>
        <c:majorTickMark val="out"/>
        <c:minorTickMark val="none"/>
        <c:tickLblPos val="nextTo"/>
        <c:txPr>
          <a:bodyPr/>
          <a:lstStyle/>
          <a:p>
            <a:pPr>
              <a:defRPr sz="1800" b="1"/>
            </a:pPr>
            <a:endParaRPr lang="en-US"/>
          </a:p>
        </c:txPr>
        <c:crossAx val="221096000"/>
        <c:crosses val="autoZero"/>
        <c:crossBetween val="between"/>
      </c:valAx>
    </c:plotArea>
    <c:legend>
      <c:legendPos val="r"/>
      <c:layout>
        <c:manualLayout>
          <c:xMode val="edge"/>
          <c:yMode val="edge"/>
          <c:x val="0.60231993529878713"/>
          <c:y val="0.57531742686402199"/>
          <c:w val="0.39768012273113751"/>
          <c:h val="0.35919515912967032"/>
        </c:manualLayout>
      </c:layout>
      <c:overlay val="0"/>
      <c:txPr>
        <a:bodyPr/>
        <a:lstStyle/>
        <a:p>
          <a:pPr>
            <a:defRPr sz="3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0C7CA-D3C6-4145-AAD8-E9C484D0653F}" type="datetimeFigureOut">
              <a:rPr lang="en-US" smtClean="0"/>
              <a:t>12/31/2016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0BD60-57CF-4519-A4F1-18B5A4D414E5}" type="slidenum">
              <a:rPr lang="en-US" smtClean="0"/>
              <a:t>‹#›</a:t>
            </a:fld>
            <a:endParaRPr lang="en-US"/>
          </a:p>
        </p:txBody>
      </p:sp>
    </p:spTree>
    <p:extLst>
      <p:ext uri="{BB962C8B-B14F-4D97-AF65-F5344CB8AC3E}">
        <p14:creationId xmlns:p14="http://schemas.microsoft.com/office/powerpoint/2010/main" val="147031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1876, South</a:t>
            </a:r>
            <a:r>
              <a:rPr lang="en-US" baseline="0" dirty="0"/>
              <a:t> Carolina, Louisiana, and Florida were the only states that still had garrisons of federal troops supporting the Republican state governments through force of arms.  All three states had disputed election returns due to massive fraud by both parties.  An Electoral Commission, voting on party lines, certified the election for Hayes, who had been twenty votes shy of victory (while Tilden had been only one vote shy).  Democrats in Congress staged a filibuster in protest, but a compromise was reached in which the Democrats would accept the result in return for the removal of federal troops from the South and a promise from Hayes not to intervene in the Southern states’ internal politics (i.e., not enforcing the Fifteenth Amendment).</a:t>
            </a:r>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733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04897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17491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51957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2557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40447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131062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73840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712672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53484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83863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08861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951522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959969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00668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0811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4711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88006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8" name="Footer Placeholder 7"/>
          <p:cNvSpPr>
            <a:spLocks noGrp="1"/>
          </p:cNvSpPr>
          <p:nvPr>
            <p:ph type="ftr" sz="quarter" idx="11"/>
          </p:nvPr>
        </p:nvSpPr>
        <p:spPr/>
        <p:txBody>
          <a:bodyPr/>
          <a:lstStyle/>
          <a:p>
            <a:endParaRPr lang="en-US">
              <a:solidFill>
                <a:srgbClr val="20293F">
                  <a:tint val="75000"/>
                </a:srgbClr>
              </a:solidFill>
            </a:endParaRPr>
          </a:p>
        </p:txBody>
      </p:sp>
      <p:sp>
        <p:nvSpPr>
          <p:cNvPr id="9" name="Slide Number Placeholder 8"/>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54065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4" name="Footer Placeholder 3"/>
          <p:cNvSpPr>
            <a:spLocks noGrp="1"/>
          </p:cNvSpPr>
          <p:nvPr>
            <p:ph type="ftr" sz="quarter" idx="11"/>
          </p:nvPr>
        </p:nvSpPr>
        <p:spPr/>
        <p:txBody>
          <a:bodyPr/>
          <a:lstStyle/>
          <a:p>
            <a:endParaRPr lang="en-US">
              <a:solidFill>
                <a:srgbClr val="20293F">
                  <a:tint val="75000"/>
                </a:srgbClr>
              </a:solidFill>
            </a:endParaRPr>
          </a:p>
        </p:txBody>
      </p:sp>
      <p:sp>
        <p:nvSpPr>
          <p:cNvPr id="5" name="Slide Number Placeholder 4"/>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41798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3" name="Footer Placeholder 2"/>
          <p:cNvSpPr>
            <a:spLocks noGrp="1"/>
          </p:cNvSpPr>
          <p:nvPr>
            <p:ph type="ftr" sz="quarter" idx="11"/>
          </p:nvPr>
        </p:nvSpPr>
        <p:spPr/>
        <p:txBody>
          <a:bodyPr/>
          <a:lstStyle/>
          <a:p>
            <a:endParaRPr lang="en-US">
              <a:solidFill>
                <a:srgbClr val="20293F">
                  <a:tint val="75000"/>
                </a:srgbClr>
              </a:solidFill>
            </a:endParaRPr>
          </a:p>
        </p:txBody>
      </p:sp>
      <p:sp>
        <p:nvSpPr>
          <p:cNvPr id="4" name="Slide Number Placeholder 3"/>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16864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5140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49144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solidFill>
                  <a:srgbClr val="20293F">
                    <a:tint val="75000"/>
                  </a:srgbClr>
                </a:solidFill>
              </a:rPr>
              <a:pPr/>
              <a:t>12/31/2016</a:t>
            </a:fld>
            <a:endParaRPr lang="en-US">
              <a:solidFill>
                <a:srgbClr val="2029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0293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5633739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12/31/2016</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656922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ed.sc.gov/agency/pr/standards-and-curriculum/documents/FINALAPPROVEDSSStandardsAugust182011.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http://blackhistory.harpweek.com/7illustrations/reconstruction/coloredrule.htm"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hyperlink" Target="http://www.presidency.ucsb.edu/ws/index.php?pid=29581&amp;st=platform&amp;st1=" TargetMode="External"/><Relationship Id="rId7" Type="http://schemas.openxmlformats.org/officeDocument/2006/relationships/image" Target="../media/image7.wmf"/><Relationship Id="rId2" Type="http://schemas.openxmlformats.org/officeDocument/2006/relationships/slideLayout" Target="../slideLayouts/slideLayout4.xml"/><Relationship Id="rId1" Type="http://schemas.openxmlformats.org/officeDocument/2006/relationships/themeOverride" Target="../theme/themeOverride7.xml"/><Relationship Id="rId6" Type="http://schemas.openxmlformats.org/officeDocument/2006/relationships/image" Target="../media/image19.wmf"/><Relationship Id="rId11" Type="http://schemas.openxmlformats.org/officeDocument/2006/relationships/slide" Target="slide19.xml"/><Relationship Id="rId5" Type="http://schemas.openxmlformats.org/officeDocument/2006/relationships/hyperlink" Target="http://www.presidency.ucsb.edu/ws/index.php?pid=29624&amp;st=platform&amp;st1=" TargetMode="External"/><Relationship Id="rId10" Type="http://schemas.openxmlformats.org/officeDocument/2006/relationships/slide" Target="slide20.xml"/><Relationship Id="rId4" Type="http://schemas.openxmlformats.org/officeDocument/2006/relationships/image" Target="../media/image18.pn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hyperlink" Target="http://elections.harpweek.com/controversy.ht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upload.wikimedia.org/wikipedia/commons/5/50/President_Rutherford_Hayes_1870_-_1880_Restored.jpg" TargetMode="External"/><Relationship Id="rId13" Type="http://schemas.openxmlformats.org/officeDocument/2006/relationships/image" Target="../media/image7.wmf"/><Relationship Id="rId3" Type="http://schemas.openxmlformats.org/officeDocument/2006/relationships/audio" Target="../media/audio1.wav"/><Relationship Id="rId7" Type="http://schemas.openxmlformats.org/officeDocument/2006/relationships/image" Target="../media/image24.png"/><Relationship Id="rId12"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6.jpeg"/><Relationship Id="rId5" Type="http://schemas.openxmlformats.org/officeDocument/2006/relationships/image" Target="../media/image22.jpeg"/><Relationship Id="rId10" Type="http://schemas.openxmlformats.org/officeDocument/2006/relationships/hyperlink" Target="http://upload.wikimedia.org/wikipedia/commons/e/ef/SJTilden_of_NY.jpg" TargetMode="External"/><Relationship Id="rId4" Type="http://schemas.openxmlformats.org/officeDocument/2006/relationships/image" Target="../media/image21.pn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upload.wikimedia.org/wikipedia/commons/c/ca/Wade_Hampton_III_-_Brady-Handy.jpg" TargetMode="Externa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1.wmf"/><Relationship Id="rId7" Type="http://schemas.openxmlformats.org/officeDocument/2006/relationships/image" Target="../media/image34.w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hyperlink" Target="http://en.wikipedia.org/wiki/Grandfather_clause" TargetMode="External"/><Relationship Id="rId9" Type="http://schemas.openxmlformats.org/officeDocument/2006/relationships/image" Target="../media/image36.wmf"/></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audio" Target="file:///E:\APUSH\Unit%2007%20-%20Civil%20War%20and%20Reconstruction\Gavel%20Banging.mp3" TargetMode="External"/><Relationship Id="rId1" Type="http://schemas.microsoft.com/office/2007/relationships/media" Target="file:///E:\APUSH\Unit%2007%20-%20Civil%20War%20and%20Reconstruction\Gavel%20Banging.mp3" TargetMode="Externa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jpeg"/><Relationship Id="rId10" Type="http://schemas.openxmlformats.org/officeDocument/2006/relationships/image" Target="../media/image36.wmf"/><Relationship Id="rId4" Type="http://schemas.openxmlformats.org/officeDocument/2006/relationships/image" Target="../media/image32.wmf"/><Relationship Id="rId9"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hyperlink" Target="https://www.facebook.com/pages/Tom-Richey/14074617563" TargetMode="External"/><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hyperlink" Target="http://www.youtube.com/tomforameri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hemeOverride" Target="../theme/themeOverride6.xml"/><Relationship Id="rId6" Type="http://schemas.openxmlformats.org/officeDocument/2006/relationships/image" Target="../media/image8.jpeg"/><Relationship Id="rId5" Type="http://schemas.openxmlformats.org/officeDocument/2006/relationships/hyperlink" Target="http://en.wikipedia.org/wiki/James_Longstreet" TargetMode="Externa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sp>
        <p:nvSpPr>
          <p:cNvPr id="15" name="Content Placeholder 2"/>
          <p:cNvSpPr txBox="1">
            <a:spLocks/>
          </p:cNvSpPr>
          <p:nvPr/>
        </p:nvSpPr>
        <p:spPr>
          <a:xfrm>
            <a:off x="228600" y="3124200"/>
            <a:ext cx="5105400" cy="3657600"/>
          </a:xfrm>
          <a:prstGeom prst="rect">
            <a:avLst/>
          </a:prstGeom>
          <a:noFill/>
          <a:ln>
            <a:noFill/>
          </a:ln>
          <a:effectLst>
            <a:softEdge rad="31750"/>
          </a:effectLst>
        </p:spPr>
        <p:txBody>
          <a:bodyPr vert="horz" lIns="100584" tIns="45720" anchor="t">
            <a:normAutofit fontScale="92500" lnSpcReduction="10000"/>
          </a:bodyPr>
          <a:lstStyle>
            <a:lvl1pPr marL="0" indent="0" algn="l" rtl="0" eaLnBrk="1" latinLnBrk="0" hangingPunct="1">
              <a:spcBef>
                <a:spcPts val="0"/>
              </a:spcBef>
              <a:buClr>
                <a:schemeClr val="accent2">
                  <a:lumMod val="75000"/>
                </a:schemeClr>
              </a:buClr>
              <a:buSzPct val="85000"/>
              <a:buFont typeface="Wingdings 2" pitchFamily="18" charset="2"/>
              <a:buNone/>
              <a:defRPr kumimoji="1" sz="2000" kern="1200">
                <a:solidFill>
                  <a:schemeClr val="tx1"/>
                </a:solidFill>
                <a:latin typeface="+mn-lt"/>
                <a:ea typeface="+mn-ea"/>
                <a:cs typeface="+mn-cs"/>
              </a:defRPr>
            </a:lvl1pPr>
            <a:lvl2pPr marL="457200" indent="0" algn="ctr" rtl="0" eaLnBrk="1" latinLnBrk="0" hangingPunct="1">
              <a:spcBef>
                <a:spcPct val="20000"/>
              </a:spcBef>
              <a:buClr>
                <a:schemeClr val="accent2">
                  <a:lumMod val="60000"/>
                  <a:lumOff val="40000"/>
                </a:schemeClr>
              </a:buClr>
              <a:buSzPct val="80000"/>
              <a:buFont typeface="Wingdings" pitchFamily="2" charset="2"/>
              <a:buNone/>
              <a:defRPr kumimoji="1" sz="2600" kern="1200">
                <a:solidFill>
                  <a:schemeClr val="tx1"/>
                </a:solidFill>
                <a:latin typeface="+mn-lt"/>
                <a:ea typeface="+mn-ea"/>
                <a:cs typeface="+mn-cs"/>
              </a:defRPr>
            </a:lvl2pPr>
            <a:lvl3pPr marL="914400" indent="0" algn="ctr" rtl="0" eaLnBrk="1" latinLnBrk="0" hangingPunct="1">
              <a:spcBef>
                <a:spcPct val="20000"/>
              </a:spcBef>
              <a:buClr>
                <a:schemeClr val="accent2">
                  <a:lumMod val="40000"/>
                  <a:lumOff val="60000"/>
                </a:schemeClr>
              </a:buClr>
              <a:buSzPct val="65000"/>
              <a:buFont typeface="Wingdings 2" pitchFamily="18" charset="2"/>
              <a:buNone/>
              <a:defRPr kumimoji="1" sz="2400" kern="1200">
                <a:solidFill>
                  <a:schemeClr val="tx1"/>
                </a:solidFill>
                <a:latin typeface="+mn-lt"/>
                <a:ea typeface="+mn-ea"/>
                <a:cs typeface="+mn-cs"/>
              </a:defRPr>
            </a:lvl3pPr>
            <a:lvl4pPr marL="1371600" indent="0" algn="ctr" rtl="0" eaLnBrk="1" latinLnBrk="0" hangingPunct="1">
              <a:spcBef>
                <a:spcPct val="20000"/>
              </a:spcBef>
              <a:buClr>
                <a:schemeClr val="accent2">
                  <a:lumMod val="20000"/>
                  <a:lumOff val="80000"/>
                </a:schemeClr>
              </a:buClr>
              <a:buSzPct val="100000"/>
              <a:buFont typeface="Arial" pitchFamily="34" charset="0"/>
              <a:buNone/>
              <a:defRPr kumimoji="1" sz="2200" kern="1200">
                <a:solidFill>
                  <a:schemeClr val="tx1"/>
                </a:solidFill>
                <a:latin typeface="+mn-lt"/>
                <a:ea typeface="+mn-ea"/>
                <a:cs typeface="+mn-cs"/>
              </a:defRPr>
            </a:lvl4pPr>
            <a:lvl5pPr marL="1828800" indent="0" algn="ctr" rtl="0" eaLnBrk="1" latinLnBrk="0" hangingPunct="1">
              <a:spcBef>
                <a:spcPct val="20000"/>
              </a:spcBef>
              <a:buClr>
                <a:schemeClr val="accent2">
                  <a:lumMod val="75000"/>
                </a:schemeClr>
              </a:buClr>
              <a:buSzPct val="50000"/>
              <a:buFont typeface="Wingdings" pitchFamily="2" charset="2"/>
              <a:buNone/>
              <a:defRPr kumimoji="1"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9pPr>
            <a:extLst/>
          </a:lstStyle>
          <a:p>
            <a:pPr marL="411163" indent="-411163" algn="just">
              <a:buClr>
                <a:srgbClr val="C0504D">
                  <a:lumMod val="75000"/>
                </a:srgbClr>
              </a:buClr>
              <a:defRPr/>
            </a:pPr>
            <a:endParaRPr lang="en-US" sz="300" b="1" dirty="0">
              <a:solidFill>
                <a:schemeClr val="accent2"/>
              </a:solidFill>
            </a:endParaRPr>
          </a:p>
          <a:p>
            <a:pPr marL="411163" indent="-411163" algn="just">
              <a:buClr>
                <a:srgbClr val="C0504D">
                  <a:lumMod val="75000"/>
                </a:srgbClr>
              </a:buClr>
              <a:defRPr/>
            </a:pPr>
            <a:r>
              <a:rPr lang="en-US" sz="4300" b="1" dirty="0">
                <a:solidFill>
                  <a:schemeClr val="accent2"/>
                </a:solidFill>
              </a:rPr>
              <a:t>USHC 3.4</a:t>
            </a:r>
          </a:p>
          <a:p>
            <a:pPr marL="411163" indent="-411163" algn="just">
              <a:buClr>
                <a:srgbClr val="C0504D">
                  <a:lumMod val="75000"/>
                </a:srgbClr>
              </a:buClr>
              <a:defRPr/>
            </a:pPr>
            <a:endParaRPr lang="en-US" sz="1800" b="1" dirty="0">
              <a:solidFill>
                <a:schemeClr val="accent2"/>
              </a:solidFill>
            </a:endParaRPr>
          </a:p>
          <a:p>
            <a:pPr algn="just">
              <a:buClr>
                <a:srgbClr val="C0504D">
                  <a:lumMod val="75000"/>
                </a:srgbClr>
              </a:buClr>
              <a:defRPr/>
            </a:pPr>
            <a:r>
              <a:rPr lang="en-US" sz="2400" dirty="0">
                <a:solidFill>
                  <a:schemeClr val="accent2"/>
                </a:solidFill>
              </a:rPr>
              <a:t>Summarize the end of Reconstruction, including the role of anti–African American factions and competing national interests in undermining support for Reconstruction; the impact of the removal of federal protection for freedmen; and the impact of Jim Crow laws and voter restrictions on African American rights in the post-Reconstruction era. </a:t>
            </a:r>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9014" y="152400"/>
            <a:ext cx="3272586" cy="4710337"/>
          </a:xfrm>
          <a:prstGeom prst="rect">
            <a:avLst/>
          </a:prstGeom>
          <a:noFill/>
          <a:ln w="9525">
            <a:noFill/>
            <a:miter lim="800000"/>
            <a:headEnd/>
            <a:tailEnd/>
          </a:ln>
          <a:effectLst>
            <a:softEdge rad="31750"/>
          </a:effectLst>
        </p:spPr>
      </p:pic>
      <p:pic>
        <p:nvPicPr>
          <p:cNvPr id="16" name="Picture 4" descr="http://reading-calendars.pbworks.com/f/1295639331/SCDE_logo_BW-300dpi.jp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24200" y="3190348"/>
            <a:ext cx="2144940" cy="547463"/>
          </a:xfrm>
          <a:prstGeom prst="roundRect">
            <a:avLst>
              <a:gd name="adj" fmla="val 44977"/>
            </a:avLst>
          </a:prstGeom>
          <a:ln>
            <a:no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0" y="76200"/>
            <a:ext cx="5715000" cy="2057400"/>
          </a:xfrm>
        </p:spPr>
        <p:txBody>
          <a:bodyPr>
            <a:noAutofit/>
          </a:bodyPr>
          <a:lstStyle/>
          <a:p>
            <a:r>
              <a:rPr lang="en-US" sz="6600" b="1" dirty="0"/>
              <a:t>Reconstruction</a:t>
            </a:r>
            <a:br>
              <a:rPr lang="en-US" sz="6600" b="1" dirty="0"/>
            </a:br>
            <a:r>
              <a:rPr lang="en-US" sz="8000" b="1" dirty="0"/>
              <a:t>in the South</a:t>
            </a:r>
          </a:p>
        </p:txBody>
      </p:sp>
      <p:sp>
        <p:nvSpPr>
          <p:cNvPr id="18" name="TextBox 17"/>
          <p:cNvSpPr txBox="1"/>
          <p:nvPr/>
        </p:nvSpPr>
        <p:spPr>
          <a:xfrm>
            <a:off x="0" y="2209800"/>
            <a:ext cx="5715000" cy="707886"/>
          </a:xfrm>
          <a:prstGeom prst="rect">
            <a:avLst/>
          </a:prstGeom>
          <a:noFill/>
          <a:ln>
            <a:no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4000" b="1" dirty="0">
                <a:solidFill>
                  <a:srgbClr val="20293F"/>
                </a:solidFill>
              </a:rPr>
              <a:t>1867-1877</a:t>
            </a:r>
            <a:endParaRPr lang="en-US" sz="4400" b="1" dirty="0">
              <a:solidFill>
                <a:srgbClr val="20293F"/>
              </a:solidFill>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5105400"/>
            <a:ext cx="3270738" cy="1346454"/>
          </a:xfrm>
          <a:prstGeom prst="rect">
            <a:avLst/>
          </a:prstGeom>
        </p:spPr>
      </p:pic>
    </p:spTree>
    <p:extLst>
      <p:ext uri="{BB962C8B-B14F-4D97-AF65-F5344CB8AC3E}">
        <p14:creationId xmlns:p14="http://schemas.microsoft.com/office/powerpoint/2010/main" val="350019823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 name="Picture 2" descr="http://www.roadmaptolastbesthope.com/_images/_volume1/_chapter11/_maps/Map_Reconstructio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51" y="381000"/>
            <a:ext cx="9118949" cy="6019800"/>
          </a:xfrm>
          <a:prstGeom prst="rect">
            <a:avLst/>
          </a:prstGeom>
          <a:noFill/>
        </p:spPr>
      </p:pic>
      <p:pic>
        <p:nvPicPr>
          <p:cNvPr id="8" name="Picture 2" descr="http://www.roadmaptolastbesthope.com/_images/_volume1/_chapter11/_maps/Map_Reconstructio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4800" y="4782820"/>
            <a:ext cx="3276600" cy="2075180"/>
          </a:xfrm>
          <a:prstGeom prst="rect">
            <a:avLst/>
          </a:prstGeom>
          <a:noFill/>
        </p:spPr>
      </p:pic>
      <p:sp useBgFill="1">
        <p:nvSpPr>
          <p:cNvPr id="2" name="Title 1"/>
          <p:cNvSpPr>
            <a:spLocks noGrp="1"/>
          </p:cNvSpPr>
          <p:nvPr>
            <p:ph type="title"/>
          </p:nvPr>
        </p:nvSpPr>
        <p:spPr>
          <a:xfrm>
            <a:off x="0" y="76200"/>
            <a:ext cx="8001000" cy="1143000"/>
          </a:xfrm>
          <a:ln>
            <a:noFill/>
          </a:ln>
        </p:spPr>
        <p:style>
          <a:lnRef idx="1">
            <a:schemeClr val="accent4"/>
          </a:lnRef>
          <a:fillRef idx="2">
            <a:schemeClr val="accent4"/>
          </a:fillRef>
          <a:effectRef idx="1">
            <a:schemeClr val="accent4"/>
          </a:effectRef>
          <a:fontRef idx="minor">
            <a:schemeClr val="dk1"/>
          </a:fontRef>
        </p:style>
        <p:txBody>
          <a:bodyPr>
            <a:normAutofit fontScale="90000"/>
          </a:bodyPr>
          <a:lstStyle/>
          <a:p>
            <a:pPr algn="l"/>
            <a:r>
              <a:rPr lang="en-US" sz="4300" b="1" dirty="0"/>
              <a:t>Restoration of Southern “Home Rule”</a:t>
            </a:r>
            <a:br>
              <a:rPr lang="en-US" dirty="0"/>
            </a:br>
            <a:r>
              <a:rPr lang="en-US" sz="4000" b="1" dirty="0"/>
              <a:t>1869-1877</a:t>
            </a:r>
            <a:endParaRPr lang="en-US" b="1" dirty="0"/>
          </a:p>
        </p:txBody>
      </p:sp>
      <p:sp>
        <p:nvSpPr>
          <p:cNvPr id="9" name="TextBox 8"/>
          <p:cNvSpPr txBox="1"/>
          <p:nvPr/>
        </p:nvSpPr>
        <p:spPr>
          <a:xfrm>
            <a:off x="5181600" y="19812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a:solidFill>
                  <a:srgbClr val="20293F"/>
                </a:solidFill>
              </a:rPr>
              <a:t>1869</a:t>
            </a:r>
          </a:p>
        </p:txBody>
      </p:sp>
      <p:sp>
        <p:nvSpPr>
          <p:cNvPr id="10" name="TextBox 9"/>
          <p:cNvSpPr txBox="1"/>
          <p:nvPr/>
        </p:nvSpPr>
        <p:spPr>
          <a:xfrm>
            <a:off x="2743200" y="28194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a:solidFill>
                  <a:srgbClr val="20293F"/>
                </a:solidFill>
              </a:rPr>
              <a:t>1874</a:t>
            </a:r>
          </a:p>
        </p:txBody>
      </p:sp>
      <p:sp>
        <p:nvSpPr>
          <p:cNvPr id="11" name="TextBox 10"/>
          <p:cNvSpPr txBox="1"/>
          <p:nvPr/>
        </p:nvSpPr>
        <p:spPr>
          <a:xfrm>
            <a:off x="6629400" y="35814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a:solidFill>
                  <a:srgbClr val="20293F"/>
                </a:solidFill>
              </a:rPr>
              <a:t>1871</a:t>
            </a:r>
          </a:p>
        </p:txBody>
      </p:sp>
      <p:sp>
        <p:nvSpPr>
          <p:cNvPr id="12" name="TextBox 11"/>
          <p:cNvSpPr txBox="1"/>
          <p:nvPr/>
        </p:nvSpPr>
        <p:spPr>
          <a:xfrm>
            <a:off x="7772400" y="57912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a:solidFill>
                  <a:srgbClr val="20293F"/>
                </a:solidFill>
              </a:rPr>
              <a:t>1877</a:t>
            </a:r>
          </a:p>
        </p:txBody>
      </p:sp>
      <p:sp>
        <p:nvSpPr>
          <p:cNvPr id="13" name="TextBox 12"/>
          <p:cNvSpPr txBox="1"/>
          <p:nvPr/>
        </p:nvSpPr>
        <p:spPr>
          <a:xfrm>
            <a:off x="7543800" y="27432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a:solidFill>
                  <a:srgbClr val="20293F"/>
                </a:solidFill>
              </a:rPr>
              <a:t>1877</a:t>
            </a:r>
          </a:p>
        </p:txBody>
      </p:sp>
      <p:sp>
        <p:nvSpPr>
          <p:cNvPr id="14" name="TextBox 13"/>
          <p:cNvSpPr txBox="1"/>
          <p:nvPr/>
        </p:nvSpPr>
        <p:spPr>
          <a:xfrm>
            <a:off x="2743200" y="41910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a:solidFill>
                  <a:srgbClr val="20293F"/>
                </a:solidFill>
              </a:rPr>
              <a:t>1877</a:t>
            </a:r>
          </a:p>
        </p:txBody>
      </p:sp>
      <p:sp>
        <p:nvSpPr>
          <p:cNvPr id="15" name="TextBox 14"/>
          <p:cNvSpPr txBox="1"/>
          <p:nvPr/>
        </p:nvSpPr>
        <p:spPr>
          <a:xfrm>
            <a:off x="5181600" y="36576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a:solidFill>
                  <a:srgbClr val="20293F"/>
                </a:solidFill>
              </a:rPr>
              <a:t>1874</a:t>
            </a:r>
          </a:p>
        </p:txBody>
      </p:sp>
      <p:sp>
        <p:nvSpPr>
          <p:cNvPr id="16" name="TextBox 15"/>
          <p:cNvSpPr txBox="1"/>
          <p:nvPr/>
        </p:nvSpPr>
        <p:spPr>
          <a:xfrm>
            <a:off x="76200" y="42672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a:solidFill>
                  <a:srgbClr val="20293F"/>
                </a:solidFill>
              </a:rPr>
              <a:t>1873</a:t>
            </a:r>
          </a:p>
        </p:txBody>
      </p:sp>
      <p:sp>
        <p:nvSpPr>
          <p:cNvPr id="17" name="TextBox 16"/>
          <p:cNvSpPr txBox="1"/>
          <p:nvPr/>
        </p:nvSpPr>
        <p:spPr>
          <a:xfrm>
            <a:off x="8001000" y="17526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a:solidFill>
                  <a:srgbClr val="20293F"/>
                </a:solidFill>
              </a:rPr>
              <a:t>1870</a:t>
            </a:r>
          </a:p>
        </p:txBody>
      </p:sp>
      <p:sp>
        <p:nvSpPr>
          <p:cNvPr id="18" name="TextBox 17"/>
          <p:cNvSpPr txBox="1"/>
          <p:nvPr/>
        </p:nvSpPr>
        <p:spPr>
          <a:xfrm>
            <a:off x="8153400" y="7620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a:solidFill>
                  <a:srgbClr val="20293F"/>
                </a:solidFill>
              </a:rPr>
              <a:t>1869</a:t>
            </a:r>
          </a:p>
        </p:txBody>
      </p:sp>
      <p:pic>
        <p:nvPicPr>
          <p:cNvPr id="86018" name="Picture 2" descr="http://www.roadmaptolastbesthope.com/_images/_volume1/_chapter11/_maps/Map_Reconstructio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24600"/>
            <a:ext cx="1600200" cy="533400"/>
          </a:xfrm>
          <a:prstGeom prst="rect">
            <a:avLst/>
          </a:prstGeom>
          <a:noFill/>
        </p:spPr>
      </p:pic>
      <p:sp>
        <p:nvSpPr>
          <p:cNvPr id="19" name="TextBox 18"/>
          <p:cNvSpPr txBox="1"/>
          <p:nvPr/>
        </p:nvSpPr>
        <p:spPr>
          <a:xfrm>
            <a:off x="3962400" y="35814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a:solidFill>
                  <a:srgbClr val="20293F"/>
                </a:solidFill>
              </a:rPr>
              <a:t>1876</a:t>
            </a:r>
          </a:p>
        </p:txBody>
      </p:sp>
      <p:pic>
        <p:nvPicPr>
          <p:cNvPr id="20" name="Picture 2" descr="http://www.roadmaptolastbesthope.com/_images/_volume1/_chapter11/_maps/Map_Reconstruction.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1000" y="2286000"/>
            <a:ext cx="1371600" cy="228600"/>
          </a:xfrm>
          <a:prstGeom prst="rect">
            <a:avLst/>
          </a:prstGeom>
          <a:noFill/>
        </p:spPr>
      </p:pic>
    </p:spTree>
    <p:extLst>
      <p:ext uri="{BB962C8B-B14F-4D97-AF65-F5344CB8AC3E}">
        <p14:creationId xmlns:p14="http://schemas.microsoft.com/office/powerpoint/2010/main" val="25813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1417638"/>
          </a:xfrm>
        </p:spPr>
        <p:txBody>
          <a:bodyPr>
            <a:normAutofit/>
          </a:bodyPr>
          <a:lstStyle/>
          <a:p>
            <a:r>
              <a:rPr lang="en-US" sz="7300" b="1" dirty="0"/>
              <a:t>1874</a:t>
            </a:r>
            <a:endParaRPr lang="en-US" b="1" dirty="0"/>
          </a:p>
        </p:txBody>
      </p:sp>
      <p:sp>
        <p:nvSpPr>
          <p:cNvPr id="3" name="Content Placeholder 2"/>
          <p:cNvSpPr>
            <a:spLocks noGrp="1"/>
          </p:cNvSpPr>
          <p:nvPr>
            <p:ph sz="half" idx="1"/>
          </p:nvPr>
        </p:nvSpPr>
        <p:spPr>
          <a:xfrm>
            <a:off x="0" y="1600200"/>
            <a:ext cx="4267200" cy="4525963"/>
          </a:xfrm>
        </p:spPr>
        <p:txBody>
          <a:bodyPr>
            <a:normAutofit/>
          </a:bodyPr>
          <a:lstStyle/>
          <a:p>
            <a:pPr marL="0" indent="0" algn="ctr">
              <a:buNone/>
            </a:pPr>
            <a:r>
              <a:rPr lang="en-US" b="1" i="1" dirty="0"/>
              <a:t>Northern public opinion turns against Radical Reconstruction.</a:t>
            </a:r>
          </a:p>
          <a:p>
            <a:pPr marL="0" indent="0" algn="ctr">
              <a:buNone/>
            </a:pPr>
            <a:endParaRPr lang="en-US" sz="2000" b="1" dirty="0"/>
          </a:p>
          <a:p>
            <a:pPr marL="0" indent="0" algn="ctr">
              <a:buNone/>
            </a:pPr>
            <a:r>
              <a:rPr lang="en-US" sz="3600" b="1" dirty="0"/>
              <a:t>Perception of </a:t>
            </a:r>
          </a:p>
          <a:p>
            <a:pPr marL="0" indent="0" algn="ctr">
              <a:buNone/>
            </a:pPr>
            <a:r>
              <a:rPr lang="en-US" sz="3600" b="1" dirty="0"/>
              <a:t>“Colored Rule” </a:t>
            </a:r>
          </a:p>
          <a:p>
            <a:pPr marL="0" indent="0" algn="ctr">
              <a:buNone/>
            </a:pPr>
            <a:r>
              <a:rPr lang="en-US" b="1" dirty="0"/>
              <a:t>and corruption in the South under Carpetbag state governments</a:t>
            </a:r>
            <a:endParaRPr lang="en-US" sz="3600" b="1" dirty="0"/>
          </a:p>
        </p:txBody>
      </p:sp>
      <p:pic>
        <p:nvPicPr>
          <p:cNvPr id="88066" name="Picture 2" descr="http://blackhistory.harpweek.com/7Illustrations/Reconstruction/Illustrations/0229w500.jpg"/>
          <p:cNvPicPr>
            <a:picLocks noGrp="1" noChangeAspect="1" noChangeArrowheads="1"/>
          </p:cNvPicPr>
          <p:nvPr>
            <p:ph sz="half" idx="2"/>
          </p:nvPr>
        </p:nvPicPr>
        <p:blipFill>
          <a:blip r:embed="rId2" cstate="print"/>
          <a:srcRect/>
          <a:stretch>
            <a:fillRect/>
          </a:stretch>
        </p:blipFill>
        <p:spPr bwMode="auto">
          <a:xfrm>
            <a:off x="4273261" y="0"/>
            <a:ext cx="4870739" cy="6858000"/>
          </a:xfrm>
          <a:prstGeom prst="rect">
            <a:avLst/>
          </a:prstGeom>
          <a:noFill/>
        </p:spPr>
      </p:pic>
      <p:sp>
        <p:nvSpPr>
          <p:cNvPr id="6" name="Rectangle 5"/>
          <p:cNvSpPr/>
          <p:nvPr/>
        </p:nvSpPr>
        <p:spPr>
          <a:xfrm>
            <a:off x="0" y="6211669"/>
            <a:ext cx="4267200" cy="646331"/>
          </a:xfrm>
          <a:prstGeom prst="rect">
            <a:avLst/>
          </a:prstGeom>
        </p:spPr>
        <p:txBody>
          <a:bodyPr wrap="square">
            <a:spAutoFit/>
          </a:bodyPr>
          <a:lstStyle/>
          <a:p>
            <a:r>
              <a:rPr lang="en-US" dirty="0">
                <a:solidFill>
                  <a:srgbClr val="20293F"/>
                </a:solidFill>
                <a:hlinkClick r:id="rId3"/>
              </a:rPr>
              <a:t>http://blackhistory.harpweek.com/7illustrations/reconstruction/coloredrule.htm</a:t>
            </a:r>
            <a:r>
              <a:rPr lang="en-US" dirty="0">
                <a:solidFill>
                  <a:srgbClr val="20293F"/>
                </a:solidFill>
              </a:rPr>
              <a:t> </a:t>
            </a:r>
          </a:p>
        </p:txBody>
      </p:sp>
    </p:spTree>
    <p:extLst>
      <p:ext uri="{BB962C8B-B14F-4D97-AF65-F5344CB8AC3E}">
        <p14:creationId xmlns:p14="http://schemas.microsoft.com/office/powerpoint/2010/main" val="294562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5400" b="1" dirty="0"/>
              <a:t>1874 Congressional Elections</a:t>
            </a:r>
          </a:p>
        </p:txBody>
      </p:sp>
      <p:sp>
        <p:nvSpPr>
          <p:cNvPr id="7" name="Text Placeholder 6"/>
          <p:cNvSpPr>
            <a:spLocks noGrp="1"/>
          </p:cNvSpPr>
          <p:nvPr>
            <p:ph type="body" idx="1"/>
          </p:nvPr>
        </p:nvSpPr>
        <p:spPr>
          <a:xfrm>
            <a:off x="685800" y="1535112"/>
            <a:ext cx="3811588" cy="903287"/>
          </a:xfrm>
        </p:spPr>
        <p:txBody>
          <a:bodyPr>
            <a:noAutofit/>
          </a:bodyPr>
          <a:lstStyle/>
          <a:p>
            <a:pPr algn="ctr">
              <a:spcBef>
                <a:spcPts val="0"/>
              </a:spcBef>
            </a:pPr>
            <a:r>
              <a:rPr lang="en-US" sz="2800" dirty="0"/>
              <a:t>U.S. House </a:t>
            </a:r>
          </a:p>
          <a:p>
            <a:pPr algn="ctr">
              <a:spcBef>
                <a:spcPts val="0"/>
              </a:spcBef>
            </a:pPr>
            <a:r>
              <a:rPr lang="en-US" sz="2000" dirty="0"/>
              <a:t>of </a:t>
            </a:r>
            <a:r>
              <a:rPr lang="en-US" dirty="0"/>
              <a:t>Representatives</a:t>
            </a:r>
            <a:endParaRPr lang="en-US" sz="20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114367551"/>
              </p:ext>
            </p:extLst>
          </p:nvPr>
        </p:nvGraphicFramePr>
        <p:xfrm>
          <a:off x="0" y="2174874"/>
          <a:ext cx="6553200" cy="468312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3"/>
          </p:nvPr>
        </p:nvSpPr>
        <p:spPr>
          <a:xfrm>
            <a:off x="4648200" y="1981200"/>
            <a:ext cx="4041775" cy="639762"/>
          </a:xfrm>
        </p:spPr>
        <p:txBody>
          <a:bodyPr>
            <a:normAutofit/>
          </a:bodyPr>
          <a:lstStyle/>
          <a:p>
            <a:r>
              <a:rPr lang="en-US" sz="3200" dirty="0"/>
              <a:t>VOTERS REACT TO:</a:t>
            </a:r>
          </a:p>
        </p:txBody>
      </p:sp>
      <p:sp>
        <p:nvSpPr>
          <p:cNvPr id="9" name="Content Placeholder 8"/>
          <p:cNvSpPr>
            <a:spLocks noGrp="1"/>
          </p:cNvSpPr>
          <p:nvPr>
            <p:ph sz="quarter" idx="4"/>
          </p:nvPr>
        </p:nvSpPr>
        <p:spPr>
          <a:xfrm>
            <a:off x="4645025" y="2667000"/>
            <a:ext cx="4498975" cy="3459163"/>
          </a:xfrm>
        </p:spPr>
        <p:txBody>
          <a:bodyPr>
            <a:normAutofit/>
          </a:bodyPr>
          <a:lstStyle/>
          <a:p>
            <a:r>
              <a:rPr lang="en-US" sz="3200" b="1" dirty="0"/>
              <a:t>Bad Economy</a:t>
            </a:r>
          </a:p>
          <a:p>
            <a:r>
              <a:rPr lang="en-US" sz="3200" b="1" dirty="0"/>
              <a:t>Political Corruption</a:t>
            </a:r>
          </a:p>
          <a:p>
            <a:r>
              <a:rPr lang="en-US" sz="3200" b="1" dirty="0"/>
              <a:t>Reconstruction Policy</a:t>
            </a:r>
          </a:p>
        </p:txBody>
      </p:sp>
    </p:spTree>
    <p:extLst>
      <p:ext uri="{BB962C8B-B14F-4D97-AF65-F5344CB8AC3E}">
        <p14:creationId xmlns:p14="http://schemas.microsoft.com/office/powerpoint/2010/main" val="71187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a:hlinkClick r:id="rId3"/>
              </a:rPr>
              <a:t>Election of 1876</a:t>
            </a:r>
            <a:endParaRPr lang="en-US" sz="5400" b="1" dirty="0"/>
          </a:p>
        </p:txBody>
      </p:sp>
      <p:pic>
        <p:nvPicPr>
          <p:cNvPr id="9217" name="Picture 1"/>
          <p:cNvPicPr>
            <a:picLocks noChangeAspect="1" noChangeArrowheads="1"/>
          </p:cNvPicPr>
          <p:nvPr/>
        </p:nvPicPr>
        <p:blipFill rotWithShape="1">
          <a:blip r:embed="rId4" cstate="print"/>
          <a:srcRect b="5262"/>
          <a:stretch/>
        </p:blipFill>
        <p:spPr bwMode="auto">
          <a:xfrm>
            <a:off x="0" y="1066801"/>
            <a:ext cx="9144000" cy="4873910"/>
          </a:xfrm>
          <a:prstGeom prst="rect">
            <a:avLst/>
          </a:prstGeom>
          <a:noFill/>
          <a:ln w="9525">
            <a:noFill/>
            <a:miter lim="800000"/>
            <a:headEnd/>
            <a:tailEnd/>
          </a:ln>
        </p:spPr>
      </p:pic>
      <p:sp>
        <p:nvSpPr>
          <p:cNvPr id="7" name="TextBox 6">
            <a:hlinkClick r:id="rId5"/>
          </p:cNvPr>
          <p:cNvSpPr txBox="1"/>
          <p:nvPr/>
        </p:nvSpPr>
        <p:spPr>
          <a:xfrm>
            <a:off x="6934200" y="0"/>
            <a:ext cx="2209800"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a:solidFill>
                  <a:prstClr val="white"/>
                </a:solidFill>
              </a:rPr>
              <a:t>Republican Platform</a:t>
            </a:r>
          </a:p>
        </p:txBody>
      </p:sp>
      <p:sp>
        <p:nvSpPr>
          <p:cNvPr id="8" name="TextBox 7">
            <a:hlinkClick r:id="rId3"/>
          </p:cNvPr>
          <p:cNvSpPr txBox="1"/>
          <p:nvPr/>
        </p:nvSpPr>
        <p:spPr>
          <a:xfrm>
            <a:off x="0" y="0"/>
            <a:ext cx="2209800"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a:solidFill>
                  <a:prstClr val="white"/>
                </a:solidFill>
              </a:rPr>
              <a:t>Democratic Platform</a:t>
            </a:r>
          </a:p>
        </p:txBody>
      </p:sp>
      <p:pic>
        <p:nvPicPr>
          <p:cNvPr id="9" name="Picture 14" descr="C:\Documents and Settings\trichey\Local Settings\Temporary Internet Files\Content.IE5\8B57FJOL\MC900437787[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10201" y="3475122"/>
            <a:ext cx="799598" cy="639678"/>
          </a:xfrm>
          <a:prstGeom prst="rect">
            <a:avLst/>
          </a:prstGeom>
          <a:noFill/>
        </p:spPr>
      </p:pic>
      <p:pic>
        <p:nvPicPr>
          <p:cNvPr id="10" name="Picture 9" descr="C:\Documents and Settings\trichey\Local Settings\Temporary Internet Files\Content.IE5\4TYQN5CY\MC900437781[1].wm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91200" y="3581400"/>
            <a:ext cx="840007" cy="736600"/>
          </a:xfrm>
          <a:prstGeom prst="rect">
            <a:avLst/>
          </a:prstGeom>
          <a:noFill/>
        </p:spPr>
      </p:pic>
      <p:pic>
        <p:nvPicPr>
          <p:cNvPr id="11" name="Picture 14" descr="C:\Documents and Settings\trichey\Local Settings\Temporary Internet Files\Content.IE5\8B57FJOL\MC900437787[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57801" y="4313322"/>
            <a:ext cx="799598" cy="639678"/>
          </a:xfrm>
          <a:prstGeom prst="rect">
            <a:avLst/>
          </a:prstGeom>
          <a:noFill/>
        </p:spPr>
      </p:pic>
      <p:pic>
        <p:nvPicPr>
          <p:cNvPr id="15" name="Picture 14" descr="C:\Documents and Settings\trichey\Local Settings\Temporary Internet Files\Content.IE5\4TYQN5CY\MC900437781[1].wm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638800" y="4419600"/>
            <a:ext cx="840007" cy="736600"/>
          </a:xfrm>
          <a:prstGeom prst="rect">
            <a:avLst/>
          </a:prstGeom>
          <a:noFill/>
        </p:spPr>
      </p:pic>
      <p:pic>
        <p:nvPicPr>
          <p:cNvPr id="16" name="Picture 14" descr="C:\Documents and Settings\trichey\Local Settings\Temporary Internet Files\Content.IE5\8B57FJOL\MC900437787[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86200" y="4038600"/>
            <a:ext cx="799598" cy="639678"/>
          </a:xfrm>
          <a:prstGeom prst="rect">
            <a:avLst/>
          </a:prstGeom>
          <a:noFill/>
        </p:spPr>
      </p:pic>
      <p:pic>
        <p:nvPicPr>
          <p:cNvPr id="17" name="Picture 16" descr="C:\Documents and Settings\trichey\Local Settings\Temporary Internet Files\Content.IE5\4TYQN5CY\MC900437781[1].wm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67199" y="4144878"/>
            <a:ext cx="840007" cy="736600"/>
          </a:xfrm>
          <a:prstGeom prst="rect">
            <a:avLst/>
          </a:prstGeom>
          <a:noFill/>
        </p:spPr>
      </p:pic>
      <p:sp>
        <p:nvSpPr>
          <p:cNvPr id="18" name="TextBox 17"/>
          <p:cNvSpPr txBox="1"/>
          <p:nvPr/>
        </p:nvSpPr>
        <p:spPr>
          <a:xfrm>
            <a:off x="7391400" y="1066800"/>
            <a:ext cx="1752600" cy="14157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200" b="1" dirty="0">
                <a:solidFill>
                  <a:srgbClr val="FF0000"/>
                </a:solidFill>
              </a:rPr>
              <a:t>Tilden:  184</a:t>
            </a:r>
          </a:p>
          <a:p>
            <a:r>
              <a:rPr lang="en-US" sz="2200" b="1" dirty="0">
                <a:solidFill>
                  <a:srgbClr val="404749">
                    <a:lumMod val="60000"/>
                    <a:lumOff val="40000"/>
                  </a:srgbClr>
                </a:solidFill>
              </a:rPr>
              <a:t>Hayes:  166</a:t>
            </a:r>
          </a:p>
          <a:p>
            <a:r>
              <a:rPr lang="en-US" sz="2000" b="1" dirty="0">
                <a:solidFill>
                  <a:srgbClr val="C3C9CB">
                    <a:lumMod val="60000"/>
                    <a:lumOff val="40000"/>
                  </a:srgbClr>
                </a:solidFill>
              </a:rPr>
              <a:t>Disputed: 19</a:t>
            </a:r>
          </a:p>
          <a:p>
            <a:r>
              <a:rPr lang="en-US" sz="2200" b="1" dirty="0">
                <a:solidFill>
                  <a:srgbClr val="C3C9CB">
                    <a:lumMod val="40000"/>
                    <a:lumOff val="60000"/>
                  </a:srgbClr>
                </a:solidFill>
              </a:rPr>
              <a:t>FTW:  185</a:t>
            </a:r>
          </a:p>
        </p:txBody>
      </p:sp>
      <p:pic>
        <p:nvPicPr>
          <p:cNvPr id="19" name="Picture 2" descr="Click to see a large version of this cartoon...">
            <a:hlinkClick r:id="rId8" action="ppaction://hlinksldjump"/>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9504" y="4419600"/>
            <a:ext cx="1450696" cy="1447800"/>
          </a:xfrm>
          <a:prstGeom prst="rect">
            <a:avLst/>
          </a:prstGeom>
          <a:noFill/>
          <a:ln w="38100">
            <a:noFill/>
          </a:ln>
          <a:effectLst>
            <a:glow rad="101600">
              <a:schemeClr val="tx1">
                <a:alpha val="60000"/>
              </a:schemeClr>
            </a:glow>
            <a:softEdge rad="12700"/>
          </a:effectLst>
        </p:spPr>
      </p:pic>
      <p:sp>
        <p:nvSpPr>
          <p:cNvPr id="20" name="TextBox 19">
            <a:hlinkClick r:id="rId10" action="ppaction://hlinksldjump"/>
          </p:cNvPr>
          <p:cNvSpPr txBox="1"/>
          <p:nvPr/>
        </p:nvSpPr>
        <p:spPr>
          <a:xfrm>
            <a:off x="40386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a:solidFill>
                  <a:srgbClr val="20293F"/>
                </a:solidFill>
              </a:rPr>
              <a:t>1872</a:t>
            </a:r>
          </a:p>
        </p:txBody>
      </p:sp>
      <p:sp>
        <p:nvSpPr>
          <p:cNvPr id="21" name="TextBox 20">
            <a:hlinkClick r:id="" action="ppaction://noaction"/>
          </p:cNvPr>
          <p:cNvSpPr txBox="1"/>
          <p:nvPr/>
        </p:nvSpPr>
        <p:spPr>
          <a:xfrm>
            <a:off x="19812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a:solidFill>
                  <a:srgbClr val="20293F"/>
                </a:solidFill>
              </a:rPr>
              <a:t>1868</a:t>
            </a:r>
          </a:p>
        </p:txBody>
      </p:sp>
      <p:sp>
        <p:nvSpPr>
          <p:cNvPr id="22" name="TextBox 21">
            <a:hlinkClick r:id="rId11" action="ppaction://hlinksldjump"/>
          </p:cNvPr>
          <p:cNvSpPr txBox="1"/>
          <p:nvPr/>
        </p:nvSpPr>
        <p:spPr>
          <a:xfrm>
            <a:off x="60960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a:solidFill>
                  <a:srgbClr val="20293F"/>
                </a:solidFill>
              </a:rPr>
              <a:t>1876</a:t>
            </a:r>
          </a:p>
        </p:txBody>
      </p:sp>
    </p:spTree>
    <p:extLst>
      <p:ext uri="{BB962C8B-B14F-4D97-AF65-F5344CB8AC3E}">
        <p14:creationId xmlns:p14="http://schemas.microsoft.com/office/powerpoint/2010/main" val="16078523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Click to see a large version of this cartoon..."/>
          <p:cNvPicPr>
            <a:picLocks noChangeAspect="1" noChangeArrowheads="1"/>
          </p:cNvPicPr>
          <p:nvPr/>
        </p:nvPicPr>
        <p:blipFill>
          <a:blip r:embed="rId3" cstate="print"/>
          <a:srcRect/>
          <a:stretch>
            <a:fillRect/>
          </a:stretch>
        </p:blipFill>
        <p:spPr bwMode="auto">
          <a:xfrm>
            <a:off x="1143000" y="0"/>
            <a:ext cx="6871716" cy="6858000"/>
          </a:xfrm>
          <a:prstGeom prst="rect">
            <a:avLst/>
          </a:prstGeom>
          <a:noFill/>
        </p:spPr>
      </p:pic>
      <p:sp>
        <p:nvSpPr>
          <p:cNvPr id="6" name="Rectangle 5"/>
          <p:cNvSpPr/>
          <p:nvPr/>
        </p:nvSpPr>
        <p:spPr>
          <a:xfrm>
            <a:off x="1066800" y="6488668"/>
            <a:ext cx="7010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b="1" dirty="0">
                <a:solidFill>
                  <a:prstClr val="white"/>
                </a:solidFill>
                <a:hlinkClick r:id="rId4"/>
              </a:rPr>
              <a:t>http://elections.harpweek.com/controversy.htm</a:t>
            </a:r>
            <a:r>
              <a:rPr lang="en-US" b="1" dirty="0">
                <a:solidFill>
                  <a:prstClr val="white"/>
                </a:solidFill>
              </a:rPr>
              <a:t> </a:t>
            </a:r>
          </a:p>
        </p:txBody>
      </p:sp>
    </p:spTree>
    <p:extLst>
      <p:ext uri="{BB962C8B-B14F-4D97-AF65-F5344CB8AC3E}">
        <p14:creationId xmlns:p14="http://schemas.microsoft.com/office/powerpoint/2010/main" val="2539200485"/>
      </p:ext>
    </p:extLst>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4800" b="1" dirty="0"/>
              <a:t>Compromise of 1877</a:t>
            </a:r>
          </a:p>
        </p:txBody>
      </p:sp>
      <p:pic>
        <p:nvPicPr>
          <p:cNvPr id="5" name="Picture 1"/>
          <p:cNvPicPr>
            <a:picLocks noGrp="1" noChangeAspect="1" noChangeArrowheads="1"/>
          </p:cNvPicPr>
          <p:nvPr>
            <p:ph sz="half" idx="2"/>
          </p:nvPr>
        </p:nvPicPr>
        <p:blipFill>
          <a:blip r:embed="rId4" cstate="screen">
            <a:clrChange>
              <a:clrFrom>
                <a:srgbClr val="ECECED"/>
              </a:clrFrom>
              <a:clrTo>
                <a:srgbClr val="ECECED">
                  <a:alpha val="0"/>
                </a:srgbClr>
              </a:clrTo>
            </a:clrChange>
            <a:lum contrast="20000"/>
            <a:extLst>
              <a:ext uri="{28A0092B-C50C-407E-A947-70E740481C1C}">
                <a14:useLocalDpi xmlns:a14="http://schemas.microsoft.com/office/drawing/2010/main"/>
              </a:ext>
            </a:extLst>
          </a:blip>
          <a:srcRect/>
          <a:stretch>
            <a:fillRect/>
          </a:stretch>
        </p:blipFill>
        <p:spPr bwMode="auto">
          <a:xfrm>
            <a:off x="0" y="3124200"/>
            <a:ext cx="5440680" cy="3733800"/>
          </a:xfrm>
          <a:prstGeom prst="rect">
            <a:avLst/>
          </a:prstGeom>
          <a:noFill/>
          <a:ln w="9525">
            <a:noFill/>
            <a:miter lim="800000"/>
            <a:headEnd/>
            <a:tailEnd/>
          </a:ln>
        </p:spPr>
      </p:pic>
      <p:pic>
        <p:nvPicPr>
          <p:cNvPr id="87046" name="Picture 6" descr="http://www.imageenvision.com/150/14480-soldier-holding-a-bayonet-rifle-clipart-by-dja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86200" y="3124200"/>
            <a:ext cx="1099947" cy="1486415"/>
          </a:xfrm>
          <a:prstGeom prst="rect">
            <a:avLst/>
          </a:prstGeom>
          <a:noFill/>
        </p:spPr>
      </p:pic>
      <p:pic>
        <p:nvPicPr>
          <p:cNvPr id="12" name="Picture 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77000" y="3581400"/>
            <a:ext cx="2667000" cy="2303318"/>
          </a:xfrm>
          <a:prstGeom prst="rect">
            <a:avLst/>
          </a:prstGeom>
          <a:noFill/>
          <a:ln w="9525">
            <a:noFill/>
            <a:miter lim="800000"/>
            <a:headEnd/>
            <a:tailEnd/>
          </a:ln>
        </p:spPr>
      </p:pic>
      <p:pic>
        <p:nvPicPr>
          <p:cNvPr id="13" name="Picture 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77000" y="5825612"/>
            <a:ext cx="2667000" cy="1032387"/>
          </a:xfrm>
          <a:prstGeom prst="rect">
            <a:avLst/>
          </a:prstGeom>
          <a:noFill/>
          <a:ln w="9525">
            <a:noFill/>
            <a:miter lim="800000"/>
            <a:headEnd/>
            <a:tailEnd/>
          </a:ln>
        </p:spPr>
      </p:pic>
      <p:pic>
        <p:nvPicPr>
          <p:cNvPr id="87051" name="Picture 11" descr="File:President Rutherford Hayes 1870 - 1880 Restored.jpg">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203059" y="0"/>
            <a:ext cx="1940941" cy="2362200"/>
          </a:xfrm>
          <a:prstGeom prst="rect">
            <a:avLst/>
          </a:prstGeom>
          <a:noFill/>
        </p:spPr>
      </p:pic>
      <p:pic>
        <p:nvPicPr>
          <p:cNvPr id="87053" name="Picture 13" descr="File:SJTilden of NY.jpg">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1"/>
            <a:ext cx="1752600" cy="2489621"/>
          </a:xfrm>
          <a:prstGeom prst="rect">
            <a:avLst/>
          </a:prstGeom>
          <a:noFill/>
        </p:spPr>
      </p:pic>
      <p:pic>
        <p:nvPicPr>
          <p:cNvPr id="16" name="Picture 6" descr="http://www.imageenvision.com/150/14480-soldier-holding-a-bayonet-rifle-clipart-by-dja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38600" y="5029200"/>
            <a:ext cx="1099947" cy="1486415"/>
          </a:xfrm>
          <a:prstGeom prst="rect">
            <a:avLst/>
          </a:prstGeom>
          <a:noFill/>
        </p:spPr>
      </p:pic>
      <p:sp>
        <p:nvSpPr>
          <p:cNvPr id="3" name="Content Placeholder 2"/>
          <p:cNvSpPr>
            <a:spLocks noGrp="1"/>
          </p:cNvSpPr>
          <p:nvPr>
            <p:ph sz="half" idx="1"/>
          </p:nvPr>
        </p:nvSpPr>
        <p:spPr>
          <a:xfrm>
            <a:off x="2743200" y="990601"/>
            <a:ext cx="3733800" cy="609600"/>
          </a:xfrm>
        </p:spPr>
        <p:txBody>
          <a:bodyPr>
            <a:normAutofit/>
          </a:bodyPr>
          <a:lstStyle/>
          <a:p>
            <a:pPr algn="ctr">
              <a:buNone/>
            </a:pPr>
            <a:r>
              <a:rPr lang="en-US" sz="3200" b="1" dirty="0"/>
              <a:t>DISPUTED</a:t>
            </a:r>
            <a:r>
              <a:rPr lang="en-US" sz="3200" dirty="0"/>
              <a:t> </a:t>
            </a:r>
            <a:r>
              <a:rPr lang="en-US" sz="3200" b="1" dirty="0"/>
              <a:t>ELECTION</a:t>
            </a:r>
          </a:p>
        </p:txBody>
      </p:sp>
      <p:pic>
        <p:nvPicPr>
          <p:cNvPr id="87054" name="Picture 14" descr="C:\Documents and Settings\trichey\Local Settings\Temporary Internet Files\Content.IE5\8B57FJOL\MC900437787[1].wm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667000" y="3048001"/>
            <a:ext cx="1047749" cy="838199"/>
          </a:xfrm>
          <a:prstGeom prst="rect">
            <a:avLst/>
          </a:prstGeom>
          <a:noFill/>
        </p:spPr>
      </p:pic>
      <p:pic>
        <p:nvPicPr>
          <p:cNvPr id="87049" name="Picture 9" descr="C:\Documents and Settings\trichey\Local Settings\Temporary Internet Files\Content.IE5\4TYQN5CY\MC900437781[1].wmf"/>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200400" y="3200400"/>
            <a:ext cx="1100699" cy="965200"/>
          </a:xfrm>
          <a:prstGeom prst="rect">
            <a:avLst/>
          </a:prstGeom>
          <a:noFill/>
        </p:spPr>
      </p:pic>
      <p:pic>
        <p:nvPicPr>
          <p:cNvPr id="23" name="Picture 14" descr="C:\Documents and Settings\trichey\Local Settings\Temporary Internet Files\Content.IE5\8B57FJOL\MC900437787[1].wm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362200" y="4267201"/>
            <a:ext cx="1047749" cy="838199"/>
          </a:xfrm>
          <a:prstGeom prst="rect">
            <a:avLst/>
          </a:prstGeom>
          <a:noFill/>
        </p:spPr>
      </p:pic>
      <p:pic>
        <p:nvPicPr>
          <p:cNvPr id="24" name="Picture 9" descr="C:\Documents and Settings\trichey\Local Settings\Temporary Internet Files\Content.IE5\4TYQN5CY\MC900437781[1].wmf"/>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895600" y="4419600"/>
            <a:ext cx="1100699" cy="965200"/>
          </a:xfrm>
          <a:prstGeom prst="rect">
            <a:avLst/>
          </a:prstGeom>
          <a:noFill/>
        </p:spPr>
      </p:pic>
      <p:pic>
        <p:nvPicPr>
          <p:cNvPr id="25" name="Picture 14" descr="C:\Documents and Settings\trichey\Local Settings\Temporary Internet Files\Content.IE5\8B57FJOL\MC900437787[1].wm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04800" y="3657601"/>
            <a:ext cx="1047749" cy="838199"/>
          </a:xfrm>
          <a:prstGeom prst="rect">
            <a:avLst/>
          </a:prstGeom>
          <a:noFill/>
        </p:spPr>
      </p:pic>
      <p:pic>
        <p:nvPicPr>
          <p:cNvPr id="26" name="Picture 9" descr="C:\Documents and Settings\trichey\Local Settings\Temporary Internet Files\Content.IE5\4TYQN5CY\MC900437781[1].wmf"/>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38200" y="3810000"/>
            <a:ext cx="1100699" cy="965200"/>
          </a:xfrm>
          <a:prstGeom prst="rect">
            <a:avLst/>
          </a:prstGeom>
          <a:noFill/>
        </p:spPr>
      </p:pic>
      <p:pic>
        <p:nvPicPr>
          <p:cNvPr id="17" name="Picture 6" descr="http://www.imageenvision.com/150/14480-soldier-holding-a-bayonet-rifle-clipart-by-dja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66800" y="4648200"/>
            <a:ext cx="1099947" cy="1486415"/>
          </a:xfrm>
          <a:prstGeom prst="rect">
            <a:avLst/>
          </a:prstGeom>
          <a:noFill/>
        </p:spPr>
      </p:pic>
      <p:sp>
        <p:nvSpPr>
          <p:cNvPr id="18" name="TextBox 17"/>
          <p:cNvSpPr txBox="1"/>
          <p:nvPr/>
        </p:nvSpPr>
        <p:spPr>
          <a:xfrm>
            <a:off x="0" y="2438400"/>
            <a:ext cx="1752600" cy="707886"/>
          </a:xfrm>
          <a:prstGeom prst="rect">
            <a:avLst/>
          </a:prstGeom>
          <a:noFill/>
        </p:spPr>
        <p:txBody>
          <a:bodyPr wrap="square" rtlCol="0">
            <a:spAutoFit/>
          </a:bodyPr>
          <a:lstStyle/>
          <a:p>
            <a:r>
              <a:rPr lang="en-US" sz="2000" b="1" dirty="0">
                <a:solidFill>
                  <a:srgbClr val="20293F"/>
                </a:solidFill>
              </a:rPr>
              <a:t>Samuel Tilden</a:t>
            </a:r>
          </a:p>
          <a:p>
            <a:r>
              <a:rPr lang="en-US" sz="2000" b="1" dirty="0">
                <a:solidFill>
                  <a:srgbClr val="20293F"/>
                </a:solidFill>
              </a:rPr>
              <a:t>(D-NY)</a:t>
            </a:r>
          </a:p>
        </p:txBody>
      </p:sp>
      <p:sp>
        <p:nvSpPr>
          <p:cNvPr id="19" name="TextBox 18"/>
          <p:cNvSpPr txBox="1"/>
          <p:nvPr/>
        </p:nvSpPr>
        <p:spPr>
          <a:xfrm>
            <a:off x="6705600" y="2286000"/>
            <a:ext cx="2438400" cy="707886"/>
          </a:xfrm>
          <a:prstGeom prst="rect">
            <a:avLst/>
          </a:prstGeom>
          <a:noFill/>
        </p:spPr>
        <p:txBody>
          <a:bodyPr wrap="square" rtlCol="0">
            <a:spAutoFit/>
          </a:bodyPr>
          <a:lstStyle/>
          <a:p>
            <a:pPr algn="r"/>
            <a:r>
              <a:rPr lang="en-US" sz="2000" b="1" dirty="0">
                <a:solidFill>
                  <a:srgbClr val="20293F"/>
                </a:solidFill>
              </a:rPr>
              <a:t>Rutherford B. Hayes</a:t>
            </a:r>
          </a:p>
          <a:p>
            <a:pPr algn="r"/>
            <a:r>
              <a:rPr lang="en-US" sz="2000" b="1" dirty="0">
                <a:solidFill>
                  <a:srgbClr val="20293F"/>
                </a:solidFill>
              </a:rPr>
              <a:t>(R-OH)</a:t>
            </a:r>
          </a:p>
        </p:txBody>
      </p:sp>
      <p:sp>
        <p:nvSpPr>
          <p:cNvPr id="20" name="TextBox 19"/>
          <p:cNvSpPr txBox="1"/>
          <p:nvPr/>
        </p:nvSpPr>
        <p:spPr>
          <a:xfrm>
            <a:off x="6705600" y="3124200"/>
            <a:ext cx="2438400" cy="523220"/>
          </a:xfrm>
          <a:prstGeom prst="rect">
            <a:avLst/>
          </a:prstGeom>
          <a:noFill/>
        </p:spPr>
        <p:txBody>
          <a:bodyPr wrap="square" rtlCol="0">
            <a:spAutoFit/>
          </a:bodyPr>
          <a:lstStyle/>
          <a:p>
            <a:pPr algn="ctr"/>
            <a:r>
              <a:rPr lang="en-US" sz="2800" b="1" i="1" dirty="0">
                <a:solidFill>
                  <a:srgbClr val="20293F"/>
                </a:solidFill>
              </a:rPr>
              <a:t>“</a:t>
            </a:r>
            <a:r>
              <a:rPr lang="en-US" sz="2800" b="1" i="1" dirty="0" err="1">
                <a:solidFill>
                  <a:srgbClr val="20293F"/>
                </a:solidFill>
              </a:rPr>
              <a:t>Rutherfraud</a:t>
            </a:r>
            <a:r>
              <a:rPr lang="en-US" sz="2800" b="1" i="1" dirty="0">
                <a:solidFill>
                  <a:srgbClr val="20293F"/>
                </a:solidFill>
              </a:rPr>
              <a:t>”</a:t>
            </a:r>
          </a:p>
        </p:txBody>
      </p:sp>
      <p:sp>
        <p:nvSpPr>
          <p:cNvPr id="21" name="Rectangle 20"/>
          <p:cNvSpPr/>
          <p:nvPr/>
        </p:nvSpPr>
        <p:spPr>
          <a:xfrm>
            <a:off x="1752600" y="1828800"/>
            <a:ext cx="963725" cy="707886"/>
          </a:xfrm>
          <a:prstGeom prst="rect">
            <a:avLst/>
          </a:prstGeom>
        </p:spPr>
        <p:txBody>
          <a:bodyPr wrap="none">
            <a:spAutoFit/>
          </a:bodyPr>
          <a:lstStyle/>
          <a:p>
            <a:r>
              <a:rPr lang="en-US" sz="4000" b="1" dirty="0">
                <a:solidFill>
                  <a:srgbClr val="404749">
                    <a:lumMod val="75000"/>
                  </a:srgbClr>
                </a:solidFill>
              </a:rPr>
              <a:t>184</a:t>
            </a:r>
            <a:endParaRPr lang="en-US" sz="3600" dirty="0">
              <a:solidFill>
                <a:srgbClr val="404749">
                  <a:lumMod val="75000"/>
                </a:srgbClr>
              </a:solidFill>
            </a:endParaRPr>
          </a:p>
        </p:txBody>
      </p:sp>
      <p:sp>
        <p:nvSpPr>
          <p:cNvPr id="22" name="Rectangle 21"/>
          <p:cNvSpPr/>
          <p:nvPr/>
        </p:nvSpPr>
        <p:spPr>
          <a:xfrm>
            <a:off x="6324600" y="1828800"/>
            <a:ext cx="963725" cy="707886"/>
          </a:xfrm>
          <a:prstGeom prst="rect">
            <a:avLst/>
          </a:prstGeom>
        </p:spPr>
        <p:txBody>
          <a:bodyPr wrap="none">
            <a:spAutoFit/>
          </a:bodyPr>
          <a:lstStyle/>
          <a:p>
            <a:r>
              <a:rPr lang="en-US" sz="4000" b="1" dirty="0">
                <a:solidFill>
                  <a:srgbClr val="C00000"/>
                </a:solidFill>
              </a:rPr>
              <a:t>166</a:t>
            </a:r>
            <a:endParaRPr lang="en-US" sz="3600" dirty="0">
              <a:solidFill>
                <a:srgbClr val="C00000"/>
              </a:solidFill>
            </a:endParaRPr>
          </a:p>
        </p:txBody>
      </p:sp>
      <p:sp>
        <p:nvSpPr>
          <p:cNvPr id="27" name="Rectangle 26"/>
          <p:cNvSpPr/>
          <p:nvPr/>
        </p:nvSpPr>
        <p:spPr>
          <a:xfrm>
            <a:off x="6324600" y="2590800"/>
            <a:ext cx="963725" cy="707886"/>
          </a:xfrm>
          <a:prstGeom prst="rect">
            <a:avLst/>
          </a:prstGeom>
        </p:spPr>
        <p:txBody>
          <a:bodyPr wrap="none">
            <a:spAutoFit/>
          </a:bodyPr>
          <a:lstStyle/>
          <a:p>
            <a:r>
              <a:rPr lang="en-US" sz="4000" b="1" dirty="0">
                <a:solidFill>
                  <a:srgbClr val="00B050"/>
                </a:solidFill>
              </a:rPr>
              <a:t>185</a:t>
            </a:r>
            <a:endParaRPr lang="en-US" sz="4000" dirty="0">
              <a:solidFill>
                <a:srgbClr val="00B050"/>
              </a:solidFill>
            </a:endParaRPr>
          </a:p>
        </p:txBody>
      </p:sp>
    </p:spTree>
    <p:extLst>
      <p:ext uri="{BB962C8B-B14F-4D97-AF65-F5344CB8AC3E}">
        <p14:creationId xmlns:p14="http://schemas.microsoft.com/office/powerpoint/2010/main" val="317369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path" presetSubtype="0" accel="50000" decel="50000" fill="hold" nodeType="clickEffect">
                                  <p:stCondLst>
                                    <p:cond delay="0"/>
                                  </p:stCondLst>
                                  <p:childTnLst>
                                    <p:animMotion origin="layout" path="M 5.55556E-7 2.96296E-6 L 0.4066 -0.44815 " pathEditMode="relative" rAng="0" ptsTypes="AA">
                                      <p:cBhvr>
                                        <p:cTn id="13" dur="2000" fill="hold"/>
                                        <p:tgtEl>
                                          <p:spTgt spid="87049"/>
                                        </p:tgtEl>
                                        <p:attrNameLst>
                                          <p:attrName>ppt_x</p:attrName>
                                          <p:attrName>ppt_y</p:attrName>
                                        </p:attrNameLst>
                                      </p:cBhvr>
                                      <p:rCtr x="20300" y="-22400"/>
                                    </p:animMotion>
                                  </p:childTnLst>
                                </p:cTn>
                              </p:par>
                              <p:par>
                                <p:cTn id="14" presetID="56" presetClass="path" presetSubtype="0" accel="50000" decel="50000" fill="hold" nodeType="withEffect">
                                  <p:stCondLst>
                                    <p:cond delay="1000"/>
                                  </p:stCondLst>
                                  <p:childTnLst>
                                    <p:animMotion origin="layout" path="M 3.88889E-6 -4.81481E-6 L 0.54826 -0.43703 " pathEditMode="relative" rAng="0" ptsTypes="AA">
                                      <p:cBhvr>
                                        <p:cTn id="15" dur="2000" fill="hold"/>
                                        <p:tgtEl>
                                          <p:spTgt spid="24"/>
                                        </p:tgtEl>
                                        <p:attrNameLst>
                                          <p:attrName>ppt_x</p:attrName>
                                          <p:attrName>ppt_y</p:attrName>
                                        </p:attrNameLst>
                                      </p:cBhvr>
                                      <p:rCtr x="27400" y="-21900"/>
                                    </p:animMotion>
                                  </p:childTnLst>
                                </p:cTn>
                              </p:par>
                              <p:par>
                                <p:cTn id="16" presetID="56" presetClass="path" presetSubtype="0" accel="50000" decel="50000" fill="hold" nodeType="withEffect">
                                  <p:stCondLst>
                                    <p:cond delay="1500"/>
                                  </p:stCondLst>
                                  <p:childTnLst>
                                    <p:animMotion origin="layout" path="M 3.88889E-6 4.07407E-6 L 0.66493 -0.34815 " pathEditMode="relative" rAng="0" ptsTypes="AA">
                                      <p:cBhvr>
                                        <p:cTn id="17" dur="2000" fill="hold"/>
                                        <p:tgtEl>
                                          <p:spTgt spid="26"/>
                                        </p:tgtEl>
                                        <p:attrNameLst>
                                          <p:attrName>ppt_x</p:attrName>
                                          <p:attrName>ppt_y</p:attrName>
                                        </p:attrNameLst>
                                      </p:cBhvr>
                                      <p:rCtr x="33200" y="-17400"/>
                                    </p:animMotion>
                                  </p:childTnLst>
                                </p:cTn>
                              </p:par>
                            </p:childTnLst>
                          </p:cTn>
                        </p:par>
                        <p:par>
                          <p:cTn id="18" fill="hold">
                            <p:stCondLst>
                              <p:cond delay="3500"/>
                            </p:stCondLst>
                            <p:childTnLst>
                              <p:par>
                                <p:cTn id="19" presetID="49" presetClass="exit" presetSubtype="0" accel="100000" fill="hold" nodeType="afterEffect">
                                  <p:stCondLst>
                                    <p:cond delay="0"/>
                                  </p:stCondLst>
                                  <p:childTnLst>
                                    <p:anim calcmode="lin" valueType="num">
                                      <p:cBhvr>
                                        <p:cTn id="20" dur="3000"/>
                                        <p:tgtEl>
                                          <p:spTgt spid="25"/>
                                        </p:tgtEl>
                                        <p:attrNameLst>
                                          <p:attrName>ppt_w</p:attrName>
                                        </p:attrNameLst>
                                      </p:cBhvr>
                                      <p:tavLst>
                                        <p:tav tm="0">
                                          <p:val>
                                            <p:strVal val="ppt_w"/>
                                          </p:val>
                                        </p:tav>
                                        <p:tav tm="100000">
                                          <p:val>
                                            <p:fltVal val="0"/>
                                          </p:val>
                                        </p:tav>
                                      </p:tavLst>
                                    </p:anim>
                                    <p:anim calcmode="lin" valueType="num">
                                      <p:cBhvr>
                                        <p:cTn id="21" dur="3000"/>
                                        <p:tgtEl>
                                          <p:spTgt spid="25"/>
                                        </p:tgtEl>
                                        <p:attrNameLst>
                                          <p:attrName>ppt_h</p:attrName>
                                        </p:attrNameLst>
                                      </p:cBhvr>
                                      <p:tavLst>
                                        <p:tav tm="0">
                                          <p:val>
                                            <p:strVal val="ppt_h"/>
                                          </p:val>
                                        </p:tav>
                                        <p:tav tm="100000">
                                          <p:val>
                                            <p:fltVal val="0"/>
                                          </p:val>
                                        </p:tav>
                                      </p:tavLst>
                                    </p:anim>
                                    <p:anim calcmode="lin" valueType="num">
                                      <p:cBhvr>
                                        <p:cTn id="22" dur="3000"/>
                                        <p:tgtEl>
                                          <p:spTgt spid="25"/>
                                        </p:tgtEl>
                                        <p:attrNameLst>
                                          <p:attrName>style.rotation</p:attrName>
                                        </p:attrNameLst>
                                      </p:cBhvr>
                                      <p:tavLst>
                                        <p:tav tm="0">
                                          <p:val>
                                            <p:fltVal val="0"/>
                                          </p:val>
                                        </p:tav>
                                        <p:tav tm="100000">
                                          <p:val>
                                            <p:fltVal val="360"/>
                                          </p:val>
                                        </p:tav>
                                      </p:tavLst>
                                    </p:anim>
                                    <p:animEffect transition="out" filter="fade">
                                      <p:cBhvr>
                                        <p:cTn id="23" dur="3000"/>
                                        <p:tgtEl>
                                          <p:spTgt spid="25"/>
                                        </p:tgtEl>
                                      </p:cBhvr>
                                    </p:animEffect>
                                    <p:set>
                                      <p:cBhvr>
                                        <p:cTn id="24" dur="1" fill="hold">
                                          <p:stCondLst>
                                            <p:cond delay="2999"/>
                                          </p:stCondLst>
                                        </p:cTn>
                                        <p:tgtEl>
                                          <p:spTgt spid="25"/>
                                        </p:tgtEl>
                                        <p:attrNameLst>
                                          <p:attrName>style.visibility</p:attrName>
                                        </p:attrNameLst>
                                      </p:cBhvr>
                                      <p:to>
                                        <p:strVal val="hidden"/>
                                      </p:to>
                                    </p:set>
                                  </p:childTnLst>
                                </p:cTn>
                              </p:par>
                              <p:par>
                                <p:cTn id="25" presetID="49" presetClass="exit" presetSubtype="0" accel="100000" fill="hold" nodeType="withEffect">
                                  <p:stCondLst>
                                    <p:cond delay="0"/>
                                  </p:stCondLst>
                                  <p:childTnLst>
                                    <p:anim calcmode="lin" valueType="num">
                                      <p:cBhvr>
                                        <p:cTn id="26" dur="3000"/>
                                        <p:tgtEl>
                                          <p:spTgt spid="23"/>
                                        </p:tgtEl>
                                        <p:attrNameLst>
                                          <p:attrName>ppt_w</p:attrName>
                                        </p:attrNameLst>
                                      </p:cBhvr>
                                      <p:tavLst>
                                        <p:tav tm="0">
                                          <p:val>
                                            <p:strVal val="ppt_w"/>
                                          </p:val>
                                        </p:tav>
                                        <p:tav tm="100000">
                                          <p:val>
                                            <p:fltVal val="0"/>
                                          </p:val>
                                        </p:tav>
                                      </p:tavLst>
                                    </p:anim>
                                    <p:anim calcmode="lin" valueType="num">
                                      <p:cBhvr>
                                        <p:cTn id="27" dur="3000"/>
                                        <p:tgtEl>
                                          <p:spTgt spid="23"/>
                                        </p:tgtEl>
                                        <p:attrNameLst>
                                          <p:attrName>ppt_h</p:attrName>
                                        </p:attrNameLst>
                                      </p:cBhvr>
                                      <p:tavLst>
                                        <p:tav tm="0">
                                          <p:val>
                                            <p:strVal val="ppt_h"/>
                                          </p:val>
                                        </p:tav>
                                        <p:tav tm="100000">
                                          <p:val>
                                            <p:fltVal val="0"/>
                                          </p:val>
                                        </p:tav>
                                      </p:tavLst>
                                    </p:anim>
                                    <p:anim calcmode="lin" valueType="num">
                                      <p:cBhvr>
                                        <p:cTn id="28" dur="3000"/>
                                        <p:tgtEl>
                                          <p:spTgt spid="23"/>
                                        </p:tgtEl>
                                        <p:attrNameLst>
                                          <p:attrName>style.rotation</p:attrName>
                                        </p:attrNameLst>
                                      </p:cBhvr>
                                      <p:tavLst>
                                        <p:tav tm="0">
                                          <p:val>
                                            <p:fltVal val="0"/>
                                          </p:val>
                                        </p:tav>
                                        <p:tav tm="100000">
                                          <p:val>
                                            <p:fltVal val="360"/>
                                          </p:val>
                                        </p:tav>
                                      </p:tavLst>
                                    </p:anim>
                                    <p:animEffect transition="out" filter="fade">
                                      <p:cBhvr>
                                        <p:cTn id="29" dur="3000"/>
                                        <p:tgtEl>
                                          <p:spTgt spid="23"/>
                                        </p:tgtEl>
                                      </p:cBhvr>
                                    </p:animEffect>
                                    <p:set>
                                      <p:cBhvr>
                                        <p:cTn id="30" dur="1" fill="hold">
                                          <p:stCondLst>
                                            <p:cond delay="2999"/>
                                          </p:stCondLst>
                                        </p:cTn>
                                        <p:tgtEl>
                                          <p:spTgt spid="23"/>
                                        </p:tgtEl>
                                        <p:attrNameLst>
                                          <p:attrName>style.visibility</p:attrName>
                                        </p:attrNameLst>
                                      </p:cBhvr>
                                      <p:to>
                                        <p:strVal val="hidden"/>
                                      </p:to>
                                    </p:set>
                                  </p:childTnLst>
                                </p:cTn>
                              </p:par>
                              <p:par>
                                <p:cTn id="31" presetID="49" presetClass="exit" presetSubtype="0" accel="100000" fill="hold" nodeType="withEffect">
                                  <p:stCondLst>
                                    <p:cond delay="0"/>
                                  </p:stCondLst>
                                  <p:childTnLst>
                                    <p:anim calcmode="lin" valueType="num">
                                      <p:cBhvr>
                                        <p:cTn id="32" dur="3000"/>
                                        <p:tgtEl>
                                          <p:spTgt spid="87054"/>
                                        </p:tgtEl>
                                        <p:attrNameLst>
                                          <p:attrName>ppt_w</p:attrName>
                                        </p:attrNameLst>
                                      </p:cBhvr>
                                      <p:tavLst>
                                        <p:tav tm="0">
                                          <p:val>
                                            <p:strVal val="ppt_w"/>
                                          </p:val>
                                        </p:tav>
                                        <p:tav tm="100000">
                                          <p:val>
                                            <p:fltVal val="0"/>
                                          </p:val>
                                        </p:tav>
                                      </p:tavLst>
                                    </p:anim>
                                    <p:anim calcmode="lin" valueType="num">
                                      <p:cBhvr>
                                        <p:cTn id="33" dur="3000"/>
                                        <p:tgtEl>
                                          <p:spTgt spid="87054"/>
                                        </p:tgtEl>
                                        <p:attrNameLst>
                                          <p:attrName>ppt_h</p:attrName>
                                        </p:attrNameLst>
                                      </p:cBhvr>
                                      <p:tavLst>
                                        <p:tav tm="0">
                                          <p:val>
                                            <p:strVal val="ppt_h"/>
                                          </p:val>
                                        </p:tav>
                                        <p:tav tm="100000">
                                          <p:val>
                                            <p:fltVal val="0"/>
                                          </p:val>
                                        </p:tav>
                                      </p:tavLst>
                                    </p:anim>
                                    <p:anim calcmode="lin" valueType="num">
                                      <p:cBhvr>
                                        <p:cTn id="34" dur="3000"/>
                                        <p:tgtEl>
                                          <p:spTgt spid="87054"/>
                                        </p:tgtEl>
                                        <p:attrNameLst>
                                          <p:attrName>style.rotation</p:attrName>
                                        </p:attrNameLst>
                                      </p:cBhvr>
                                      <p:tavLst>
                                        <p:tav tm="0">
                                          <p:val>
                                            <p:fltVal val="0"/>
                                          </p:val>
                                        </p:tav>
                                        <p:tav tm="100000">
                                          <p:val>
                                            <p:fltVal val="360"/>
                                          </p:val>
                                        </p:tav>
                                      </p:tavLst>
                                    </p:anim>
                                    <p:animEffect transition="out" filter="fade">
                                      <p:cBhvr>
                                        <p:cTn id="35" dur="3000"/>
                                        <p:tgtEl>
                                          <p:spTgt spid="87054"/>
                                        </p:tgtEl>
                                      </p:cBhvr>
                                    </p:animEffect>
                                    <p:set>
                                      <p:cBhvr>
                                        <p:cTn id="36" dur="1" fill="hold">
                                          <p:stCondLst>
                                            <p:cond delay="2999"/>
                                          </p:stCondLst>
                                        </p:cTn>
                                        <p:tgtEl>
                                          <p:spTgt spid="8705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4" presetClass="path" presetSubtype="0" accel="50000" decel="50000" fill="hold" nodeType="clickEffect">
                                  <p:stCondLst>
                                    <p:cond delay="0"/>
                                  </p:stCondLst>
                                  <p:childTnLst>
                                    <p:animMotion origin="layout" path="M 5.55556E-7 1.11111E-6 L -0.00174 -0.25278 " pathEditMode="relative" rAng="0" ptsTypes="AA">
                                      <p:cBhvr>
                                        <p:cTn id="40" dur="2000" fill="hold"/>
                                        <p:tgtEl>
                                          <p:spTgt spid="87046"/>
                                        </p:tgtEl>
                                        <p:attrNameLst>
                                          <p:attrName>ppt_x</p:attrName>
                                          <p:attrName>ppt_y</p:attrName>
                                        </p:attrNameLst>
                                      </p:cBhvr>
                                      <p:rCtr x="-100" y="-12600"/>
                                    </p:animMotion>
                                  </p:childTnLst>
                                </p:cTn>
                              </p:par>
                              <p:par>
                                <p:cTn id="41" presetID="64" presetClass="path" presetSubtype="0" accel="50000" decel="50000" fill="hold" nodeType="withEffect">
                                  <p:stCondLst>
                                    <p:cond delay="1000"/>
                                  </p:stCondLst>
                                  <p:childTnLst>
                                    <p:animMotion origin="layout" path="M 3.88889E-6 3.33333E-6 L 0.05659 -0.53056 " pathEditMode="relative" rAng="0" ptsTypes="AA">
                                      <p:cBhvr>
                                        <p:cTn id="42" dur="2000" fill="hold"/>
                                        <p:tgtEl>
                                          <p:spTgt spid="16"/>
                                        </p:tgtEl>
                                        <p:attrNameLst>
                                          <p:attrName>ppt_x</p:attrName>
                                          <p:attrName>ppt_y</p:attrName>
                                        </p:attrNameLst>
                                      </p:cBhvr>
                                      <p:rCtr x="2800" y="-26500"/>
                                    </p:animMotion>
                                  </p:childTnLst>
                                </p:cTn>
                              </p:par>
                              <p:par>
                                <p:cTn id="43" presetID="64" presetClass="path" presetSubtype="0" accel="50000" decel="50000" fill="hold" nodeType="withEffect">
                                  <p:stCondLst>
                                    <p:cond delay="1500"/>
                                  </p:stCondLst>
                                  <p:childTnLst>
                                    <p:animMotion origin="layout" path="M 3.88889E-6 -1.11111E-6 L 0.22326 -0.475 " pathEditMode="relative" rAng="0" ptsTypes="AA">
                                      <p:cBhvr>
                                        <p:cTn id="44" dur="2000" fill="hold"/>
                                        <p:tgtEl>
                                          <p:spTgt spid="17"/>
                                        </p:tgtEl>
                                        <p:attrNameLst>
                                          <p:attrName>ppt_x</p:attrName>
                                          <p:attrName>ppt_y</p:attrName>
                                        </p:attrNameLst>
                                      </p:cBhvr>
                                      <p:rCtr x="11200" y="-23700"/>
                                    </p:animMotion>
                                  </p:childTnLst>
                                </p:cTn>
                              </p:par>
                            </p:childTnLst>
                          </p:cTn>
                        </p:par>
                        <p:par>
                          <p:cTn id="45" fill="hold">
                            <p:stCondLst>
                              <p:cond delay="3500"/>
                            </p:stCondLst>
                            <p:childTnLst>
                              <p:par>
                                <p:cTn id="46" presetID="2" presetClass="exit" presetSubtype="2" fill="hold" nodeType="afterEffect">
                                  <p:stCondLst>
                                    <p:cond delay="0"/>
                                  </p:stCondLst>
                                  <p:childTnLst>
                                    <p:anim calcmode="lin" valueType="num">
                                      <p:cBhvr additive="base">
                                        <p:cTn id="47" dur="2000"/>
                                        <p:tgtEl>
                                          <p:spTgt spid="87046"/>
                                        </p:tgtEl>
                                        <p:attrNameLst>
                                          <p:attrName>ppt_x</p:attrName>
                                        </p:attrNameLst>
                                      </p:cBhvr>
                                      <p:tavLst>
                                        <p:tav tm="0">
                                          <p:val>
                                            <p:strVal val="ppt_x"/>
                                          </p:val>
                                        </p:tav>
                                        <p:tav tm="100000">
                                          <p:val>
                                            <p:strVal val="1+ppt_w/2"/>
                                          </p:val>
                                        </p:tav>
                                      </p:tavLst>
                                    </p:anim>
                                    <p:anim calcmode="lin" valueType="num">
                                      <p:cBhvr additive="base">
                                        <p:cTn id="48" dur="2000"/>
                                        <p:tgtEl>
                                          <p:spTgt spid="87046"/>
                                        </p:tgtEl>
                                        <p:attrNameLst>
                                          <p:attrName>ppt_y</p:attrName>
                                        </p:attrNameLst>
                                      </p:cBhvr>
                                      <p:tavLst>
                                        <p:tav tm="0">
                                          <p:val>
                                            <p:strVal val="ppt_y"/>
                                          </p:val>
                                        </p:tav>
                                        <p:tav tm="100000">
                                          <p:val>
                                            <p:strVal val="ppt_y"/>
                                          </p:val>
                                        </p:tav>
                                      </p:tavLst>
                                    </p:anim>
                                    <p:set>
                                      <p:cBhvr>
                                        <p:cTn id="49" dur="1" fill="hold">
                                          <p:stCondLst>
                                            <p:cond delay="1999"/>
                                          </p:stCondLst>
                                        </p:cTn>
                                        <p:tgtEl>
                                          <p:spTgt spid="87046"/>
                                        </p:tgtEl>
                                        <p:attrNameLst>
                                          <p:attrName>style.visibility</p:attrName>
                                        </p:attrNameLst>
                                      </p:cBhvr>
                                      <p:to>
                                        <p:strVal val="hidden"/>
                                      </p:to>
                                    </p:set>
                                  </p:childTnLst>
                                </p:cTn>
                              </p:par>
                              <p:par>
                                <p:cTn id="50" presetID="2" presetClass="exit" presetSubtype="2" fill="hold" nodeType="withEffect">
                                  <p:stCondLst>
                                    <p:cond delay="0"/>
                                  </p:stCondLst>
                                  <p:childTnLst>
                                    <p:anim calcmode="lin" valueType="num">
                                      <p:cBhvr additive="base">
                                        <p:cTn id="51" dur="2000"/>
                                        <p:tgtEl>
                                          <p:spTgt spid="16"/>
                                        </p:tgtEl>
                                        <p:attrNameLst>
                                          <p:attrName>ppt_x</p:attrName>
                                        </p:attrNameLst>
                                      </p:cBhvr>
                                      <p:tavLst>
                                        <p:tav tm="0">
                                          <p:val>
                                            <p:strVal val="ppt_x"/>
                                          </p:val>
                                        </p:tav>
                                        <p:tav tm="100000">
                                          <p:val>
                                            <p:strVal val="1+ppt_w/2"/>
                                          </p:val>
                                        </p:tav>
                                      </p:tavLst>
                                    </p:anim>
                                    <p:anim calcmode="lin" valueType="num">
                                      <p:cBhvr additive="base">
                                        <p:cTn id="52" dur="2000"/>
                                        <p:tgtEl>
                                          <p:spTgt spid="16"/>
                                        </p:tgtEl>
                                        <p:attrNameLst>
                                          <p:attrName>ppt_y</p:attrName>
                                        </p:attrNameLst>
                                      </p:cBhvr>
                                      <p:tavLst>
                                        <p:tav tm="0">
                                          <p:val>
                                            <p:strVal val="ppt_y"/>
                                          </p:val>
                                        </p:tav>
                                        <p:tav tm="100000">
                                          <p:val>
                                            <p:strVal val="ppt_y"/>
                                          </p:val>
                                        </p:tav>
                                      </p:tavLst>
                                    </p:anim>
                                    <p:set>
                                      <p:cBhvr>
                                        <p:cTn id="53" dur="1" fill="hold">
                                          <p:stCondLst>
                                            <p:cond delay="1999"/>
                                          </p:stCondLst>
                                        </p:cTn>
                                        <p:tgtEl>
                                          <p:spTgt spid="16"/>
                                        </p:tgtEl>
                                        <p:attrNameLst>
                                          <p:attrName>style.visibility</p:attrName>
                                        </p:attrNameLst>
                                      </p:cBhvr>
                                      <p:to>
                                        <p:strVal val="hidden"/>
                                      </p:to>
                                    </p:set>
                                  </p:childTnLst>
                                </p:cTn>
                              </p:par>
                              <p:par>
                                <p:cTn id="54" presetID="2" presetClass="exit" presetSubtype="2" fill="hold" nodeType="withEffect">
                                  <p:stCondLst>
                                    <p:cond delay="0"/>
                                  </p:stCondLst>
                                  <p:childTnLst>
                                    <p:anim calcmode="lin" valueType="num">
                                      <p:cBhvr additive="base">
                                        <p:cTn id="55" dur="2000"/>
                                        <p:tgtEl>
                                          <p:spTgt spid="17"/>
                                        </p:tgtEl>
                                        <p:attrNameLst>
                                          <p:attrName>ppt_x</p:attrName>
                                        </p:attrNameLst>
                                      </p:cBhvr>
                                      <p:tavLst>
                                        <p:tav tm="0">
                                          <p:val>
                                            <p:strVal val="ppt_x"/>
                                          </p:val>
                                        </p:tav>
                                        <p:tav tm="100000">
                                          <p:val>
                                            <p:strVal val="1+ppt_w/2"/>
                                          </p:val>
                                        </p:tav>
                                      </p:tavLst>
                                    </p:anim>
                                    <p:anim calcmode="lin" valueType="num">
                                      <p:cBhvr additive="base">
                                        <p:cTn id="56" dur="2000"/>
                                        <p:tgtEl>
                                          <p:spTgt spid="17"/>
                                        </p:tgtEl>
                                        <p:attrNameLst>
                                          <p:attrName>ppt_y</p:attrName>
                                        </p:attrNameLst>
                                      </p:cBhvr>
                                      <p:tavLst>
                                        <p:tav tm="0">
                                          <p:val>
                                            <p:strVal val="ppt_y"/>
                                          </p:val>
                                        </p:tav>
                                        <p:tav tm="100000">
                                          <p:val>
                                            <p:strVal val="ppt_y"/>
                                          </p:val>
                                        </p:tav>
                                      </p:tavLst>
                                    </p:anim>
                                    <p:set>
                                      <p:cBhvr>
                                        <p:cTn id="57" dur="1" fill="hold">
                                          <p:stCondLst>
                                            <p:cond delay="1999"/>
                                          </p:stCondLst>
                                        </p:cTn>
                                        <p:tgtEl>
                                          <p:spTgt spid="17"/>
                                        </p:tgtEl>
                                        <p:attrNameLst>
                                          <p:attrName>style.visibility</p:attrName>
                                        </p:attrNameLst>
                                      </p:cBhvr>
                                      <p:to>
                                        <p:strVal val="hidden"/>
                                      </p:to>
                                    </p:se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4" fill="hold">
                            <p:stCondLst>
                              <p:cond delay="6500"/>
                            </p:stCondLst>
                            <p:childTnLst>
                              <p:par>
                                <p:cTn id="65" presetID="53" presetClass="entr" presetSubtype="0" fill="hold" grpId="0" nodeType="afterEffect">
                                  <p:stCondLst>
                                    <p:cond delay="150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1143000"/>
          </a:xfrm>
        </p:spPr>
        <p:txBody>
          <a:bodyPr>
            <a:noAutofit/>
          </a:bodyPr>
          <a:lstStyle/>
          <a:p>
            <a:r>
              <a:rPr lang="en-US" sz="6000" b="1" dirty="0"/>
              <a:t>“Redeemer” Governments</a:t>
            </a:r>
          </a:p>
        </p:txBody>
      </p:sp>
      <p:sp>
        <p:nvSpPr>
          <p:cNvPr id="3" name="Content Placeholder 2"/>
          <p:cNvSpPr>
            <a:spLocks noGrp="1"/>
          </p:cNvSpPr>
          <p:nvPr>
            <p:ph sz="half" idx="1"/>
          </p:nvPr>
        </p:nvSpPr>
        <p:spPr>
          <a:xfrm>
            <a:off x="228600" y="1600200"/>
            <a:ext cx="4343400" cy="4525963"/>
          </a:xfrm>
        </p:spPr>
        <p:txBody>
          <a:bodyPr/>
          <a:lstStyle/>
          <a:p>
            <a:pPr marL="0" indent="0">
              <a:buNone/>
            </a:pPr>
            <a:r>
              <a:rPr lang="en-US" b="1" dirty="0"/>
              <a:t>Southern White “Bourbon” Democrats re-assert authority</a:t>
            </a:r>
          </a:p>
          <a:p>
            <a:pPr>
              <a:buNone/>
            </a:pPr>
            <a:endParaRPr lang="en-US" b="1" dirty="0"/>
          </a:p>
          <a:p>
            <a:pPr>
              <a:buNone/>
            </a:pPr>
            <a:r>
              <a:rPr lang="en-US" sz="3600" b="1" dirty="0"/>
              <a:t>“Solid South”</a:t>
            </a:r>
          </a:p>
          <a:p>
            <a:pPr marL="285750" lvl="1"/>
            <a:r>
              <a:rPr lang="en-US" b="1" dirty="0"/>
              <a:t>DEMOCRATIC STRONGHOLD</a:t>
            </a:r>
          </a:p>
          <a:p>
            <a:pPr marL="569913" lvl="2" indent="-285750"/>
            <a:r>
              <a:rPr lang="en-US" b="1" dirty="0"/>
              <a:t>Republican Party a non-entity in Southern politics until the 1960s</a:t>
            </a:r>
          </a:p>
        </p:txBody>
      </p:sp>
      <p:pic>
        <p:nvPicPr>
          <p:cNvPr id="8194" name="Picture 2" descr="File:Wade Hampton III - Brady-Handy.jpg">
            <a:hlinkClick r:id="rId2"/>
          </p:cNvPr>
          <p:cNvPicPr>
            <a:picLocks noGrp="1" noChangeAspect="1" noChangeArrowheads="1"/>
          </p:cNvPicPr>
          <p:nvPr>
            <p:ph sz="half" idx="2"/>
          </p:nvPr>
        </p:nvPicPr>
        <p:blipFill>
          <a:blip r:embed="rId3" cstate="print"/>
          <a:srcRect/>
          <a:stretch>
            <a:fillRect/>
          </a:stretch>
        </p:blipFill>
        <p:spPr bwMode="auto">
          <a:xfrm>
            <a:off x="4876800" y="1524000"/>
            <a:ext cx="3862155" cy="4525963"/>
          </a:xfrm>
          <a:prstGeom prst="rect">
            <a:avLst/>
          </a:prstGeom>
          <a:noFill/>
        </p:spPr>
      </p:pic>
      <p:sp>
        <p:nvSpPr>
          <p:cNvPr id="6" name="TextBox 5"/>
          <p:cNvSpPr txBox="1"/>
          <p:nvPr/>
        </p:nvSpPr>
        <p:spPr>
          <a:xfrm>
            <a:off x="4712378" y="6019800"/>
            <a:ext cx="4191000" cy="523220"/>
          </a:xfrm>
          <a:prstGeom prst="rect">
            <a:avLst/>
          </a:prstGeom>
          <a:noFill/>
        </p:spPr>
        <p:txBody>
          <a:bodyPr wrap="square" rtlCol="0">
            <a:spAutoFit/>
          </a:bodyPr>
          <a:lstStyle/>
          <a:p>
            <a:pPr algn="ctr"/>
            <a:r>
              <a:rPr lang="en-US" sz="2800" b="1" dirty="0">
                <a:solidFill>
                  <a:srgbClr val="20293F"/>
                </a:solidFill>
              </a:rPr>
              <a:t>Gov. Wade Hampton (SC)</a:t>
            </a:r>
          </a:p>
        </p:txBody>
      </p:sp>
      <p:pic>
        <p:nvPicPr>
          <p:cNvPr id="8193" name="Picture 1">
            <a:hlinkClick r:id="rId4" action="ppaction://hlinksldjump"/>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8200" y="5334000"/>
            <a:ext cx="2457040" cy="1323975"/>
          </a:xfrm>
          <a:prstGeom prst="rect">
            <a:avLst/>
          </a:prstGeom>
          <a:noFill/>
          <a:ln w="9525">
            <a:noFill/>
            <a:miter lim="800000"/>
            <a:headEnd/>
            <a:tailEnd/>
          </a:ln>
          <a:effectLst>
            <a:glow rad="101600">
              <a:schemeClr val="tx1">
                <a:alpha val="40000"/>
              </a:schemeClr>
            </a:glow>
          </a:effectLst>
        </p:spPr>
      </p:pic>
    </p:spTree>
    <p:extLst>
      <p:ext uri="{BB962C8B-B14F-4D97-AF65-F5344CB8AC3E}">
        <p14:creationId xmlns:p14="http://schemas.microsoft.com/office/powerpoint/2010/main" val="399379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a:t>The “Solid South”</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0114" name="Picture 2"/>
          <p:cNvPicPr>
            <a:picLocks noChangeAspect="1" noChangeArrowheads="1"/>
          </p:cNvPicPr>
          <p:nvPr/>
        </p:nvPicPr>
        <p:blipFill>
          <a:blip r:embed="rId2" cstate="print"/>
          <a:srcRect/>
          <a:stretch>
            <a:fillRect/>
          </a:stretch>
        </p:blipFill>
        <p:spPr bwMode="auto">
          <a:xfrm>
            <a:off x="1" y="1044933"/>
            <a:ext cx="9144000" cy="4927241"/>
          </a:xfrm>
          <a:prstGeom prst="rect">
            <a:avLst/>
          </a:prstGeom>
          <a:noFill/>
          <a:ln w="9525">
            <a:noFill/>
            <a:miter lim="800000"/>
            <a:headEnd/>
            <a:tailEnd/>
          </a:ln>
        </p:spPr>
      </p:pic>
      <p:sp>
        <p:nvSpPr>
          <p:cNvPr id="6" name="TextBox 5"/>
          <p:cNvSpPr txBox="1"/>
          <p:nvPr/>
        </p:nvSpPr>
        <p:spPr>
          <a:xfrm>
            <a:off x="0" y="5867400"/>
            <a:ext cx="9144000" cy="769441"/>
          </a:xfrm>
          <a:prstGeom prst="rect">
            <a:avLst/>
          </a:prstGeom>
          <a:noFill/>
        </p:spPr>
        <p:txBody>
          <a:bodyPr wrap="square" rtlCol="0">
            <a:spAutoFit/>
          </a:bodyPr>
          <a:lstStyle/>
          <a:p>
            <a:pPr algn="ctr"/>
            <a:r>
              <a:rPr lang="en-US" sz="4400" b="1" i="1" dirty="0">
                <a:solidFill>
                  <a:srgbClr val="20293F"/>
                </a:solidFill>
              </a:rPr>
              <a:t>Almost 50 Years Later</a:t>
            </a:r>
          </a:p>
        </p:txBody>
      </p:sp>
    </p:spTree>
    <p:extLst>
      <p:ext uri="{BB962C8B-B14F-4D97-AF65-F5344CB8AC3E}">
        <p14:creationId xmlns:p14="http://schemas.microsoft.com/office/powerpoint/2010/main" val="10089054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572000" cy="1143000"/>
          </a:xfrm>
        </p:spPr>
        <p:txBody>
          <a:bodyPr>
            <a:noAutofit/>
          </a:bodyPr>
          <a:lstStyle/>
          <a:p>
            <a:pPr algn="l"/>
            <a:r>
              <a:rPr lang="en-US" sz="8800" b="1" dirty="0"/>
              <a:t>Jim Crow</a:t>
            </a: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9174"/>
          <a:stretch>
            <a:fillRect/>
          </a:stretch>
        </p:blipFill>
        <p:spPr bwMode="auto">
          <a:xfrm>
            <a:off x="152400" y="1524000"/>
            <a:ext cx="2774137" cy="3771900"/>
          </a:xfrm>
          <a:prstGeom prst="rect">
            <a:avLst/>
          </a:prstGeom>
          <a:noFill/>
          <a:ln w="9525">
            <a:noFill/>
            <a:miter lim="800000"/>
            <a:headEnd/>
            <a:tailEnd/>
          </a:ln>
          <a:effectLst/>
        </p:spPr>
      </p:pic>
      <p:sp>
        <p:nvSpPr>
          <p:cNvPr id="12" name="Rectangle 11"/>
          <p:cNvSpPr/>
          <p:nvPr/>
        </p:nvSpPr>
        <p:spPr>
          <a:xfrm>
            <a:off x="152400" y="5334000"/>
            <a:ext cx="2743200" cy="892552"/>
          </a:xfrm>
          <a:prstGeom prst="rect">
            <a:avLst/>
          </a:prstGeom>
        </p:spPr>
        <p:txBody>
          <a:bodyPr wrap="square">
            <a:spAutoFit/>
          </a:bodyPr>
          <a:lstStyle/>
          <a:p>
            <a:pPr algn="ctr"/>
            <a:r>
              <a:rPr lang="en-US" sz="2800" b="1" dirty="0">
                <a:solidFill>
                  <a:srgbClr val="20293F"/>
                </a:solidFill>
              </a:rPr>
              <a:t>“Jim Crow” Laws</a:t>
            </a:r>
          </a:p>
          <a:p>
            <a:pPr algn="ctr"/>
            <a:r>
              <a:rPr lang="en-US" sz="2400" dirty="0">
                <a:solidFill>
                  <a:srgbClr val="20293F"/>
                </a:solidFill>
              </a:rPr>
              <a:t>Racial Segregation</a:t>
            </a:r>
          </a:p>
        </p:txBody>
      </p:sp>
      <p:pic>
        <p:nvPicPr>
          <p:cNvPr id="3081" name="Picture 9" descr="C:\Users\Richey\AppData\Local\Microsoft\Windows\Temporary Internet Files\Content.IE5\FIBFDPZR\MC900150931[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21221"/>
            <a:ext cx="1374343" cy="1382573"/>
          </a:xfrm>
          <a:prstGeom prst="rect">
            <a:avLst/>
          </a:prstGeom>
          <a:noFill/>
        </p:spPr>
      </p:pic>
      <p:grpSp>
        <p:nvGrpSpPr>
          <p:cNvPr id="16" name="Group 15"/>
          <p:cNvGrpSpPr/>
          <p:nvPr/>
        </p:nvGrpSpPr>
        <p:grpSpPr>
          <a:xfrm>
            <a:off x="6530035" y="1524000"/>
            <a:ext cx="2613965" cy="4800600"/>
            <a:chOff x="3657600" y="2057400"/>
            <a:chExt cx="2613965" cy="4800600"/>
          </a:xfrm>
        </p:grpSpPr>
        <p:pic>
          <p:nvPicPr>
            <p:cNvPr id="3079" name="Picture 7" descr="C:\Users\Richey\AppData\Local\Microsoft\Windows\Temporary Internet Files\Content.IE5\TTMUDDIQ\MC900324622[1].wmf">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57600" y="2057400"/>
              <a:ext cx="2613965" cy="3754740"/>
            </a:xfrm>
            <a:prstGeom prst="rect">
              <a:avLst/>
            </a:prstGeom>
            <a:noFill/>
          </p:spPr>
        </p:pic>
        <p:sp>
          <p:nvSpPr>
            <p:cNvPr id="15" name="Rectangle 14"/>
            <p:cNvSpPr/>
            <p:nvPr/>
          </p:nvSpPr>
          <p:spPr>
            <a:xfrm>
              <a:off x="3886200" y="5903893"/>
              <a:ext cx="2057400" cy="954107"/>
            </a:xfrm>
            <a:prstGeom prst="rect">
              <a:avLst/>
            </a:prstGeom>
          </p:spPr>
          <p:txBody>
            <a:bodyPr wrap="square">
              <a:spAutoFit/>
            </a:bodyPr>
            <a:lstStyle/>
            <a:p>
              <a:pPr algn="ctr"/>
              <a:r>
                <a:rPr lang="en-US" sz="2800" b="1" dirty="0">
                  <a:solidFill>
                    <a:srgbClr val="20293F"/>
                  </a:solidFill>
                </a:rPr>
                <a:t>Grandfather Clause</a:t>
              </a:r>
            </a:p>
          </p:txBody>
        </p:sp>
      </p:grpSp>
      <p:sp>
        <p:nvSpPr>
          <p:cNvPr id="17" name="Rectangle 16"/>
          <p:cNvSpPr/>
          <p:nvPr/>
        </p:nvSpPr>
        <p:spPr>
          <a:xfrm>
            <a:off x="3429000" y="5288340"/>
            <a:ext cx="2743200" cy="1569660"/>
          </a:xfrm>
          <a:prstGeom prst="rect">
            <a:avLst/>
          </a:prstGeom>
        </p:spPr>
        <p:txBody>
          <a:bodyPr wrap="square">
            <a:spAutoFit/>
          </a:bodyPr>
          <a:lstStyle/>
          <a:p>
            <a:pPr algn="ctr"/>
            <a:r>
              <a:rPr lang="en-US" sz="2800" b="1" dirty="0">
                <a:solidFill>
                  <a:srgbClr val="20293F"/>
                </a:solidFill>
              </a:rPr>
              <a:t>Literacy Tests</a:t>
            </a:r>
          </a:p>
          <a:p>
            <a:pPr algn="ctr"/>
            <a:r>
              <a:rPr lang="en-US" sz="2800" b="1" dirty="0">
                <a:solidFill>
                  <a:srgbClr val="20293F"/>
                </a:solidFill>
              </a:rPr>
              <a:t>Poll Tax</a:t>
            </a:r>
          </a:p>
          <a:p>
            <a:pPr algn="ctr"/>
            <a:r>
              <a:rPr lang="en-US" sz="2000" b="1" i="1" dirty="0">
                <a:solidFill>
                  <a:srgbClr val="20293F"/>
                </a:solidFill>
              </a:rPr>
              <a:t>Designed to keep Black citizens  from voting</a:t>
            </a:r>
            <a:endParaRPr lang="en-US" sz="2800" b="1" i="1" dirty="0">
              <a:solidFill>
                <a:srgbClr val="20293F"/>
              </a:solidFill>
            </a:endParaRPr>
          </a:p>
        </p:txBody>
      </p:sp>
      <p:pic>
        <p:nvPicPr>
          <p:cNvPr id="3082" name="Picture 10" descr="C:\Users\Richey\AppData\Local\Microsoft\Windows\Temporary Internet Files\Content.IE5\AG0VSF9M\MC900021534[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76600" y="1545021"/>
            <a:ext cx="1888951" cy="1650187"/>
          </a:xfrm>
          <a:prstGeom prst="rect">
            <a:avLst/>
          </a:prstGeom>
          <a:noFill/>
        </p:spPr>
      </p:pic>
      <p:pic>
        <p:nvPicPr>
          <p:cNvPr id="3084" name="Picture 12" descr="C:\Users\Richey\AppData\Local\Microsoft\Windows\Temporary Internet Files\Content.IE5\TTMUDDIQ\MC900150927[1].wm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95600" y="3200400"/>
            <a:ext cx="1566367" cy="1768450"/>
          </a:xfrm>
          <a:prstGeom prst="rect">
            <a:avLst/>
          </a:prstGeom>
          <a:noFill/>
        </p:spPr>
      </p:pic>
      <p:pic>
        <p:nvPicPr>
          <p:cNvPr id="3086" name="Picture 14" descr="C:\Users\Richey\AppData\Local\Microsoft\Windows\Temporary Internet Files\Content.IE5\K4ZW26NY\MC900431909[1].wm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48200" y="3581400"/>
            <a:ext cx="1754778" cy="1663700"/>
          </a:xfrm>
          <a:prstGeom prst="rect">
            <a:avLst/>
          </a:prstGeom>
          <a:noFill/>
        </p:spPr>
      </p:pic>
      <p:pic>
        <p:nvPicPr>
          <p:cNvPr id="3085" name="Picture 13" descr="C:\Users\Richey\AppData\Local\Microsoft\Windows\Temporary Internet Files\Content.IE5\K4ZW26NY\MC900150929[1].wm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10200" y="3962400"/>
            <a:ext cx="1296910" cy="1538935"/>
          </a:xfrm>
          <a:prstGeom prst="rect">
            <a:avLst/>
          </a:prstGeom>
          <a:noFill/>
        </p:spPr>
      </p:pic>
      <p:pic>
        <p:nvPicPr>
          <p:cNvPr id="3090" name="Picture 18" descr="C:\Users\Richey\AppData\Local\Microsoft\Windows\Temporary Internet Files\Content.IE5\FIBFDPZR\MC900439921[1].wm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048000" y="3810000"/>
            <a:ext cx="1825625" cy="1527175"/>
          </a:xfrm>
          <a:prstGeom prst="rect">
            <a:avLst/>
          </a:prstGeom>
          <a:noFill/>
        </p:spPr>
      </p:pic>
      <p:sp>
        <p:nvSpPr>
          <p:cNvPr id="3" name="TextBox 2"/>
          <p:cNvSpPr txBox="1"/>
          <p:nvPr/>
        </p:nvSpPr>
        <p:spPr>
          <a:xfrm>
            <a:off x="4800600" y="76200"/>
            <a:ext cx="4343400" cy="1077218"/>
          </a:xfrm>
          <a:prstGeom prst="rect">
            <a:avLst/>
          </a:prstGeom>
          <a:noFill/>
        </p:spPr>
        <p:txBody>
          <a:bodyPr wrap="square" rtlCol="0">
            <a:spAutoFit/>
          </a:bodyPr>
          <a:lstStyle/>
          <a:p>
            <a:pPr algn="ctr"/>
            <a:r>
              <a:rPr lang="en-US" sz="4400" b="1" dirty="0">
                <a:solidFill>
                  <a:srgbClr val="20293F"/>
                </a:solidFill>
              </a:rPr>
              <a:t>Segregation </a:t>
            </a:r>
            <a:br>
              <a:rPr lang="en-US" sz="2000" b="1" dirty="0">
                <a:solidFill>
                  <a:srgbClr val="20293F"/>
                </a:solidFill>
              </a:rPr>
            </a:br>
            <a:r>
              <a:rPr lang="en-US" sz="2000" b="1" dirty="0">
                <a:solidFill>
                  <a:srgbClr val="20293F"/>
                </a:solidFill>
              </a:rPr>
              <a:t>and Voting Restrictions</a:t>
            </a:r>
          </a:p>
        </p:txBody>
      </p:sp>
    </p:spTree>
    <p:extLst>
      <p:ext uri="{BB962C8B-B14F-4D97-AF65-F5344CB8AC3E}">
        <p14:creationId xmlns:p14="http://schemas.microsoft.com/office/powerpoint/2010/main" val="288222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 name="Picture 7" descr="C:\Users\Richey\AppData\Local\Microsoft\Windows\Temporary Internet Files\Content.IE5\TTMUDDIQ\MC900324622[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5200" y="4191000"/>
            <a:ext cx="1552991" cy="2230740"/>
          </a:xfrm>
          <a:prstGeom prst="rect">
            <a:avLst/>
          </a:prstGeom>
          <a:noFill/>
        </p:spPr>
      </p:pic>
      <p:pic>
        <p:nvPicPr>
          <p:cNvPr id="1026" name="Picture 2" descr="C:\Users\Richey\AppData\Local\Microsoft\Windows\Temporary Internet Files\Content.IE5\AG0VSF9M\MP900305711[1].jpg"/>
          <p:cNvPicPr>
            <a:picLocks noChangeAspect="1" noChangeArrowheads="1"/>
          </p:cNvPicPr>
          <p:nvPr/>
        </p:nvPicPr>
        <p:blipFill>
          <a:blip r:embed="rId5" cstate="print">
            <a:clrChange>
              <a:clrFrom>
                <a:srgbClr val="FFFFFF"/>
              </a:clrFrom>
              <a:clrTo>
                <a:srgbClr val="FFFFFF">
                  <a:alpha val="0"/>
                </a:srgbClr>
              </a:clrTo>
            </a:clrChange>
            <a:lum bright="70000" contrast="-70000"/>
          </a:blip>
          <a:srcRect/>
          <a:stretch>
            <a:fillRect/>
          </a:stretch>
        </p:blipFill>
        <p:spPr bwMode="auto">
          <a:xfrm rot="19921125">
            <a:off x="469819" y="1418006"/>
            <a:ext cx="3202627" cy="3395011"/>
          </a:xfrm>
          <a:prstGeom prst="rect">
            <a:avLst/>
          </a:prstGeom>
          <a:noFill/>
        </p:spPr>
      </p:pic>
      <p:grpSp>
        <p:nvGrpSpPr>
          <p:cNvPr id="7" name="Group 6"/>
          <p:cNvGrpSpPr/>
          <p:nvPr/>
        </p:nvGrpSpPr>
        <p:grpSpPr>
          <a:xfrm>
            <a:off x="4953000" y="0"/>
            <a:ext cx="3962400" cy="3124200"/>
            <a:chOff x="3429143" y="2286143"/>
            <a:chExt cx="2895457" cy="2285714"/>
          </a:xfrm>
        </p:grpSpPr>
        <p:pic>
          <p:nvPicPr>
            <p:cNvPr id="1028" name="Picture 4" descr="C:\Users\Richey\AppData\Local\Microsoft\Windows\Temporary Internet Files\Content.IE5\DR47IJ6J\MC900441322[1].png"/>
            <p:cNvPicPr>
              <a:picLocks noChangeAspect="1" noChangeArrowheads="1"/>
            </p:cNvPicPr>
            <p:nvPr/>
          </p:nvPicPr>
          <p:blipFill>
            <a:blip r:embed="rId6" cstate="print"/>
            <a:srcRect/>
            <a:stretch>
              <a:fillRect/>
            </a:stretch>
          </p:blipFill>
          <p:spPr bwMode="auto">
            <a:xfrm>
              <a:off x="5029200" y="2971800"/>
              <a:ext cx="1295400" cy="1295400"/>
            </a:xfrm>
            <a:prstGeom prst="rect">
              <a:avLst/>
            </a:prstGeom>
            <a:noFill/>
          </p:spPr>
        </p:pic>
        <p:pic>
          <p:nvPicPr>
            <p:cNvPr id="1027" name="Picture 3" descr="C:\Users\Richey\AppData\Local\Microsoft\Windows\Temporary Internet Files\Content.IE5\K4ZW26NY\MC900434879[1].png"/>
            <p:cNvPicPr>
              <a:picLocks noChangeAspect="1" noChangeArrowheads="1"/>
            </p:cNvPicPr>
            <p:nvPr/>
          </p:nvPicPr>
          <p:blipFill>
            <a:blip r:embed="rId7" cstate="print"/>
            <a:srcRect/>
            <a:stretch>
              <a:fillRect/>
            </a:stretch>
          </p:blipFill>
          <p:spPr bwMode="auto">
            <a:xfrm>
              <a:off x="3429143" y="2286143"/>
              <a:ext cx="2285714" cy="2285714"/>
            </a:xfrm>
            <a:prstGeom prst="rect">
              <a:avLst/>
            </a:prstGeom>
            <a:noFill/>
          </p:spPr>
        </p:pic>
      </p:grpSp>
      <p:pic>
        <p:nvPicPr>
          <p:cNvPr id="8"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8600" y="4191000"/>
            <a:ext cx="1447800" cy="1968525"/>
          </a:xfrm>
          <a:prstGeom prst="rect">
            <a:avLst/>
          </a:prstGeom>
          <a:noFill/>
          <a:ln w="9525">
            <a:noFill/>
            <a:miter lim="800000"/>
            <a:headEnd/>
            <a:tailEnd/>
          </a:ln>
          <a:effectLst/>
        </p:spPr>
      </p:pic>
      <p:pic>
        <p:nvPicPr>
          <p:cNvPr id="9" name="Picture 14" descr="C:\Users\Richey\AppData\Local\Microsoft\Windows\Temporary Internet Files\Content.IE5\K4ZW26NY\MC900431909[1].wm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52600" y="4191000"/>
            <a:ext cx="1754778" cy="1663700"/>
          </a:xfrm>
          <a:prstGeom prst="rect">
            <a:avLst/>
          </a:prstGeom>
          <a:noFill/>
        </p:spPr>
      </p:pic>
      <p:pic>
        <p:nvPicPr>
          <p:cNvPr id="10" name="Picture 13" descr="C:\Users\Richey\AppData\Local\Microsoft\Windows\Temporary Internet Files\Content.IE5\K4ZW26NY\MC900150929[1].wm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14600" y="4572000"/>
            <a:ext cx="1296910" cy="1538935"/>
          </a:xfrm>
          <a:prstGeom prst="rect">
            <a:avLst/>
          </a:prstGeom>
          <a:noFill/>
        </p:spPr>
      </p:pic>
      <p:sp>
        <p:nvSpPr>
          <p:cNvPr id="2" name="Title 1"/>
          <p:cNvSpPr>
            <a:spLocks noGrp="1"/>
          </p:cNvSpPr>
          <p:nvPr>
            <p:ph type="title"/>
          </p:nvPr>
        </p:nvSpPr>
        <p:spPr>
          <a:xfrm>
            <a:off x="152400" y="122001"/>
            <a:ext cx="5181600" cy="1630362"/>
          </a:xfrm>
        </p:spPr>
        <p:txBody>
          <a:bodyPr>
            <a:normAutofit fontScale="90000"/>
          </a:bodyPr>
          <a:lstStyle/>
          <a:p>
            <a:r>
              <a:rPr lang="en-US" sz="5300" b="1" dirty="0"/>
              <a:t>The Supreme Court</a:t>
            </a:r>
            <a:br>
              <a:rPr lang="en-US" b="1" dirty="0"/>
            </a:br>
            <a:r>
              <a:rPr lang="en-US" sz="4000" b="1" dirty="0"/>
              <a:t>and Civil Rights</a:t>
            </a:r>
            <a:br>
              <a:rPr lang="en-US" sz="3600" b="1" dirty="0"/>
            </a:br>
            <a:r>
              <a:rPr lang="en-US" sz="3100" b="1" dirty="0"/>
              <a:t>(Late Nineteenth Century) </a:t>
            </a:r>
            <a:endParaRPr lang="en-US" b="1" dirty="0"/>
          </a:p>
        </p:txBody>
      </p:sp>
      <p:sp>
        <p:nvSpPr>
          <p:cNvPr id="3" name="Content Placeholder 2"/>
          <p:cNvSpPr>
            <a:spLocks noGrp="1"/>
          </p:cNvSpPr>
          <p:nvPr>
            <p:ph idx="1"/>
          </p:nvPr>
        </p:nvSpPr>
        <p:spPr>
          <a:xfrm>
            <a:off x="5181600" y="3657600"/>
            <a:ext cx="3962400" cy="2971800"/>
          </a:xfrm>
        </p:spPr>
        <p:txBody>
          <a:bodyPr>
            <a:noAutofit/>
          </a:bodyPr>
          <a:lstStyle/>
          <a:p>
            <a:pPr marL="0" indent="0">
              <a:buNone/>
            </a:pPr>
            <a:r>
              <a:rPr lang="en-US" sz="2800" dirty="0"/>
              <a:t>In the late 19</a:t>
            </a:r>
            <a:r>
              <a:rPr lang="en-US" sz="2800" baseline="30000" dirty="0"/>
              <a:t>th</a:t>
            </a:r>
            <a:r>
              <a:rPr lang="en-US" sz="2800" dirty="0"/>
              <a:t> century, the Supreme Court upheld Jim Crow, as well as restrictions on voting </a:t>
            </a:r>
            <a:r>
              <a:rPr lang="en-US" sz="2400" dirty="0"/>
              <a:t>(since these restrictions did not </a:t>
            </a:r>
            <a:r>
              <a:rPr lang="en-US" sz="2400" b="1" i="1" dirty="0"/>
              <a:t>explicitly</a:t>
            </a:r>
            <a:r>
              <a:rPr lang="en-US" sz="2400" i="1" dirty="0"/>
              <a:t> </a:t>
            </a:r>
            <a:r>
              <a:rPr lang="en-US" sz="2400" dirty="0"/>
              <a:t>discriminate based on race).</a:t>
            </a:r>
          </a:p>
        </p:txBody>
      </p:sp>
      <p:pic>
        <p:nvPicPr>
          <p:cNvPr id="12" name="Gavel Banging.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1" cstate="print"/>
          <a:stretch>
            <a:fillRect/>
          </a:stretch>
        </p:blipFill>
        <p:spPr>
          <a:xfrm>
            <a:off x="8839200" y="6553200"/>
            <a:ext cx="304800" cy="304800"/>
          </a:xfrm>
          <a:prstGeom prst="rect">
            <a:avLst/>
          </a:prstGeom>
        </p:spPr>
      </p:pic>
    </p:spTree>
    <p:extLst>
      <p:ext uri="{BB962C8B-B14F-4D97-AF65-F5344CB8AC3E}">
        <p14:creationId xmlns:p14="http://schemas.microsoft.com/office/powerpoint/2010/main" val="318016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 calcmode="lin" valueType="num">
                                      <p:cBhvr>
                                        <p:cTn id="9" dur="2000" fill="hold"/>
                                        <p:tgtEl>
                                          <p:spTgt spid="1026"/>
                                        </p:tgtEl>
                                        <p:attrNameLst>
                                          <p:attrName>style.rotation</p:attrName>
                                        </p:attrNameLst>
                                      </p:cBhvr>
                                      <p:tavLst>
                                        <p:tav tm="0">
                                          <p:val>
                                            <p:fltVal val="90"/>
                                          </p:val>
                                        </p:tav>
                                        <p:tav tm="100000">
                                          <p:val>
                                            <p:fltVal val="0"/>
                                          </p:val>
                                        </p:tav>
                                      </p:tavLst>
                                    </p:anim>
                                    <p:animEffect transition="in" filter="fade">
                                      <p:cBhvr>
                                        <p:cTn id="10" dur="2000"/>
                                        <p:tgtEl>
                                          <p:spTgt spid="1026"/>
                                        </p:tgtEl>
                                      </p:cBhvr>
                                    </p:animEffect>
                                  </p:childTnLst>
                                </p:cTn>
                              </p:par>
                              <p:par>
                                <p:cTn id="11" presetID="1" presetClass="mediacall" presetSubtype="0" fill="hold" nodeType="withEffect">
                                  <p:stCondLst>
                                    <p:cond delay="0"/>
                                  </p:stCondLst>
                                  <p:childTnLst>
                                    <p:cmd type="call" cmd="playFrom(0.0)">
                                      <p:cBhvr>
                                        <p:cTn id="12" dur="101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31748" name="Picture 4" descr="File:Carpetbag.jpg"/>
          <p:cNvPicPr>
            <a:picLocks noChangeAspect="1" noChangeArrowheads="1"/>
          </p:cNvPicPr>
          <p:nvPr/>
        </p:nvPicPr>
        <p:blipFill rotWithShape="1">
          <a:blip r:embed="rId3" cstate="print">
            <a:clrChange>
              <a:clrFrom>
                <a:srgbClr val="F3F3F1"/>
              </a:clrFrom>
              <a:clrTo>
                <a:srgbClr val="F3F3F1">
                  <a:alpha val="0"/>
                </a:srgbClr>
              </a:clrTo>
            </a:clrChange>
          </a:blip>
          <a:srcRect l="1913"/>
          <a:stretch/>
        </p:blipFill>
        <p:spPr bwMode="auto">
          <a:xfrm>
            <a:off x="0" y="292994"/>
            <a:ext cx="9144000" cy="6565006"/>
          </a:xfrm>
          <a:prstGeom prst="rect">
            <a:avLst/>
          </a:prstGeom>
          <a:noFill/>
        </p:spPr>
      </p:pic>
      <p:sp>
        <p:nvSpPr>
          <p:cNvPr id="2" name="Title 1"/>
          <p:cNvSpPr>
            <a:spLocks noGrp="1"/>
          </p:cNvSpPr>
          <p:nvPr>
            <p:ph type="title"/>
          </p:nvPr>
        </p:nvSpPr>
        <p:spPr>
          <a:xfrm>
            <a:off x="0" y="152400"/>
            <a:ext cx="3886200" cy="990600"/>
          </a:xfrm>
          <a:noFill/>
          <a:ln>
            <a:noFill/>
          </a:ln>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6600" b="1" dirty="0">
                <a:solidFill>
                  <a:schemeClr val="tx1"/>
                </a:solidFill>
              </a:rPr>
              <a:t>Carpetbag</a:t>
            </a:r>
          </a:p>
        </p:txBody>
      </p:sp>
      <p:sp>
        <p:nvSpPr>
          <p:cNvPr id="3" name="Bent Arrow 2"/>
          <p:cNvSpPr/>
          <p:nvPr/>
        </p:nvSpPr>
        <p:spPr>
          <a:xfrm flipV="1">
            <a:off x="533400" y="1219200"/>
            <a:ext cx="1752600" cy="1219200"/>
          </a:xfrm>
          <a:prstGeom prst="bentArrow">
            <a:avLst>
              <a:gd name="adj1" fmla="val 36688"/>
              <a:gd name="adj2" fmla="val 35227"/>
              <a:gd name="adj3" fmla="val 25000"/>
              <a:gd name="adj4" fmla="val 4375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rgbClr val="20293F"/>
              </a:solidFill>
            </a:endParaRPr>
          </a:p>
        </p:txBody>
      </p:sp>
    </p:spTree>
    <p:extLst>
      <p:ext uri="{BB962C8B-B14F-4D97-AF65-F5344CB8AC3E}">
        <p14:creationId xmlns:p14="http://schemas.microsoft.com/office/powerpoint/2010/main" val="245084656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clrChange>
              <a:clrFrom>
                <a:srgbClr val="D5DFE9"/>
              </a:clrFrom>
              <a:clrTo>
                <a:srgbClr val="D5DFE9">
                  <a:alpha val="0"/>
                </a:srgbClr>
              </a:clrTo>
            </a:clrChange>
            <a:lum bright="70000" contrast="-70000"/>
          </a:blip>
          <a:srcRect/>
          <a:stretch>
            <a:fillRect/>
          </a:stretch>
        </p:blipFill>
        <p:spPr bwMode="auto">
          <a:xfrm>
            <a:off x="-7345" y="762000"/>
            <a:ext cx="9151345" cy="6096000"/>
          </a:xfrm>
          <a:prstGeom prst="rect">
            <a:avLst/>
          </a:prstGeom>
          <a:noFill/>
          <a:ln w="9525">
            <a:noFill/>
            <a:miter lim="800000"/>
            <a:headEnd/>
            <a:tailEnd/>
          </a:ln>
          <a:effectLst/>
        </p:spPr>
      </p:pic>
      <p:sp>
        <p:nvSpPr>
          <p:cNvPr id="2" name="Title 1"/>
          <p:cNvSpPr>
            <a:spLocks noGrp="1"/>
          </p:cNvSpPr>
          <p:nvPr>
            <p:ph type="title"/>
          </p:nvPr>
        </p:nvSpPr>
        <p:spPr>
          <a:xfrm>
            <a:off x="152400" y="0"/>
            <a:ext cx="6219730" cy="1295400"/>
          </a:xfrm>
        </p:spPr>
        <p:txBody>
          <a:bodyPr>
            <a:normAutofit/>
          </a:bodyPr>
          <a:lstStyle/>
          <a:p>
            <a:pPr algn="l"/>
            <a:r>
              <a:rPr lang="en-US" sz="6000" b="1" i="1" dirty="0" err="1"/>
              <a:t>Plessy</a:t>
            </a:r>
            <a:r>
              <a:rPr lang="en-US" sz="6000" b="1" i="1" dirty="0"/>
              <a:t> v. Ferguson</a:t>
            </a:r>
          </a:p>
        </p:txBody>
      </p:sp>
      <p:sp>
        <p:nvSpPr>
          <p:cNvPr id="3" name="Content Placeholder 2"/>
          <p:cNvSpPr>
            <a:spLocks noGrp="1"/>
          </p:cNvSpPr>
          <p:nvPr>
            <p:ph idx="1"/>
          </p:nvPr>
        </p:nvSpPr>
        <p:spPr>
          <a:xfrm>
            <a:off x="381000" y="1981200"/>
            <a:ext cx="7791280" cy="2362200"/>
          </a:xfrm>
        </p:spPr>
        <p:txBody>
          <a:bodyPr>
            <a:normAutofit/>
          </a:bodyPr>
          <a:lstStyle/>
          <a:p>
            <a:r>
              <a:rPr lang="en-US" sz="3600" b="1" dirty="0">
                <a:effectLst>
                  <a:glow rad="101600">
                    <a:schemeClr val="bg1">
                      <a:alpha val="60000"/>
                    </a:schemeClr>
                  </a:glow>
                </a:effectLst>
              </a:rPr>
              <a:t>Louisiana Racial Segregation Case</a:t>
            </a:r>
          </a:p>
          <a:p>
            <a:r>
              <a:rPr lang="en-US" sz="3600" b="1" dirty="0">
                <a:effectLst>
                  <a:glow rad="101600">
                    <a:schemeClr val="bg1">
                      <a:alpha val="60000"/>
                    </a:schemeClr>
                  </a:glow>
                </a:effectLst>
              </a:rPr>
              <a:t>“Separate But Equal”</a:t>
            </a:r>
          </a:p>
          <a:p>
            <a:endParaRPr lang="en-US" sz="1100" b="1" dirty="0">
              <a:effectLst>
                <a:glow rad="101600">
                  <a:schemeClr val="bg1">
                    <a:alpha val="60000"/>
                  </a:schemeClr>
                </a:glow>
              </a:effectLst>
            </a:endParaRPr>
          </a:p>
          <a:p>
            <a:r>
              <a:rPr lang="en-US" sz="3600" b="1" dirty="0">
                <a:effectLst>
                  <a:glow rad="101600">
                    <a:schemeClr val="bg1">
                      <a:alpha val="60000"/>
                    </a:schemeClr>
                  </a:glow>
                </a:effectLst>
              </a:rPr>
              <a:t>Overturned by </a:t>
            </a:r>
            <a:r>
              <a:rPr lang="en-US" sz="3600" b="1" i="1" dirty="0">
                <a:effectLst>
                  <a:glow rad="101600">
                    <a:schemeClr val="bg1">
                      <a:alpha val="60000"/>
                    </a:schemeClr>
                  </a:glow>
                </a:effectLst>
              </a:rPr>
              <a:t>Brown v. Board </a:t>
            </a:r>
            <a:r>
              <a:rPr lang="en-US" sz="2800" b="1" dirty="0">
                <a:effectLst>
                  <a:glow rad="101600">
                    <a:schemeClr val="bg1">
                      <a:alpha val="60000"/>
                    </a:schemeClr>
                  </a:glow>
                </a:effectLst>
              </a:rPr>
              <a:t>(1954)</a:t>
            </a:r>
          </a:p>
        </p:txBody>
      </p:sp>
      <p:grpSp>
        <p:nvGrpSpPr>
          <p:cNvPr id="7" name="Group 6"/>
          <p:cNvGrpSpPr/>
          <p:nvPr/>
        </p:nvGrpSpPr>
        <p:grpSpPr>
          <a:xfrm>
            <a:off x="5791200" y="4495800"/>
            <a:ext cx="3143061" cy="2133600"/>
            <a:chOff x="5410200" y="4724400"/>
            <a:chExt cx="3143061" cy="2133600"/>
          </a:xfrm>
        </p:grpSpPr>
        <p:pic>
          <p:nvPicPr>
            <p:cNvPr id="2049" name="Picture 1" descr="C:\Users\Richey\AppData\Local\Microsoft\Windows\Temporary Internet Files\Content.IE5\M9LMYCCK\MC900149511[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4730436"/>
              <a:ext cx="3143061" cy="2127564"/>
            </a:xfrm>
            <a:prstGeom prst="rect">
              <a:avLst/>
            </a:prstGeom>
            <a:noFill/>
          </p:spPr>
        </p:pic>
        <p:sp>
          <p:nvSpPr>
            <p:cNvPr id="6" name="TextBox 5"/>
            <p:cNvSpPr txBox="1"/>
            <p:nvPr/>
          </p:nvSpPr>
          <p:spPr>
            <a:xfrm>
              <a:off x="5410200" y="4724400"/>
              <a:ext cx="1066800" cy="1015663"/>
            </a:xfrm>
            <a:prstGeom prst="rect">
              <a:avLst/>
            </a:prstGeom>
            <a:noFill/>
          </p:spPr>
          <p:txBody>
            <a:bodyPr wrap="square" rtlCol="0">
              <a:spAutoFit/>
            </a:bodyPr>
            <a:lstStyle/>
            <a:p>
              <a:pPr algn="ctr"/>
              <a:r>
                <a:rPr lang="en-US" sz="6000" b="1" dirty="0">
                  <a:solidFill>
                    <a:srgbClr val="20293F"/>
                  </a:solidFill>
                </a:rPr>
                <a:t>14</a:t>
              </a:r>
            </a:p>
          </p:txBody>
        </p:sp>
      </p:grpSp>
      <p:sp>
        <p:nvSpPr>
          <p:cNvPr id="4" name="Rectangle 3"/>
          <p:cNvSpPr/>
          <p:nvPr/>
        </p:nvSpPr>
        <p:spPr>
          <a:xfrm>
            <a:off x="7467600" y="268069"/>
            <a:ext cx="1409360" cy="646331"/>
          </a:xfrm>
          <a:prstGeom prst="rect">
            <a:avLst/>
          </a:prstGeom>
        </p:spPr>
        <p:txBody>
          <a:bodyPr wrap="none">
            <a:spAutoFit/>
          </a:bodyPr>
          <a:lstStyle/>
          <a:p>
            <a:r>
              <a:rPr lang="en-US" sz="3600" b="1" dirty="0">
                <a:solidFill>
                  <a:srgbClr val="20293F"/>
                </a:solidFill>
              </a:rPr>
              <a:t>(1896)</a:t>
            </a:r>
            <a:endParaRPr lang="en-US" sz="3600" dirty="0">
              <a:solidFill>
                <a:srgbClr val="20293F"/>
              </a:solidFill>
            </a:endParaRPr>
          </a:p>
        </p:txBody>
      </p:sp>
    </p:spTree>
    <p:extLst>
      <p:ext uri="{BB962C8B-B14F-4D97-AF65-F5344CB8AC3E}">
        <p14:creationId xmlns:p14="http://schemas.microsoft.com/office/powerpoint/2010/main" val="142343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4191000"/>
            <a:ext cx="5048250" cy="969496"/>
          </a:xfrm>
          <a:prstGeom prst="rect">
            <a:avLst/>
          </a:prstGeom>
        </p:spPr>
        <p:txBody>
          <a:bodyPr wrap="square">
            <a:spAutoFit/>
          </a:bodyPr>
          <a:lstStyle/>
          <a:p>
            <a:pPr algn="ctr"/>
            <a:r>
              <a:rPr lang="en-US" sz="5700" dirty="0">
                <a:solidFill>
                  <a:prstClr val="white"/>
                </a:solidFill>
                <a:latin typeface="Franklin Gothic Demi" panose="020B0703020102020204" pitchFamily="34" charset="0"/>
                <a:cs typeface="Kartika" panose="02020503030404060203" pitchFamily="18" charset="0"/>
              </a:rPr>
              <a:t>LEARNING.  </a:t>
            </a:r>
            <a:endParaRPr lang="en-US" sz="5700" dirty="0">
              <a:solidFill>
                <a:srgbClr val="072F54"/>
              </a:solidFill>
              <a:latin typeface="Franklin Gothic Demi" panose="020B0703020102020204" pitchFamily="34" charset="0"/>
              <a:cs typeface="Kartika" panose="02020503030404060203" pitchFamily="18" charset="0"/>
            </a:endParaRPr>
          </a:p>
        </p:txBody>
      </p:sp>
      <p:sp>
        <p:nvSpPr>
          <p:cNvPr id="8" name="Rectangle 7"/>
          <p:cNvSpPr/>
          <p:nvPr/>
        </p:nvSpPr>
        <p:spPr>
          <a:xfrm>
            <a:off x="4210049" y="4191000"/>
            <a:ext cx="4992967" cy="969496"/>
          </a:xfrm>
          <a:prstGeom prst="rect">
            <a:avLst/>
          </a:prstGeom>
        </p:spPr>
        <p:txBody>
          <a:bodyPr wrap="square">
            <a:spAutoFit/>
          </a:bodyPr>
          <a:lstStyle/>
          <a:p>
            <a:pPr algn="ctr"/>
            <a:r>
              <a:rPr lang="en-US" sz="5700" dirty="0">
                <a:solidFill>
                  <a:prstClr val="white"/>
                </a:solidFill>
                <a:latin typeface="Franklin Gothic Demi" panose="020B0703020102020204" pitchFamily="34" charset="0"/>
                <a:cs typeface="Kartika" panose="02020503030404060203" pitchFamily="18" charset="0"/>
              </a:rPr>
              <a:t>DELIVERED.  </a:t>
            </a:r>
            <a:endParaRPr lang="en-US" sz="5700" dirty="0">
              <a:solidFill>
                <a:srgbClr val="072F54"/>
              </a:solidFill>
              <a:latin typeface="Franklin Gothic Demi" panose="020B0703020102020204" pitchFamily="34" charset="0"/>
              <a:cs typeface="Kartika" panose="02020503030404060203" pitchFamily="18" charset="0"/>
            </a:endParaRPr>
          </a:p>
        </p:txBody>
      </p:sp>
    </p:spTree>
    <p:extLst>
      <p:ext uri="{BB962C8B-B14F-4D97-AF65-F5344CB8AC3E}">
        <p14:creationId xmlns:p14="http://schemas.microsoft.com/office/powerpoint/2010/main" val="3872483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81" y="46038"/>
            <a:ext cx="9155881" cy="1249362"/>
          </a:xfrm>
        </p:spPr>
        <p:txBody>
          <a:bodyPr>
            <a:noAutofit/>
          </a:bodyPr>
          <a:lstStyle/>
          <a:p>
            <a:r>
              <a:rPr lang="en-US" sz="10000" b="1" dirty="0"/>
              <a:t>“Carpetbaggers”</a:t>
            </a:r>
          </a:p>
        </p:txBody>
      </p:sp>
      <p:sp>
        <p:nvSpPr>
          <p:cNvPr id="3" name="Content Placeholder 2"/>
          <p:cNvSpPr>
            <a:spLocks noGrp="1"/>
          </p:cNvSpPr>
          <p:nvPr>
            <p:ph sz="half" idx="1"/>
          </p:nvPr>
        </p:nvSpPr>
        <p:spPr>
          <a:xfrm>
            <a:off x="152400" y="1447800"/>
            <a:ext cx="4343400" cy="2184775"/>
          </a:xfrm>
        </p:spPr>
        <p:txBody>
          <a:bodyPr>
            <a:noAutofit/>
          </a:bodyPr>
          <a:lstStyle/>
          <a:p>
            <a:pPr marL="0" indent="0">
              <a:buNone/>
            </a:pPr>
            <a:r>
              <a:rPr lang="en-US" sz="3200" b="1" i="1" dirty="0"/>
              <a:t>Nickname applied by Southern whites to people who migrated South after the Civil War</a:t>
            </a:r>
          </a:p>
        </p:txBody>
      </p:sp>
      <p:pic>
        <p:nvPicPr>
          <p:cNvPr id="14" name="Picture 2"/>
          <p:cNvPicPr>
            <a:picLocks noChangeAspect="1" noChangeArrowheads="1"/>
          </p:cNvPicPr>
          <p:nvPr/>
        </p:nvPicPr>
        <p:blipFill rotWithShape="1">
          <a:blip r:embed="rId3" cstate="print">
            <a:duotone>
              <a:prstClr val="black"/>
              <a:schemeClr val="accent1">
                <a:tint val="45000"/>
                <a:satMod val="400000"/>
              </a:schemeClr>
            </a:duotone>
          </a:blip>
          <a:srcRect l="57931" t="3798" r="2587" b="30153"/>
          <a:stretch/>
        </p:blipFill>
        <p:spPr bwMode="auto">
          <a:xfrm>
            <a:off x="4648200" y="1471571"/>
            <a:ext cx="4259317" cy="4916360"/>
          </a:xfrm>
          <a:prstGeom prst="rect">
            <a:avLst/>
          </a:prstGeom>
          <a:noFill/>
          <a:ln w="9525">
            <a:noFill/>
            <a:miter lim="800000"/>
            <a:headEnd/>
            <a:tailEnd/>
          </a:ln>
          <a:effectLst/>
        </p:spPr>
      </p:pic>
      <p:sp>
        <p:nvSpPr>
          <p:cNvPr id="15" name="Curved Left Arrow 14"/>
          <p:cNvSpPr/>
          <p:nvPr/>
        </p:nvSpPr>
        <p:spPr>
          <a:xfrm>
            <a:off x="5638800" y="1826294"/>
            <a:ext cx="2286000" cy="3660105"/>
          </a:xfrm>
          <a:prstGeom prst="curved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20293F"/>
              </a:solidFill>
            </a:endParaRPr>
          </a:p>
        </p:txBody>
      </p:sp>
      <p:pic>
        <p:nvPicPr>
          <p:cNvPr id="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6800" y="3656346"/>
            <a:ext cx="2400299" cy="2979682"/>
          </a:xfrm>
          <a:prstGeom prst="rect">
            <a:avLst/>
          </a:prstGeom>
          <a:noFill/>
          <a:ln w="9525">
            <a:noFill/>
            <a:miter lim="800000"/>
            <a:headEnd/>
            <a:tailEnd/>
          </a:ln>
          <a:effectLst>
            <a:glow rad="63500">
              <a:schemeClr val="accent1">
                <a:satMod val="175000"/>
                <a:alpha val="40000"/>
              </a:schemeClr>
            </a:glow>
            <a:softEdge rad="31750"/>
          </a:effectLst>
        </p:spPr>
      </p:pic>
    </p:spTree>
    <p:extLst>
      <p:ext uri="{BB962C8B-B14F-4D97-AF65-F5344CB8AC3E}">
        <p14:creationId xmlns:p14="http://schemas.microsoft.com/office/powerpoint/2010/main" val="2221953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lide(fromLeft)">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9501" y="0"/>
            <a:ext cx="5524499" cy="6858000"/>
          </a:xfrm>
          <a:prstGeom prst="rect">
            <a:avLst/>
          </a:prstGeom>
          <a:noFill/>
          <a:ln w="9525">
            <a:noFill/>
            <a:miter lim="800000"/>
            <a:headEnd/>
            <a:tailEnd/>
          </a:ln>
          <a:effectLst/>
        </p:spPr>
      </p:pic>
      <p:sp>
        <p:nvSpPr>
          <p:cNvPr id="6" name="Title 5"/>
          <p:cNvSpPr>
            <a:spLocks noGrp="1"/>
          </p:cNvSpPr>
          <p:nvPr>
            <p:ph type="title"/>
          </p:nvPr>
        </p:nvSpPr>
        <p:spPr>
          <a:xfrm>
            <a:off x="0" y="0"/>
            <a:ext cx="3619501" cy="2514600"/>
          </a:xfrm>
        </p:spPr>
        <p:txBody>
          <a:bodyPr>
            <a:normAutofit/>
          </a:bodyPr>
          <a:lstStyle/>
          <a:p>
            <a:r>
              <a:rPr lang="en-US" sz="4000" b="1" dirty="0"/>
              <a:t>The “Carpetbagger”</a:t>
            </a:r>
            <a:br>
              <a:rPr lang="en-US" sz="4000" b="1" dirty="0"/>
            </a:br>
            <a:r>
              <a:rPr lang="en-US" sz="5400" b="1" dirty="0"/>
              <a:t>Stereotype</a:t>
            </a:r>
            <a:endParaRPr lang="en-US" sz="4800" b="1" dirty="0"/>
          </a:p>
        </p:txBody>
      </p:sp>
    </p:spTree>
    <p:extLst>
      <p:ext uri="{BB962C8B-B14F-4D97-AF65-F5344CB8AC3E}">
        <p14:creationId xmlns:p14="http://schemas.microsoft.com/office/powerpoint/2010/main" val="330993315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81" y="46038"/>
            <a:ext cx="9155881" cy="1249362"/>
          </a:xfrm>
        </p:spPr>
        <p:txBody>
          <a:bodyPr>
            <a:noAutofit/>
          </a:bodyPr>
          <a:lstStyle/>
          <a:p>
            <a:r>
              <a:rPr lang="en-US" sz="10000" b="1" dirty="0"/>
              <a:t>“Carpetbaggers”</a:t>
            </a:r>
          </a:p>
        </p:txBody>
      </p:sp>
      <p:sp>
        <p:nvSpPr>
          <p:cNvPr id="3" name="Content Placeholder 2"/>
          <p:cNvSpPr>
            <a:spLocks noGrp="1"/>
          </p:cNvSpPr>
          <p:nvPr>
            <p:ph sz="half" idx="1"/>
          </p:nvPr>
        </p:nvSpPr>
        <p:spPr>
          <a:xfrm>
            <a:off x="152400" y="1447799"/>
            <a:ext cx="4495800" cy="4940131"/>
          </a:xfrm>
        </p:spPr>
        <p:txBody>
          <a:bodyPr>
            <a:noAutofit/>
          </a:bodyPr>
          <a:lstStyle/>
          <a:p>
            <a:pPr marL="0" indent="0">
              <a:buNone/>
            </a:pPr>
            <a:r>
              <a:rPr lang="en-US" sz="3200" b="1" dirty="0"/>
              <a:t>Individual carpetbaggers’ goals were diverse:</a:t>
            </a:r>
          </a:p>
          <a:p>
            <a:pPr marL="0" indent="0">
              <a:buNone/>
            </a:pPr>
            <a:endParaRPr lang="en-US" sz="1200" b="1" dirty="0"/>
          </a:p>
          <a:p>
            <a:pPr marL="1028700" indent="-571500"/>
            <a:r>
              <a:rPr lang="en-US" sz="4800" b="1" dirty="0"/>
              <a:t>P</a:t>
            </a:r>
            <a:r>
              <a:rPr lang="en-US" sz="4000" b="1" dirty="0"/>
              <a:t>ower</a:t>
            </a:r>
          </a:p>
          <a:p>
            <a:pPr marL="1028700" indent="-571500"/>
            <a:r>
              <a:rPr lang="en-US" sz="4800" b="1" dirty="0"/>
              <a:t>O</a:t>
            </a:r>
            <a:r>
              <a:rPr lang="en-US" sz="4000" b="1" dirty="0"/>
              <a:t>pportunity</a:t>
            </a:r>
          </a:p>
          <a:p>
            <a:pPr marL="1028700" indent="-571500"/>
            <a:r>
              <a:rPr lang="en-US" sz="4800" b="1" dirty="0"/>
              <a:t>W</a:t>
            </a:r>
            <a:r>
              <a:rPr lang="en-US" sz="4000" b="1" dirty="0"/>
              <a:t>ealth</a:t>
            </a:r>
          </a:p>
          <a:p>
            <a:pPr marL="1028700" indent="-571500"/>
            <a:r>
              <a:rPr lang="en-US" sz="4800" b="1" dirty="0"/>
              <a:t>S</a:t>
            </a:r>
            <a:r>
              <a:rPr lang="en-US" sz="4000" b="1" dirty="0"/>
              <a:t>ervice</a:t>
            </a:r>
          </a:p>
        </p:txBody>
      </p:sp>
      <p:pic>
        <p:nvPicPr>
          <p:cNvPr id="14" name="Picture 2"/>
          <p:cNvPicPr>
            <a:picLocks noChangeAspect="1" noChangeArrowheads="1"/>
          </p:cNvPicPr>
          <p:nvPr/>
        </p:nvPicPr>
        <p:blipFill rotWithShape="1">
          <a:blip r:embed="rId3" cstate="print">
            <a:duotone>
              <a:prstClr val="black"/>
              <a:schemeClr val="accent1">
                <a:tint val="45000"/>
                <a:satMod val="400000"/>
              </a:schemeClr>
            </a:duotone>
          </a:blip>
          <a:srcRect l="57931" t="3798" r="2587" b="30153"/>
          <a:stretch/>
        </p:blipFill>
        <p:spPr bwMode="auto">
          <a:xfrm>
            <a:off x="4648200" y="1471571"/>
            <a:ext cx="4259317" cy="4916360"/>
          </a:xfrm>
          <a:prstGeom prst="rect">
            <a:avLst/>
          </a:prstGeom>
          <a:noFill/>
          <a:ln w="9525">
            <a:noFill/>
            <a:miter lim="800000"/>
            <a:headEnd/>
            <a:tailEnd/>
          </a:ln>
          <a:effectLst/>
        </p:spPr>
      </p:pic>
      <p:sp>
        <p:nvSpPr>
          <p:cNvPr id="15" name="Curved Left Arrow 14"/>
          <p:cNvSpPr/>
          <p:nvPr/>
        </p:nvSpPr>
        <p:spPr>
          <a:xfrm>
            <a:off x="5638800" y="1826294"/>
            <a:ext cx="2286000" cy="3660105"/>
          </a:xfrm>
          <a:prstGeom prst="curved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20293F"/>
              </a:solidFill>
            </a:endParaRPr>
          </a:p>
        </p:txBody>
      </p:sp>
    </p:spTree>
    <p:extLst>
      <p:ext uri="{BB962C8B-B14F-4D97-AF65-F5344CB8AC3E}">
        <p14:creationId xmlns:p14="http://schemas.microsoft.com/office/powerpoint/2010/main" val="833196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Hampton Institute - geography.jpg"/>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t="4167"/>
          <a:stretch>
            <a:fillRect/>
          </a:stretch>
        </p:blipFill>
        <p:spPr bwMode="auto">
          <a:xfrm>
            <a:off x="0" y="0"/>
            <a:ext cx="9144000" cy="6861486"/>
          </a:xfrm>
          <a:prstGeom prst="rect">
            <a:avLst/>
          </a:prstGeom>
          <a:noFill/>
        </p:spPr>
      </p:pic>
      <p:sp>
        <p:nvSpPr>
          <p:cNvPr id="4" name="Title 3"/>
          <p:cNvSpPr>
            <a:spLocks noGrp="1"/>
          </p:cNvSpPr>
          <p:nvPr>
            <p:ph type="title"/>
          </p:nvPr>
        </p:nvSpPr>
        <p:spPr>
          <a:xfrm>
            <a:off x="0" y="228600"/>
            <a:ext cx="9144000" cy="838200"/>
          </a:xfrm>
          <a:solidFill>
            <a:schemeClr val="tx1">
              <a:alpha val="50000"/>
            </a:schemeClr>
          </a:solidFill>
        </p:spPr>
        <p:txBody>
          <a:bodyPr>
            <a:noAutofit/>
          </a:bodyPr>
          <a:lstStyle/>
          <a:p>
            <a:r>
              <a:rPr lang="en-US" sz="5100" b="1" dirty="0">
                <a:solidFill>
                  <a:schemeClr val="bg1"/>
                </a:solidFill>
              </a:rPr>
              <a:t>Educating Freedmen and Women</a:t>
            </a:r>
          </a:p>
        </p:txBody>
      </p:sp>
      <p:sp>
        <p:nvSpPr>
          <p:cNvPr id="6" name="Content Placeholder 5"/>
          <p:cNvSpPr>
            <a:spLocks noGrp="1"/>
          </p:cNvSpPr>
          <p:nvPr>
            <p:ph sz="half" idx="2"/>
          </p:nvPr>
        </p:nvSpPr>
        <p:spPr>
          <a:xfrm>
            <a:off x="4953000" y="5257800"/>
            <a:ext cx="3962400" cy="1401763"/>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US" sz="2000" b="1" i="1" dirty="0"/>
              <a:t>Although many carpetbaggers went South to seek fortune and political office, many went South to educate freedmen and women.</a:t>
            </a:r>
          </a:p>
        </p:txBody>
      </p:sp>
      <p:sp>
        <p:nvSpPr>
          <p:cNvPr id="8" name="TextBox 7"/>
          <p:cNvSpPr txBox="1"/>
          <p:nvPr/>
        </p:nvSpPr>
        <p:spPr>
          <a:xfrm>
            <a:off x="228600" y="6019800"/>
            <a:ext cx="27432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solidFill>
                  <a:srgbClr val="20293F"/>
                </a:solidFill>
              </a:rPr>
              <a:t>Hampton Institute (VA)</a:t>
            </a:r>
          </a:p>
          <a:p>
            <a:pPr algn="ctr"/>
            <a:r>
              <a:rPr lang="en-US" b="1" dirty="0">
                <a:solidFill>
                  <a:srgbClr val="20293F"/>
                </a:solidFill>
              </a:rPr>
              <a:t>Late Nineteenth Century</a:t>
            </a:r>
          </a:p>
        </p:txBody>
      </p:sp>
    </p:spTree>
    <p:extLst>
      <p:ext uri="{BB962C8B-B14F-4D97-AF65-F5344CB8AC3E}">
        <p14:creationId xmlns:p14="http://schemas.microsoft.com/office/powerpoint/2010/main" val="194322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548640"/>
            <a:ext cx="9144000" cy="6309360"/>
          </a:xfrm>
          <a:prstGeom prst="rect">
            <a:avLst/>
          </a:prstGeom>
          <a:noFill/>
          <a:ln w="9525">
            <a:noFill/>
            <a:miter lim="800000"/>
            <a:headEnd/>
            <a:tailEnd/>
          </a:ln>
          <a:effectLst/>
        </p:spPr>
      </p:pic>
      <p:sp useBgFill="1">
        <p:nvSpPr>
          <p:cNvPr id="2" name="Title 1"/>
          <p:cNvSpPr>
            <a:spLocks noGrp="1"/>
          </p:cNvSpPr>
          <p:nvPr>
            <p:ph type="title"/>
          </p:nvPr>
        </p:nvSpPr>
        <p:spPr>
          <a:xfrm>
            <a:off x="0" y="0"/>
            <a:ext cx="7543800" cy="914400"/>
          </a:xfrm>
        </p:spPr>
        <p:txBody>
          <a:bodyPr>
            <a:noAutofit/>
          </a:bodyPr>
          <a:lstStyle/>
          <a:p>
            <a:r>
              <a:rPr lang="en-US" sz="5400" b="1" dirty="0"/>
              <a:t>The Republican Coalition</a:t>
            </a:r>
          </a:p>
        </p:txBody>
      </p:sp>
      <p:pic>
        <p:nvPicPr>
          <p:cNvPr id="102402" name="Picture 2" descr="C:\Users\Tom\AppData\Local\Microsoft\Windows\Temporary Internet Files\Content.IE5\CKT9UPW3\MC900437781[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0" y="914400"/>
            <a:ext cx="2346227" cy="2057400"/>
          </a:xfrm>
          <a:prstGeom prst="rect">
            <a:avLst/>
          </a:prstGeom>
          <a:noFill/>
        </p:spPr>
      </p:pic>
      <p:sp useBgFill="1">
        <p:nvSpPr>
          <p:cNvPr id="7" name="TextBox 6"/>
          <p:cNvSpPr txBox="1"/>
          <p:nvPr/>
        </p:nvSpPr>
        <p:spPr>
          <a:xfrm>
            <a:off x="228600" y="762000"/>
            <a:ext cx="2362200" cy="584775"/>
          </a:xfrm>
          <a:prstGeom prst="rect">
            <a:avLst/>
          </a:prstGeom>
          <a:effectLst>
            <a:softEdge rad="63500"/>
          </a:effectLst>
        </p:spPr>
        <p:txBody>
          <a:bodyPr wrap="square" rtlCol="0">
            <a:spAutoFit/>
          </a:bodyPr>
          <a:lstStyle/>
          <a:p>
            <a:pPr algn="ctr"/>
            <a:r>
              <a:rPr lang="en-US" sz="3200" b="1" dirty="0">
                <a:solidFill>
                  <a:srgbClr val="20293F"/>
                </a:solidFill>
              </a:rPr>
              <a:t>in the South</a:t>
            </a:r>
          </a:p>
        </p:txBody>
      </p:sp>
      <p:sp>
        <p:nvSpPr>
          <p:cNvPr id="8" name="Curved Left Arrow 7"/>
          <p:cNvSpPr/>
          <p:nvPr/>
        </p:nvSpPr>
        <p:spPr>
          <a:xfrm>
            <a:off x="6248400" y="1143000"/>
            <a:ext cx="1676400"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293F"/>
              </a:solidFill>
            </a:endParaRPr>
          </a:p>
        </p:txBody>
      </p:sp>
      <p:sp>
        <p:nvSpPr>
          <p:cNvPr id="9" name="TextBox 8"/>
          <p:cNvSpPr txBox="1"/>
          <p:nvPr/>
        </p:nvSpPr>
        <p:spPr>
          <a:xfrm>
            <a:off x="6172200" y="2133600"/>
            <a:ext cx="2971800" cy="584775"/>
          </a:xfrm>
          <a:prstGeom prst="rect">
            <a:avLst/>
          </a:prstGeom>
          <a:solidFill>
            <a:schemeClr val="bg1"/>
          </a:solidFill>
          <a:effectLst>
            <a:softEdge rad="63500"/>
          </a:effectLst>
        </p:spPr>
        <p:txBody>
          <a:bodyPr wrap="square" rtlCol="0">
            <a:spAutoFit/>
          </a:bodyPr>
          <a:lstStyle/>
          <a:p>
            <a:pPr algn="ctr"/>
            <a:r>
              <a:rPr lang="en-US" sz="3200" b="1" dirty="0">
                <a:solidFill>
                  <a:srgbClr val="20293F"/>
                </a:solidFill>
              </a:rPr>
              <a:t>“Carpetbaggers”</a:t>
            </a:r>
          </a:p>
        </p:txBody>
      </p:sp>
      <p:pic>
        <p:nvPicPr>
          <p:cNvPr id="102404" name="Picture 4" descr="File:JamesLongstreet.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t="5977" r="4011"/>
          <a:stretch>
            <a:fillRect/>
          </a:stretch>
        </p:blipFill>
        <p:spPr bwMode="auto">
          <a:xfrm>
            <a:off x="3124200" y="2971800"/>
            <a:ext cx="1928308" cy="2276476"/>
          </a:xfrm>
          <a:prstGeom prst="rect">
            <a:avLst/>
          </a:prstGeom>
          <a:noFill/>
          <a:effectLst>
            <a:glow rad="101600">
              <a:schemeClr val="accent2">
                <a:satMod val="175000"/>
                <a:alpha val="40000"/>
              </a:schemeClr>
            </a:glow>
          </a:effectLst>
        </p:spPr>
      </p:pic>
      <p:sp>
        <p:nvSpPr>
          <p:cNvPr id="11" name="TextBox 10"/>
          <p:cNvSpPr txBox="1"/>
          <p:nvPr/>
        </p:nvSpPr>
        <p:spPr>
          <a:xfrm>
            <a:off x="2971800" y="5257800"/>
            <a:ext cx="2286000" cy="584775"/>
          </a:xfrm>
          <a:prstGeom prst="rect">
            <a:avLst/>
          </a:prstGeom>
          <a:solidFill>
            <a:schemeClr val="bg1"/>
          </a:solidFill>
          <a:effectLst>
            <a:softEdge rad="63500"/>
          </a:effectLst>
        </p:spPr>
        <p:txBody>
          <a:bodyPr wrap="square" rtlCol="0">
            <a:spAutoFit/>
          </a:bodyPr>
          <a:lstStyle/>
          <a:p>
            <a:pPr algn="ctr"/>
            <a:r>
              <a:rPr lang="en-US" sz="3200" b="1" dirty="0">
                <a:solidFill>
                  <a:srgbClr val="20293F"/>
                </a:solidFill>
              </a:rPr>
              <a:t>“Scalawags”</a:t>
            </a:r>
          </a:p>
        </p:txBody>
      </p:sp>
      <p:pic>
        <p:nvPicPr>
          <p:cNvPr id="102406" name="Picture 6" descr="http://deadconfederates.files.wordpress.com/2011/04/harpersweekly1867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58000" y="3790122"/>
            <a:ext cx="1837592" cy="2077278"/>
          </a:xfrm>
          <a:prstGeom prst="rect">
            <a:avLst/>
          </a:prstGeom>
          <a:noFill/>
        </p:spPr>
      </p:pic>
      <p:sp>
        <p:nvSpPr>
          <p:cNvPr id="13" name="TextBox 12"/>
          <p:cNvSpPr txBox="1"/>
          <p:nvPr/>
        </p:nvSpPr>
        <p:spPr>
          <a:xfrm>
            <a:off x="6781800" y="5739825"/>
            <a:ext cx="1981200" cy="584775"/>
          </a:xfrm>
          <a:prstGeom prst="rect">
            <a:avLst/>
          </a:prstGeom>
          <a:solidFill>
            <a:schemeClr val="bg1"/>
          </a:solidFill>
          <a:effectLst>
            <a:softEdge rad="63500"/>
          </a:effectLst>
        </p:spPr>
        <p:txBody>
          <a:bodyPr wrap="square" rtlCol="0">
            <a:spAutoFit/>
          </a:bodyPr>
          <a:lstStyle/>
          <a:p>
            <a:pPr algn="ctr"/>
            <a:r>
              <a:rPr lang="en-US" sz="3200" b="1" dirty="0">
                <a:solidFill>
                  <a:srgbClr val="20293F"/>
                </a:solidFill>
              </a:rPr>
              <a:t>Freedmen</a:t>
            </a:r>
          </a:p>
        </p:txBody>
      </p:sp>
    </p:spTree>
    <p:extLst>
      <p:ext uri="{BB962C8B-B14F-4D97-AF65-F5344CB8AC3E}">
        <p14:creationId xmlns:p14="http://schemas.microsoft.com/office/powerpoint/2010/main" val="3794964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2404"/>
                                        </p:tgtEl>
                                        <p:attrNameLst>
                                          <p:attrName>style.visibility</p:attrName>
                                        </p:attrNameLst>
                                      </p:cBhvr>
                                      <p:to>
                                        <p:strVal val="visible"/>
                                      </p:to>
                                    </p:set>
                                    <p:animEffect transition="in" filter="slide(fromBottom)">
                                      <p:cBhvr>
                                        <p:cTn id="22" dur="500"/>
                                        <p:tgtEl>
                                          <p:spTgt spid="102404"/>
                                        </p:tgtEl>
                                      </p:cBhvr>
                                    </p:animEffect>
                                  </p:childTnLst>
                                </p:cTn>
                              </p:par>
                              <p:par>
                                <p:cTn id="23" presetID="2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102406"/>
                                        </p:tgtEl>
                                        <p:attrNameLst>
                                          <p:attrName>style.visibility</p:attrName>
                                        </p:attrNameLst>
                                      </p:cBhvr>
                                      <p:to>
                                        <p:strVal val="visible"/>
                                      </p:to>
                                    </p:set>
                                    <p:animEffect transition="in" filter="slide(fromLeft)">
                                      <p:cBhvr>
                                        <p:cTn id="37" dur="500"/>
                                        <p:tgtEl>
                                          <p:spTgt spid="102406"/>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78850" name="Picture 2" descr="http://upload.wikimedia.org/wikipedia/commons/a/a5/Kkk-carpetbagger-cartoon.jpg"/>
          <p:cNvPicPr>
            <a:picLocks noChangeAspect="1" noChangeArrowheads="1"/>
          </p:cNvPicPr>
          <p:nvPr/>
        </p:nvPicPr>
        <p:blipFill>
          <a:blip r:embed="rId2" cstate="print"/>
          <a:srcRect/>
          <a:stretch>
            <a:fillRect/>
          </a:stretch>
        </p:blipFill>
        <p:spPr bwMode="auto">
          <a:xfrm>
            <a:off x="0" y="304800"/>
            <a:ext cx="9144000" cy="6292158"/>
          </a:xfrm>
          <a:prstGeom prst="rect">
            <a:avLst/>
          </a:prstGeom>
          <a:noFill/>
        </p:spPr>
      </p:pic>
      <p:sp>
        <p:nvSpPr>
          <p:cNvPr id="2" name="Title 1"/>
          <p:cNvSpPr>
            <a:spLocks noGrp="1"/>
          </p:cNvSpPr>
          <p:nvPr>
            <p:ph type="title"/>
          </p:nvPr>
        </p:nvSpPr>
        <p:spPr>
          <a:xfrm>
            <a:off x="76200" y="685800"/>
            <a:ext cx="4038600" cy="1676400"/>
          </a:xfrm>
        </p:spPr>
        <p:style>
          <a:lnRef idx="0">
            <a:schemeClr val="dk1"/>
          </a:lnRef>
          <a:fillRef idx="3">
            <a:schemeClr val="dk1"/>
          </a:fillRef>
          <a:effectRef idx="3">
            <a:schemeClr val="dk1"/>
          </a:effectRef>
          <a:fontRef idx="minor">
            <a:schemeClr val="lt1"/>
          </a:fontRef>
        </p:style>
        <p:txBody>
          <a:bodyPr>
            <a:noAutofit/>
          </a:bodyPr>
          <a:lstStyle/>
          <a:p>
            <a:r>
              <a:rPr lang="en-US" sz="6800" b="1" dirty="0"/>
              <a:t>Resistance</a:t>
            </a:r>
            <a:r>
              <a:rPr lang="en-US" sz="6600" b="1" dirty="0"/>
              <a:t> </a:t>
            </a:r>
            <a:br>
              <a:rPr lang="en-US" sz="4800" b="1" dirty="0"/>
            </a:br>
            <a:r>
              <a:rPr lang="en-US" sz="4000" b="1" dirty="0"/>
              <a:t>to Reconstruction</a:t>
            </a:r>
          </a:p>
        </p:txBody>
      </p:sp>
    </p:spTree>
    <p:extLst>
      <p:ext uri="{BB962C8B-B14F-4D97-AF65-F5344CB8AC3E}">
        <p14:creationId xmlns:p14="http://schemas.microsoft.com/office/powerpoint/2010/main" val="264830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7200" b="1" dirty="0"/>
              <a:t>The (First) Ku Klux Klan</a:t>
            </a:r>
            <a:endParaRPr lang="en-US" sz="6600" b="1" dirty="0"/>
          </a:p>
        </p:txBody>
      </p:sp>
      <p:pic>
        <p:nvPicPr>
          <p:cNvPr id="80898" name="Picture 2" descr="File:Misissippi ku klux.jpg"/>
          <p:cNvPicPr>
            <a:picLocks noGrp="1" noChangeAspect="1" noChangeArrowheads="1"/>
          </p:cNvPicPr>
          <p:nvPr>
            <p:ph sz="half" idx="2"/>
          </p:nvPr>
        </p:nvPicPr>
        <p:blipFill>
          <a:blip r:embed="rId2" cstate="print"/>
          <a:srcRect/>
          <a:stretch>
            <a:fillRect/>
          </a:stretch>
        </p:blipFill>
        <p:spPr bwMode="auto">
          <a:xfrm>
            <a:off x="4876800" y="1559288"/>
            <a:ext cx="3790180" cy="4971826"/>
          </a:xfrm>
          <a:prstGeom prst="rect">
            <a:avLst/>
          </a:prstGeom>
          <a:noFill/>
        </p:spPr>
      </p:pic>
      <p:pic>
        <p:nvPicPr>
          <p:cNvPr id="80900" name="Picture 4" descr="http://upload.wikimedia.org/wikipedia/commons/0/07/NathanBedfordForrest.jpg"/>
          <p:cNvPicPr>
            <a:picLocks noGrp="1" noChangeAspect="1" noChangeArrowheads="1"/>
          </p:cNvPicPr>
          <p:nvPr>
            <p:ph sz="half" idx="1"/>
          </p:nvPr>
        </p:nvPicPr>
        <p:blipFill>
          <a:blip r:embed="rId3" cstate="print"/>
          <a:srcRect/>
          <a:stretch>
            <a:fillRect/>
          </a:stretch>
        </p:blipFill>
        <p:spPr bwMode="auto">
          <a:xfrm>
            <a:off x="533400" y="1578114"/>
            <a:ext cx="3429000" cy="4876800"/>
          </a:xfrm>
          <a:prstGeom prst="rect">
            <a:avLst/>
          </a:prstGeom>
          <a:noFill/>
        </p:spPr>
      </p:pic>
      <p:sp>
        <p:nvSpPr>
          <p:cNvPr id="6" name="TextBox 5"/>
          <p:cNvSpPr txBox="1"/>
          <p:nvPr/>
        </p:nvSpPr>
        <p:spPr>
          <a:xfrm>
            <a:off x="533400" y="5845314"/>
            <a:ext cx="3429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b="1" dirty="0">
                <a:solidFill>
                  <a:srgbClr val="20293F"/>
                </a:solidFill>
              </a:rPr>
              <a:t>Gen. Nathan Bedford Forrest, CSA</a:t>
            </a:r>
          </a:p>
        </p:txBody>
      </p:sp>
      <p:sp>
        <p:nvSpPr>
          <p:cNvPr id="7" name="TextBox 6"/>
          <p:cNvSpPr txBox="1"/>
          <p:nvPr/>
        </p:nvSpPr>
        <p:spPr>
          <a:xfrm>
            <a:off x="4876800" y="6073914"/>
            <a:ext cx="3810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solidFill>
                  <a:srgbClr val="20293F"/>
                </a:solidFill>
              </a:rPr>
              <a:t>Vigilantism </a:t>
            </a:r>
          </a:p>
        </p:txBody>
      </p:sp>
      <p:sp>
        <p:nvSpPr>
          <p:cNvPr id="3" name="Rectangle 2"/>
          <p:cNvSpPr/>
          <p:nvPr/>
        </p:nvSpPr>
        <p:spPr>
          <a:xfrm>
            <a:off x="3585777" y="889575"/>
            <a:ext cx="1976823" cy="584775"/>
          </a:xfrm>
          <a:prstGeom prst="rect">
            <a:avLst/>
          </a:prstGeom>
        </p:spPr>
        <p:txBody>
          <a:bodyPr wrap="none">
            <a:spAutoFit/>
          </a:bodyPr>
          <a:lstStyle/>
          <a:p>
            <a:r>
              <a:rPr lang="en-US" sz="3200" b="1" dirty="0">
                <a:solidFill>
                  <a:srgbClr val="20293F"/>
                </a:solidFill>
              </a:rPr>
              <a:t>1865-1874</a:t>
            </a:r>
            <a:endParaRPr lang="en-US" sz="3200" dirty="0">
              <a:solidFill>
                <a:srgbClr val="20293F"/>
              </a:solidFill>
            </a:endParaRPr>
          </a:p>
        </p:txBody>
      </p:sp>
    </p:spTree>
    <p:extLst>
      <p:ext uri="{BB962C8B-B14F-4D97-AF65-F5344CB8AC3E}">
        <p14:creationId xmlns:p14="http://schemas.microsoft.com/office/powerpoint/2010/main" val="1438227880"/>
      </p:ext>
    </p:extLst>
  </p:cSld>
  <p:clrMapOvr>
    <a:masterClrMapping/>
  </p:clrMapOvr>
</p:sld>
</file>

<file path=ppt/theme/theme1.xml><?xml version="1.0" encoding="utf-8"?>
<a:theme xmlns:a="http://schemas.openxmlformats.org/drawingml/2006/main" name="7_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2.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3.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4.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5.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6.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7.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8.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docProps/app.xml><?xml version="1.0" encoding="utf-8"?>
<Properties xmlns="http://schemas.openxmlformats.org/officeDocument/2006/extended-properties" xmlns:vt="http://schemas.openxmlformats.org/officeDocument/2006/docPropsVTypes">
  <TotalTime>39</TotalTime>
  <Words>561</Words>
  <Application>Microsoft Office PowerPoint</Application>
  <PresentationFormat>On-screen Show (4:3)</PresentationFormat>
  <Paragraphs>108</Paragraphs>
  <Slides>21</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Kartika</vt:lpstr>
      <vt:lpstr>Calibri</vt:lpstr>
      <vt:lpstr>Wingdings 2</vt:lpstr>
      <vt:lpstr>Franklin Gothic Demi</vt:lpstr>
      <vt:lpstr>Arial</vt:lpstr>
      <vt:lpstr>7_Office Theme</vt:lpstr>
      <vt:lpstr>6_Office Theme</vt:lpstr>
      <vt:lpstr>Reconstruction in the South</vt:lpstr>
      <vt:lpstr>Carpetbag</vt:lpstr>
      <vt:lpstr>“Carpetbaggers”</vt:lpstr>
      <vt:lpstr>The “Carpetbagger” Stereotype</vt:lpstr>
      <vt:lpstr>“Carpetbaggers”</vt:lpstr>
      <vt:lpstr>Educating Freedmen and Women</vt:lpstr>
      <vt:lpstr>The Republican Coalition</vt:lpstr>
      <vt:lpstr>Resistance  to Reconstruction</vt:lpstr>
      <vt:lpstr>The (First) Ku Klux Klan</vt:lpstr>
      <vt:lpstr>Restoration of Southern “Home Rule” 1869-1877</vt:lpstr>
      <vt:lpstr>1874</vt:lpstr>
      <vt:lpstr>1874 Congressional Elections</vt:lpstr>
      <vt:lpstr>Election of 1876</vt:lpstr>
      <vt:lpstr>PowerPoint Presentation</vt:lpstr>
      <vt:lpstr>Compromise of 1877</vt:lpstr>
      <vt:lpstr>“Redeemer” Governments</vt:lpstr>
      <vt:lpstr>The “Solid South”</vt:lpstr>
      <vt:lpstr>Jim Crow</vt:lpstr>
      <vt:lpstr>The Supreme Court and Civil Rights (Late Nineteenth Century) </vt:lpstr>
      <vt:lpstr>Plessy v. Ferguson</vt:lpstr>
      <vt:lpstr>PowerPoint Presentation</vt:lpstr>
    </vt:vector>
  </TitlesOfParts>
  <Company>SDOC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(USHC 3.3)</dc:title>
  <dc:creator>Tom Richey</dc:creator>
  <cp:lastModifiedBy>Tom</cp:lastModifiedBy>
  <cp:revision>7</cp:revision>
  <dcterms:created xsi:type="dcterms:W3CDTF">2013-05-13T09:54:47Z</dcterms:created>
  <dcterms:modified xsi:type="dcterms:W3CDTF">2017-01-01T02:11:49Z</dcterms:modified>
</cp:coreProperties>
</file>