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44"/>
  </p:notesMasterIdLst>
  <p:sldIdLst>
    <p:sldId id="256" r:id="rId6"/>
    <p:sldId id="431" r:id="rId7"/>
    <p:sldId id="345" r:id="rId8"/>
    <p:sldId id="333" r:id="rId9"/>
    <p:sldId id="427" r:id="rId10"/>
    <p:sldId id="334" r:id="rId11"/>
    <p:sldId id="277" r:id="rId12"/>
    <p:sldId id="346" r:id="rId13"/>
    <p:sldId id="430" r:id="rId14"/>
    <p:sldId id="257" r:id="rId15"/>
    <p:sldId id="428" r:id="rId16"/>
    <p:sldId id="414" r:id="rId17"/>
    <p:sldId id="357" r:id="rId18"/>
    <p:sldId id="358" r:id="rId19"/>
    <p:sldId id="381" r:id="rId20"/>
    <p:sldId id="429" r:id="rId21"/>
    <p:sldId id="279" r:id="rId22"/>
    <p:sldId id="317" r:id="rId23"/>
    <p:sldId id="363" r:id="rId24"/>
    <p:sldId id="418" r:id="rId25"/>
    <p:sldId id="364" r:id="rId26"/>
    <p:sldId id="367" r:id="rId27"/>
    <p:sldId id="382" r:id="rId28"/>
    <p:sldId id="372" r:id="rId29"/>
    <p:sldId id="373" r:id="rId30"/>
    <p:sldId id="424" r:id="rId31"/>
    <p:sldId id="423" r:id="rId32"/>
    <p:sldId id="362" r:id="rId33"/>
    <p:sldId id="377" r:id="rId34"/>
    <p:sldId id="293" r:id="rId35"/>
    <p:sldId id="302" r:id="rId36"/>
    <p:sldId id="303" r:id="rId37"/>
    <p:sldId id="291" r:id="rId38"/>
    <p:sldId id="324" r:id="rId39"/>
    <p:sldId id="301" r:id="rId40"/>
    <p:sldId id="294" r:id="rId41"/>
    <p:sldId id="420" r:id="rId42"/>
    <p:sldId id="425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Baskerville Old Face" pitchFamily="18" charset="0"/>
      <p:regular r:id="rId49"/>
    </p:embeddedFont>
    <p:embeddedFont>
      <p:font typeface="Forte" pitchFamily="66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D5D"/>
    <a:srgbClr val="AFAFFF"/>
    <a:srgbClr val="B7B7FF"/>
    <a:srgbClr val="AC0000"/>
    <a:srgbClr val="FFA7A7"/>
    <a:srgbClr val="737373"/>
    <a:srgbClr val="9999FF"/>
    <a:srgbClr val="CDCDD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24" autoAdjust="0"/>
  </p:normalViewPr>
  <p:slideViewPr>
    <p:cSldViewPr>
      <p:cViewPr>
        <p:scale>
          <a:sx n="30" d="100"/>
          <a:sy n="30" d="100"/>
        </p:scale>
        <p:origin x="-243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4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2F9BD-937B-419E-AB00-8C53D393652A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6AD41-EE5F-492E-8CBC-00D4B95B4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27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62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00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94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20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1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7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43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51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86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79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20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6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54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3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0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1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25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9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0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C2E9"/>
            </a:gs>
            <a:gs pos="50000">
              <a:srgbClr val="D5E0F3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9527-9E0F-492E-8515-73DEDB5111D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CBA7-CAB8-464F-8ED2-A43C9E163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C2E9"/>
            </a:gs>
            <a:gs pos="50000">
              <a:srgbClr val="D5E0F3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C2E9"/>
            </a:gs>
            <a:gs pos="50000">
              <a:srgbClr val="D5E0F3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9527-9E0F-492E-8515-73DEDB511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CBA7-CAB8-464F-8ED2-A43C9E1638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D481-FE9D-4575-9200-8F30723262D8}" type="datetimeFigureOut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5/5/2013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233D-9F1B-48DD-80CD-6BF75DC3D3B6}" type="slidenum">
              <a:rPr lang="en-US" smtClean="0">
                <a:solidFill>
                  <a:srgbClr val="2029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29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://avalon.law.yale.edu/19th_century/emancipa.asp" TargetMode="External"/><Relationship Id="rId2" Type="http://schemas.openxmlformats.org/officeDocument/2006/relationships/hyperlink" Target="http://upload.wikimedia.org/wikipedia/commons/3/32/EmancipationProclamat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4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3/32/EmancipationProclamati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Robert_Edward_Lee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ttle_of_gettysbur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hyperlink" Target="http://en.wikipedia.org/wiki/Battle_of_Vicksburg" TargetMode="External"/><Relationship Id="rId12" Type="http://schemas.openxmlformats.org/officeDocument/2006/relationships/image" Target="../media/image35.wmf"/><Relationship Id="rId2" Type="http://schemas.openxmlformats.org/officeDocument/2006/relationships/hyperlink" Target="http://upload.wikimedia.org/wikipedia/commons/9/9e/Gettysburg_Battle_Map_Day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4.wmf"/><Relationship Id="rId5" Type="http://schemas.openxmlformats.org/officeDocument/2006/relationships/image" Target="../media/image30.png"/><Relationship Id="rId10" Type="http://schemas.openxmlformats.org/officeDocument/2006/relationships/image" Target="../media/image33.wmf"/><Relationship Id="rId4" Type="http://schemas.openxmlformats.org/officeDocument/2006/relationships/hyperlink" Target="http://upload.wikimedia.org/wikipedia/commons/5/58/VicksburgSiege.png" TargetMode="Externa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lections.harpweek.com/1864/cartoon-1864-large.asp?UniqueID=60&amp;Year=18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Tom-Richey/14074617563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tomrichey.net/" TargetMode="External"/><Relationship Id="rId5" Type="http://schemas.openxmlformats.org/officeDocument/2006/relationships/hyperlink" Target="http://www.twitter.com/tomrichey" TargetMode="External"/><Relationship Id="rId4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d/Bonnieblu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mrichey.net/us/unit7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8/88/CSA_FLAG_4.3.1861-21.5.1861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d/d9/Chickama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33159" r="47223" b="13439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omRichey.n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68468" y="5119524"/>
            <a:ext cx="3646932" cy="150987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5268468" cy="3657600"/>
          </a:xfrm>
          <a:noFill/>
          <a:effectLst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0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Civil </a:t>
            </a:r>
            <a:br>
              <a:rPr lang="en-US" sz="10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War</a:t>
            </a:r>
            <a:endParaRPr lang="en-US" sz="10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77326"/>
            <a:ext cx="5268468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US HISTORY</a:t>
            </a:r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EOC REVIEW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The “Anaconda Plan”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24052"/>
            <a:ext cx="2362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General Winfield Scott</a:t>
            </a:r>
          </a:p>
          <a:p>
            <a:pPr algn="ctr"/>
            <a:r>
              <a:rPr lang="en-US" sz="2800" dirty="0" smtClean="0"/>
              <a:t>(1860)</a:t>
            </a:r>
            <a:endParaRPr lang="en-US" sz="2800" dirty="0"/>
          </a:p>
        </p:txBody>
      </p:sp>
      <p:pic>
        <p:nvPicPr>
          <p:cNvPr id="58370" name="Picture 2" descr="File:Scott-anaconda.jpg"/>
          <p:cNvPicPr>
            <a:picLocks noChangeAspect="1" noChangeArrowheads="1"/>
          </p:cNvPicPr>
          <p:nvPr/>
        </p:nvPicPr>
        <p:blipFill>
          <a:blip r:embed="rId2" cstate="print"/>
          <a:srcRect l="5319"/>
          <a:stretch>
            <a:fillRect/>
          </a:stretch>
        </p:blipFill>
        <p:spPr bwMode="auto">
          <a:xfrm>
            <a:off x="2362200" y="1438479"/>
            <a:ext cx="6781800" cy="5419521"/>
          </a:xfrm>
          <a:prstGeom prst="rect">
            <a:avLst/>
          </a:prstGeom>
          <a:noFill/>
        </p:spPr>
      </p:pic>
      <p:pic>
        <p:nvPicPr>
          <p:cNvPr id="90114" name="Picture 2" descr="Winfield Scott - National Portrait 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2399668" cy="2895600"/>
          </a:xfrm>
          <a:prstGeom prst="rect">
            <a:avLst/>
          </a:prstGeom>
          <a:noFill/>
        </p:spPr>
      </p:pic>
      <p:pic>
        <p:nvPicPr>
          <p:cNvPr id="90115" name="Picture 3" descr="C:\Users\Tom\AppData\Local\Microsoft\Windows\Temporary Internet Files\Content.IE5\VXBNUF10\MP900314282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0"/>
            <a:ext cx="2895600" cy="1462278"/>
          </a:xfrm>
          <a:prstGeom prst="rect">
            <a:avLst/>
          </a:prstGeom>
          <a:noFill/>
        </p:spPr>
      </p:pic>
      <p:pic>
        <p:nvPicPr>
          <p:cNvPr id="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8625" y="5993558"/>
            <a:ext cx="942975" cy="7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10400" y="44883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9643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733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47316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Naval</a:t>
            </a:r>
            <a:r>
              <a:rPr lang="en-US" sz="1050" dirty="0" smtClean="0"/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Blockade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0" y="3200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Capture Richmond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4045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 the Miss. 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95800" cy="1295400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Decisive Battles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i="1" dirty="0" smtClean="0"/>
              <a:t>of </a:t>
            </a:r>
            <a:r>
              <a:rPr lang="en-US" sz="4000" b="1" i="1" dirty="0"/>
              <a:t>the Civil </a:t>
            </a:r>
            <a:r>
              <a:rPr lang="en-US" sz="4000" b="1" i="1" dirty="0" smtClean="0"/>
              <a:t>War</a:t>
            </a:r>
            <a:endParaRPr lang="en-US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079905"/>
              </p:ext>
            </p:extLst>
          </p:nvPr>
        </p:nvGraphicFramePr>
        <p:xfrm>
          <a:off x="228600" y="1600200"/>
          <a:ext cx="8763000" cy="4830955"/>
        </p:xfrm>
        <a:graphic>
          <a:graphicData uri="http://schemas.openxmlformats.org/drawingml/2006/table">
            <a:tbl>
              <a:tblPr/>
              <a:tblGrid>
                <a:gridCol w="1828800"/>
                <a:gridCol w="1152597"/>
                <a:gridCol w="988308"/>
                <a:gridCol w="988308"/>
                <a:gridCol w="3804987"/>
              </a:tblGrid>
              <a:tr h="47053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Times New Roman"/>
                        </a:rPr>
                        <a:t>Battle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Victor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Times New Roman"/>
                        </a:rPr>
                        <a:t>Significance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Union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Confed.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Fort Sumter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1861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Began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the Civil War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Antietam </a:t>
                      </a:r>
                      <a:b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(Sharpsburg)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1862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Tactical</a:t>
                      </a: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Draw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Union Strategic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Bloodiest</a:t>
                      </a: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Single Day of War</a:t>
                      </a: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Emancipation Proclamation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Gettysburg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(PA)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1863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Lee’s first tactical defeat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Vicksburg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(MS)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1863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indent="-16986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Confederates lose control of Mississippi River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Appomattox Court</a:t>
                      </a: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House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1865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Lee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surrenders to Grant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 descr="C:\Users\Tom\AppData\Local\Microsoft\Windows\Temporary Internet Files\Content.IE5\S3LQFRLB\MP9004029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76200"/>
            <a:ext cx="2438400" cy="162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28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733800" cy="990600"/>
          </a:xfrm>
          <a:effectLst>
            <a:glow rad="101600">
              <a:srgbClr val="AC00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effectLst>
                  <a:glow rad="101600">
                    <a:srgbClr val="AC0000">
                      <a:alpha val="60000"/>
                    </a:srgbClr>
                  </a:glow>
                </a:effectLst>
              </a:rPr>
              <a:t>Antietam</a:t>
            </a:r>
            <a:endParaRPr lang="en-US" sz="5400" b="1" dirty="0">
              <a:solidFill>
                <a:schemeClr val="bg1"/>
              </a:solidFill>
              <a:effectLst>
                <a:glow rad="101600">
                  <a:srgbClr val="AC0000">
                    <a:alpha val="6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Lee and McClellan fought to a tactical draw in the </a:t>
            </a:r>
            <a:r>
              <a:rPr lang="en-US" b="1" dirty="0" smtClean="0">
                <a:solidFill>
                  <a:srgbClr val="FFFF00"/>
                </a:solidFill>
              </a:rPr>
              <a:t>bloodiest single day </a:t>
            </a:r>
            <a:r>
              <a:rPr lang="en-US" b="1" dirty="0" smtClean="0">
                <a:solidFill>
                  <a:schemeClr val="bg1"/>
                </a:solidFill>
              </a:rPr>
              <a:t>of the war.</a:t>
            </a:r>
          </a:p>
          <a:p>
            <a:pPr marL="0" indent="0">
              <a:buNone/>
            </a:pPr>
            <a:endParaRPr lang="en-US" sz="13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Afterwards,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Lee retreated to VA.</a:t>
            </a:r>
          </a:p>
          <a:p>
            <a:pPr marL="0" indent="0">
              <a:buNone/>
            </a:pPr>
            <a:endParaRPr lang="en-US" sz="12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STRATEGIC VICTORY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for the Union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833735"/>
            <a:ext cx="2743200" cy="461665"/>
          </a:xfrm>
          <a:prstGeom prst="rect">
            <a:avLst/>
          </a:prstGeom>
          <a:noFill/>
          <a:effectLst>
            <a:glow rad="101600">
              <a:srgbClr val="AC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rgbClr val="AC0000">
                      <a:alpha val="60000"/>
                    </a:srgbClr>
                  </a:glow>
                </a:effectLst>
              </a:rPr>
              <a:t>September, 1862</a:t>
            </a:r>
            <a:endParaRPr lang="en-US" sz="2400" b="1" dirty="0">
              <a:solidFill>
                <a:schemeClr val="bg1"/>
              </a:solidFill>
              <a:effectLst>
                <a:glow rad="101600">
                  <a:srgbClr val="AC0000">
                    <a:alpha val="60000"/>
                  </a:srgbClr>
                </a:glow>
              </a:effectLst>
            </a:endParaRPr>
          </a:p>
        </p:txBody>
      </p:sp>
      <p:pic>
        <p:nvPicPr>
          <p:cNvPr id="188418" name="Picture 2" descr="http://upload.wikimedia.org/wikipedia/commons/thumb/1/1b/Antietam_Overview.png/786px-Antietam_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963" y="228600"/>
            <a:ext cx="4566637" cy="5791199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9600" y="6339840"/>
          <a:ext cx="45719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CASUALTIES</a:t>
                      </a:r>
                      <a:endParaRPr lang="en-US" sz="2800" dirty="0"/>
                    </a:p>
                  </a:txBody>
                  <a:tcP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USA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CSA</a:t>
                      </a:r>
                      <a:endParaRPr lang="en-US" sz="2800" dirty="0"/>
                    </a:p>
                  </a:txBody>
                  <a:tcPr>
                    <a:solidFill>
                      <a:srgbClr val="737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KILLED</a:t>
                      </a:r>
                      <a:endParaRPr lang="en-US" sz="2400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2,108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1,546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WOUNDED</a:t>
                      </a:r>
                      <a:endParaRPr lang="en-US" sz="2400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9,540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7,752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CAPT/MISS</a:t>
                      </a:r>
                      <a:endParaRPr lang="en-US" sz="2400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1,018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12,401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10,</a:t>
                      </a:r>
                      <a:r>
                        <a:rPr lang="en-US" sz="2400" b="1" baseline="0" dirty="0" smtClean="0"/>
                        <a:t>316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8420" name="Picture 4" descr="C:\Users\Tom\AppData\Local\Microsoft\Windows\Temporary Internet Files\Content.IE5\CKT9UPW3\MC9000135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3759">
            <a:off x="2728900" y="836301"/>
            <a:ext cx="1644616" cy="889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932E-6 L 3.33333E-6 -0.259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972 L 3.33333E-6 -0.00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5200" b="1" dirty="0" smtClean="0"/>
              <a:t>The Emancipation Proclamation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2484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dirty="0" smtClean="0"/>
              <a:t>"That on the first day of January, in the year of our Lord one thousand eight hundred and sixty-three, </a:t>
            </a:r>
            <a:r>
              <a:rPr lang="en-US" sz="4000" b="1" dirty="0" smtClean="0"/>
              <a:t>all persons held as slaves within any State or designated part of a State, the people whereof shall then be in rebellion against the United States, shall be then, thenceforward, and forever free….</a:t>
            </a:r>
            <a:endParaRPr lang="en-US" sz="2600" b="1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4000" dirty="0" smtClean="0"/>
              <a:t>“Now, therefore I, Abraham Lincoln, President of the United States, by virtue of the power in me vested as </a:t>
            </a:r>
            <a:r>
              <a:rPr lang="en-US" sz="4000" b="1" dirty="0" smtClean="0"/>
              <a:t>Commander-in-Chief</a:t>
            </a:r>
            <a:r>
              <a:rPr lang="en-US" sz="4000" dirty="0" smtClean="0"/>
              <a:t>, of the Army and Navy of the United States in time of actual armed rebellion against the authority and government of the United States, and as a fit and </a:t>
            </a:r>
            <a:r>
              <a:rPr lang="en-US" sz="4000" b="1" dirty="0" smtClean="0"/>
              <a:t>necessary war measure</a:t>
            </a:r>
            <a:r>
              <a:rPr lang="en-US" sz="4000" dirty="0" smtClean="0"/>
              <a:t> for suppressing said rebellion…”</a:t>
            </a:r>
            <a:endParaRPr lang="en-US" sz="3800" dirty="0"/>
          </a:p>
        </p:txBody>
      </p:sp>
      <p:pic>
        <p:nvPicPr>
          <p:cNvPr id="46082" name="Picture 2" descr="File:EmancipationProclam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66800"/>
            <a:ext cx="2302028" cy="2971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0020" y="838200"/>
            <a:ext cx="2380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1/1/1863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6083" name="Picture 3" descr="C:\Users\Richey\AppData\Local\Microsoft\Windows\Temporary Internet Files\Content.IE5\683ZTW03\MC9000926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828800"/>
            <a:ext cx="1752600" cy="2330574"/>
          </a:xfrm>
          <a:prstGeom prst="rect">
            <a:avLst/>
          </a:prstGeom>
          <a:noFill/>
        </p:spPr>
      </p:pic>
      <p:pic>
        <p:nvPicPr>
          <p:cNvPr id="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6768" y="4343400"/>
            <a:ext cx="22242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  <a:softEdge rad="31750"/>
          </a:effectLst>
        </p:spPr>
      </p:pic>
      <p:sp>
        <p:nvSpPr>
          <p:cNvPr id="9" name="TextBox 8">
            <a:hlinkClick r:id="rId7"/>
          </p:cNvPr>
          <p:cNvSpPr txBox="1"/>
          <p:nvPr/>
        </p:nvSpPr>
        <p:spPr>
          <a:xfrm>
            <a:off x="6629400" y="5953780"/>
            <a:ext cx="228600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DOCUMENT</a:t>
            </a:r>
            <a:endParaRPr lang="en-US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0" y="5796025"/>
            <a:ext cx="1295400" cy="1061975"/>
          </a:xfrm>
          <a:custGeom>
            <a:avLst/>
            <a:gdLst>
              <a:gd name="connsiteX0" fmla="*/ 1166648 w 1177158"/>
              <a:gd name="connsiteY0" fmla="*/ 1014678 h 1075679"/>
              <a:gd name="connsiteX1" fmla="*/ 1150883 w 1177158"/>
              <a:gd name="connsiteY1" fmla="*/ 935851 h 1075679"/>
              <a:gd name="connsiteX2" fmla="*/ 1135117 w 1177158"/>
              <a:gd name="connsiteY2" fmla="*/ 841258 h 1075679"/>
              <a:gd name="connsiteX3" fmla="*/ 1072055 w 1177158"/>
              <a:gd name="connsiteY3" fmla="*/ 620541 h 1075679"/>
              <a:gd name="connsiteX4" fmla="*/ 1024759 w 1177158"/>
              <a:gd name="connsiteY4" fmla="*/ 510182 h 1075679"/>
              <a:gd name="connsiteX5" fmla="*/ 977462 w 1177158"/>
              <a:gd name="connsiteY5" fmla="*/ 478651 h 1075679"/>
              <a:gd name="connsiteX6" fmla="*/ 898634 w 1177158"/>
              <a:gd name="connsiteY6" fmla="*/ 368292 h 1075679"/>
              <a:gd name="connsiteX7" fmla="*/ 851338 w 1177158"/>
              <a:gd name="connsiteY7" fmla="*/ 320996 h 1075679"/>
              <a:gd name="connsiteX8" fmla="*/ 725214 w 1177158"/>
              <a:gd name="connsiteY8" fmla="*/ 210637 h 1075679"/>
              <a:gd name="connsiteX9" fmla="*/ 630621 w 1177158"/>
              <a:gd name="connsiteY9" fmla="*/ 179106 h 1075679"/>
              <a:gd name="connsiteX10" fmla="*/ 583324 w 1177158"/>
              <a:gd name="connsiteY10" fmla="*/ 163341 h 1075679"/>
              <a:gd name="connsiteX11" fmla="*/ 472965 w 1177158"/>
              <a:gd name="connsiteY11" fmla="*/ 116044 h 1075679"/>
              <a:gd name="connsiteX12" fmla="*/ 425669 w 1177158"/>
              <a:gd name="connsiteY12" fmla="*/ 84513 h 1075679"/>
              <a:gd name="connsiteX13" fmla="*/ 378372 w 1177158"/>
              <a:gd name="connsiteY13" fmla="*/ 68747 h 1075679"/>
              <a:gd name="connsiteX14" fmla="*/ 331076 w 1177158"/>
              <a:gd name="connsiteY14" fmla="*/ 37216 h 1075679"/>
              <a:gd name="connsiteX15" fmla="*/ 204952 w 1177158"/>
              <a:gd name="connsiteY15" fmla="*/ 5685 h 1075679"/>
              <a:gd name="connsiteX16" fmla="*/ 15765 w 1177158"/>
              <a:gd name="connsiteY16" fmla="*/ 52982 h 1075679"/>
              <a:gd name="connsiteX17" fmla="*/ 0 w 1177158"/>
              <a:gd name="connsiteY17" fmla="*/ 100278 h 1075679"/>
              <a:gd name="connsiteX18" fmla="*/ 15765 w 1177158"/>
              <a:gd name="connsiteY18" fmla="*/ 667837 h 1075679"/>
              <a:gd name="connsiteX19" fmla="*/ 63062 w 1177158"/>
              <a:gd name="connsiteY19" fmla="*/ 762430 h 1075679"/>
              <a:gd name="connsiteX20" fmla="*/ 78828 w 1177158"/>
              <a:gd name="connsiteY20" fmla="*/ 809727 h 1075679"/>
              <a:gd name="connsiteX21" fmla="*/ 157655 w 1177158"/>
              <a:gd name="connsiteY21" fmla="*/ 904320 h 1075679"/>
              <a:gd name="connsiteX22" fmla="*/ 252248 w 1177158"/>
              <a:gd name="connsiteY22" fmla="*/ 967382 h 1075679"/>
              <a:gd name="connsiteX23" fmla="*/ 299545 w 1177158"/>
              <a:gd name="connsiteY23" fmla="*/ 983147 h 1075679"/>
              <a:gd name="connsiteX24" fmla="*/ 346841 w 1177158"/>
              <a:gd name="connsiteY24" fmla="*/ 1014678 h 1075679"/>
              <a:gd name="connsiteX25" fmla="*/ 409903 w 1177158"/>
              <a:gd name="connsiteY25" fmla="*/ 1030444 h 1075679"/>
              <a:gd name="connsiteX26" fmla="*/ 520262 w 1177158"/>
              <a:gd name="connsiteY26" fmla="*/ 1061975 h 1075679"/>
              <a:gd name="connsiteX27" fmla="*/ 1040524 w 1177158"/>
              <a:gd name="connsiteY27" fmla="*/ 1046209 h 1075679"/>
              <a:gd name="connsiteX28" fmla="*/ 1087821 w 1177158"/>
              <a:gd name="connsiteY28" fmla="*/ 1030444 h 1075679"/>
              <a:gd name="connsiteX29" fmla="*/ 1166648 w 1177158"/>
              <a:gd name="connsiteY29" fmla="*/ 1014678 h 10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7158" h="1075679">
                <a:moveTo>
                  <a:pt x="1166648" y="1014678"/>
                </a:moveTo>
                <a:cubicBezTo>
                  <a:pt x="1177158" y="998913"/>
                  <a:pt x="1155676" y="962215"/>
                  <a:pt x="1150883" y="935851"/>
                </a:cubicBezTo>
                <a:cubicBezTo>
                  <a:pt x="1145165" y="904401"/>
                  <a:pt x="1141815" y="872514"/>
                  <a:pt x="1135117" y="841258"/>
                </a:cubicBezTo>
                <a:cubicBezTo>
                  <a:pt x="1111360" y="730393"/>
                  <a:pt x="1105145" y="719812"/>
                  <a:pt x="1072055" y="620541"/>
                </a:cubicBezTo>
                <a:cubicBezTo>
                  <a:pt x="1061102" y="587682"/>
                  <a:pt x="1046407" y="536159"/>
                  <a:pt x="1024759" y="510182"/>
                </a:cubicBezTo>
                <a:cubicBezTo>
                  <a:pt x="1012629" y="495626"/>
                  <a:pt x="990860" y="492049"/>
                  <a:pt x="977462" y="478651"/>
                </a:cubicBezTo>
                <a:cubicBezTo>
                  <a:pt x="920662" y="421852"/>
                  <a:pt x="943394" y="422005"/>
                  <a:pt x="898634" y="368292"/>
                </a:cubicBezTo>
                <a:cubicBezTo>
                  <a:pt x="884361" y="351164"/>
                  <a:pt x="865611" y="338124"/>
                  <a:pt x="851338" y="320996"/>
                </a:cubicBezTo>
                <a:cubicBezTo>
                  <a:pt x="801818" y="261572"/>
                  <a:pt x="829510" y="245402"/>
                  <a:pt x="725214" y="210637"/>
                </a:cubicBezTo>
                <a:lnTo>
                  <a:pt x="630621" y="179106"/>
                </a:lnTo>
                <a:lnTo>
                  <a:pt x="583324" y="163341"/>
                </a:lnTo>
                <a:cubicBezTo>
                  <a:pt x="518339" y="98354"/>
                  <a:pt x="592520" y="160877"/>
                  <a:pt x="472965" y="116044"/>
                </a:cubicBezTo>
                <a:cubicBezTo>
                  <a:pt x="455224" y="109391"/>
                  <a:pt x="442616" y="92987"/>
                  <a:pt x="425669" y="84513"/>
                </a:cubicBezTo>
                <a:cubicBezTo>
                  <a:pt x="410805" y="77081"/>
                  <a:pt x="393236" y="76179"/>
                  <a:pt x="378372" y="68747"/>
                </a:cubicBezTo>
                <a:cubicBezTo>
                  <a:pt x="361425" y="60273"/>
                  <a:pt x="348023" y="45690"/>
                  <a:pt x="331076" y="37216"/>
                </a:cubicBezTo>
                <a:cubicBezTo>
                  <a:pt x="298761" y="21059"/>
                  <a:pt x="234928" y="11680"/>
                  <a:pt x="204952" y="5685"/>
                </a:cubicBezTo>
                <a:cubicBezTo>
                  <a:pt x="156008" y="11123"/>
                  <a:pt x="58151" y="0"/>
                  <a:pt x="15765" y="52982"/>
                </a:cubicBezTo>
                <a:cubicBezTo>
                  <a:pt x="5384" y="65959"/>
                  <a:pt x="5255" y="84513"/>
                  <a:pt x="0" y="100278"/>
                </a:cubicBezTo>
                <a:cubicBezTo>
                  <a:pt x="5255" y="289464"/>
                  <a:pt x="6072" y="478826"/>
                  <a:pt x="15765" y="667837"/>
                </a:cubicBezTo>
                <a:cubicBezTo>
                  <a:pt x="18029" y="711993"/>
                  <a:pt x="44538" y="725383"/>
                  <a:pt x="63062" y="762430"/>
                </a:cubicBezTo>
                <a:cubicBezTo>
                  <a:pt x="70494" y="777294"/>
                  <a:pt x="71396" y="794863"/>
                  <a:pt x="78828" y="809727"/>
                </a:cubicBezTo>
                <a:cubicBezTo>
                  <a:pt x="95389" y="842848"/>
                  <a:pt x="129129" y="882133"/>
                  <a:pt x="157655" y="904320"/>
                </a:cubicBezTo>
                <a:cubicBezTo>
                  <a:pt x="187568" y="927586"/>
                  <a:pt x="216297" y="955399"/>
                  <a:pt x="252248" y="967382"/>
                </a:cubicBezTo>
                <a:lnTo>
                  <a:pt x="299545" y="983147"/>
                </a:lnTo>
                <a:cubicBezTo>
                  <a:pt x="315310" y="993657"/>
                  <a:pt x="329425" y="1007214"/>
                  <a:pt x="346841" y="1014678"/>
                </a:cubicBezTo>
                <a:cubicBezTo>
                  <a:pt x="366757" y="1023213"/>
                  <a:pt x="389069" y="1024491"/>
                  <a:pt x="409903" y="1030444"/>
                </a:cubicBezTo>
                <a:cubicBezTo>
                  <a:pt x="568225" y="1075679"/>
                  <a:pt x="323121" y="1012688"/>
                  <a:pt x="520262" y="1061975"/>
                </a:cubicBezTo>
                <a:cubicBezTo>
                  <a:pt x="693683" y="1056720"/>
                  <a:pt x="867291" y="1055833"/>
                  <a:pt x="1040524" y="1046209"/>
                </a:cubicBezTo>
                <a:cubicBezTo>
                  <a:pt x="1057117" y="1045287"/>
                  <a:pt x="1072957" y="1037876"/>
                  <a:pt x="1087821" y="1030444"/>
                </a:cubicBezTo>
                <a:cubicBezTo>
                  <a:pt x="1156714" y="995998"/>
                  <a:pt x="1156138" y="1030444"/>
                  <a:pt x="1166648" y="10146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6172200"/>
            <a:ext cx="228600" cy="228600"/>
          </a:xfrm>
          <a:prstGeom prst="rect">
            <a:avLst/>
          </a:prstGeom>
          <a:solidFill>
            <a:srgbClr val="23D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57150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56388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Areas affected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Areas specifically exempted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5200" b="1" dirty="0" smtClean="0"/>
              <a:t>The Emancipation Proclamation</a:t>
            </a:r>
            <a:endParaRPr lang="en-US" sz="5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3810000" cy="1143000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>WHY, THEN?</a:t>
            </a:r>
            <a:endParaRPr lang="en-US" sz="5400" b="1" i="1" dirty="0"/>
          </a:p>
        </p:txBody>
      </p:sp>
      <p:pic>
        <p:nvPicPr>
          <p:cNvPr id="7" name="Picture 2" descr="File:EmancipationProclam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626" y="0"/>
            <a:ext cx="531237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1950690"/>
            <a:ext cx="1752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atin typeface="Forte" pitchFamily="66" charset="0"/>
              </a:rPr>
              <a:t>0</a:t>
            </a:r>
            <a:endParaRPr lang="en-US" sz="19900" dirty="0">
              <a:latin typeface="Forte" pitchFamily="66" charset="0"/>
            </a:endParaRPr>
          </a:p>
        </p:txBody>
      </p:sp>
      <p:pic>
        <p:nvPicPr>
          <p:cNvPr id="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341" y="199390"/>
            <a:ext cx="3507259" cy="21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/>
              <a:t>Lincoln’s #1 War Aim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334000" cy="3352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i="1" dirty="0" smtClean="0"/>
              <a:t>Preserve the Union</a:t>
            </a:r>
          </a:p>
          <a:p>
            <a:pPr lvl="1"/>
            <a:r>
              <a:rPr lang="en-US" sz="3600" i="1" dirty="0" smtClean="0"/>
              <a:t>All other goals were secondary</a:t>
            </a:r>
          </a:p>
          <a:p>
            <a:pPr lvl="1"/>
            <a:r>
              <a:rPr lang="en-US" sz="3600" i="1" dirty="0" smtClean="0"/>
              <a:t>Emancipation a goal </a:t>
            </a:r>
            <a:r>
              <a:rPr lang="en-US" sz="3600" dirty="0" smtClean="0"/>
              <a:t>IN ADDITION</a:t>
            </a:r>
            <a:endParaRPr lang="en-US" sz="36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969" y="1600200"/>
            <a:ext cx="27315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903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28600" y="2084967"/>
          <a:ext cx="6019800" cy="3172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8470"/>
                <a:gridCol w="1087916"/>
                <a:gridCol w="2393414"/>
              </a:tblGrid>
              <a:tr h="6228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Engagement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Victory</a:t>
                      </a:r>
                      <a:endParaRPr lang="en-US" sz="2800" dirty="0"/>
                    </a:p>
                  </a:txBody>
                  <a:tcPr/>
                </a:tc>
              </a:tr>
              <a:tr h="8499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Chancellorsville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VA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Confederate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9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Gettysburg</a:t>
                      </a:r>
                    </a:p>
                  </a:txBody>
                  <a:tcPr anchor="ctr">
                    <a:solidFill>
                      <a:srgbClr val="A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FAFFF"/>
                    </a:solidFill>
                  </a:tcPr>
                </a:tc>
              </a:tr>
              <a:tr h="849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Vicksburg</a:t>
                      </a:r>
                    </a:p>
                  </a:txBody>
                  <a:tcPr anchor="ctr">
                    <a:solidFill>
                      <a:srgbClr val="A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FAFFF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352800" cy="14478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1863</a:t>
            </a:r>
            <a:endParaRPr lang="en-US" sz="6600" b="1" dirty="0"/>
          </a:p>
        </p:txBody>
      </p:sp>
      <p:pic>
        <p:nvPicPr>
          <p:cNvPr id="8" name="Picture 1" descr="C:\Users\Tom\AppData\Local\Microsoft\Windows\Temporary Internet Files\Content.IE5\S3LQFRLB\MP9004029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76200"/>
            <a:ext cx="320040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1062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Decisive Engagements</a:t>
            </a:r>
            <a:endParaRPr lang="en-US" sz="36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5562600"/>
            <a:ext cx="3429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10828" y="2057400"/>
            <a:ext cx="2228372" cy="3295790"/>
            <a:chOff x="6324600" y="2057400"/>
            <a:chExt cx="2228372" cy="3295790"/>
          </a:xfrm>
        </p:grpSpPr>
        <p:pic>
          <p:nvPicPr>
            <p:cNvPr id="12" name="Picture 4" descr="File:Robert Edward Le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324600" y="2057400"/>
              <a:ext cx="2228372" cy="329579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543800" y="46876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Lee</a:t>
              </a:r>
              <a:endPara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29400" y="53340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 1863, Lee won his greatest victory and suffered his greatest defeat.</a:t>
            </a:r>
            <a:endParaRPr lang="en-US" sz="2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Conscription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aka, “The Draft”</a:t>
            </a:r>
            <a:endParaRPr lang="en-US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965960"/>
          <a:ext cx="7010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Confederate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(1862)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Union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(1863)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1" indent="-285750">
                        <a:buFont typeface="Courier New" pitchFamily="49" charset="0"/>
                        <a:buChar char="o"/>
                      </a:pPr>
                      <a:r>
                        <a:rPr lang="en-US" sz="2800" b="1" dirty="0" smtClean="0"/>
                        <a:t>Draftees could hire substitutes</a:t>
                      </a:r>
                    </a:p>
                    <a:p>
                      <a:pPr marL="342900" lvl="1" indent="-285750">
                        <a:buFont typeface="Courier New" pitchFamily="49" charset="0"/>
                        <a:buChar char="o"/>
                      </a:pPr>
                      <a:endParaRPr lang="en-US" sz="1400" b="1" dirty="0" smtClean="0"/>
                    </a:p>
                    <a:p>
                      <a:pPr marL="342900" lvl="1" indent="-285750">
                        <a:buFont typeface="Courier New" pitchFamily="49" charset="0"/>
                        <a:buChar char="o"/>
                      </a:pPr>
                      <a:r>
                        <a:rPr lang="en-US" sz="2800" b="1" dirty="0" smtClean="0"/>
                        <a:t>Planters* exempt</a:t>
                      </a:r>
                      <a:br>
                        <a:rPr lang="en-US" sz="2800" b="1" dirty="0" smtClean="0"/>
                      </a:br>
                      <a:r>
                        <a:rPr lang="en-US" sz="2400" b="1" dirty="0" smtClean="0"/>
                        <a:t>*20</a:t>
                      </a:r>
                      <a:r>
                        <a:rPr lang="en-US" sz="2400" b="1" baseline="0" dirty="0" smtClean="0"/>
                        <a:t> or more slaves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285750">
                        <a:buFont typeface="Courier New" pitchFamily="49" charset="0"/>
                        <a:buChar char="o"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Draftees could hire substitutes</a:t>
                      </a:r>
                    </a:p>
                    <a:p>
                      <a:pPr marL="342900" lvl="1" indent="-285750">
                        <a:buFont typeface="Courier New" pitchFamily="49" charset="0"/>
                        <a:buChar char="o"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285750">
                        <a:buFont typeface="Courier New" pitchFamily="49" charset="0"/>
                        <a:buChar char="o"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$300 to exempt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5486400"/>
            <a:ext cx="8229600" cy="117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“Rich man’s war, poor man’s fight.”</a:t>
            </a:r>
          </a:p>
          <a:p>
            <a:pPr>
              <a:buNone/>
            </a:pPr>
            <a:r>
              <a:rPr lang="en-US" sz="3600" b="1" dirty="0" smtClean="0"/>
              <a:t>				-- Anti-draft slogan</a:t>
            </a:r>
            <a:endParaRPr lang="en-US" sz="3600" b="1" dirty="0"/>
          </a:p>
        </p:txBody>
      </p:sp>
      <p:pic>
        <p:nvPicPr>
          <p:cNvPr id="96258" name="Picture 2" descr="http://www.hanscomfamily.com/wp-content/uploads/2009/07/uncles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2133600" cy="2869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7/77/Gettysburg_Campaign.png/717px-Gettysburg_Campa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-1"/>
            <a:ext cx="4800600" cy="68560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9050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After his victory at Chancellorsville, Lee invaded Pennsylvania in hopes of gaining a decisive victory on Northern soil.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733800" cy="990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Gettysburg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83373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July 1-3, 1863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braham Lincoln November 1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68" y="228600"/>
            <a:ext cx="36415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5268468" cy="1600200"/>
          </a:xfrm>
          <a:noFill/>
          <a:effectLst>
            <a:softEdge rad="317500"/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USHC 3.2</a:t>
            </a:r>
            <a:endParaRPr lang="en-US" sz="180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747421"/>
            <a:ext cx="50398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Summarize the course of the Civil War and its impact on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democracy,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including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the major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turning points; the impact of the Emancipation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Proclamation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; the unequal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Treatment afforded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to African American military units; the geographic, economic,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political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factors in the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defeat of the Confederacy; and the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ultimate defeat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of the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idea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of secession.</a:t>
            </a:r>
          </a:p>
        </p:txBody>
      </p:sp>
      <p:pic>
        <p:nvPicPr>
          <p:cNvPr id="6" name="Picture 2" descr="TomRichey.n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68468" y="5119524"/>
            <a:ext cx="3646932" cy="150987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877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le:Gettysburg Battle Map Day3.png"/>
          <p:cNvPicPr>
            <a:picLocks noChangeAspect="1" noChangeArrowheads="1"/>
          </p:cNvPicPr>
          <p:nvPr/>
        </p:nvPicPr>
        <p:blipFill>
          <a:blip r:embed="rId2" cstate="print"/>
          <a:srcRect t="5476"/>
          <a:stretch>
            <a:fillRect/>
          </a:stretch>
        </p:blipFill>
        <p:spPr bwMode="auto">
          <a:xfrm>
            <a:off x="4343400" y="0"/>
            <a:ext cx="4800601" cy="6858000"/>
          </a:xfrm>
          <a:prstGeom prst="rect">
            <a:avLst/>
          </a:prstGeom>
          <a:noFill/>
        </p:spPr>
      </p:pic>
      <p:pic>
        <p:nvPicPr>
          <p:cNvPr id="126982" name="Picture 6" descr="http://www.ifc.com/makemediamatter/wikipedia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6848"/>
            <a:ext cx="914400" cy="112115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733800" cy="990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Gettysburg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83373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July 1-3, 1863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1" y="6324600"/>
          <a:ext cx="60959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459"/>
                <a:gridCol w="1674341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CASUALTIES</a:t>
                      </a:r>
                      <a:endParaRPr lang="en-US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UNION</a:t>
                      </a:r>
                      <a:endParaRPr lang="en-US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CONFEDERATE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KILLED</a:t>
                      </a:r>
                      <a:endParaRPr lang="en-US" sz="2400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3,155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4,708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WOUNDED</a:t>
                      </a:r>
                      <a:endParaRPr lang="en-US" sz="2400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14,531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12,693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CAPT/MISS</a:t>
                      </a:r>
                      <a:endParaRPr lang="en-US" sz="2400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5,369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5,830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23,055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23,231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1905000"/>
            <a:ext cx="403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After three days of fighting, Lee failed to defeat the Union Army.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/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>LEE’S FIRST </a:t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>TACTICAL DEFEAT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932E-6 L 3.33333E-6 -0.2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972 L 3.33333E-6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le:Gettysburg Battle Map Day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91" y="0"/>
            <a:ext cx="4537710" cy="6858000"/>
          </a:xfrm>
          <a:prstGeom prst="rect">
            <a:avLst/>
          </a:prstGeom>
          <a:noFill/>
        </p:spPr>
      </p:pic>
      <p:pic>
        <p:nvPicPr>
          <p:cNvPr id="141314" name="Picture 2" descr="File:VicksburgSieg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pic>
        <p:nvPicPr>
          <p:cNvPr id="141317" name="Picture 5" descr="C:\Users\Richey\AppData\Local\Microsoft\Windows\Temporary Internet Files\Content.IE5\DR47IJ6J\MC90002454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648200"/>
            <a:ext cx="1982828" cy="1995221"/>
          </a:xfrm>
          <a:prstGeom prst="rect">
            <a:avLst/>
          </a:prstGeom>
          <a:noFill/>
        </p:spPr>
      </p:pic>
      <p:pic>
        <p:nvPicPr>
          <p:cNvPr id="9" name="Picture 6" descr="http://www.ifc.com/makemediamatter/wikipedia-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23706"/>
            <a:ext cx="762000" cy="934293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52400" y="2362200"/>
            <a:ext cx="2075862" cy="2896552"/>
            <a:chOff x="133938" y="2362200"/>
            <a:chExt cx="2075862" cy="2896552"/>
          </a:xfrm>
        </p:grpSpPr>
        <p:pic>
          <p:nvPicPr>
            <p:cNvPr id="12" name="Picture 4" descr="File:GenUSGran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938" y="2362200"/>
              <a:ext cx="2075862" cy="289655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09600" y="45720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Grant</a:t>
              </a:r>
              <a:endParaRPr 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141321" name="Picture 9" descr="C:\Users\Richey\AppData\Local\Microsoft\Windows\Temporary Internet Files\Content.IE5\M9LMYCCK\MC90013949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2514600"/>
            <a:ext cx="1800454" cy="1869058"/>
          </a:xfrm>
          <a:prstGeom prst="rect">
            <a:avLst/>
          </a:prstGeom>
          <a:noFill/>
        </p:spPr>
      </p:pic>
      <p:pic>
        <p:nvPicPr>
          <p:cNvPr id="141327" name="Picture 15" descr="C:\Users\Richey\AppData\Local\Microsoft\Windows\Temporary Internet Files\Content.IE5\683ZTW03\MC90001304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2362200"/>
            <a:ext cx="1219200" cy="1925113"/>
          </a:xfrm>
          <a:prstGeom prst="rect">
            <a:avLst/>
          </a:prstGeom>
          <a:noFill/>
        </p:spPr>
      </p:pic>
      <p:pic>
        <p:nvPicPr>
          <p:cNvPr id="141320" name="Picture 8" descr="C:\Users\Richey\AppData\Local\Microsoft\Windows\Temporary Internet Files\Content.IE5\683ZTW03\MC900192253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3505200"/>
            <a:ext cx="2259594" cy="915223"/>
          </a:xfrm>
          <a:prstGeom prst="rect">
            <a:avLst/>
          </a:prstGeom>
          <a:noFill/>
        </p:spPr>
      </p:pic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2362200" y="2362200"/>
            <a:ext cx="20574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7338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Siege of Vicksburg</a:t>
            </a:r>
            <a:endParaRPr lang="en-US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1610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May 18 – July 4, 1863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000000"/>
                </a:solidFill>
              </a:rPr>
              <a:t>A Turning Point...</a:t>
            </a:r>
            <a:endParaRPr lang="en-US" sz="5400" b="1" dirty="0">
              <a:solidFill>
                <a:srgbClr val="000000"/>
              </a:solidFill>
            </a:endParaRPr>
          </a:p>
        </p:txBody>
      </p:sp>
      <p:pic>
        <p:nvPicPr>
          <p:cNvPr id="143362" name="Picture 2" descr="http://mitchellarchives.com/wp-content/uploads/2007/11/vicksburg-falls-m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3138565"/>
          </a:xfrm>
          <a:prstGeom prst="rect">
            <a:avLst/>
          </a:prstGeom>
          <a:noFill/>
        </p:spPr>
      </p:pic>
      <p:pic>
        <p:nvPicPr>
          <p:cNvPr id="143364" name="Picture 4" descr="http://mitchellarchives.com/wp-content/uploads/2007/11/vicksburg-falls-pursuit-of-l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84481"/>
            <a:ext cx="2143125" cy="3973519"/>
          </a:xfrm>
          <a:prstGeom prst="rect">
            <a:avLst/>
          </a:prstGeom>
          <a:noFill/>
        </p:spPr>
      </p:pic>
      <p:pic>
        <p:nvPicPr>
          <p:cNvPr id="143365" name="Picture 5" descr="C:\Users\Richey\AppData\Local\Microsoft\Windows\Temporary Internet Files\Content.IE5\OHKYV3N0\MC9004471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474228"/>
            <a:ext cx="1828800" cy="2383771"/>
          </a:xfrm>
          <a:prstGeom prst="rect">
            <a:avLst/>
          </a:prstGeom>
          <a:noFill/>
        </p:spPr>
      </p:pic>
      <p:sp useBgFill="1">
        <p:nvSpPr>
          <p:cNvPr id="7" name="TextBox 6"/>
          <p:cNvSpPr txBox="1"/>
          <p:nvPr/>
        </p:nvSpPr>
        <p:spPr>
          <a:xfrm>
            <a:off x="3962400" y="3034605"/>
            <a:ext cx="5181600" cy="353943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back-to-back losses at Gettysburg and Vicksburg were severe blows to the Confederacy.</a:t>
            </a:r>
            <a:endParaRPr lang="en-US" sz="3200" i="1" dirty="0" smtClean="0">
              <a:solidFill>
                <a:srgbClr val="000000"/>
              </a:solidFill>
            </a:endParaRPr>
          </a:p>
          <a:p>
            <a:endParaRPr lang="en-US" sz="2400" b="1" i="1" dirty="0" smtClean="0">
              <a:solidFill>
                <a:srgbClr val="000000"/>
              </a:solidFill>
            </a:endParaRPr>
          </a:p>
          <a:p>
            <a:pPr marL="457200"/>
            <a:r>
              <a:rPr lang="en-US" sz="2400" b="1" i="1" dirty="0" smtClean="0">
                <a:solidFill>
                  <a:srgbClr val="000000"/>
                </a:solidFill>
              </a:rPr>
              <a:t>What effect did these battles have on the Copperhead movement in the North?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733800" cy="2895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The Gettysburg Address</a:t>
            </a:r>
            <a:br>
              <a:rPr lang="en-US" sz="5400" b="1" dirty="0" smtClean="0">
                <a:solidFill>
                  <a:srgbClr val="000000"/>
                </a:solidFill>
              </a:rPr>
            </a:br>
            <a:r>
              <a:rPr lang="en-US" sz="3100" b="1" dirty="0" smtClean="0">
                <a:solidFill>
                  <a:srgbClr val="000000"/>
                </a:solidFill>
              </a:rPr>
              <a:t>November 19, 1863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3733800"/>
            <a:ext cx="3733800" cy="3124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Fourscore and seven years ago…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b="1" dirty="0" smtClean="0"/>
              <a:t>Of the people, by the people, and for the people…</a:t>
            </a:r>
            <a:endParaRPr lang="en-US" b="1" dirty="0"/>
          </a:p>
        </p:txBody>
      </p:sp>
      <p:pic>
        <p:nvPicPr>
          <p:cNvPr id="1026" name="Picture 2" descr="http://upload.wikimedia.org/wikipedia/commons/5/53/Gettysburg_Address%2C_New_York_Times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t="30658" b="10374"/>
          <a:stretch>
            <a:fillRect/>
          </a:stretch>
        </p:blipFill>
        <p:spPr bwMode="auto">
          <a:xfrm>
            <a:off x="0" y="0"/>
            <a:ext cx="54292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3124200"/>
            <a:ext cx="3733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RHETORIC</a:t>
            </a:r>
            <a:endParaRPr lang="en-US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954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African-Americans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981200"/>
            <a:ext cx="5715000" cy="190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About</a:t>
            </a:r>
            <a:r>
              <a:rPr lang="en-US" b="1" dirty="0" smtClean="0">
                <a:solidFill>
                  <a:srgbClr val="C00000"/>
                </a:solidFill>
              </a:rPr>
              <a:t> 180,000 </a:t>
            </a:r>
            <a:r>
              <a:rPr lang="en-US" b="1" dirty="0" smtClean="0"/>
              <a:t>African-Americans enlisted in the Union Army in the later years of the war.</a:t>
            </a:r>
          </a:p>
          <a:p>
            <a:pPr marL="522288" lvl="1"/>
            <a:r>
              <a:rPr lang="en-US" sz="2400" b="1" dirty="0" smtClean="0"/>
              <a:t>10% of Union Army / 1% of Population</a:t>
            </a: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3140015" cy="274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9050"/>
          </a:effectLst>
        </p:spPr>
      </p:pic>
      <p:sp>
        <p:nvSpPr>
          <p:cNvPr id="5" name="Rectangle 4"/>
          <p:cNvSpPr/>
          <p:nvPr/>
        </p:nvSpPr>
        <p:spPr>
          <a:xfrm>
            <a:off x="304800" y="4451628"/>
            <a:ext cx="5363199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ALL VOLUNTEER</a:t>
            </a:r>
          </a:p>
          <a:p>
            <a:r>
              <a:rPr lang="en-US" sz="2600" i="1" dirty="0" smtClean="0"/>
              <a:t>Only whites were drafted in the North.</a:t>
            </a:r>
            <a:endParaRPr lang="en-US" sz="2600" i="1" dirty="0"/>
          </a:p>
        </p:txBody>
      </p:sp>
      <p:sp>
        <p:nvSpPr>
          <p:cNvPr id="7" name="Rectangle 6"/>
          <p:cNvSpPr/>
          <p:nvPr/>
        </p:nvSpPr>
        <p:spPr>
          <a:xfrm>
            <a:off x="333703" y="1059359"/>
            <a:ext cx="3736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prstClr val="black"/>
                </a:solidFill>
                <a:ea typeface="+mj-ea"/>
                <a:cs typeface="+mj-cs"/>
              </a:rPr>
              <a:t>in the Civil War</a:t>
            </a:r>
            <a:endParaRPr lang="en-US" dirty="0"/>
          </a:p>
        </p:txBody>
      </p:sp>
      <p:pic>
        <p:nvPicPr>
          <p:cNvPr id="8" name="Picture 4" descr="http://upload.wikimedia.org/wikipedia/commons/thumb/c/ce/US_flag_34_stars.svg/640px-US_flag_34_star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26713"/>
            <a:ext cx="3124200" cy="16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12" t="3333" r="1960" b="2222"/>
          <a:stretch>
            <a:fillRect/>
          </a:stretch>
        </p:blipFill>
        <p:spPr bwMode="auto">
          <a:xfrm>
            <a:off x="609600" y="-15551"/>
            <a:ext cx="7924800" cy="687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C2E9"/>
            </a:gs>
            <a:gs pos="50000">
              <a:srgbClr val="D5E0F3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138" y="68317"/>
            <a:ext cx="4585138" cy="13794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54</a:t>
            </a:r>
            <a:r>
              <a:rPr lang="en-US" b="1" baseline="30000" dirty="0" smtClean="0"/>
              <a:t>th</a:t>
            </a:r>
            <a:r>
              <a:rPr lang="en-US" b="1" dirty="0" smtClean="0"/>
              <a:t> Massachusetts Volunteer Infantry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514600"/>
            <a:ext cx="42672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film, </a:t>
            </a:r>
            <a:r>
              <a:rPr lang="en-US" b="1" i="1" dirty="0" smtClean="0"/>
              <a:t>Glory</a:t>
            </a:r>
            <a:r>
              <a:rPr lang="en-US" b="1" dirty="0" smtClean="0"/>
              <a:t> (1989), is based on the story of the 54</a:t>
            </a:r>
            <a:r>
              <a:rPr lang="en-US" b="1" baseline="30000" dirty="0" smtClean="0"/>
              <a:t>th</a:t>
            </a:r>
            <a:r>
              <a:rPr lang="en-US" b="1" dirty="0" smtClean="0"/>
              <a:t> Massachusetts Volunteer Infantry.</a:t>
            </a:r>
            <a:endParaRPr lang="en-US" b="1" i="1" dirty="0"/>
          </a:p>
        </p:txBody>
      </p:sp>
      <p:pic>
        <p:nvPicPr>
          <p:cNvPr id="10244" name="Picture 4" descr="File:Glory v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7883"/>
            <a:ext cx="4572000" cy="68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3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8/85/The_Old_Flag_Never_Touched_the_Ground.jpg/1024px-The_Old_Flag_Never_Touched_the_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t="1404" r="923" b="364"/>
          <a:stretch/>
        </p:blipFill>
        <p:spPr bwMode="auto">
          <a:xfrm>
            <a:off x="0" y="152400"/>
            <a:ext cx="9144000" cy="60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36110"/>
            <a:ext cx="9144000" cy="621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i="1" dirty="0">
                <a:solidFill>
                  <a:schemeClr val="bg1"/>
                </a:solidFill>
              </a:rPr>
              <a:t>The Old Flag Never Touched the Ground</a:t>
            </a:r>
            <a:r>
              <a:rPr lang="en-US" sz="1800" b="1" dirty="0">
                <a:solidFill>
                  <a:schemeClr val="bg1"/>
                </a:solidFill>
              </a:rPr>
              <a:t>, which depicts the 54th Massachusetts Volunteer Infantry Regiment at the attack on Fort Wagner, South Carolina, on July 18, 1863.</a:t>
            </a:r>
          </a:p>
        </p:txBody>
      </p:sp>
    </p:spTree>
    <p:extLst>
      <p:ext uri="{BB962C8B-B14F-4D97-AF65-F5344CB8AC3E}">
        <p14:creationId xmlns:p14="http://schemas.microsoft.com/office/powerpoint/2010/main" val="4076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5655"/>
            <a:ext cx="9144000" cy="493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48200" y="6096000"/>
            <a:ext cx="1219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1856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172200" y="6096000"/>
            <a:ext cx="1219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1860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696200" y="6096000"/>
            <a:ext cx="1219200" cy="584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1864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066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Election of 1864</a:t>
            </a:r>
            <a:endParaRPr lang="en-US" sz="6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lick to see a large version of this cartoon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794001" y="0"/>
            <a:ext cx="6349999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12680"/>
            <a:ext cx="29718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/>
              <a:t>Four More Years!</a:t>
            </a:r>
            <a:endParaRPr lang="en-US" sz="72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Election of 1860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5132"/>
            <a:ext cx="9144000" cy="49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203537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/>
            <a:r>
              <a:rPr lang="en-US" sz="2000" b="1" dirty="0" smtClean="0"/>
              <a:t>“A House divided against itself cannot stand.”  </a:t>
            </a:r>
          </a:p>
          <a:p>
            <a:pPr>
              <a:tabLst>
                <a:tab pos="457200" algn="l"/>
              </a:tabLst>
            </a:pPr>
            <a:r>
              <a:rPr lang="en-US" sz="2000" b="1" dirty="0" smtClean="0"/>
              <a:t>	   -- Abraham Lincoln</a:t>
            </a:r>
            <a:endParaRPr lang="en-US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Batik Regular" pitchFamily="2" charset="0"/>
              </a:rPr>
              <a:t>TOTAL WAR</a:t>
            </a:r>
            <a:endParaRPr lang="en-US" sz="8000" b="1" dirty="0">
              <a:latin typeface="Batik Regula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defeating McClellan, Lincoln was no longer bound by political considerations.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71935"/>
            <a:ext cx="2381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1935"/>
            <a:ext cx="21858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1935"/>
            <a:ext cx="232474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4719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Lincoln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719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Grant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719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Sherman</a:t>
            </a:r>
            <a:endParaRPr lang="en-US" sz="2400" b="1" dirty="0">
              <a:latin typeface="Baskerville Old Fac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Ulysses S Grant, Cold Harbor, VA, June 1864.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5357" r="3900"/>
          <a:stretch/>
        </p:blipFill>
        <p:spPr bwMode="auto">
          <a:xfrm>
            <a:off x="5171090" y="0"/>
            <a:ext cx="398867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1633" r="12546" b="3226"/>
          <a:stretch/>
        </p:blipFill>
        <p:spPr bwMode="auto">
          <a:xfrm>
            <a:off x="1797269" y="0"/>
            <a:ext cx="3373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139" y="0"/>
            <a:ext cx="1810407" cy="2667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Lee vs. </a:t>
            </a:r>
            <a:r>
              <a:rPr lang="en-US" sz="4800" b="1" dirty="0" smtClean="0"/>
              <a:t>Grant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7268" y="4945559"/>
            <a:ext cx="7333593" cy="76944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WAR OF ATTRITION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3648" y="3723382"/>
            <a:ext cx="1820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Virginia</a:t>
            </a:r>
            <a:endParaRPr lang="en-US" sz="2800" b="1" i="1" dirty="0" smtClean="0"/>
          </a:p>
          <a:p>
            <a:pPr algn="ctr"/>
            <a:r>
              <a:rPr lang="en-US" sz="2800" b="1" dirty="0" smtClean="0"/>
              <a:t>1864-1865</a:t>
            </a:r>
            <a:endParaRPr lang="en-US" sz="2800" dirty="0"/>
          </a:p>
        </p:txBody>
      </p:sp>
      <p:pic>
        <p:nvPicPr>
          <p:cNvPr id="1028" name="Picture 4" descr="http://www.bloggerstobenamedlater.com/wp-content/uploads/2012/10/virginia-outline.gi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" y="2971800"/>
            <a:ext cx="1683724" cy="7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380" y="5638800"/>
            <a:ext cx="3348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Gen. William T. Sherman (USA)</a:t>
            </a:r>
            <a:endParaRPr lang="en-US" sz="2800" b="1" dirty="0"/>
          </a:p>
        </p:txBody>
      </p:sp>
      <p:pic>
        <p:nvPicPr>
          <p:cNvPr id="5122" name="Picture 2" descr="File:William-Tecumseh-Sh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0" y="1371600"/>
            <a:ext cx="3348220" cy="42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Savannah Campa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84" y="1371601"/>
            <a:ext cx="499561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54" y="1"/>
            <a:ext cx="6395546" cy="1273814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Sherman’s March</a:t>
            </a:r>
            <a:endParaRPr lang="en-US" sz="6600" b="1" dirty="0"/>
          </a:p>
        </p:txBody>
      </p:sp>
      <p:sp>
        <p:nvSpPr>
          <p:cNvPr id="11" name="Rectangle 10"/>
          <p:cNvSpPr/>
          <p:nvPr/>
        </p:nvSpPr>
        <p:spPr>
          <a:xfrm>
            <a:off x="6629400" y="30480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1864-1865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herman sea 18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2792" r="1666" b="7094"/>
          <a:stretch/>
        </p:blipFill>
        <p:spPr bwMode="auto">
          <a:xfrm>
            <a:off x="5254" y="1273815"/>
            <a:ext cx="9138745" cy="55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54" y="1"/>
            <a:ext cx="6395546" cy="1273814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Sherman’s March</a:t>
            </a:r>
            <a:endParaRPr lang="en-US" sz="6600" b="1" dirty="0"/>
          </a:p>
        </p:txBody>
      </p:sp>
      <p:pic>
        <p:nvPicPr>
          <p:cNvPr id="5" name="firefi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9400" y="30480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1864-1865</a:t>
            </a:r>
            <a:endParaRPr lang="en-US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953000" cy="167640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Lincoln’s Second </a:t>
            </a:r>
            <a:r>
              <a:rPr lang="en-US" sz="4800" b="1" dirty="0" smtClean="0">
                <a:solidFill>
                  <a:schemeClr val="bg1"/>
                </a:solidFill>
              </a:rPr>
              <a:t>Inaugural Address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2719"/>
            <a:ext cx="9144000" cy="46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52400" y="5921514"/>
            <a:ext cx="1905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Compare to      First Inaugural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8375" y="260628"/>
            <a:ext cx="177702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March 4,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1865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70" y="1295401"/>
            <a:ext cx="915997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6858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Lee Surrenders to Grant</a:t>
            </a:r>
            <a:endParaRPr lang="en-US" sz="32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-137755"/>
            <a:ext cx="7162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/>
              <a:t>Appomattox Court House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959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April 12, 1865</a:t>
            </a:r>
            <a:endParaRPr lang="en-US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Richmond, 1865</a:t>
            </a:r>
            <a:endParaRPr lang="en-US" sz="6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8800" y="10668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3074" name="Picture 2" descr="http://richmondthenandnow.com/Images/31-Then-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2667000"/>
            <a:ext cx="4207933" cy="40005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75000"/>
              </a:schemeClr>
            </a:gs>
            <a:gs pos="22000">
              <a:schemeClr val="bg1">
                <a:lumMod val="85000"/>
              </a:schemeClr>
            </a:gs>
            <a:gs pos="76000">
              <a:srgbClr val="B3B3B3"/>
            </a:gs>
            <a:gs pos="10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niahd.wm.edu/attachments/8475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34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7D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152400" y="5791200"/>
            <a:ext cx="1676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981200" y="5867400"/>
            <a:ext cx="3200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5334000" y="5867400"/>
            <a:ext cx="3810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US Secession map 1861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28544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Indian Territory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(CSA)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ile:Bonnieblu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2514600" cy="167535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47800" y="4191000"/>
            <a:ext cx="4191000" cy="954107"/>
          </a:xfrm>
          <a:prstGeom prst="rect">
            <a:avLst/>
          </a:prstGeom>
          <a:solidFill>
            <a:srgbClr val="AC0000">
              <a:alpha val="46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“Deep South” seceded after Lincoln was elected.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990600"/>
          </a:xfrm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5400" b="1" dirty="0" smtClean="0"/>
              <a:t>Secession</a:t>
            </a:r>
            <a:endParaRPr lang="en-US" sz="40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2677180"/>
            <a:ext cx="4343400" cy="523220"/>
          </a:xfrm>
          <a:prstGeom prst="rect">
            <a:avLst/>
          </a:prstGeom>
          <a:solidFill>
            <a:srgbClr val="FF0000">
              <a:alpha val="74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“Upper South” waited…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2286000" y="5344180"/>
            <a:ext cx="213360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DOCUMENT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4102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Causes of </a:t>
            </a:r>
            <a:b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Southern Secession</a:t>
            </a:r>
            <a:endParaRPr lang="en-US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445127"/>
            <a:ext cx="8001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2575" marR="0" lvl="0" indent="-282575" algn="l" defTabSz="914400" rtl="0" eaLnBrk="0" fontAlgn="base" latinLnBrk="0" hangingPunct="0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Conflicting views about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federal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authority and states’ rights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l" defTabSz="914400" rtl="0" eaLnBrk="0" fontAlgn="base" latinLnBrk="0" hangingPunct="0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Economic and cultural differences between the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agricultural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South and the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industrializing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North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l" defTabSz="914400" rtl="0" eaLnBrk="0" fontAlgn="base" latinLnBrk="0" hangingPunct="0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Debates over the expansion of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slavery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into the western territories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l" defTabSz="914400" rtl="0" eaLnBrk="0" fontAlgn="base" latinLnBrk="0" hangingPunct="0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election of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Abraham Lincoln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18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File:US Secession map 1861.svg"/>
          <p:cNvPicPr>
            <a:picLocks noChangeAspect="1" noChangeArrowheads="1"/>
          </p:cNvPicPr>
          <p:nvPr/>
        </p:nvPicPr>
        <p:blipFill>
          <a:blip r:embed="rId2" cstate="print"/>
          <a:srcRect l="27827" t="28157" r="3050"/>
          <a:stretch>
            <a:fillRect/>
          </a:stretch>
        </p:blipFill>
        <p:spPr bwMode="auto">
          <a:xfrm>
            <a:off x="5410200" y="0"/>
            <a:ext cx="3886200" cy="2478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83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Confederate States of America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152400" y="914400"/>
            <a:ext cx="120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(CSA)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2000" y="3200400"/>
            <a:ext cx="3886200" cy="2417720"/>
            <a:chOff x="762000" y="2463545"/>
            <a:chExt cx="3886200" cy="2417720"/>
          </a:xfrm>
        </p:grpSpPr>
        <p:pic>
          <p:nvPicPr>
            <p:cNvPr id="1026" name="Picture 2" descr="File:CSA FLAG 4.3.1861-21.5.1861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463545"/>
              <a:ext cx="3600620" cy="1998345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762000" y="4419600"/>
              <a:ext cx="3886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First National Flag of the CSA</a:t>
              </a:r>
              <a:endParaRPr lang="en-US" sz="2400" b="1" dirty="0"/>
            </a:p>
          </p:txBody>
        </p:sp>
      </p:grpSp>
      <p:pic>
        <p:nvPicPr>
          <p:cNvPr id="18" name="Picture 4" descr="http://americancivilwar.com/south/davis.jpg"/>
          <p:cNvPicPr>
            <a:picLocks noChangeAspect="1" noChangeArrowheads="1"/>
          </p:cNvPicPr>
          <p:nvPr/>
        </p:nvPicPr>
        <p:blipFill>
          <a:blip r:embed="rId4" cstate="print"/>
          <a:srcRect r="1213"/>
          <a:stretch>
            <a:fillRect/>
          </a:stretch>
        </p:blipFill>
        <p:spPr bwMode="auto">
          <a:xfrm>
            <a:off x="5449228" y="1142999"/>
            <a:ext cx="3389971" cy="4343401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449228" y="5410200"/>
            <a:ext cx="3389972" cy="104612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Jefferson Davis,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President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54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1861-1865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3886200"/>
          </a:xfrm>
        </p:spPr>
        <p:txBody>
          <a:bodyPr>
            <a:normAutofit/>
          </a:bodyPr>
          <a:lstStyle/>
          <a:p>
            <a:r>
              <a:rPr lang="en-US" b="1" dirty="0" smtClean="0"/>
              <a:t>War-making Capacity </a:t>
            </a:r>
            <a:br>
              <a:rPr lang="en-US" b="1" dirty="0" smtClean="0"/>
            </a:br>
            <a:r>
              <a:rPr lang="en-US" sz="2800" b="1" dirty="0" smtClean="0"/>
              <a:t>of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North </a:t>
            </a:r>
            <a:br>
              <a:rPr lang="en-US" b="1" dirty="0" smtClean="0"/>
            </a:br>
            <a:r>
              <a:rPr lang="en-US" sz="2800" b="1" dirty="0" smtClean="0"/>
              <a:t>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South</a:t>
            </a:r>
            <a:endParaRPr lang="en-US" b="1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853" y="0"/>
            <a:ext cx="6058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7" name="Picture 1" descr="C:\Documents and Settings\trichey\Local Settings\Temporary Internet Files\Content.IE5\UEI334DR\MC9002306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34689"/>
            <a:ext cx="2909505" cy="143271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Confederate Advantages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4983163"/>
          </a:xfrm>
        </p:spPr>
        <p:txBody>
          <a:bodyPr/>
          <a:lstStyle/>
          <a:p>
            <a:r>
              <a:rPr lang="en-US" b="1" dirty="0" smtClean="0"/>
              <a:t>More Competent Generals</a:t>
            </a:r>
          </a:p>
          <a:p>
            <a:pPr lvl="1"/>
            <a:r>
              <a:rPr lang="en-US" b="1" dirty="0" smtClean="0"/>
              <a:t>Southern Military Tradition</a:t>
            </a:r>
          </a:p>
          <a:p>
            <a:r>
              <a:rPr lang="en-US" b="1" dirty="0" smtClean="0"/>
              <a:t>“Home Field Advantage”</a:t>
            </a:r>
          </a:p>
          <a:p>
            <a:r>
              <a:rPr lang="en-US" b="1" dirty="0" smtClean="0"/>
              <a:t>DEFENSE as objective</a:t>
            </a:r>
          </a:p>
          <a:p>
            <a:pPr lvl="1"/>
            <a:r>
              <a:rPr lang="en-US" b="1" dirty="0" smtClean="0"/>
              <a:t>NOT conquest</a:t>
            </a:r>
          </a:p>
          <a:p>
            <a:r>
              <a:rPr lang="en-US" b="1" dirty="0" smtClean="0"/>
              <a:t>HIGH STAKES</a:t>
            </a:r>
          </a:p>
          <a:p>
            <a:pPr lvl="1"/>
            <a:r>
              <a:rPr lang="en-US" b="1" i="1" dirty="0" smtClean="0"/>
              <a:t>Survival </a:t>
            </a:r>
            <a:r>
              <a:rPr lang="en-US" b="1" dirty="0" smtClean="0"/>
              <a:t>as objective</a:t>
            </a:r>
            <a:endParaRPr lang="en-US" b="1" dirty="0"/>
          </a:p>
        </p:txBody>
      </p:sp>
      <p:pic>
        <p:nvPicPr>
          <p:cNvPr id="60418" name="Picture 2" descr="http://mapoftheunitedstates.files.wordpress.com/2008/01/usacivil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0" y="3581400"/>
            <a:ext cx="4603750" cy="290763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7346" name="Picture 2" descr="http://t1.gstatic.com/images?q=tbn:2_bRVvbgPdTAlM:http://www.wellingtonsurplus.com.au/mediumimages/CP86160.jpg&amp;t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839" t="6452" r="12903" b="16129"/>
          <a:stretch>
            <a:fillRect/>
          </a:stretch>
        </p:blipFill>
        <p:spPr bwMode="auto">
          <a:xfrm>
            <a:off x="4603748" y="1066799"/>
            <a:ext cx="4210052" cy="29718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604379"/>
              </p:ext>
            </p:extLst>
          </p:nvPr>
        </p:nvGraphicFramePr>
        <p:xfrm>
          <a:off x="457200" y="1143000"/>
          <a:ext cx="8229600" cy="515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/>
                <a:gridCol w="27432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UNION </a:t>
                      </a:r>
                      <a:r>
                        <a:rPr lang="en-US" sz="3200" dirty="0" smtClean="0"/>
                        <a:t>Advantage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</a:t>
                      </a:r>
                      <a:r>
                        <a:rPr lang="en-US" sz="3600" dirty="0" smtClean="0"/>
                        <a:t>ONFEDERATE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3200" dirty="0" smtClean="0"/>
                        <a:t>Advantage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Population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Manufacturing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Money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Defense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Military Leadership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Political</a:t>
                      </a:r>
                      <a:r>
                        <a:rPr lang="en-US" sz="2800" b="1" baseline="0" dirty="0" smtClean="0"/>
                        <a:t> Leadership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7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6565CC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ruel0">
      <a:dk1>
        <a:srgbClr val="20293F"/>
      </a:dk1>
      <a:lt1>
        <a:sysClr val="window" lastClr="FFFFFF"/>
      </a:lt1>
      <a:dk2>
        <a:srgbClr val="404749"/>
      </a:dk2>
      <a:lt2>
        <a:srgbClr val="C3C9CB"/>
      </a:lt2>
      <a:accent1>
        <a:srgbClr val="C3C9CB"/>
      </a:accent1>
      <a:accent2>
        <a:srgbClr val="C3C9CB"/>
      </a:accent2>
      <a:accent3>
        <a:srgbClr val="C3C9CB"/>
      </a:accent3>
      <a:accent4>
        <a:srgbClr val="C3C9CB"/>
      </a:accent4>
      <a:accent5>
        <a:srgbClr val="C3C9CB"/>
      </a:accent5>
      <a:accent6>
        <a:srgbClr val="C3C9CB"/>
      </a:accent6>
      <a:hlink>
        <a:srgbClr val="D8D8D8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TRdotNet">
      <a:dk1>
        <a:sysClr val="windowText" lastClr="000000"/>
      </a:dk1>
      <a:lt1>
        <a:sysClr val="window" lastClr="FFFFFF"/>
      </a:lt1>
      <a:dk2>
        <a:srgbClr val="00355F"/>
      </a:dk2>
      <a:lt2>
        <a:srgbClr val="FFC425"/>
      </a:lt2>
      <a:accent1>
        <a:srgbClr val="00355F"/>
      </a:accent1>
      <a:accent2>
        <a:srgbClr val="0077DA"/>
      </a:accent2>
      <a:accent3>
        <a:srgbClr val="71BFFF"/>
      </a:accent3>
      <a:accent4>
        <a:srgbClr val="A9D8FF"/>
      </a:accent4>
      <a:accent5>
        <a:srgbClr val="FFC425"/>
      </a:accent5>
      <a:accent6>
        <a:srgbClr val="FFEAAF"/>
      </a:accent6>
      <a:hlink>
        <a:srgbClr val="FFC425"/>
      </a:hlink>
      <a:folHlink>
        <a:srgbClr val="97D1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ruel2">
    <a:dk1>
      <a:srgbClr val="20293F"/>
    </a:dk1>
    <a:lt1>
      <a:sysClr val="window" lastClr="FFFFFF"/>
    </a:lt1>
    <a:dk2>
      <a:srgbClr val="404749"/>
    </a:dk2>
    <a:lt2>
      <a:srgbClr val="C3C9CB"/>
    </a:lt2>
    <a:accent1>
      <a:srgbClr val="20293F"/>
    </a:accent1>
    <a:accent2>
      <a:srgbClr val="20293F"/>
    </a:accent2>
    <a:accent3>
      <a:srgbClr val="20293F"/>
    </a:accent3>
    <a:accent4>
      <a:srgbClr val="20293F"/>
    </a:accent4>
    <a:accent5>
      <a:srgbClr val="030C22"/>
    </a:accent5>
    <a:accent6>
      <a:srgbClr val="20293F"/>
    </a:accent6>
    <a:hlink>
      <a:srgbClr val="20293F"/>
    </a:hlink>
    <a:folHlink>
      <a:srgbClr val="030C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18799</TotalTime>
  <Words>846</Words>
  <Application>Microsoft Office PowerPoint</Application>
  <PresentationFormat>On-screen Show (4:3)</PresentationFormat>
  <Paragraphs>213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Courier New</vt:lpstr>
      <vt:lpstr>Batik Regular</vt:lpstr>
      <vt:lpstr>Calibri</vt:lpstr>
      <vt:lpstr>Times New Roman</vt:lpstr>
      <vt:lpstr>Baskerville Old Face</vt:lpstr>
      <vt:lpstr>Forte</vt:lpstr>
      <vt:lpstr>Office Theme</vt:lpstr>
      <vt:lpstr>1_Office Theme</vt:lpstr>
      <vt:lpstr>2_Office Theme</vt:lpstr>
      <vt:lpstr>3_Office Theme</vt:lpstr>
      <vt:lpstr>4_Office Theme</vt:lpstr>
      <vt:lpstr>The Civil  War</vt:lpstr>
      <vt:lpstr>USHC 3.2</vt:lpstr>
      <vt:lpstr>Election of 1860</vt:lpstr>
      <vt:lpstr>Secession</vt:lpstr>
      <vt:lpstr>Causes of  Southern Secession</vt:lpstr>
      <vt:lpstr>Confederate States of America</vt:lpstr>
      <vt:lpstr>War-making Capacity  of the  North  and  South</vt:lpstr>
      <vt:lpstr>Confederate Advantages</vt:lpstr>
      <vt:lpstr>PowerPoint Presentation</vt:lpstr>
      <vt:lpstr>The “Anaconda Plan”</vt:lpstr>
      <vt:lpstr>Decisive Battles  of the Civil War</vt:lpstr>
      <vt:lpstr>Antietam</vt:lpstr>
      <vt:lpstr>The Emancipation Proclamation</vt:lpstr>
      <vt:lpstr>The Emancipation Proclamation</vt:lpstr>
      <vt:lpstr>WHY, THEN?</vt:lpstr>
      <vt:lpstr>Lincoln’s #1 War Aim</vt:lpstr>
      <vt:lpstr>1863</vt:lpstr>
      <vt:lpstr>Conscription</vt:lpstr>
      <vt:lpstr>Gettysburg</vt:lpstr>
      <vt:lpstr>Gettysburg</vt:lpstr>
      <vt:lpstr>Siege of Vicksburg</vt:lpstr>
      <vt:lpstr>A Turning Point...</vt:lpstr>
      <vt:lpstr>The Gettysburg Address November 19, 1863</vt:lpstr>
      <vt:lpstr>African-Americans</vt:lpstr>
      <vt:lpstr>PowerPoint Presentation</vt:lpstr>
      <vt:lpstr>54th Massachusetts Volunteer Infantry</vt:lpstr>
      <vt:lpstr>PowerPoint Presentation</vt:lpstr>
      <vt:lpstr>Election of 1864</vt:lpstr>
      <vt:lpstr>Four More Years!</vt:lpstr>
      <vt:lpstr>TOTAL WAR</vt:lpstr>
      <vt:lpstr>Lee vs. Grant</vt:lpstr>
      <vt:lpstr>Sherman’s March</vt:lpstr>
      <vt:lpstr>Sherman’s March</vt:lpstr>
      <vt:lpstr>Lincoln’s Second Inaugural Address</vt:lpstr>
      <vt:lpstr>Appomattox Court House</vt:lpstr>
      <vt:lpstr>Richmond, 1865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(USHC 3.2)</dc:title>
  <dc:creator>Tom Richey</dc:creator>
  <cp:lastModifiedBy>Tom Richey</cp:lastModifiedBy>
  <cp:revision>738</cp:revision>
  <dcterms:created xsi:type="dcterms:W3CDTF">2008-12-17T13:17:47Z</dcterms:created>
  <dcterms:modified xsi:type="dcterms:W3CDTF">2013-05-05T14:29:28Z</dcterms:modified>
</cp:coreProperties>
</file>