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42"/>
  </p:notesMasterIdLst>
  <p:sldIdLst>
    <p:sldId id="256" r:id="rId4"/>
    <p:sldId id="394" r:id="rId5"/>
    <p:sldId id="395" r:id="rId6"/>
    <p:sldId id="398" r:id="rId7"/>
    <p:sldId id="401" r:id="rId8"/>
    <p:sldId id="421" r:id="rId9"/>
    <p:sldId id="406" r:id="rId10"/>
    <p:sldId id="407" r:id="rId11"/>
    <p:sldId id="409" r:id="rId12"/>
    <p:sldId id="414" r:id="rId13"/>
    <p:sldId id="420" r:id="rId14"/>
    <p:sldId id="418" r:id="rId15"/>
    <p:sldId id="419" r:id="rId16"/>
    <p:sldId id="362" r:id="rId17"/>
    <p:sldId id="319" r:id="rId18"/>
    <p:sldId id="390" r:id="rId19"/>
    <p:sldId id="392" r:id="rId20"/>
    <p:sldId id="376" r:id="rId21"/>
    <p:sldId id="322" r:id="rId22"/>
    <p:sldId id="386" r:id="rId23"/>
    <p:sldId id="329" r:id="rId24"/>
    <p:sldId id="328" r:id="rId25"/>
    <p:sldId id="330" r:id="rId26"/>
    <p:sldId id="373" r:id="rId27"/>
    <p:sldId id="333" r:id="rId28"/>
    <p:sldId id="334" r:id="rId29"/>
    <p:sldId id="335" r:id="rId30"/>
    <p:sldId id="340" r:id="rId31"/>
    <p:sldId id="339" r:id="rId32"/>
    <p:sldId id="341" r:id="rId33"/>
    <p:sldId id="357" r:id="rId34"/>
    <p:sldId id="343" r:id="rId35"/>
    <p:sldId id="380" r:id="rId36"/>
    <p:sldId id="344" r:id="rId37"/>
    <p:sldId id="345" r:id="rId38"/>
    <p:sldId id="346" r:id="rId39"/>
    <p:sldId id="382" r:id="rId40"/>
    <p:sldId id="42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7" autoAdjust="0"/>
    <p:restoredTop sz="94624" autoAdjust="0"/>
  </p:normalViewPr>
  <p:slideViewPr>
    <p:cSldViewPr>
      <p:cViewPr varScale="1">
        <p:scale>
          <a:sx n="67" d="100"/>
          <a:sy n="67" d="100"/>
        </p:scale>
        <p:origin x="5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3DC67-B463-49E4-90E2-0E073FABB5D5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F8919-2AB5-43C5-892E-8916B5FB0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6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6AF6-1B2C-44D0-ABC6-E8F026EE5F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6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F8919-2AB5-43C5-892E-8916B5FB0F3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3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96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57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42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0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94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40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6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46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69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69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7E98-C217-40B3-BE0E-0E78B8308CBC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24CF-AD27-4B64-86FB-BCA0FC3C7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5/18/2015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8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tomrichey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Relationship Id="rId5" Type="http://schemas.openxmlformats.org/officeDocument/2006/relationships/hyperlink" Target="http://www.il.ngb.army.mil/museum/HistoricalEvents/MexicanWar.htm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0.jpeg"/><Relationship Id="rId4" Type="http://schemas.openxmlformats.org/officeDocument/2006/relationships/hyperlink" Target="http://utc.iath.virginia.edu/uncletom/illustra/53illf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4" Type="http://schemas.openxmlformats.org/officeDocument/2006/relationships/hyperlink" Target="http://teachingamericanhistory.org/neh/interactives/sectionalism/lesson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3.xml"/><Relationship Id="rId4" Type="http://schemas.openxmlformats.org/officeDocument/2006/relationships/hyperlink" Target="http://bullrunnings.wordpress.com/2006/11/09/tragic-prelud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5" Type="http://schemas.openxmlformats.org/officeDocument/2006/relationships/hyperlink" Target="http://www.bartleby.com/268/9/15.html" TargetMode="External"/><Relationship Id="rId4" Type="http://schemas.openxmlformats.org/officeDocument/2006/relationships/hyperlink" Target="http://jefferson.village.virginia.edu/seminar/unit4/sumner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Relationship Id="rId6" Type="http://schemas.openxmlformats.org/officeDocument/2006/relationships/slide" Target="slide38.xml"/><Relationship Id="rId5" Type="http://schemas.openxmlformats.org/officeDocument/2006/relationships/hyperlink" Target="http://en.wikipedia.org/wiki/Judicial_activism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history/presidents/al16.html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1"/>
            </a:gs>
            <a:gs pos="50000">
              <a:schemeClr val="bg1">
                <a:lumMod val="8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fineartamerica.com/images-medium/portrait-of-abraham-lincoln-george-peter-alexander-hea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73" y="152400"/>
            <a:ext cx="3466627" cy="48006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160" y="3252033"/>
            <a:ext cx="5559133" cy="36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5181600" cy="316349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Road </a:t>
            </a:r>
            <a:r>
              <a:rPr lang="en-US" sz="72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Civil War</a:t>
            </a:r>
            <a:r>
              <a:rPr lang="en-US" sz="88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1820-1860</a:t>
            </a:r>
            <a:endParaRPr lang="en-US" sz="48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 descr="TomRichey.ne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24973" y="5270372"/>
            <a:ext cx="3466627" cy="143522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l.ngb.army.mil/Images/Museum/HistoricalEvents/Mexican/MexicanWarBattle.jpg"/>
          <p:cNvPicPr>
            <a:picLocks noChangeAspect="1" noChangeArrowheads="1"/>
          </p:cNvPicPr>
          <p:nvPr/>
        </p:nvPicPr>
        <p:blipFill rotWithShape="1">
          <a:blip r:embed="rId4" cstate="print"/>
          <a:srcRect t="9029" r="909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4" y="1219200"/>
            <a:ext cx="6264166" cy="1447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Mexican War</a:t>
            </a:r>
            <a:b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1846-1848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hlinkClick r:id="rId5"/>
              </a:rPr>
              <a:t>http://www.il.ngb.army.mil/museum/HistoricalEvents/MexicanWar.htm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806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8674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chemeClr val="bg1"/>
                </a:solidFill>
              </a:rPr>
              <a:t>Wilmot Proviso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00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"Provided, That, as an express and fundamental condition to the acquisition of any territory from the Republic of Mexico by the United States… </a:t>
            </a:r>
            <a:r>
              <a:rPr lang="en-US" b="1" dirty="0" smtClean="0">
                <a:solidFill>
                  <a:schemeClr val="bg1"/>
                </a:solidFill>
              </a:rPr>
              <a:t>neither slavery nor involuntary servitude shall ever exist in any part of said territory..."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2987803" cy="40999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59603" y="570013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David Wilmot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(D – PA)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5626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NEVER PASSED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171271"/>
            <a:ext cx="18288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FREE SOIL</a:t>
            </a:r>
          </a:p>
        </p:txBody>
      </p:sp>
    </p:spTree>
    <p:extLst>
      <p:ext uri="{BB962C8B-B14F-4D97-AF65-F5344CB8AC3E}">
        <p14:creationId xmlns:p14="http://schemas.microsoft.com/office/powerpoint/2010/main" val="271289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22974"/>
              </p:ext>
            </p:extLst>
          </p:nvPr>
        </p:nvGraphicFramePr>
        <p:xfrm>
          <a:off x="609600" y="2057400"/>
          <a:ext cx="8153400" cy="3581399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22097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3200" b="1" i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Abolitionism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en-US" sz="1800" b="1" i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3200" b="1" i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Opposition to SLAVERY</a:t>
                      </a:r>
                      <a:endParaRPr lang="en-US" sz="4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3200" b="1" i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Free </a:t>
                      </a:r>
                      <a:r>
                        <a:rPr lang="en-US" sz="3200" b="1" i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Soil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en-US" sz="1800" b="1" i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3200" b="1" i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Opposition</a:t>
                      </a:r>
                      <a:r>
                        <a:rPr lang="en-US" sz="3200" b="1" i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to the SPREAD of slavery</a:t>
                      </a:r>
                      <a:endParaRPr lang="en-US" sz="4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Geographic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NORTHEAST</a:t>
                      </a:r>
                      <a:endParaRPr lang="en-US" sz="4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Geographic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endParaRPr lang="en-US" sz="20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NORTHWEST</a:t>
                      </a:r>
                      <a:endParaRPr lang="en-US" sz="4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Abolitionism vs. Free Soil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0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-41291" y="457200"/>
            <a:ext cx="922658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5491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File:United States 1849-1850.png"/>
          <p:cNvPicPr>
            <a:picLocks noChangeAspect="1" noChangeArrowheads="1"/>
          </p:cNvPicPr>
          <p:nvPr/>
        </p:nvPicPr>
        <p:blipFill>
          <a:blip r:embed="rId3" cstate="print"/>
          <a:srcRect t="25605" r="42036" b="8519"/>
          <a:stretch>
            <a:fillRect/>
          </a:stretch>
        </p:blipFill>
        <p:spPr bwMode="auto">
          <a:xfrm>
            <a:off x="0" y="-6091"/>
            <a:ext cx="9144000" cy="6864752"/>
          </a:xfrm>
          <a:prstGeom prst="rect">
            <a:avLst/>
          </a:prstGeom>
          <a:noFill/>
        </p:spPr>
      </p:pic>
      <p:pic>
        <p:nvPicPr>
          <p:cNvPr id="157700" name="Picture 4" descr="File:United States 1850-1853-03.png"/>
          <p:cNvPicPr>
            <a:picLocks noChangeAspect="1" noChangeArrowheads="1"/>
          </p:cNvPicPr>
          <p:nvPr/>
        </p:nvPicPr>
        <p:blipFill>
          <a:blip r:embed="rId4" cstate="print"/>
          <a:srcRect t="25604" r="42036" b="8519"/>
          <a:stretch>
            <a:fillRect/>
          </a:stretch>
        </p:blipFill>
        <p:spPr bwMode="auto">
          <a:xfrm>
            <a:off x="0" y="-6750"/>
            <a:ext cx="9144000" cy="6864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0" y="304800"/>
            <a:ext cx="3048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287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6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0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sz="6000" b="1" dirty="0" smtClean="0">
                <a:ln/>
                <a:solidFill>
                  <a:schemeClr val="accent3"/>
                </a:solidFill>
              </a:rPr>
              <a:t>The Compromise of 1850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791200"/>
          </a:xfrm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b="1" i="1" dirty="0" smtClean="0">
                <a:solidFill>
                  <a:schemeClr val="accent4">
                    <a:lumMod val="90000"/>
                  </a:schemeClr>
                </a:solidFill>
              </a:rPr>
              <a:t>For the North:</a:t>
            </a:r>
            <a:endParaRPr lang="en-US" b="1" dirty="0" smtClean="0">
              <a:solidFill>
                <a:schemeClr val="accent4">
                  <a:lumMod val="90000"/>
                </a:schemeClr>
              </a:solidFill>
            </a:endParaRPr>
          </a:p>
          <a:p>
            <a:pPr marL="514350" indent="-347663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90000"/>
                  </a:schemeClr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sz="2400" b="1" i="1" dirty="0" smtClean="0">
                <a:solidFill>
                  <a:schemeClr val="accent4">
                    <a:lumMod val="90000"/>
                  </a:schemeClr>
                </a:solidFill>
              </a:rPr>
              <a:t>For the South:</a:t>
            </a:r>
          </a:p>
          <a:p>
            <a:pPr marL="514350" indent="-347663">
              <a:buFont typeface="+mj-lt"/>
              <a:buAutoNum type="arabicPeriod" startAt="2"/>
            </a:pPr>
            <a:r>
              <a:rPr lang="en-US" b="1" dirty="0" smtClean="0">
                <a:solidFill>
                  <a:schemeClr val="accent4">
                    <a:lumMod val="90000"/>
                  </a:schemeClr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sz="2400" b="1" i="1" dirty="0" smtClean="0">
                <a:solidFill>
                  <a:schemeClr val="accent4">
                    <a:lumMod val="90000"/>
                  </a:schemeClr>
                </a:solidFill>
              </a:rPr>
              <a:t>The New Mexico Territory:</a:t>
            </a:r>
          </a:p>
          <a:p>
            <a:pPr marL="514350" indent="-347663"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4">
                    <a:lumMod val="90000"/>
                  </a:schemeClr>
                </a:solidFill>
              </a:rPr>
              <a:t> </a:t>
            </a:r>
          </a:p>
          <a:p>
            <a:pPr marL="514350" indent="-347663"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4">
                    <a:lumMod val="90000"/>
                  </a:schemeClr>
                </a:solidFill>
              </a:rPr>
              <a:t> </a:t>
            </a:r>
          </a:p>
          <a:p>
            <a:pPr marL="514350" indent="-514350">
              <a:buNone/>
            </a:pPr>
            <a:endParaRPr lang="en-US" sz="1100" b="1" i="1" dirty="0" smtClean="0">
              <a:solidFill>
                <a:schemeClr val="accent4">
                  <a:lumMod val="9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400" b="1" i="1" dirty="0" smtClean="0">
                <a:solidFill>
                  <a:schemeClr val="accent4">
                    <a:lumMod val="90000"/>
                  </a:schemeClr>
                </a:solidFill>
              </a:rPr>
              <a:t>Slavery in Washington, DC:</a:t>
            </a:r>
            <a:endParaRPr lang="en-US" sz="2400" b="1" dirty="0" smtClean="0">
              <a:solidFill>
                <a:schemeClr val="accent4">
                  <a:lumMod val="90000"/>
                </a:schemeClr>
              </a:solidFill>
            </a:endParaRPr>
          </a:p>
          <a:p>
            <a:pPr marL="681037" indent="-514350">
              <a:buFont typeface="+mj-lt"/>
              <a:buAutoNum type="arabicPeriod" startAt="5"/>
            </a:pPr>
            <a:r>
              <a:rPr lang="en-US" b="1" dirty="0" smtClean="0">
                <a:solidFill>
                  <a:schemeClr val="accent4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514600"/>
            <a:ext cx="54102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200"/>
              </a:spcBef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STRONGER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3"/>
                </a:solidFill>
              </a:rPr>
              <a:t>Fugitive Slave Law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5410200"/>
            <a:ext cx="691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Abolish</a:t>
            </a:r>
            <a:r>
              <a:rPr lang="en-US" sz="3200" b="1" dirty="0" smtClean="0"/>
              <a:t> 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Slave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Trade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3"/>
                </a:solidFill>
              </a:rPr>
              <a:t>in Washington, D.C.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3581400"/>
            <a:ext cx="7059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Popular Sovereignty</a:t>
            </a:r>
            <a:r>
              <a:rPr lang="en-US" sz="3200" b="1" dirty="0" smtClean="0"/>
              <a:t> </a:t>
            </a:r>
            <a:r>
              <a:rPr lang="en-US" sz="3200" b="1" dirty="0">
                <a:solidFill>
                  <a:schemeClr val="accent3"/>
                </a:solidFill>
              </a:rPr>
              <a:t>in Mexican Cession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1910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Texas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3"/>
                </a:solidFill>
              </a:rPr>
              <a:t>sells land / Federal Gov. assumes debt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1524000"/>
            <a:ext cx="5638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Admit 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California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>
                <a:solidFill>
                  <a:schemeClr val="accent3"/>
                </a:solidFill>
              </a:rPr>
              <a:t>as a</a:t>
            </a:r>
            <a:r>
              <a:rPr lang="en-US" sz="3200" b="1" dirty="0" smtClean="0"/>
              <a:t> 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Free</a:t>
            </a:r>
            <a:r>
              <a:rPr lang="en-US" sz="3200" b="1" dirty="0" smtClean="0">
                <a:ln w="317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State</a:t>
            </a:r>
          </a:p>
        </p:txBody>
      </p:sp>
      <p:sp>
        <p:nvSpPr>
          <p:cNvPr id="12" name="Oval 11"/>
          <p:cNvSpPr/>
          <p:nvPr/>
        </p:nvSpPr>
        <p:spPr>
          <a:xfrm>
            <a:off x="457200" y="1600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57200" y="25908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57200" y="3657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57200" y="4267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7200" y="54864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4" descr="File:United States 1850-1853-0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t="25604" r="42036" b="8519"/>
          <a:stretch>
            <a:fillRect/>
          </a:stretch>
        </p:blipFill>
        <p:spPr bwMode="auto">
          <a:xfrm>
            <a:off x="6629400" y="1524000"/>
            <a:ext cx="2385702" cy="1791037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upload.wikimedia.org/wikipedia/commons/thumb/c/ce/Henry_Clay_Senate3.jpg/1277px-Henry_Clay_Senat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1" y="0"/>
            <a:ext cx="8557849" cy="68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351" y="228600"/>
            <a:ext cx="8557849" cy="2223686"/>
          </a:xfrm>
          <a:prstGeom prst="rect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The Compromise of 1850 was supposed to be the final compromise between the sections… </a:t>
            </a:r>
          </a:p>
          <a:p>
            <a:r>
              <a:rPr lang="en-US" sz="1050" b="1" dirty="0" smtClean="0"/>
              <a:t> </a:t>
            </a:r>
            <a:endParaRPr lang="en-US" sz="1050" b="1" dirty="0"/>
          </a:p>
          <a:p>
            <a:r>
              <a:rPr lang="en-US" sz="3200" b="1" i="1" dirty="0" smtClean="0"/>
              <a:t>and it was – just for different reasons than Clay had intended.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6074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39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1830s vs. the 1850s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097937"/>
              </p:ext>
            </p:extLst>
          </p:nvPr>
        </p:nvGraphicFramePr>
        <p:xfrm>
          <a:off x="457200" y="1965960"/>
          <a:ext cx="41148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1830s</a:t>
                      </a:r>
                      <a:endParaRPr lang="en-US" sz="4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sz="4800" b="1" dirty="0" smtClean="0"/>
                        <a:t>COMPROMISE</a:t>
                      </a:r>
                      <a:endParaRPr lang="en-US" b="1" dirty="0" smtClean="0"/>
                    </a:p>
                    <a:p>
                      <a:endParaRPr lang="en-US" dirty="0" smtClean="0"/>
                    </a:p>
                    <a:p>
                      <a:pPr marL="173038" indent="0"/>
                      <a:r>
                        <a:rPr lang="en-US" sz="2400" b="1" i="1" dirty="0" smtClean="0"/>
                        <a:t>Accept differences in order </a:t>
                      </a:r>
                      <a:br>
                        <a:rPr lang="en-US" sz="2400" b="1" i="1" dirty="0" smtClean="0"/>
                      </a:br>
                      <a:r>
                        <a:rPr lang="en-US" sz="2400" b="1" i="1" dirty="0" smtClean="0"/>
                        <a:t>to keep the peace (e.g., </a:t>
                      </a:r>
                      <a:br>
                        <a:rPr lang="en-US" sz="2400" b="1" i="1" dirty="0" smtClean="0"/>
                      </a:br>
                      <a:r>
                        <a:rPr lang="en-US" sz="2400" b="1" i="1" dirty="0" smtClean="0"/>
                        <a:t>“Gag Rule” on Slavery)</a:t>
                      </a:r>
                      <a:endParaRPr lang="en-US" sz="2400" b="1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70544"/>
              </p:ext>
            </p:extLst>
          </p:nvPr>
        </p:nvGraphicFramePr>
        <p:xfrm>
          <a:off x="4572000" y="1965960"/>
          <a:ext cx="41148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1850s</a:t>
                      </a:r>
                      <a:endParaRPr lang="en-US" sz="48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E2A2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CONFLICT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E2A2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Advance sectional and/or moral interest at the expense of sectional harmony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860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7000">
              <a:schemeClr val="tx2">
                <a:lumMod val="20000"/>
                <a:lumOff val="80000"/>
              </a:schemeClr>
            </a:gs>
            <a:gs pos="100000">
              <a:schemeClr val="tx1">
                <a:lumMod val="25000"/>
                <a:lumOff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Personal Liberty Laws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86400" cy="2057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Passed by Wisconsin and </a:t>
            </a:r>
            <a:br>
              <a:rPr lang="en-US" b="1" dirty="0" smtClean="0"/>
            </a:br>
            <a:r>
              <a:rPr lang="en-US" b="1" dirty="0" smtClean="0"/>
              <a:t>other Northern states</a:t>
            </a:r>
          </a:p>
          <a:p>
            <a:pPr lvl="1"/>
            <a:r>
              <a:rPr lang="en-US" b="1" dirty="0" smtClean="0"/>
              <a:t>Guaranteed jury trials </a:t>
            </a:r>
            <a:br>
              <a:rPr lang="en-US" b="1" dirty="0" smtClean="0"/>
            </a:br>
            <a:r>
              <a:rPr lang="en-US" b="1" dirty="0" smtClean="0"/>
              <a:t>for accused slaves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600200"/>
            <a:ext cx="3400425" cy="363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715000"/>
            <a:ext cx="9144000" cy="707886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De facto</a:t>
            </a:r>
            <a:r>
              <a:rPr lang="en-US" sz="4000" b="1" dirty="0">
                <a:solidFill>
                  <a:schemeClr val="bg1"/>
                </a:solidFill>
              </a:rPr>
              <a:t> Nullification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7000">
              <a:schemeClr val="tx2">
                <a:lumMod val="20000"/>
                <a:lumOff val="80000"/>
              </a:schemeClr>
            </a:gs>
            <a:gs pos="100000">
              <a:schemeClr val="tx1">
                <a:lumMod val="25000"/>
                <a:lumOff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3/31/UncleTomsCabinCover.jpg/442px-UncleTomsCabin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33" y="0"/>
            <a:ext cx="3952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91933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1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Uncle Tom’s Cabin</a:t>
            </a:r>
            <a:endParaRPr lang="en-US" sz="51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5257800" cy="1020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b="1" dirty="0" smtClean="0"/>
              <a:t>Harriet Beecher Stowe’s bestselling </a:t>
            </a:r>
            <a:br>
              <a:rPr lang="en-US" sz="2600" b="1" dirty="0" smtClean="0"/>
            </a:br>
            <a:r>
              <a:rPr lang="en-US" sz="2600" b="1" dirty="0" smtClean="0"/>
              <a:t>anti-slavery novel (1852)</a:t>
            </a:r>
            <a:endParaRPr lang="en-US" sz="2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Original Illustrations:  </a:t>
            </a:r>
            <a:r>
              <a:rPr lang="en-US" b="1" dirty="0" smtClean="0">
                <a:hlinkClick r:id="rId4"/>
              </a:rPr>
              <a:t>http://utc.iath.virginia.edu/uncletom/illustra/53illf.html</a:t>
            </a:r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1217440"/>
            <a:ext cx="3505200" cy="3735560"/>
            <a:chOff x="838200" y="1217440"/>
            <a:chExt cx="3505200" cy="3735560"/>
          </a:xfrm>
        </p:grpSpPr>
        <p:pic>
          <p:nvPicPr>
            <p:cNvPr id="2050" name="Picture 2" descr="File:Harriet Beecher Stowe by Francis Holl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5" r="3771"/>
            <a:stretch/>
          </p:blipFill>
          <p:spPr bwMode="auto">
            <a:xfrm>
              <a:off x="838200" y="1217440"/>
              <a:ext cx="3505200" cy="373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29634" y="4428020"/>
              <a:ext cx="11137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Stowe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us_map_181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8337"/>
            <a:ext cx="9144000" cy="6673463"/>
          </a:xfrm>
        </p:spPr>
      </p:pic>
    </p:spTree>
    <p:extLst>
      <p:ext uri="{BB962C8B-B14F-4D97-AF65-F5344CB8AC3E}">
        <p14:creationId xmlns:p14="http://schemas.microsoft.com/office/powerpoint/2010/main" val="285526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3tKbkfSrqg0/UGlVzTfPVII/AAAAAAAAKO0/E6ZW0TZyPpk/s1600/Twilight+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0"/>
            <a:ext cx="4114800" cy="17526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Some books make us</a:t>
            </a: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Re-Think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441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94" t="18450" r="35495" b="33858"/>
          <a:stretch/>
        </p:blipFill>
        <p:spPr bwMode="auto">
          <a:xfrm>
            <a:off x="4038600" y="1600200"/>
            <a:ext cx="494048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Kansas-Nebraska Act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0"/>
            <a:ext cx="35814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POPULAR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SOVEREIGNTY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 Kansas and Nebraska Territories on the issue of slavery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03893"/>
            <a:ext cx="358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ANIMATED MAP:</a:t>
            </a:r>
          </a:p>
          <a:p>
            <a:r>
              <a:rPr lang="en-US" sz="1600" b="1" dirty="0" smtClean="0">
                <a:hlinkClick r:id="rId4"/>
              </a:rPr>
              <a:t>http://teachingamericanhistory.org/neh/interactives/sectionalism/lesson3/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257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trike="sngStrike" dirty="0" smtClean="0">
                <a:solidFill>
                  <a:schemeClr val="bg1"/>
                </a:solidFill>
              </a:rPr>
              <a:t>MISSOURI COMPROMISE</a:t>
            </a:r>
            <a:endParaRPr lang="en-US" sz="2800" b="1" strike="sngStrike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d/d7/Forcing_Slavery_Freesoilers_Throats.jpg/1024px-Forcing_Slavery_Freesoilers_Throa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655" b="10891"/>
          <a:stretch/>
        </p:blipFill>
        <p:spPr bwMode="auto">
          <a:xfrm>
            <a:off x="-5255" y="0"/>
            <a:ext cx="9149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-283778"/>
            <a:ext cx="4495800" cy="1426778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FREE SOIL</a:t>
            </a:r>
            <a:endParaRPr lang="en-US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255" y="5562600"/>
            <a:ext cx="9149255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Opposition to the </a:t>
            </a:r>
            <a:r>
              <a:rPr lang="en-US" sz="40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SPREAD</a:t>
            </a:r>
            <a:r>
              <a:rPr lang="en-US" sz="4000" b="1" i="1" dirty="0" smtClean="0"/>
              <a:t> of Slavery</a:t>
            </a:r>
            <a:endParaRPr lang="en-US" sz="4000" b="1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7000">
              <a:schemeClr val="tx2">
                <a:lumMod val="20000"/>
                <a:lumOff val="80000"/>
              </a:schemeClr>
            </a:gs>
            <a:gs pos="100000">
              <a:schemeClr val="tx1">
                <a:lumMod val="25000"/>
                <a:lumOff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348" y="21021"/>
            <a:ext cx="4876800" cy="2286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Republican Party</a:t>
            </a:r>
            <a:endParaRPr lang="en-US" sz="8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81601" y="609601"/>
            <a:ext cx="3962400" cy="8382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1854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1759803"/>
            <a:ext cx="4038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Northern</a:t>
            </a:r>
            <a:r>
              <a:rPr lang="en-US" sz="2400" b="1" dirty="0" smtClean="0"/>
              <a:t> Whigs +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Northern</a:t>
            </a:r>
            <a:r>
              <a:rPr lang="en-US" sz="2400" b="1" dirty="0" smtClean="0"/>
              <a:t> Free Soil Democrats</a:t>
            </a:r>
            <a:endParaRPr lang="en-US" sz="2400" b="1" dirty="0"/>
          </a:p>
        </p:txBody>
      </p:sp>
      <p:pic>
        <p:nvPicPr>
          <p:cNvPr id="25602" name="Picture 2" descr="http://www.americanriverrwf.org/ohanaFiles/image/elephant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548" y="2514600"/>
            <a:ext cx="5283052" cy="40386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05400" y="3581400"/>
            <a:ext cx="38100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Free Soil</a:t>
            </a:r>
          </a:p>
          <a:p>
            <a:pPr lvl="1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abolitionist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7000">
              <a:schemeClr val="tx2">
                <a:lumMod val="20000"/>
                <a:lumOff val="80000"/>
              </a:schemeClr>
            </a:gs>
            <a:gs pos="100000">
              <a:schemeClr val="tx1">
                <a:lumMod val="25000"/>
                <a:lumOff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e/e4/Sacking-lawr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3999" cy="55261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038600" cy="1676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4000" dirty="0" smtClean="0"/>
              <a:t>“Bleeding Kansas”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1855-1859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i="1" dirty="0" smtClean="0"/>
              <a:t>56 Dead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867400"/>
            <a:ext cx="5638800" cy="838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Lawrence, KS, after the “Sack of Lawrence” by proslavery settlers</a:t>
            </a:r>
            <a:endParaRPr lang="en-US" sz="2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906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</a:rPr>
              <a:t>John Brown </a:t>
            </a:r>
            <a:r>
              <a:rPr lang="en-US" b="1" dirty="0" smtClean="0">
                <a:solidFill>
                  <a:schemeClr val="bg1"/>
                </a:solidFill>
              </a:rPr>
              <a:t>	   </a:t>
            </a:r>
            <a:r>
              <a:rPr lang="en-US" i="1" dirty="0" smtClean="0">
                <a:solidFill>
                  <a:schemeClr val="bg1"/>
                </a:solidFill>
              </a:rPr>
              <a:t>(Violent Abolitionist)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1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-26276" y="6324600"/>
            <a:ext cx="9170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John </a:t>
            </a:r>
            <a:r>
              <a:rPr lang="en-US" sz="2400" dirty="0" err="1">
                <a:solidFill>
                  <a:schemeClr val="bg1"/>
                </a:solidFill>
              </a:rPr>
              <a:t>Steuart</a:t>
            </a:r>
            <a:r>
              <a:rPr lang="en-US" sz="2400" dirty="0">
                <a:solidFill>
                  <a:schemeClr val="bg1"/>
                </a:solidFill>
              </a:rPr>
              <a:t> Curry, “</a:t>
            </a:r>
            <a:r>
              <a:rPr lang="en-US" sz="2400" dirty="0">
                <a:hlinkClick r:id="rId4"/>
              </a:rPr>
              <a:t>Tragic Prelude</a:t>
            </a:r>
            <a:r>
              <a:rPr lang="en-US" sz="2400" dirty="0">
                <a:solidFill>
                  <a:schemeClr val="bg1"/>
                </a:solidFill>
              </a:rPr>
              <a:t>,” 1937-1941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199"/>
            <a:ext cx="3514725" cy="40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82" y="1600199"/>
            <a:ext cx="3497566" cy="40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bg1"/>
                </a:solidFill>
              </a:rPr>
              <a:t>Brooks/Sumner Incident</a:t>
            </a:r>
            <a:endParaRPr lang="en-US" sz="55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06514"/>
            <a:ext cx="154401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chemeClr val="accent3"/>
                </a:solidFill>
              </a:rPr>
              <a:t>(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1856)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5638800"/>
            <a:ext cx="3514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Sen. Charles Sumner (MA)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1311" y="1722090"/>
            <a:ext cx="3660489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99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vs. </a:t>
            </a:r>
            <a:endParaRPr lang="en-US" sz="199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5638800"/>
            <a:ext cx="3514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Rep. Preston Brooks (SC)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blueandgraytrail.com/images_large/sumner_ca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160957"/>
          </a:xfrm>
          <a:prstGeom prst="rect">
            <a:avLst/>
          </a:prstGeom>
          <a:noFill/>
        </p:spPr>
      </p:pic>
      <p:sp>
        <p:nvSpPr>
          <p:cNvPr id="4" name="Explosion 2 3"/>
          <p:cNvSpPr/>
          <p:nvPr/>
        </p:nvSpPr>
        <p:spPr>
          <a:xfrm>
            <a:off x="609600" y="762000"/>
            <a:ext cx="8229600" cy="5410200"/>
          </a:xfrm>
          <a:prstGeom prst="irregularSeal2">
            <a:avLst/>
          </a:prstGeom>
          <a:gradFill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i="1" dirty="0">
              <a:solidFill>
                <a:prstClr val="white"/>
              </a:solidFill>
              <a:latin typeface="Australian Sunris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7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hlinkClick r:id="rId4"/>
              </a:rPr>
              <a:t>READ Sumner’s Speech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6477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hlinkClick r:id="rId5"/>
              </a:rPr>
              <a:t>READ Brooks’ Defense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096088">
            <a:off x="510903" y="2834786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b="1" i="1" dirty="0">
                <a:ln w="28575">
                  <a:solidFill>
                    <a:schemeClr val="tx2"/>
                  </a:solidFill>
                </a:ln>
                <a:solidFill>
                  <a:prstClr val="white"/>
                </a:solidFill>
                <a:latin typeface="Australian Sunrise" pitchFamily="2" charset="0"/>
              </a:rPr>
              <a:t>SLAP!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39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Dred Scott v. Sandford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4953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FACTS OF THE CASE: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Dred</a:t>
            </a:r>
            <a:r>
              <a:rPr lang="en-US" dirty="0" smtClean="0">
                <a:solidFill>
                  <a:schemeClr val="bg1"/>
                </a:solidFill>
              </a:rPr>
              <a:t> Scott, a slave, lived with his master in free territory for two years.</a:t>
            </a:r>
          </a:p>
          <a:p>
            <a:pPr marL="514350" indent="-51435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	Scott claimed this made him a free man.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File:DredSc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2404872" cy="2743200"/>
          </a:xfrm>
          <a:prstGeom prst="rect">
            <a:avLst/>
          </a:prstGeom>
          <a:noFill/>
        </p:spPr>
      </p:pic>
      <p:pic>
        <p:nvPicPr>
          <p:cNvPr id="4" name="Picture 2" descr="C:\Documents and Settings\TRICHEY\Local Settings\Temporary Internet Files\Content.IE5\NRFHFK7R\MCj043487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19400"/>
            <a:ext cx="2895600" cy="289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06514"/>
            <a:ext cx="154401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chemeClr val="accent3"/>
                </a:solidFill>
              </a:rPr>
              <a:t>(1857)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DredSc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2404872" cy="2743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56388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THE DECISION: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People of African descent (incl. Scott) could not be U.S. citizens.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Congress can’t forbid slavery in federal territories (violation of property rights)</a:t>
            </a:r>
          </a:p>
          <a:p>
            <a:pPr marL="914400" lvl="1" indent="-514350"/>
            <a:r>
              <a:rPr lang="en-US" dirty="0" smtClean="0">
                <a:solidFill>
                  <a:schemeClr val="bg1"/>
                </a:solidFill>
              </a:rPr>
              <a:t>Ergo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Missouri Compromise is </a:t>
            </a:r>
            <a:r>
              <a:rPr lang="en-US" b="1" i="1" dirty="0" smtClean="0">
                <a:solidFill>
                  <a:schemeClr val="bg1"/>
                </a:solidFill>
              </a:rPr>
              <a:t>Unconstitutional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TRICHEY\Local Settings\Temporary Internet Files\Content.IE5\NRFHFK7R\MCj043487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19400"/>
            <a:ext cx="2895600" cy="2895600"/>
          </a:xfrm>
          <a:prstGeom prst="rect">
            <a:avLst/>
          </a:prstGeom>
          <a:noFill/>
        </p:spPr>
      </p:pic>
      <p:sp>
        <p:nvSpPr>
          <p:cNvPr id="7" name="TextBox 6">
            <a:hlinkClick r:id="rId5"/>
          </p:cNvPr>
          <p:cNvSpPr txBox="1"/>
          <p:nvPr/>
        </p:nvSpPr>
        <p:spPr>
          <a:xfrm>
            <a:off x="5410200" y="5943600"/>
            <a:ext cx="3429000" cy="64633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Judicial Activism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29200" y="4495800"/>
            <a:ext cx="1580029" cy="1275229"/>
            <a:chOff x="5029200" y="4495800"/>
            <a:chExt cx="1580029" cy="1275229"/>
          </a:xfrm>
        </p:grpSpPr>
        <p:pic>
          <p:nvPicPr>
            <p:cNvPr id="8" name="Picture 2" descr="C:\Documents and Settings\trichey\Local Settings\Temporary Internet Files\Content.IE5\8B57FJOL\MC900434891[1]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10200" y="4495800"/>
              <a:ext cx="995082" cy="995082"/>
            </a:xfrm>
            <a:prstGeom prst="rect">
              <a:avLst/>
            </a:prstGeom>
            <a:noFill/>
          </p:spPr>
        </p:pic>
        <p:pic>
          <p:nvPicPr>
            <p:cNvPr id="9" name="Picture 5" descr="C:\Documents and Settings\trichey\Local Settings\Temporary Internet Files\Content.IE5\S7G5SP9P\MC900434888[1]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9200" y="4724400"/>
              <a:ext cx="941294" cy="941294"/>
            </a:xfrm>
            <a:prstGeom prst="rect">
              <a:avLst/>
            </a:prstGeom>
            <a:noFill/>
          </p:spPr>
        </p:pic>
        <p:pic>
          <p:nvPicPr>
            <p:cNvPr id="11" name="Picture 10" descr="C:\Documents and Settings\trichey\Local Settings\Temporary Internet Files\Content.IE5\S7G5SP9P\MC900433954[1]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15000" y="4876800"/>
              <a:ext cx="894229" cy="894229"/>
            </a:xfrm>
            <a:prstGeom prst="rect">
              <a:avLst/>
            </a:prstGeom>
            <a:noFill/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39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Dred Scott v. Sandford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0" y="206514"/>
            <a:ext cx="154401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chemeClr val="accent3"/>
                </a:solidFill>
              </a:rPr>
              <a:t>(1857)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2865438"/>
            <a:ext cx="8229600" cy="3916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237" y="-1"/>
            <a:ext cx="4187163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4419599"/>
            <a:ext cx="5334000" cy="1828801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l">
              <a:spcBef>
                <a:spcPts val="0"/>
              </a:spcBef>
            </a:pPr>
            <a:r>
              <a:rPr lang="en-US" sz="16600" b="1" dirty="0">
                <a:ln/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36˚30’</a:t>
            </a:r>
            <a:br>
              <a:rPr lang="en-US" sz="16600" b="1" dirty="0">
                <a:ln/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</a:br>
            <a:endParaRPr lang="en-US" b="1" dirty="0">
              <a:ln/>
              <a:solidFill>
                <a:schemeClr val="accent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85800"/>
            <a:ext cx="42710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Missouri </a:t>
            </a:r>
            <a:r>
              <a:rPr lang="en-US" sz="5400" b="1" dirty="0" smtClean="0">
                <a:solidFill>
                  <a:schemeClr val="bg1"/>
                </a:solidFill>
              </a:rPr>
              <a:t>Compromise 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(1820)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47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c/c4/Us1854.jpg"/>
          <p:cNvPicPr>
            <a:picLocks noChangeAspect="1" noChangeArrowheads="1"/>
          </p:cNvPicPr>
          <p:nvPr/>
        </p:nvPicPr>
        <p:blipFill>
          <a:blip r:embed="rId2" cstate="print"/>
          <a:srcRect b="1359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35052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/>
              <a:t>“Slave Power” Conspiracy?</a:t>
            </a:r>
            <a:endParaRPr lang="en-US" sz="3600" b="1" dirty="0"/>
          </a:p>
        </p:txBody>
      </p:sp>
      <p:pic>
        <p:nvPicPr>
          <p:cNvPr id="5" name="Picture 2" descr="C:\Documents and Settings\TRICHEY\Local Settings\Temporary Internet Files\Content.IE5\NRFHFK7R\MCj043487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0574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r="4964" b="5138"/>
          <a:stretch/>
        </p:blipFill>
        <p:spPr bwMode="auto">
          <a:xfrm>
            <a:off x="0" y="1653070"/>
            <a:ext cx="9144000" cy="497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 descr="C:\Documents and Settings\trichey\Local Settings\Temporary Internet Files\Content.IE5\QJUEZECO\MC900441738[1].png"/>
          <p:cNvPicPr>
            <a:picLocks noChangeAspect="1" noChangeArrowheads="1"/>
          </p:cNvPicPr>
          <p:nvPr/>
        </p:nvPicPr>
        <p:blipFill>
          <a:blip r:embed="rId3" cstate="print"/>
          <a:srcRect r="50001"/>
          <a:stretch>
            <a:fillRect/>
          </a:stretch>
        </p:blipFill>
        <p:spPr bwMode="auto">
          <a:xfrm>
            <a:off x="0" y="-228600"/>
            <a:ext cx="1371600" cy="2743200"/>
          </a:xfrm>
          <a:prstGeom prst="rect">
            <a:avLst/>
          </a:prstGeom>
          <a:noFill/>
        </p:spPr>
      </p:pic>
      <p:pic>
        <p:nvPicPr>
          <p:cNvPr id="6" name="Picture 1" descr="C:\Documents and Settings\trichey\Local Settings\Temporary Internet Files\Content.IE5\QJUEZECO\MC900441738[1].pn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1981200" y="-228600"/>
            <a:ext cx="13716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371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“House Divided” Speech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Abraham Lincoln 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725269"/>
            <a:ext cx="112082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chemeClr val="accent3"/>
                </a:solidFill>
              </a:rPr>
              <a:t>1858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096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John Brown’s Raid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495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OBJECTIVE: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Seize a federal arsenal 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</a:rPr>
              <a:t>Harpers Ferry, VA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TREASON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Tried, Convicted, Executed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Different reactions in North and South</a:t>
            </a:r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378966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1" name="Picture 1" descr="C:\Documents and Settings\trichey\Local Settings\Temporary Internet Files\Content.IE5\8B57FJOL\MC90043593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953000"/>
            <a:ext cx="1888549" cy="1493878"/>
          </a:xfrm>
          <a:prstGeom prst="rect">
            <a:avLst/>
          </a:prstGeom>
          <a:noFill/>
        </p:spPr>
      </p:pic>
      <p:pic>
        <p:nvPicPr>
          <p:cNvPr id="5123" name="Picture 3" descr="http://www.mouserunner.com/ShinySmileys/ange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219200"/>
            <a:ext cx="1600200" cy="1600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467600" y="206514"/>
            <a:ext cx="154401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chemeClr val="accent3"/>
                </a:solidFill>
              </a:rPr>
              <a:t>(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1859)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9836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79" y="381000"/>
            <a:ext cx="39624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Paranoia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1336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NORTH:  	“Slave Power” Conspiracy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		The South wants to spread 			</a:t>
            </a:r>
            <a:r>
              <a:rPr lang="en-US" sz="3200" b="1" dirty="0" smtClean="0">
                <a:solidFill>
                  <a:schemeClr val="bg1"/>
                </a:solidFill>
              </a:rPr>
              <a:t>slavery </a:t>
            </a:r>
            <a:r>
              <a:rPr lang="en-US" sz="3200" b="1" dirty="0">
                <a:solidFill>
                  <a:schemeClr val="bg1"/>
                </a:solidFill>
              </a:rPr>
              <a:t>throughout the 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0292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indent="-1828800"/>
            <a:r>
              <a:rPr lang="en-US" sz="3200" b="1" dirty="0">
                <a:solidFill>
                  <a:schemeClr val="bg1"/>
                </a:solidFill>
              </a:rPr>
              <a:t>SOUTH:  	North plans to </a:t>
            </a:r>
            <a:r>
              <a:rPr lang="en-US" sz="3200" b="1" dirty="0" smtClean="0">
                <a:solidFill>
                  <a:schemeClr val="bg1"/>
                </a:solidFill>
              </a:rPr>
              <a:t>destroy Southern slavery by igniting </a:t>
            </a:r>
            <a:r>
              <a:rPr lang="en-US" sz="3200" b="1" dirty="0">
                <a:solidFill>
                  <a:schemeClr val="bg1"/>
                </a:solidFill>
              </a:rPr>
              <a:t>slave revolts.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3962400"/>
            <a:ext cx="7239000" cy="158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4114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Mason-Dixon Line</a:t>
            </a:r>
          </a:p>
        </p:txBody>
      </p:sp>
      <p:pic>
        <p:nvPicPr>
          <p:cNvPr id="4097" name="Picture 1" descr="C:\Documents and Settings\trichey\Local Settings\Temporary Internet Files\Content.IE5\18CYOLR1\MC9000563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953000"/>
            <a:ext cx="1807769" cy="1667866"/>
          </a:xfrm>
          <a:prstGeom prst="rect">
            <a:avLst/>
          </a:prstGeom>
          <a:noFill/>
        </p:spPr>
      </p:pic>
      <p:pic>
        <p:nvPicPr>
          <p:cNvPr id="4098" name="Picture 2" descr="C:\Documents and Settings\trichey\Local Settings\Temporary Internet Files\Content.IE5\BYS12K9H\MC9000488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52400"/>
            <a:ext cx="1938528" cy="185989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7000">
              <a:schemeClr val="tx2">
                <a:lumMod val="20000"/>
                <a:lumOff val="80000"/>
              </a:schemeClr>
            </a:gs>
            <a:gs pos="100000">
              <a:schemeClr val="tx1">
                <a:lumMod val="25000"/>
                <a:lumOff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00"/>
                </a:solidFill>
              </a:rPr>
              <a:t>1860 Presidential Election</a:t>
            </a:r>
            <a:endParaRPr lang="en-US" sz="6000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election_of_186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1" cy="49530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5000" contrast="-55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4800600" cy="190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Abraham Lincoln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b="0" dirty="0" smtClean="0"/>
              <a:t>(R-IL)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i="1" dirty="0" smtClean="0"/>
              <a:t>Sixteenth President of the U.S.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0" dirty="0" smtClean="0"/>
              <a:t>1861-1865</a:t>
            </a:r>
            <a:endParaRPr lang="en-US" sz="28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2514600"/>
            <a:ext cx="4267200" cy="2743200"/>
          </a:xfrm>
          <a:solidFill>
            <a:srgbClr val="000000">
              <a:alpha val="65000"/>
            </a:srgbClr>
          </a:solidFill>
        </p:spPr>
        <p:txBody>
          <a:bodyPr lIns="182880" tIns="182880" rIns="182880" bIns="182880"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Democratic Party split</a:t>
            </a:r>
          </a:p>
          <a:p>
            <a:endParaRPr lang="en-US" sz="1100" b="1" i="1" dirty="0" smtClean="0"/>
          </a:p>
          <a:p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Election </a:t>
            </a:r>
            <a:r>
              <a:rPr lang="en-US" sz="3200" b="1" dirty="0" smtClean="0">
                <a:solidFill>
                  <a:schemeClr val="bg1"/>
                </a:solidFill>
              </a:rPr>
              <a:t>prompted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secession </a:t>
            </a:r>
            <a:r>
              <a:rPr lang="en-US" sz="3200" b="1" dirty="0" smtClean="0">
                <a:solidFill>
                  <a:schemeClr val="bg1"/>
                </a:solidFill>
              </a:rPr>
              <a:t>of states in the </a:t>
            </a:r>
            <a:r>
              <a:rPr lang="en-US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South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369332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hlinkClick r:id="rId3"/>
              </a:rPr>
              <a:t>http://www.whitehouse.gov/history/presidents/al16.html</a:t>
            </a:r>
            <a:r>
              <a:rPr lang="en-US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8" descr="http://images.fineartamerica.com/images-medium/portrait-of-abraham-lincoln-george-peter-alexander-heal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9524" r="6646"/>
          <a:stretch/>
        </p:blipFill>
        <p:spPr bwMode="auto">
          <a:xfrm>
            <a:off x="5105401" y="228600"/>
            <a:ext cx="3877340" cy="540577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490" name="Picture 2" descr="http://upload.wikimedia.org/wikipedia/commons/a/aa/United_States_1861-02-04-1861-02-28.png"/>
          <p:cNvPicPr>
            <a:picLocks noChangeAspect="1" noChangeArrowheads="1"/>
          </p:cNvPicPr>
          <p:nvPr/>
        </p:nvPicPr>
        <p:blipFill rotWithShape="1">
          <a:blip r:embed="rId3" cstate="print"/>
          <a:srcRect t="2271"/>
          <a:stretch/>
        </p:blipFill>
        <p:spPr bwMode="auto">
          <a:xfrm>
            <a:off x="0" y="808074"/>
            <a:ext cx="9143999" cy="6049926"/>
          </a:xfrm>
          <a:prstGeom prst="rect">
            <a:avLst/>
          </a:prstGeom>
          <a:noFill/>
        </p:spPr>
      </p:pic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4800600" cy="10668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Secession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04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chemeClr val="bg1"/>
                </a:solidFill>
              </a:rPr>
              <a:t>The American System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252" y="1524000"/>
            <a:ext cx="312474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2072533"/>
            <a:ext cx="502920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National Bank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Internal Improvements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</a:rPr>
              <a:t>Protective Tariff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181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schemeClr val="bg1"/>
                </a:solidFill>
              </a:rPr>
              <a:t>The South Loses</a:t>
            </a:r>
            <a:endParaRPr lang="en-US" sz="8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93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NULLIFICATION</a:t>
            </a:r>
            <a:endParaRPr lang="en-US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1828-1833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3100155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76638" cy="433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60372" y="2133600"/>
            <a:ext cx="365874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267200"/>
            <a:ext cx="2457450" cy="232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5650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chemeClr val="bg1"/>
                </a:solidFill>
              </a:rPr>
              <a:t>The American System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252" y="1524000"/>
            <a:ext cx="312474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2072533"/>
            <a:ext cx="502920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prstClr val="white"/>
                </a:solidFill>
              </a:rPr>
              <a:t>National Bank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prstClr val="white"/>
                </a:solidFill>
              </a:rPr>
              <a:t>Internal Improvements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>
                <a:solidFill>
                  <a:prstClr val="white"/>
                </a:solidFill>
              </a:rPr>
              <a:t>Protective Tariff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181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solidFill>
                  <a:prstClr val="white"/>
                </a:solidFill>
              </a:rPr>
              <a:t>The South Loses</a:t>
            </a:r>
            <a:endParaRPr lang="en-US" sz="80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5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chemeClr val="bg1"/>
                </a:solidFill>
              </a:rPr>
              <a:t>The “Great Compromiser”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1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chemeClr val="accent3"/>
                </a:solidFill>
                <a:latin typeface="Calibri" pitchFamily="34" charset="0"/>
              </a:rPr>
              <a:t>Clay’s Compromises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</a:rPr>
              <a:t>1.  Missouri 		(1820)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</a:rPr>
              <a:t>2.  Nullification 	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</a:rPr>
              <a:t>(1833)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</a:rPr>
              <a:t>3.  1850			(1850)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652" y="1524000"/>
            <a:ext cx="312474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0223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2514600" cy="1371600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1831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images.acswebnetworks.com/1/934/garrison_portr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-13138"/>
            <a:ext cx="610136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479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7000">
              <a:schemeClr val="tx2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3733800" cy="1295400"/>
          </a:xfrm>
        </p:spPr>
        <p:txBody>
          <a:bodyPr>
            <a:noAutofit/>
          </a:bodyPr>
          <a:lstStyle/>
          <a:p>
            <a:pPr algn="l"/>
            <a:r>
              <a:rPr lang="en-US" sz="11500" b="1" dirty="0" smtClean="0">
                <a:solidFill>
                  <a:schemeClr val="bg1"/>
                </a:solidFill>
              </a:rPr>
              <a:t>Texas</a:t>
            </a:r>
            <a:endParaRPr lang="en-US" sz="11500" b="1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1524000"/>
            <a:ext cx="812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24400" y="152400"/>
            <a:ext cx="426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AutoNum type="arabicPlain" startAt="1836"/>
              <a:tabLst>
                <a:tab pos="1308100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 	</a:t>
            </a:r>
            <a:r>
              <a:rPr lang="en-US" sz="3200" b="1" i="1" dirty="0" smtClean="0">
                <a:solidFill>
                  <a:schemeClr val="bg1"/>
                </a:solidFill>
              </a:rPr>
              <a:t>Independence</a:t>
            </a:r>
            <a:br>
              <a:rPr lang="en-US" sz="3200" b="1" i="1" dirty="0" smtClean="0">
                <a:solidFill>
                  <a:schemeClr val="bg1"/>
                </a:solidFill>
              </a:rPr>
            </a:br>
            <a:endParaRPr lang="en-US" sz="1100" b="1" i="1" dirty="0" smtClean="0">
              <a:solidFill>
                <a:schemeClr val="bg1"/>
              </a:solidFill>
            </a:endParaRPr>
          </a:p>
          <a:p>
            <a:pPr>
              <a:tabLst>
                <a:tab pos="1308100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1845	</a:t>
            </a:r>
            <a:r>
              <a:rPr lang="en-US" sz="3200" b="1" i="1" dirty="0" smtClean="0">
                <a:solidFill>
                  <a:schemeClr val="bg1"/>
                </a:solidFill>
              </a:rPr>
              <a:t>Annexation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73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athofaSalesman">
      <a:dk1>
        <a:srgbClr val="2E2A2A"/>
      </a:dk1>
      <a:lt1>
        <a:sysClr val="window" lastClr="FFFFFF"/>
      </a:lt1>
      <a:dk2>
        <a:srgbClr val="991818"/>
      </a:dk2>
      <a:lt2>
        <a:srgbClr val="F7F7F7"/>
      </a:lt2>
      <a:accent1>
        <a:srgbClr val="2E2A2A"/>
      </a:accent1>
      <a:accent2>
        <a:srgbClr val="991818"/>
      </a:accent2>
      <a:accent3>
        <a:srgbClr val="9DD3DF"/>
      </a:accent3>
      <a:accent4>
        <a:srgbClr val="F7F7F7"/>
      </a:accent4>
      <a:accent5>
        <a:srgbClr val="C9D1D3"/>
      </a:accent5>
      <a:accent6>
        <a:srgbClr val="991818"/>
      </a:accent6>
      <a:hlink>
        <a:srgbClr val="9DD3DF"/>
      </a:hlink>
      <a:folHlink>
        <a:srgbClr val="C9D1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DeathofaSalesman">
      <a:dk1>
        <a:srgbClr val="2E2A2A"/>
      </a:dk1>
      <a:lt1>
        <a:sysClr val="window" lastClr="FFFFFF"/>
      </a:lt1>
      <a:dk2>
        <a:srgbClr val="991818"/>
      </a:dk2>
      <a:lt2>
        <a:srgbClr val="F7F7F7"/>
      </a:lt2>
      <a:accent1>
        <a:srgbClr val="2E2A2A"/>
      </a:accent1>
      <a:accent2>
        <a:srgbClr val="991818"/>
      </a:accent2>
      <a:accent3>
        <a:srgbClr val="9DD3DF"/>
      </a:accent3>
      <a:accent4>
        <a:srgbClr val="F7F7F7"/>
      </a:accent4>
      <a:accent5>
        <a:srgbClr val="C9D1D3"/>
      </a:accent5>
      <a:accent6>
        <a:srgbClr val="991818"/>
      </a:accent6>
      <a:hlink>
        <a:srgbClr val="9DD3DF"/>
      </a:hlink>
      <a:folHlink>
        <a:srgbClr val="C9D1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10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11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12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13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14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15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16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17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18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19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0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1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2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3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4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5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6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7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8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29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3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30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31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4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5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6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7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8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ppt/theme/themeOverride9.xml><?xml version="1.0" encoding="utf-8"?>
<a:themeOverride xmlns:a="http://schemas.openxmlformats.org/drawingml/2006/main">
  <a:clrScheme name="DeathofaSalesman">
    <a:dk1>
      <a:srgbClr val="2E2A2A"/>
    </a:dk1>
    <a:lt1>
      <a:sysClr val="window" lastClr="FFFFFF"/>
    </a:lt1>
    <a:dk2>
      <a:srgbClr val="991818"/>
    </a:dk2>
    <a:lt2>
      <a:srgbClr val="F7F7F7"/>
    </a:lt2>
    <a:accent1>
      <a:srgbClr val="2E2A2A"/>
    </a:accent1>
    <a:accent2>
      <a:srgbClr val="991818"/>
    </a:accent2>
    <a:accent3>
      <a:srgbClr val="9DD3DF"/>
    </a:accent3>
    <a:accent4>
      <a:srgbClr val="F7F7F7"/>
    </a:accent4>
    <a:accent5>
      <a:srgbClr val="C9D1D3"/>
    </a:accent5>
    <a:accent6>
      <a:srgbClr val="991818"/>
    </a:accent6>
    <a:hlink>
      <a:srgbClr val="9DD3DF"/>
    </a:hlink>
    <a:folHlink>
      <a:srgbClr val="C9D1D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8752</TotalTime>
  <Words>519</Words>
  <Application>Microsoft Office PowerPoint</Application>
  <PresentationFormat>On-screen Show (4:3)</PresentationFormat>
  <Paragraphs>154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Australian Sunrise</vt:lpstr>
      <vt:lpstr>Calibri</vt:lpstr>
      <vt:lpstr>Times New Roman</vt:lpstr>
      <vt:lpstr>Office Theme</vt:lpstr>
      <vt:lpstr>2_Office Theme</vt:lpstr>
      <vt:lpstr>3_Office Theme</vt:lpstr>
      <vt:lpstr>The Road to Civil War 1820-1860</vt:lpstr>
      <vt:lpstr>PowerPoint Presentation</vt:lpstr>
      <vt:lpstr>36˚30’ </vt:lpstr>
      <vt:lpstr>The American System</vt:lpstr>
      <vt:lpstr>NULLIFICATION</vt:lpstr>
      <vt:lpstr>The American System</vt:lpstr>
      <vt:lpstr>The “Great Compromiser”</vt:lpstr>
      <vt:lpstr>PowerPoint Presentation</vt:lpstr>
      <vt:lpstr>Texas</vt:lpstr>
      <vt:lpstr>The Mexican War 1846-1848</vt:lpstr>
      <vt:lpstr>Wilmot Proviso</vt:lpstr>
      <vt:lpstr>Abolitionism vs. Free Soil</vt:lpstr>
      <vt:lpstr>PowerPoint Presentation</vt:lpstr>
      <vt:lpstr>PowerPoint Presentation</vt:lpstr>
      <vt:lpstr>The Compromise of 1850</vt:lpstr>
      <vt:lpstr>PowerPoint Presentation</vt:lpstr>
      <vt:lpstr>The 1830s vs. the 1850s</vt:lpstr>
      <vt:lpstr>Personal Liberty Laws</vt:lpstr>
      <vt:lpstr>Uncle Tom’s Cabin</vt:lpstr>
      <vt:lpstr>Some books make us Re-Think</vt:lpstr>
      <vt:lpstr>The Kansas-Nebraska Act</vt:lpstr>
      <vt:lpstr>FREE SOIL</vt:lpstr>
      <vt:lpstr>Republican Party</vt:lpstr>
      <vt:lpstr>“Bleeding Kansas” 1855-1859 56 Dead</vt:lpstr>
      <vt:lpstr>John Brown     (Violent Abolitionist)</vt:lpstr>
      <vt:lpstr>Brooks/Sumner Incident</vt:lpstr>
      <vt:lpstr>PowerPoint Presentation</vt:lpstr>
      <vt:lpstr>Dred Scott v. Sandford</vt:lpstr>
      <vt:lpstr>Dred Scott v. Sandford</vt:lpstr>
      <vt:lpstr>“Slave Power” Conspiracy?</vt:lpstr>
      <vt:lpstr>“House Divided” Speech       Abraham Lincoln  </vt:lpstr>
      <vt:lpstr>John Brown’s Raid</vt:lpstr>
      <vt:lpstr>PowerPoint Presentation</vt:lpstr>
      <vt:lpstr>Paranoia</vt:lpstr>
      <vt:lpstr>1860 Presidential Election</vt:lpstr>
      <vt:lpstr>Abraham Lincoln (R-IL) Sixteenth President of the U.S. 1861-1865</vt:lpstr>
      <vt:lpstr>Secession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Civil War (USHC 3.1)</dc:title>
  <dc:creator>Tom Richey</dc:creator>
  <cp:lastModifiedBy>Tom Richey</cp:lastModifiedBy>
  <cp:revision>454</cp:revision>
  <dcterms:created xsi:type="dcterms:W3CDTF">2010-12-01T17:17:31Z</dcterms:created>
  <dcterms:modified xsi:type="dcterms:W3CDTF">2015-05-18T18:06:23Z</dcterms:modified>
</cp:coreProperties>
</file>