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8"/>
  </p:notesMasterIdLst>
  <p:handoutMasterIdLst>
    <p:handoutMasterId r:id="rId29"/>
  </p:handoutMasterIdLst>
  <p:sldIdLst>
    <p:sldId id="314" r:id="rId3"/>
    <p:sldId id="318" r:id="rId4"/>
    <p:sldId id="319" r:id="rId5"/>
    <p:sldId id="320" r:id="rId6"/>
    <p:sldId id="460" r:id="rId7"/>
    <p:sldId id="321" r:id="rId8"/>
    <p:sldId id="461" r:id="rId9"/>
    <p:sldId id="369" r:id="rId10"/>
    <p:sldId id="426" r:id="rId11"/>
    <p:sldId id="425" r:id="rId12"/>
    <p:sldId id="404" r:id="rId13"/>
    <p:sldId id="442" r:id="rId14"/>
    <p:sldId id="339" r:id="rId15"/>
    <p:sldId id="413" r:id="rId16"/>
    <p:sldId id="454" r:id="rId17"/>
    <p:sldId id="408" r:id="rId18"/>
    <p:sldId id="344" r:id="rId19"/>
    <p:sldId id="451" r:id="rId20"/>
    <p:sldId id="457" r:id="rId21"/>
    <p:sldId id="462" r:id="rId22"/>
    <p:sldId id="458" r:id="rId23"/>
    <p:sldId id="459" r:id="rId24"/>
    <p:sldId id="342" r:id="rId25"/>
    <p:sldId id="347" r:id="rId26"/>
    <p:sldId id="463" r:id="rId27"/>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20A"/>
    <a:srgbClr val="973735"/>
    <a:srgbClr val="AD403D"/>
    <a:srgbClr val="FFFF99"/>
    <a:srgbClr val="EBE7FB"/>
    <a:srgbClr val="D1CBF7"/>
    <a:srgbClr val="BDF9DC"/>
    <a:srgbClr val="434343"/>
    <a:srgbClr val="FF6161"/>
    <a:srgbClr val="FF9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67" d="100"/>
          <a:sy n="67" d="100"/>
        </p:scale>
        <p:origin x="138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000" dirty="0"/>
              <a:t>Parties</a:t>
            </a:r>
            <a:r>
              <a:rPr lang="en-US" sz="2000" baseline="0" dirty="0"/>
              <a:t> in the U.S. Senate</a:t>
            </a:r>
          </a:p>
          <a:p>
            <a:pPr>
              <a:defRPr sz="2400"/>
            </a:pPr>
            <a:r>
              <a:rPr lang="en-US" sz="2000" i="1" baseline="0" dirty="0"/>
              <a:t>Sixth and Seventh Congresses</a:t>
            </a:r>
            <a:endParaRPr lang="en-US" sz="2000" i="1" dirty="0"/>
          </a:p>
        </c:rich>
      </c:tx>
      <c:layout>
        <c:manualLayout>
          <c:xMode val="edge"/>
          <c:yMode val="edge"/>
          <c:x val="9.6761006289308185E-2"/>
          <c:y val="0"/>
        </c:manualLayout>
      </c:layout>
      <c:overlay val="1"/>
    </c:title>
    <c:autoTitleDeleted val="0"/>
    <c:plotArea>
      <c:layout>
        <c:manualLayout>
          <c:layoutTarget val="inner"/>
          <c:xMode val="edge"/>
          <c:yMode val="edge"/>
          <c:x val="9.8229778095920248E-2"/>
          <c:y val="0.24380788167902492"/>
          <c:w val="0.47647286821705953"/>
          <c:h val="0.62246527578213307"/>
        </c:manualLayout>
      </c:layout>
      <c:barChart>
        <c:barDir val="col"/>
        <c:grouping val="clustered"/>
        <c:varyColors val="0"/>
        <c:ser>
          <c:idx val="0"/>
          <c:order val="0"/>
          <c:tx>
            <c:strRef>
              <c:f>Sheet1!$B$1</c:f>
              <c:strCache>
                <c:ptCount val="1"/>
                <c:pt idx="0">
                  <c:v>Federalists</c:v>
                </c:pt>
              </c:strCache>
            </c:strRef>
          </c:tx>
          <c:invertIfNegative val="0"/>
          <c:cat>
            <c:numRef>
              <c:f>Sheet1!$A$2:$A$3</c:f>
              <c:numCache>
                <c:formatCode>General</c:formatCode>
                <c:ptCount val="2"/>
                <c:pt idx="0">
                  <c:v>1798</c:v>
                </c:pt>
                <c:pt idx="1">
                  <c:v>1800</c:v>
                </c:pt>
              </c:numCache>
            </c:numRef>
          </c:cat>
          <c:val>
            <c:numRef>
              <c:f>Sheet1!$B$2:$B$3</c:f>
              <c:numCache>
                <c:formatCode>General</c:formatCode>
                <c:ptCount val="2"/>
                <c:pt idx="0">
                  <c:v>22</c:v>
                </c:pt>
                <c:pt idx="1">
                  <c:v>15</c:v>
                </c:pt>
              </c:numCache>
            </c:numRef>
          </c:val>
        </c:ser>
        <c:ser>
          <c:idx val="1"/>
          <c:order val="1"/>
          <c:tx>
            <c:strRef>
              <c:f>Sheet1!$C$1</c:f>
              <c:strCache>
                <c:ptCount val="1"/>
                <c:pt idx="0">
                  <c:v>Republicans</c:v>
                </c:pt>
              </c:strCache>
            </c:strRef>
          </c:tx>
          <c:spPr>
            <a:solidFill>
              <a:srgbClr val="C00000"/>
            </a:solidFill>
          </c:spPr>
          <c:invertIfNegative val="0"/>
          <c:cat>
            <c:numRef>
              <c:f>Sheet1!$A$2:$A$3</c:f>
              <c:numCache>
                <c:formatCode>General</c:formatCode>
                <c:ptCount val="2"/>
                <c:pt idx="0">
                  <c:v>1798</c:v>
                </c:pt>
                <c:pt idx="1">
                  <c:v>1800</c:v>
                </c:pt>
              </c:numCache>
            </c:numRef>
          </c:cat>
          <c:val>
            <c:numRef>
              <c:f>Sheet1!$C$2:$C$3</c:f>
              <c:numCache>
                <c:formatCode>General</c:formatCode>
                <c:ptCount val="2"/>
                <c:pt idx="0">
                  <c:v>10</c:v>
                </c:pt>
                <c:pt idx="1">
                  <c:v>17</c:v>
                </c:pt>
              </c:numCache>
            </c:numRef>
          </c:val>
        </c:ser>
        <c:dLbls>
          <c:showLegendKey val="0"/>
          <c:showVal val="0"/>
          <c:showCatName val="0"/>
          <c:showSerName val="0"/>
          <c:showPercent val="0"/>
          <c:showBubbleSize val="0"/>
        </c:dLbls>
        <c:gapWidth val="150"/>
        <c:axId val="367509920"/>
        <c:axId val="367511096"/>
      </c:barChart>
      <c:catAx>
        <c:axId val="367509920"/>
        <c:scaling>
          <c:orientation val="minMax"/>
        </c:scaling>
        <c:delete val="0"/>
        <c:axPos val="b"/>
        <c:numFmt formatCode="General" sourceLinked="1"/>
        <c:majorTickMark val="out"/>
        <c:minorTickMark val="none"/>
        <c:tickLblPos val="nextTo"/>
        <c:txPr>
          <a:bodyPr anchor="t"/>
          <a:lstStyle/>
          <a:p>
            <a:pPr>
              <a:defRPr sz="2000" b="1"/>
            </a:pPr>
            <a:endParaRPr lang="en-US"/>
          </a:p>
        </c:txPr>
        <c:crossAx val="367511096"/>
        <c:crosses val="autoZero"/>
        <c:auto val="1"/>
        <c:lblAlgn val="ctr"/>
        <c:lblOffset val="100"/>
        <c:noMultiLvlLbl val="0"/>
      </c:catAx>
      <c:valAx>
        <c:axId val="367511096"/>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367509920"/>
        <c:crosses val="autoZero"/>
        <c:crossBetween val="between"/>
      </c:valAx>
    </c:plotArea>
    <c:legend>
      <c:legendPos val="r"/>
      <c:layout>
        <c:manualLayout>
          <c:xMode val="edge"/>
          <c:yMode val="edge"/>
          <c:x val="0.59961372752934161"/>
          <c:y val="0.27006407255207382"/>
          <c:w val="0.36741959965847965"/>
          <c:h val="0.38723216416129802"/>
        </c:manualLayout>
      </c:layout>
      <c:overlay val="0"/>
      <c:txPr>
        <a:bodyPr/>
        <a:lstStyle/>
        <a:p>
          <a:pPr>
            <a:defRPr sz="1800" b="1"/>
          </a:pPr>
          <a:endParaRPr lang="en-US"/>
        </a:p>
      </c:txPr>
    </c:legend>
    <c:plotVisOnly val="1"/>
    <c:dispBlanksAs val="gap"/>
    <c:showDLblsOverMax val="0"/>
  </c:chart>
  <c:spPr>
    <a:solidFill>
      <a:schemeClr val="bg1">
        <a:lumMod val="95000"/>
      </a:schemeClr>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000" dirty="0"/>
              <a:t>Parties</a:t>
            </a:r>
            <a:r>
              <a:rPr lang="en-US" sz="2000" baseline="0" dirty="0"/>
              <a:t> in the U.S. House</a:t>
            </a:r>
          </a:p>
          <a:p>
            <a:pPr>
              <a:defRPr sz="2400"/>
            </a:pPr>
            <a:r>
              <a:rPr lang="en-US" sz="2000" i="1" baseline="0" dirty="0"/>
              <a:t>Sixth and Seventh Congresses</a:t>
            </a:r>
            <a:endParaRPr lang="en-US" sz="2000" i="1" dirty="0"/>
          </a:p>
        </c:rich>
      </c:tx>
      <c:layout>
        <c:manualLayout>
          <c:xMode val="edge"/>
          <c:yMode val="edge"/>
          <c:x val="0.11248427672956"/>
          <c:y val="0"/>
        </c:manualLayout>
      </c:layout>
      <c:overlay val="1"/>
    </c:title>
    <c:autoTitleDeleted val="0"/>
    <c:plotArea>
      <c:layout>
        <c:manualLayout>
          <c:layoutTarget val="inner"/>
          <c:xMode val="edge"/>
          <c:yMode val="edge"/>
          <c:x val="9.8229778095920067E-2"/>
          <c:y val="0.24380788167902503"/>
          <c:w val="0.47647286821706009"/>
          <c:h val="0.62246527578213307"/>
        </c:manualLayout>
      </c:layout>
      <c:barChart>
        <c:barDir val="col"/>
        <c:grouping val="clustered"/>
        <c:varyColors val="0"/>
        <c:ser>
          <c:idx val="0"/>
          <c:order val="0"/>
          <c:tx>
            <c:strRef>
              <c:f>Sheet1!$B$1</c:f>
              <c:strCache>
                <c:ptCount val="1"/>
                <c:pt idx="0">
                  <c:v>Federalists</c:v>
                </c:pt>
              </c:strCache>
            </c:strRef>
          </c:tx>
          <c:invertIfNegative val="0"/>
          <c:cat>
            <c:numRef>
              <c:f>Sheet1!$A$2:$A$3</c:f>
              <c:numCache>
                <c:formatCode>General</c:formatCode>
                <c:ptCount val="2"/>
                <c:pt idx="0">
                  <c:v>1798</c:v>
                </c:pt>
                <c:pt idx="1">
                  <c:v>1800</c:v>
                </c:pt>
              </c:numCache>
            </c:numRef>
          </c:cat>
          <c:val>
            <c:numRef>
              <c:f>Sheet1!$B$2:$B$3</c:f>
              <c:numCache>
                <c:formatCode>General</c:formatCode>
                <c:ptCount val="2"/>
                <c:pt idx="0">
                  <c:v>60</c:v>
                </c:pt>
                <c:pt idx="1">
                  <c:v>48</c:v>
                </c:pt>
              </c:numCache>
            </c:numRef>
          </c:val>
        </c:ser>
        <c:ser>
          <c:idx val="1"/>
          <c:order val="1"/>
          <c:tx>
            <c:strRef>
              <c:f>Sheet1!$C$1</c:f>
              <c:strCache>
                <c:ptCount val="1"/>
                <c:pt idx="0">
                  <c:v>Republicans</c:v>
                </c:pt>
              </c:strCache>
            </c:strRef>
          </c:tx>
          <c:spPr>
            <a:solidFill>
              <a:srgbClr val="C00000"/>
            </a:solidFill>
          </c:spPr>
          <c:invertIfNegative val="0"/>
          <c:cat>
            <c:numRef>
              <c:f>Sheet1!$A$2:$A$3</c:f>
              <c:numCache>
                <c:formatCode>General</c:formatCode>
                <c:ptCount val="2"/>
                <c:pt idx="0">
                  <c:v>1798</c:v>
                </c:pt>
                <c:pt idx="1">
                  <c:v>1800</c:v>
                </c:pt>
              </c:numCache>
            </c:numRef>
          </c:cat>
          <c:val>
            <c:numRef>
              <c:f>Sheet1!$C$2:$C$3</c:f>
              <c:numCache>
                <c:formatCode>General</c:formatCode>
                <c:ptCount val="2"/>
                <c:pt idx="0">
                  <c:v>46</c:v>
                </c:pt>
                <c:pt idx="1">
                  <c:v>65</c:v>
                </c:pt>
              </c:numCache>
            </c:numRef>
          </c:val>
        </c:ser>
        <c:dLbls>
          <c:showLegendKey val="0"/>
          <c:showVal val="0"/>
          <c:showCatName val="0"/>
          <c:showSerName val="0"/>
          <c:showPercent val="0"/>
          <c:showBubbleSize val="0"/>
        </c:dLbls>
        <c:gapWidth val="150"/>
        <c:axId val="337482416"/>
        <c:axId val="337483984"/>
      </c:barChart>
      <c:catAx>
        <c:axId val="337482416"/>
        <c:scaling>
          <c:orientation val="minMax"/>
        </c:scaling>
        <c:delete val="0"/>
        <c:axPos val="b"/>
        <c:numFmt formatCode="General" sourceLinked="1"/>
        <c:majorTickMark val="out"/>
        <c:minorTickMark val="none"/>
        <c:tickLblPos val="nextTo"/>
        <c:txPr>
          <a:bodyPr/>
          <a:lstStyle/>
          <a:p>
            <a:pPr>
              <a:defRPr sz="2000" b="1"/>
            </a:pPr>
            <a:endParaRPr lang="en-US"/>
          </a:p>
        </c:txPr>
        <c:crossAx val="337483984"/>
        <c:crosses val="autoZero"/>
        <c:auto val="1"/>
        <c:lblAlgn val="ctr"/>
        <c:lblOffset val="100"/>
        <c:noMultiLvlLbl val="0"/>
      </c:catAx>
      <c:valAx>
        <c:axId val="337483984"/>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337482416"/>
        <c:crosses val="autoZero"/>
        <c:crossBetween val="between"/>
      </c:valAx>
    </c:plotArea>
    <c:legend>
      <c:legendPos val="r"/>
      <c:layout>
        <c:manualLayout>
          <c:xMode val="edge"/>
          <c:yMode val="edge"/>
          <c:x val="0.59961362387841066"/>
          <c:y val="0.26277260796946267"/>
          <c:w val="0.36741959965847998"/>
          <c:h val="0.44783822476735885"/>
        </c:manualLayout>
      </c:layout>
      <c:overlay val="0"/>
      <c:txPr>
        <a:bodyPr/>
        <a:lstStyle/>
        <a:p>
          <a:pPr>
            <a:defRPr sz="1800" b="1"/>
          </a:pPr>
          <a:endParaRPr lang="en-US"/>
        </a:p>
      </c:txPr>
    </c:legend>
    <c:plotVisOnly val="1"/>
    <c:dispBlanksAs val="gap"/>
    <c:showDLblsOverMax val="0"/>
  </c:chart>
  <c:spPr>
    <a:solidFill>
      <a:schemeClr val="bg1">
        <a:lumMod val="95000"/>
      </a:schemeClr>
    </a:solidFill>
    <a:ln>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lIns="93973" tIns="46986" rIns="93973" bIns="46986" rtlCol="0"/>
          <a:lstStyle>
            <a:lvl1pPr algn="r">
              <a:defRPr sz="1200"/>
            </a:lvl1pPr>
          </a:lstStyle>
          <a:p>
            <a:fld id="{B04238B8-DF06-47CF-9CBD-34688AD2187F}" type="datetimeFigureOut">
              <a:rPr lang="en-US" smtClean="0"/>
              <a:t>5/18/2015</a:t>
            </a:fld>
            <a:endParaRPr 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lIns="93973" tIns="46986" rIns="93973" bIns="46986" rtlCol="0" anchor="b"/>
          <a:lstStyle>
            <a:lvl1pPr algn="r">
              <a:defRPr sz="1200"/>
            </a:lvl1pPr>
          </a:lstStyle>
          <a:p>
            <a:fld id="{8B0D2DF5-1879-4AD3-811F-72B8E5A25309}" type="slidenum">
              <a:rPr lang="en-US" smtClean="0"/>
              <a:t>‹#›</a:t>
            </a:fld>
            <a:endParaRPr lang="en-US"/>
          </a:p>
        </p:txBody>
      </p:sp>
    </p:spTree>
    <p:extLst>
      <p:ext uri="{BB962C8B-B14F-4D97-AF65-F5344CB8AC3E}">
        <p14:creationId xmlns:p14="http://schemas.microsoft.com/office/powerpoint/2010/main" val="331235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B8D7391E-DAEF-49FE-B098-B6F0929444DC}" type="datetimeFigureOut">
              <a:rPr lang="en-US" smtClean="0"/>
              <a:pPr/>
              <a:t>5/18/2015</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7BC665CE-F455-4196-8543-BC9B79A989A0}" type="slidenum">
              <a:rPr lang="en-US" smtClean="0"/>
              <a:pPr/>
              <a:t>‹#›</a:t>
            </a:fld>
            <a:endParaRPr lang="en-US"/>
          </a:p>
        </p:txBody>
      </p:sp>
    </p:spTree>
    <p:extLst>
      <p:ext uri="{BB962C8B-B14F-4D97-AF65-F5344CB8AC3E}">
        <p14:creationId xmlns:p14="http://schemas.microsoft.com/office/powerpoint/2010/main" val="54954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665CE-F455-4196-8543-BC9B79A989A0}" type="slidenum">
              <a:rPr lang="en-US" smtClean="0"/>
              <a:pPr/>
              <a:t>12</a:t>
            </a:fld>
            <a:endParaRPr lang="en-US"/>
          </a:p>
        </p:txBody>
      </p:sp>
    </p:spTree>
    <p:extLst>
      <p:ext uri="{BB962C8B-B14F-4D97-AF65-F5344CB8AC3E}">
        <p14:creationId xmlns:p14="http://schemas.microsoft.com/office/powerpoint/2010/main" val="156911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665CE-F455-4196-8543-BC9B79A989A0}" type="slidenum">
              <a:rPr lang="en-US" smtClean="0"/>
              <a:pPr/>
              <a:t>13</a:t>
            </a:fld>
            <a:endParaRPr lang="en-US"/>
          </a:p>
        </p:txBody>
      </p:sp>
    </p:spTree>
    <p:extLst>
      <p:ext uri="{BB962C8B-B14F-4D97-AF65-F5344CB8AC3E}">
        <p14:creationId xmlns:p14="http://schemas.microsoft.com/office/powerpoint/2010/main" val="299574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665CE-F455-4196-8543-BC9B79A989A0}" type="slidenum">
              <a:rPr lang="en-US" smtClean="0"/>
              <a:pPr/>
              <a:t>14</a:t>
            </a:fld>
            <a:endParaRPr lang="en-US"/>
          </a:p>
        </p:txBody>
      </p:sp>
    </p:spTree>
    <p:extLst>
      <p:ext uri="{BB962C8B-B14F-4D97-AF65-F5344CB8AC3E}">
        <p14:creationId xmlns:p14="http://schemas.microsoft.com/office/powerpoint/2010/main" val="287434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665CE-F455-4196-8543-BC9B79A989A0}" type="slidenum">
              <a:rPr lang="en-US" smtClean="0"/>
              <a:pPr/>
              <a:t>15</a:t>
            </a:fld>
            <a:endParaRPr lang="en-US"/>
          </a:p>
        </p:txBody>
      </p:sp>
    </p:spTree>
    <p:extLst>
      <p:ext uri="{BB962C8B-B14F-4D97-AF65-F5344CB8AC3E}">
        <p14:creationId xmlns:p14="http://schemas.microsoft.com/office/powerpoint/2010/main" val="4779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665CE-F455-4196-8543-BC9B79A989A0}" type="slidenum">
              <a:rPr lang="en-US" smtClean="0"/>
              <a:pPr/>
              <a:t>16</a:t>
            </a:fld>
            <a:endParaRPr lang="en-US"/>
          </a:p>
        </p:txBody>
      </p:sp>
    </p:spTree>
    <p:extLst>
      <p:ext uri="{BB962C8B-B14F-4D97-AF65-F5344CB8AC3E}">
        <p14:creationId xmlns:p14="http://schemas.microsoft.com/office/powerpoint/2010/main" val="75995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665CE-F455-4196-8543-BC9B79A989A0}" type="slidenum">
              <a:rPr lang="en-US" smtClean="0"/>
              <a:pPr/>
              <a:t>17</a:t>
            </a:fld>
            <a:endParaRPr lang="en-US"/>
          </a:p>
        </p:txBody>
      </p:sp>
    </p:spTree>
    <p:extLst>
      <p:ext uri="{BB962C8B-B14F-4D97-AF65-F5344CB8AC3E}">
        <p14:creationId xmlns:p14="http://schemas.microsoft.com/office/powerpoint/2010/main" val="303033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665CE-F455-4196-8543-BC9B79A989A0}" type="slidenum">
              <a:rPr lang="en-US" smtClean="0"/>
              <a:pPr/>
              <a:t>18</a:t>
            </a:fld>
            <a:endParaRPr lang="en-US"/>
          </a:p>
        </p:txBody>
      </p:sp>
    </p:spTree>
    <p:extLst>
      <p:ext uri="{BB962C8B-B14F-4D97-AF65-F5344CB8AC3E}">
        <p14:creationId xmlns:p14="http://schemas.microsoft.com/office/powerpoint/2010/main" val="231087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94359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076184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39544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968728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7453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13680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97270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65884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32342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62146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9034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626466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www.tomrichey.net/site"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jpe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b/b6/Gilbert_Stuart_Williamstown_Portrait_of_George_Washington.jp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9.png"/><Relationship Id="rId7"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wikipedia.org/wiki/United_States_presidential_election,_1796" TargetMode="External"/><Relationship Id="rId5" Type="http://schemas.openxmlformats.org/officeDocument/2006/relationships/image" Target="../media/image20.png"/><Relationship Id="rId4" Type="http://schemas.openxmlformats.org/officeDocument/2006/relationships/hyperlink" Target="http://www.nationalatlas.gov/wallmaps.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lexrex.com/enlightened/writings/gazette/main.htm" TargetMode="External"/><Relationship Id="rId7" Type="http://schemas.openxmlformats.org/officeDocument/2006/relationships/hyperlink" Target="John%20Adams%20-%20Republican%20Newspapers.wmv"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3.wmf"/><Relationship Id="rId5" Type="http://schemas.openxmlformats.org/officeDocument/2006/relationships/image" Target="../media/image22.gif"/><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hyperlink" Target="http://www.whitehouse.gov/administration/cabine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United_States_presidential_election,_1800"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hyperlink" Target="https://www.facebook.com/pages/Tom-Richey/14074617563" TargetMode="Externa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hyperlink" Target="http://www.youtube.com/tomforameri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0.png"/><Relationship Id="rId7" Type="http://schemas.openxmlformats.org/officeDocument/2006/relationships/image" Target="../media/image12.wmf"/><Relationship Id="rId2" Type="http://schemas.openxmlformats.org/officeDocument/2006/relationships/hyperlink" Target="UNIT%203%20MATERIALS%20-%20US.docx" TargetMode="External"/><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hyperlink" Target="http://www.historytools.org/sources/Jefferson-agrarianism.pdf"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75000">
              <a:schemeClr val="tx1"/>
            </a:gs>
            <a:gs pos="100000">
              <a:schemeClr val="accent6">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Rectangle 4"/>
          <p:cNvSpPr/>
          <p:nvPr/>
        </p:nvSpPr>
        <p:spPr>
          <a:xfrm>
            <a:off x="0" y="5791200"/>
            <a:ext cx="9144000" cy="1066800"/>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File:Thomas Jefferson by Rembrandt Peale, 1800.jpg">
            <a:hlinkClick r:id="rId2" action="ppaction://hlinksldjump"/>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r="3686" b="1476"/>
          <a:stretch/>
        </p:blipFill>
        <p:spPr bwMode="auto">
          <a:xfrm>
            <a:off x="0" y="593408"/>
            <a:ext cx="4572000" cy="557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ile:Alexander Hamilton portrait by John Trumbull 1806.jpg">
            <a:hlinkClick r:id="rId2" action="ppaction://hlinksldjump"/>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l="11423" t="2997" r="6109" b="12140"/>
          <a:stretch/>
        </p:blipFill>
        <p:spPr bwMode="auto">
          <a:xfrm>
            <a:off x="4572000" y="593409"/>
            <a:ext cx="4572000" cy="55787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3999" cy="1051034"/>
          </a:xfrm>
          <a:solidFill>
            <a:schemeClr val="tx1">
              <a:alpha val="70000"/>
            </a:schemeClr>
          </a:solidFill>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pperplate Gothic Light" pitchFamily="34" charset="0"/>
              </a:rPr>
              <a:t>Jefferson vs. Hamilton</a:t>
            </a:r>
          </a:p>
        </p:txBody>
      </p:sp>
      <p:pic>
        <p:nvPicPr>
          <p:cNvPr id="9" name="Picture 2" descr="TomRichey.net">
            <a:hlinkClick r:id="rId7"/>
          </p:cNvPr>
          <p:cNvPicPr>
            <a:picLocks noChangeAspect="1" noChangeArrowheads="1"/>
          </p:cNvPicPr>
          <p:nvPr/>
        </p:nvPicPr>
        <p:blipFill>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19800" y="5486400"/>
            <a:ext cx="2946324" cy="1219817"/>
          </a:xfrm>
          <a:prstGeom prst="rect">
            <a:avLst/>
          </a:prstGeom>
          <a:noFill/>
          <a:effectLst>
            <a:glow rad="63500">
              <a:schemeClr val="accent6">
                <a:satMod val="175000"/>
                <a:alpha val="40000"/>
              </a:schemeClr>
            </a:glow>
            <a:softEdge rad="12700"/>
          </a:effectLst>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52399" y="5486400"/>
            <a:ext cx="5667230" cy="1219817"/>
          </a:xfrm>
          <a:prstGeom prst="rect">
            <a:avLst/>
          </a:prstGeom>
          <a:solidFill>
            <a:schemeClr val="tx1">
              <a:alpha val="60000"/>
            </a:schemeClr>
          </a:solidFill>
          <a:ln>
            <a:noFill/>
          </a:ln>
          <a:effectLst>
            <a:softEdge rad="31750"/>
          </a:effectLst>
        </p:spPr>
        <p:txBody>
          <a:bodyPr vert="horz" lIns="100584" tIns="45720" anchor="ctr">
            <a:normAutofit fontScale="70000" lnSpcReduction="20000"/>
          </a:bodyPr>
          <a:lstStyle>
            <a:lvl1pPr marL="0" indent="0" algn="l" rtl="0" eaLnBrk="1" latinLnBrk="0" hangingPunct="1">
              <a:spcBef>
                <a:spcPts val="0"/>
              </a:spcBef>
              <a:buClr>
                <a:schemeClr val="accent2">
                  <a:lumMod val="75000"/>
                </a:schemeClr>
              </a:buClr>
              <a:buSzPct val="85000"/>
              <a:buFont typeface="Wingdings 2" pitchFamily="18" charset="2"/>
              <a:buNone/>
              <a:defRPr kumimoji="1" sz="2000" kern="1200">
                <a:solidFill>
                  <a:schemeClr val="tx1"/>
                </a:solidFill>
                <a:latin typeface="+mn-lt"/>
                <a:ea typeface="+mn-ea"/>
                <a:cs typeface="+mn-cs"/>
              </a:defRPr>
            </a:lvl1pPr>
            <a:lvl2pPr marL="457200" indent="0" algn="ctr" rtl="0" eaLnBrk="1" latinLnBrk="0" hangingPunct="1">
              <a:spcBef>
                <a:spcPct val="20000"/>
              </a:spcBef>
              <a:buClr>
                <a:schemeClr val="accent2">
                  <a:lumMod val="60000"/>
                  <a:lumOff val="40000"/>
                </a:schemeClr>
              </a:buClr>
              <a:buSzPct val="80000"/>
              <a:buFont typeface="Wingdings" pitchFamily="2" charset="2"/>
              <a:buNone/>
              <a:defRPr kumimoji="1" sz="2600" kern="1200">
                <a:solidFill>
                  <a:schemeClr val="tx1"/>
                </a:solidFill>
                <a:latin typeface="+mn-lt"/>
                <a:ea typeface="+mn-ea"/>
                <a:cs typeface="+mn-cs"/>
              </a:defRPr>
            </a:lvl2pPr>
            <a:lvl3pPr marL="914400" indent="0" algn="ctr" rtl="0" eaLnBrk="1" latinLnBrk="0" hangingPunct="1">
              <a:spcBef>
                <a:spcPct val="20000"/>
              </a:spcBef>
              <a:buClr>
                <a:schemeClr val="accent2">
                  <a:lumMod val="40000"/>
                  <a:lumOff val="60000"/>
                </a:schemeClr>
              </a:buClr>
              <a:buSzPct val="65000"/>
              <a:buFont typeface="Wingdings 2" pitchFamily="18" charset="2"/>
              <a:buNone/>
              <a:defRPr kumimoji="1" sz="2400" kern="1200">
                <a:solidFill>
                  <a:schemeClr val="tx1"/>
                </a:solidFill>
                <a:latin typeface="+mn-lt"/>
                <a:ea typeface="+mn-ea"/>
                <a:cs typeface="+mn-cs"/>
              </a:defRPr>
            </a:lvl3pPr>
            <a:lvl4pPr marL="1371600" indent="0" algn="ctr" rtl="0" eaLnBrk="1" latinLnBrk="0" hangingPunct="1">
              <a:spcBef>
                <a:spcPct val="20000"/>
              </a:spcBef>
              <a:buClr>
                <a:schemeClr val="accent2">
                  <a:lumMod val="20000"/>
                  <a:lumOff val="80000"/>
                </a:schemeClr>
              </a:buClr>
              <a:buSzPct val="100000"/>
              <a:buFont typeface="Arial" pitchFamily="34" charset="0"/>
              <a:buNone/>
              <a:defRPr kumimoji="1" sz="2200" kern="1200">
                <a:solidFill>
                  <a:schemeClr val="tx1"/>
                </a:solidFill>
                <a:latin typeface="+mn-lt"/>
                <a:ea typeface="+mn-ea"/>
                <a:cs typeface="+mn-cs"/>
              </a:defRPr>
            </a:lvl4pPr>
            <a:lvl5pPr marL="1828800" indent="0" algn="ctr" rtl="0" eaLnBrk="1" latinLnBrk="0" hangingPunct="1">
              <a:spcBef>
                <a:spcPct val="20000"/>
              </a:spcBef>
              <a:buClr>
                <a:schemeClr val="accent2">
                  <a:lumMod val="75000"/>
                </a:schemeClr>
              </a:buClr>
              <a:buSzPct val="50000"/>
              <a:buFont typeface="Wingdings" pitchFamily="2" charset="2"/>
              <a:buNone/>
              <a:defRPr kumimoji="1"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9pPr>
            <a:extLst/>
          </a:lstStyle>
          <a:p>
            <a:pPr marL="411163" indent="-411163" algn="just"/>
            <a:endParaRPr lang="en-US" sz="900" b="1" dirty="0" smtClean="0">
              <a:solidFill>
                <a:schemeClr val="bg1"/>
              </a:solidFill>
              <a:latin typeface="Calibri" pitchFamily="34" charset="0"/>
            </a:endParaRPr>
          </a:p>
          <a:p>
            <a:pPr marL="411163" indent="-411163" algn="just"/>
            <a:r>
              <a:rPr lang="en-US" sz="3500" b="1" dirty="0">
                <a:solidFill>
                  <a:schemeClr val="bg1"/>
                </a:solidFill>
                <a:latin typeface="Batang" pitchFamily="18" charset="-127"/>
                <a:ea typeface="Batang" pitchFamily="18" charset="-127"/>
              </a:rPr>
              <a:t>USHC 1.6</a:t>
            </a:r>
          </a:p>
          <a:p>
            <a:pPr marL="411163" indent="-411163" algn="just"/>
            <a:endParaRPr lang="en-US" sz="1300" dirty="0" smtClean="0">
              <a:latin typeface="Calibri" pitchFamily="34" charset="0"/>
            </a:endParaRPr>
          </a:p>
          <a:p>
            <a:r>
              <a:rPr lang="en-US" sz="1900" b="1" dirty="0" smtClean="0">
                <a:solidFill>
                  <a:schemeClr val="bg1"/>
                </a:solidFill>
                <a:latin typeface="Batang" pitchFamily="18" charset="-127"/>
                <a:ea typeface="Batang" pitchFamily="18" charset="-127"/>
              </a:rPr>
              <a:t>Analyze the development of the two-party system during the presidency of George Washington, including controversies over domestic and foreign policies and the regional interests of the Democratic-Republicans and the Federalists.</a:t>
            </a:r>
            <a:endParaRPr lang="en-US" sz="1500" b="1" dirty="0" smtClean="0">
              <a:solidFill>
                <a:schemeClr val="bg1"/>
              </a:solidFill>
              <a:latin typeface="Batang" pitchFamily="18" charset="-127"/>
              <a:ea typeface="Batang" pitchFamily="18" charset="-127"/>
            </a:endParaRPr>
          </a:p>
          <a:p>
            <a:pPr marL="15875" indent="-15875" algn="just"/>
            <a:endParaRPr lang="en-US" sz="2200" b="1" dirty="0">
              <a:solidFill>
                <a:schemeClr val="bg1"/>
              </a:solidFill>
              <a:latin typeface="Calibri" pitchFamily="34" charset="0"/>
            </a:endParaRPr>
          </a:p>
        </p:txBody>
      </p:sp>
      <p:sp>
        <p:nvSpPr>
          <p:cNvPr id="3" name="TextBox 2"/>
          <p:cNvSpPr txBox="1"/>
          <p:nvPr/>
        </p:nvSpPr>
        <p:spPr>
          <a:xfrm>
            <a:off x="0" y="4191000"/>
            <a:ext cx="9144000" cy="1015663"/>
          </a:xfrm>
          <a:prstGeom prst="rect">
            <a:avLst/>
          </a:prstGeom>
          <a:solidFill>
            <a:schemeClr val="tx1">
              <a:alpha val="70000"/>
            </a:schemeClr>
          </a:solidFill>
        </p:spPr>
        <p:txBody>
          <a:bodyPr wrap="square" rtlCol="0">
            <a:spAutoFit/>
          </a:bodyPr>
          <a:lstStyle/>
          <a:p>
            <a:pPr algn="ctr"/>
            <a:r>
              <a:rPr lang="en-US" sz="6000" b="1" dirty="0" smtClean="0">
                <a:solidFill>
                  <a:schemeClr val="bg1"/>
                </a:solidFill>
                <a:latin typeface="Informal Roman" pitchFamily="66" charset="0"/>
              </a:rPr>
              <a:t>The Clash      of the Cabinet</a:t>
            </a:r>
            <a:endParaRPr lang="en-US" sz="6000" b="1" dirty="0">
              <a:solidFill>
                <a:schemeClr val="bg1"/>
              </a:solidFill>
              <a:latin typeface="Informal Roman" pitchFamily="66" charset="0"/>
            </a:endParaRPr>
          </a:p>
        </p:txBody>
      </p:sp>
      <p:sp>
        <p:nvSpPr>
          <p:cNvPr id="12" name="Lightning Bolt 11"/>
          <p:cNvSpPr/>
          <p:nvPr/>
        </p:nvSpPr>
        <p:spPr>
          <a:xfrm flipH="1">
            <a:off x="3455157" y="1228122"/>
            <a:ext cx="2233686" cy="4410678"/>
          </a:xfrm>
          <a:prstGeom prst="lightningBolt">
            <a:avLst/>
          </a:prstGeom>
          <a:gradFill>
            <a:gsLst>
              <a:gs pos="0">
                <a:schemeClr val="accent6">
                  <a:lumMod val="75000"/>
                </a:schemeClr>
              </a:gs>
              <a:gs pos="35000">
                <a:schemeClr val="accent6">
                  <a:lumMod val="60000"/>
                  <a:lumOff val="40000"/>
                </a:schemeClr>
              </a:gs>
              <a:gs pos="100000">
                <a:schemeClr val="accent6">
                  <a:lumMod val="50000"/>
                </a:schemeClr>
              </a:gs>
            </a:gsLst>
          </a:gradFill>
          <a:ln w="38100">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Hamilton’s Proposals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3733800" y="2819400"/>
            <a:ext cx="5410200" cy="2667000"/>
          </a:xfrm>
        </p:spPr>
        <p:txBody>
          <a:bodyPr>
            <a:normAutofit fontScale="92500" lnSpcReduction="10000"/>
          </a:bodyPr>
          <a:lstStyle/>
          <a:p>
            <a:pPr marL="0" indent="0">
              <a:buNone/>
            </a:pPr>
            <a:r>
              <a:rPr lang="en-US" b="1" dirty="0" smtClean="0">
                <a:solidFill>
                  <a:schemeClr val="bg1"/>
                </a:solidFill>
              </a:rPr>
              <a:t>Hamilton’s economic proposals pursued three goals:</a:t>
            </a:r>
          </a:p>
          <a:p>
            <a:pPr marL="0" indent="0">
              <a:buNone/>
            </a:pPr>
            <a:endParaRPr lang="en-US" sz="800" b="1" dirty="0" smtClean="0">
              <a:solidFill>
                <a:schemeClr val="bg1"/>
              </a:solidFill>
            </a:endParaRPr>
          </a:p>
          <a:p>
            <a:pPr marL="857250" indent="-514350">
              <a:buFont typeface="+mj-lt"/>
              <a:buAutoNum type="arabicPeriod"/>
            </a:pPr>
            <a:r>
              <a:rPr lang="en-US" b="1" dirty="0" smtClean="0">
                <a:solidFill>
                  <a:schemeClr val="bg1"/>
                </a:solidFill>
              </a:rPr>
              <a:t>Public Credit</a:t>
            </a:r>
          </a:p>
          <a:p>
            <a:pPr marL="857250" indent="-514350">
              <a:buFont typeface="+mj-lt"/>
              <a:buAutoNum type="arabicPeriod"/>
            </a:pPr>
            <a:r>
              <a:rPr lang="en-US" b="1" dirty="0" smtClean="0">
                <a:solidFill>
                  <a:schemeClr val="bg1"/>
                </a:solidFill>
              </a:rPr>
              <a:t>National Bank</a:t>
            </a:r>
          </a:p>
          <a:p>
            <a:pPr marL="857250" indent="-514350">
              <a:buFont typeface="+mj-lt"/>
              <a:buAutoNum type="arabicPeriod"/>
            </a:pPr>
            <a:r>
              <a:rPr lang="en-US" b="1" dirty="0" smtClean="0">
                <a:solidFill>
                  <a:schemeClr val="bg1"/>
                </a:solidFill>
              </a:rPr>
              <a:t>Domestic Manufacturing</a:t>
            </a:r>
          </a:p>
        </p:txBody>
      </p:sp>
      <p:pic>
        <p:nvPicPr>
          <p:cNvPr id="4" name="Picture 4"/>
          <p:cNvPicPr>
            <a:picLocks noChangeAspect="1" noChangeArrowheads="1"/>
          </p:cNvPicPr>
          <p:nvPr/>
        </p:nvPicPr>
        <p:blipFill>
          <a:blip r:embed="rId2" cstate="print"/>
          <a:srcRect/>
          <a:stretch>
            <a:fillRect/>
          </a:stretch>
        </p:blipFill>
        <p:spPr bwMode="auto">
          <a:xfrm>
            <a:off x="304800" y="1371600"/>
            <a:ext cx="3352800" cy="5029200"/>
          </a:xfrm>
          <a:prstGeom prst="rect">
            <a:avLst/>
          </a:prstGeom>
          <a:noFill/>
          <a:effectLst>
            <a:softEdge rad="63500"/>
          </a:effectLst>
        </p:spPr>
      </p:pic>
      <p:pic>
        <p:nvPicPr>
          <p:cNvPr id="195590" name="Picture 6" descr="C:\Users\Tom\AppData\Local\Microsoft\Windows\Temporary Internet Files\Content.IE5\VXBNUF10\MC900432566[1].png"/>
          <p:cNvPicPr>
            <a:picLocks noChangeAspect="1" noChangeArrowheads="1"/>
          </p:cNvPicPr>
          <p:nvPr/>
        </p:nvPicPr>
        <p:blipFill>
          <a:blip r:embed="rId3" cstate="print"/>
          <a:srcRect l="6486" t="9193" r="8988" b="6518"/>
          <a:stretch>
            <a:fillRect/>
          </a:stretch>
        </p:blipFill>
        <p:spPr bwMode="auto">
          <a:xfrm rot="1749355">
            <a:off x="6458512" y="76380"/>
            <a:ext cx="2535085" cy="25279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5200" b="1" dirty="0" smtClean="0">
                <a:solidFill>
                  <a:schemeClr val="accent2">
                    <a:lumMod val="40000"/>
                    <a:lumOff val="60000"/>
                  </a:schemeClr>
                </a:solidFill>
              </a:rPr>
              <a:t>Washington’s Farewell Address</a:t>
            </a:r>
            <a:endParaRPr lang="en-US" sz="5200" b="1" dirty="0">
              <a:solidFill>
                <a:schemeClr val="accent2">
                  <a:lumMod val="40000"/>
                  <a:lumOff val="60000"/>
                </a:schemeClr>
              </a:solidFill>
            </a:endParaRPr>
          </a:p>
        </p:txBody>
      </p:sp>
      <p:pic>
        <p:nvPicPr>
          <p:cNvPr id="420866" name="Picture 2" descr="File:Gilbert Stuart Williamstown Portrait of George Washington.jpg">
            <a:hlinkClick r:id="rId2"/>
          </p:cNvPr>
          <p:cNvPicPr>
            <a:picLocks noGrp="1" noChangeAspect="1" noChangeArrowheads="1"/>
          </p:cNvPicPr>
          <p:nvPr>
            <p:ph sz="half" idx="2"/>
          </p:nvPr>
        </p:nvPicPr>
        <p:blipFill>
          <a:blip r:embed="rId3" cstate="print"/>
          <a:srcRect/>
          <a:stretch>
            <a:fillRect/>
          </a:stretch>
        </p:blipFill>
        <p:spPr bwMode="auto">
          <a:xfrm>
            <a:off x="4531326" y="1371601"/>
            <a:ext cx="4581143" cy="5486400"/>
          </a:xfrm>
          <a:prstGeom prst="rect">
            <a:avLst/>
          </a:prstGeom>
          <a:noFill/>
        </p:spPr>
      </p:pic>
      <p:sp>
        <p:nvSpPr>
          <p:cNvPr id="3" name="Content Placeholder 2"/>
          <p:cNvSpPr>
            <a:spLocks noGrp="1"/>
          </p:cNvSpPr>
          <p:nvPr>
            <p:ph sz="half" idx="1"/>
          </p:nvPr>
        </p:nvSpPr>
        <p:spPr>
          <a:xfrm>
            <a:off x="457200" y="2133600"/>
            <a:ext cx="5181600" cy="3154363"/>
          </a:xfrm>
        </p:spPr>
        <p:txBody>
          <a:bodyPr>
            <a:normAutofit/>
          </a:bodyPr>
          <a:lstStyle/>
          <a:p>
            <a:pPr marL="0" indent="0">
              <a:buNone/>
            </a:pPr>
            <a:r>
              <a:rPr lang="en-US" sz="4000" b="1" dirty="0" smtClean="0">
                <a:solidFill>
                  <a:schemeClr val="accent2">
                    <a:lumMod val="40000"/>
                    <a:lumOff val="60000"/>
                  </a:schemeClr>
                </a:solidFill>
              </a:rPr>
              <a:t>WARNINGS AGAINST:</a:t>
            </a:r>
          </a:p>
          <a:p>
            <a:pPr marL="0" indent="0">
              <a:buNone/>
            </a:pPr>
            <a:endParaRPr lang="en-US" sz="1600" b="1" dirty="0">
              <a:solidFill>
                <a:schemeClr val="accent2">
                  <a:lumMod val="40000"/>
                  <a:lumOff val="60000"/>
                </a:schemeClr>
              </a:solidFill>
            </a:endParaRPr>
          </a:p>
          <a:p>
            <a:pPr marL="514350" indent="-514350">
              <a:buFont typeface="+mj-lt"/>
              <a:buAutoNum type="arabicPeriod"/>
            </a:pPr>
            <a:r>
              <a:rPr lang="en-US" sz="4000" b="1" dirty="0" smtClean="0">
                <a:solidFill>
                  <a:schemeClr val="accent2">
                    <a:lumMod val="40000"/>
                    <a:lumOff val="60000"/>
                  </a:schemeClr>
                </a:solidFill>
              </a:rPr>
              <a:t>Political Partisanship</a:t>
            </a:r>
          </a:p>
          <a:p>
            <a:pPr marL="514350" indent="-514350">
              <a:buFont typeface="+mj-lt"/>
              <a:buAutoNum type="arabicPeriod"/>
            </a:pPr>
            <a:r>
              <a:rPr lang="en-US" sz="4000" b="1" dirty="0" smtClean="0">
                <a:solidFill>
                  <a:schemeClr val="accent2">
                    <a:lumMod val="40000"/>
                    <a:lumOff val="60000"/>
                  </a:schemeClr>
                </a:solidFill>
              </a:rPr>
              <a:t>Entangling Alliances</a:t>
            </a:r>
            <a:endParaRPr lang="en-US" sz="4000" b="1" dirty="0">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TextBox 13"/>
          <p:cNvSpPr txBox="1"/>
          <p:nvPr/>
        </p:nvSpPr>
        <p:spPr>
          <a:xfrm>
            <a:off x="5181600" y="6096000"/>
            <a:ext cx="2971800"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ln/>
                <a:solidFill>
                  <a:schemeClr val="accent3"/>
                </a:solidFill>
              </a:rPr>
              <a:t>REPUBLICAN</a:t>
            </a:r>
            <a:endParaRPr lang="en-US" sz="3200" b="1" dirty="0">
              <a:ln/>
              <a:solidFill>
                <a:schemeClr val="accent3"/>
              </a:solidFill>
            </a:endParaRPr>
          </a:p>
        </p:txBody>
      </p:sp>
      <p:sp>
        <p:nvSpPr>
          <p:cNvPr id="4" name="Title 3"/>
          <p:cNvSpPr>
            <a:spLocks noGrp="1"/>
          </p:cNvSpPr>
          <p:nvPr>
            <p:ph type="title"/>
          </p:nvPr>
        </p:nvSpPr>
        <p:spPr>
          <a:xfrm>
            <a:off x="228600" y="0"/>
            <a:ext cx="8915400" cy="1066800"/>
          </a:xfrm>
        </p:spPr>
        <p:txBody>
          <a:bodyPr>
            <a:noAutofit/>
          </a:bodyPr>
          <a:lstStyle/>
          <a:p>
            <a:r>
              <a:rPr lang="en-US" sz="7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Election of 1796</a:t>
            </a:r>
            <a:endParaRPr lang="en-US"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Text Placeholder 4"/>
          <p:cNvSpPr>
            <a:spLocks noGrp="1"/>
          </p:cNvSpPr>
          <p:nvPr>
            <p:ph type="body" idx="1"/>
          </p:nvPr>
        </p:nvSpPr>
        <p:spPr>
          <a:xfrm>
            <a:off x="762000" y="1066800"/>
            <a:ext cx="2971800" cy="955675"/>
          </a:xfrm>
        </p:spPr>
        <p:txBody>
          <a:bodyPr>
            <a:noAutofit/>
          </a:bodyPr>
          <a:lstStyle/>
          <a:p>
            <a:pPr algn="ctr"/>
            <a:r>
              <a:rPr lang="en-US" sz="3200" dirty="0" smtClean="0">
                <a:solidFill>
                  <a:schemeClr val="bg1"/>
                </a:solidFill>
              </a:rPr>
              <a:t>John Adams</a:t>
            </a:r>
          </a:p>
        </p:txBody>
      </p:sp>
      <p:sp>
        <p:nvSpPr>
          <p:cNvPr id="7" name="Text Placeholder 6"/>
          <p:cNvSpPr>
            <a:spLocks noGrp="1"/>
          </p:cNvSpPr>
          <p:nvPr>
            <p:ph type="body" sz="quarter" idx="3"/>
          </p:nvPr>
        </p:nvSpPr>
        <p:spPr>
          <a:xfrm>
            <a:off x="4645025" y="1066800"/>
            <a:ext cx="4041775" cy="955675"/>
          </a:xfrm>
        </p:spPr>
        <p:txBody>
          <a:bodyPr>
            <a:noAutofit/>
          </a:bodyPr>
          <a:lstStyle/>
          <a:p>
            <a:pPr algn="ctr"/>
            <a:r>
              <a:rPr lang="en-US" sz="3200" dirty="0" smtClean="0">
                <a:solidFill>
                  <a:schemeClr val="bg1"/>
                </a:solidFill>
              </a:rPr>
              <a:t>Thomas Jefferson</a:t>
            </a:r>
          </a:p>
        </p:txBody>
      </p:sp>
      <p:pic>
        <p:nvPicPr>
          <p:cNvPr id="9" name="Picture 2"/>
          <p:cNvPicPr>
            <a:picLocks noGrp="1" noChangeAspect="1" noChangeArrowheads="1"/>
          </p:cNvPicPr>
          <p:nvPr>
            <p:ph sz="quarter" idx="4"/>
          </p:nvPr>
        </p:nvPicPr>
        <p:blipFill>
          <a:blip r:embed="rId3" cstate="print"/>
          <a:srcRect b="2692"/>
          <a:stretch>
            <a:fillRect/>
          </a:stretch>
        </p:blipFill>
        <p:spPr bwMode="auto">
          <a:xfrm>
            <a:off x="5221430" y="2174875"/>
            <a:ext cx="2888964" cy="3951288"/>
          </a:xfrm>
          <a:prstGeom prst="rect">
            <a:avLst/>
          </a:prstGeom>
          <a:noFill/>
          <a:ln w="9525">
            <a:noFill/>
            <a:miter lim="800000"/>
            <a:headEnd/>
            <a:tailEnd/>
          </a:ln>
        </p:spPr>
      </p:pic>
      <p:sp>
        <p:nvSpPr>
          <p:cNvPr id="16" name="TextBox 15"/>
          <p:cNvSpPr txBox="1"/>
          <p:nvPr/>
        </p:nvSpPr>
        <p:spPr>
          <a:xfrm>
            <a:off x="762000" y="6096000"/>
            <a:ext cx="297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rgbClr val="DA1F28">
                        <a:tint val="70000"/>
                        <a:satMod val="245000"/>
                      </a:srgbClr>
                    </a:gs>
                    <a:gs pos="75000">
                      <a:srgbClr val="DA1F28">
                        <a:tint val="90000"/>
                        <a:shade val="60000"/>
                        <a:satMod val="240000"/>
                      </a:srgbClr>
                    </a:gs>
                    <a:gs pos="100000">
                      <a:srgbClr val="DA1F28">
                        <a:tint val="100000"/>
                        <a:shade val="50000"/>
                        <a:satMod val="240000"/>
                      </a:srgbClr>
                    </a:gs>
                  </a:gsLst>
                  <a:lin ang="5400000"/>
                </a:gradFill>
                <a:effectLst>
                  <a:outerShdw blurRad="50800" dist="39000" dir="5460000" algn="tl">
                    <a:srgbClr val="000000">
                      <a:alpha val="38000"/>
                    </a:srgbClr>
                  </a:outerShdw>
                </a:effectLst>
              </a:rPr>
              <a:t>FEDERALIST</a:t>
            </a:r>
            <a:endParaRPr lang="en-US" sz="3200" b="1" dirty="0">
              <a:ln w="11430"/>
              <a:gradFill>
                <a:gsLst>
                  <a:gs pos="0">
                    <a:srgbClr val="DA1F28">
                      <a:tint val="70000"/>
                      <a:satMod val="245000"/>
                    </a:srgbClr>
                  </a:gs>
                  <a:gs pos="75000">
                    <a:srgbClr val="DA1F28">
                      <a:tint val="90000"/>
                      <a:shade val="60000"/>
                      <a:satMod val="240000"/>
                    </a:srgbClr>
                  </a:gs>
                  <a:gs pos="100000">
                    <a:srgbClr val="DA1F28">
                      <a:tint val="100000"/>
                      <a:shade val="50000"/>
                      <a:satMod val="240000"/>
                    </a:srgbClr>
                  </a:gs>
                </a:gsLst>
                <a:lin ang="5400000"/>
              </a:gradFill>
              <a:effectLst>
                <a:outerShdw blurRad="50800" dist="39000" dir="5460000" algn="tl">
                  <a:srgbClr val="000000">
                    <a:alpha val="38000"/>
                  </a:srgbClr>
                </a:outerShdw>
              </a:effectLst>
            </a:endParaRPr>
          </a:p>
        </p:txBody>
      </p:sp>
      <p:pic>
        <p:nvPicPr>
          <p:cNvPr id="15" name="Picture 8" descr="File:US Navy 031029-N-6236G-001 A painting of President John Adams (1735-1826), 2nd president of the United States, by Asher B. Durand (1767-1845)-crop.jpg"/>
          <p:cNvPicPr>
            <a:picLocks noChangeAspect="1" noChangeArrowheads="1"/>
          </p:cNvPicPr>
          <p:nvPr/>
        </p:nvPicPr>
        <p:blipFill>
          <a:blip r:embed="rId4" cstate="print"/>
          <a:srcRect l="6849" r="4118"/>
          <a:stretch>
            <a:fillRect/>
          </a:stretch>
        </p:blipFill>
        <p:spPr bwMode="auto">
          <a:xfrm>
            <a:off x="762000" y="2133600"/>
            <a:ext cx="2971800" cy="4025162"/>
          </a:xfrm>
          <a:prstGeom prst="rect">
            <a:avLst/>
          </a:prstGeom>
          <a:noFill/>
        </p:spPr>
      </p:pic>
      <p:sp>
        <p:nvSpPr>
          <p:cNvPr id="2" name="TextBox 1"/>
          <p:cNvSpPr txBox="1"/>
          <p:nvPr/>
        </p:nvSpPr>
        <p:spPr>
          <a:xfrm>
            <a:off x="3200400" y="3352800"/>
            <a:ext cx="2590800" cy="132343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8000" b="1" i="1" spc="150" dirty="0" smtClean="0">
                <a:ln w="11430"/>
                <a:solidFill>
                  <a:srgbClr val="F8F8F8"/>
                </a:solidFill>
                <a:effectLst>
                  <a:outerShdw blurRad="25400" algn="tl" rotWithShape="0">
                    <a:srgbClr val="000000">
                      <a:alpha val="43000"/>
                    </a:srgbClr>
                  </a:outerShdw>
                </a:effectLst>
              </a:rPr>
              <a:t>VS.</a:t>
            </a:r>
            <a:endParaRPr lang="en-US" sz="8000" b="1" i="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465155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3" cstate="print"/>
          <a:srcRect/>
          <a:stretch>
            <a:fillRect/>
          </a:stretch>
        </p:blipFill>
        <p:spPr bwMode="auto">
          <a:xfrm>
            <a:off x="1875692" y="0"/>
            <a:ext cx="7268308" cy="6858000"/>
          </a:xfrm>
          <a:prstGeom prst="rect">
            <a:avLst/>
          </a:prstGeom>
          <a:noFill/>
          <a:ln w="9525">
            <a:noFill/>
            <a:miter lim="800000"/>
            <a:headEnd/>
            <a:tailEnd/>
          </a:ln>
        </p:spPr>
      </p:pic>
      <p:pic>
        <p:nvPicPr>
          <p:cNvPr id="4" name="Picture 3">
            <a:hlinkClick r:id="rId4"/>
          </p:cNvPr>
          <p:cNvPicPr>
            <a:picLocks noChangeAspect="1" noChangeArrowheads="1"/>
          </p:cNvPicPr>
          <p:nvPr/>
        </p:nvPicPr>
        <p:blipFill>
          <a:blip r:embed="rId5" cstate="print">
            <a:clrChange>
              <a:clrFrom>
                <a:srgbClr val="FFFFFF"/>
              </a:clrFrom>
              <a:clrTo>
                <a:srgbClr val="FFFFFF">
                  <a:alpha val="0"/>
                </a:srgbClr>
              </a:clrTo>
            </a:clrChange>
          </a:blip>
          <a:srcRect l="562" t="2941" r="1685" b="7647"/>
          <a:stretch>
            <a:fillRect/>
          </a:stretch>
        </p:blipFill>
        <p:spPr bwMode="auto">
          <a:xfrm>
            <a:off x="6324600" y="5013434"/>
            <a:ext cx="2514599" cy="549166"/>
          </a:xfrm>
          <a:prstGeom prst="rect">
            <a:avLst/>
          </a:prstGeom>
          <a:noFill/>
          <a:ln w="9525">
            <a:noFill/>
            <a:miter lim="800000"/>
            <a:headEnd/>
            <a:tailEnd/>
          </a:ln>
        </p:spPr>
      </p:pic>
      <p:sp>
        <p:nvSpPr>
          <p:cNvPr id="6" name="TextBox 5">
            <a:hlinkClick r:id="" action="ppaction://noaction"/>
          </p:cNvPr>
          <p:cNvSpPr txBox="1"/>
          <p:nvPr/>
        </p:nvSpPr>
        <p:spPr>
          <a:xfrm>
            <a:off x="609600" y="0"/>
            <a:ext cx="732508" cy="6858000"/>
          </a:xfrm>
          <a:prstGeom prst="rect">
            <a:avLst/>
          </a:prstGeom>
          <a:noFill/>
        </p:spPr>
        <p:txBody>
          <a:bodyPr vert="wordArtVert" wrap="square" rtlCol="0">
            <a:spAutoFit/>
          </a:bodyPr>
          <a:lstStyle/>
          <a:p>
            <a:pPr algn="ctr"/>
            <a:r>
              <a:rPr lang="en-US" sz="3000" b="1" dirty="0" smtClean="0">
                <a:solidFill>
                  <a:schemeClr val="bg1"/>
                </a:solidFill>
                <a:effectLst>
                  <a:glow rad="228600">
                    <a:schemeClr val="accent6">
                      <a:satMod val="175000"/>
                      <a:alpha val="40000"/>
                    </a:schemeClr>
                  </a:glow>
                </a:effectLst>
              </a:rPr>
              <a:t>SECTIONALISM</a:t>
            </a:r>
            <a:endParaRPr lang="en-US" sz="3000" b="1" dirty="0">
              <a:solidFill>
                <a:schemeClr val="bg1"/>
              </a:solidFill>
              <a:effectLst>
                <a:glow rad="228600">
                  <a:schemeClr val="accent6">
                    <a:satMod val="175000"/>
                    <a:alpha val="40000"/>
                  </a:schemeClr>
                </a:glow>
              </a:effectLst>
            </a:endParaRPr>
          </a:p>
        </p:txBody>
      </p:sp>
      <p:sp>
        <p:nvSpPr>
          <p:cNvPr id="11" name="Rectangle 10">
            <a:hlinkClick r:id="rId6"/>
          </p:cNvPr>
          <p:cNvSpPr/>
          <p:nvPr/>
        </p:nvSpPr>
        <p:spPr>
          <a:xfrm>
            <a:off x="4114800" y="76200"/>
            <a:ext cx="1295400" cy="685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7" action="ppaction://hlinksldjump"/>
          </p:cNvPr>
          <p:cNvSpPr txBox="1"/>
          <p:nvPr/>
        </p:nvSpPr>
        <p:spPr>
          <a:xfrm>
            <a:off x="7620000" y="4063425"/>
            <a:ext cx="1219200" cy="58477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glow rad="101600">
              <a:srgbClr val="92D050">
                <a:alpha val="60000"/>
              </a:srgbClr>
            </a:glow>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Calibri"/>
                <a:ea typeface="+mn-ea"/>
                <a:cs typeface="+mn-cs"/>
              </a:rPr>
              <a:t>1800</a:t>
            </a: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TextBox 7">
            <a:hlinkClick r:id="rId8" action="ppaction://hlinksldjump"/>
          </p:cNvPr>
          <p:cNvSpPr txBox="1"/>
          <p:nvPr/>
        </p:nvSpPr>
        <p:spPr>
          <a:xfrm>
            <a:off x="6324600" y="4063425"/>
            <a:ext cx="1219200" cy="584775"/>
          </a:xfrm>
          <a:prstGeom prst="rect">
            <a:avLst/>
          </a:prstGeom>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Calibri"/>
                <a:ea typeface="+mn-ea"/>
                <a:cs typeface="+mn-cs"/>
              </a:rPr>
              <a:t>1796</a:t>
            </a: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4788" name="Picture 4" descr="File:National Gazette.jpg">
            <a:hlinkClick r:id="rId3"/>
          </p:cNvPr>
          <p:cNvPicPr>
            <a:picLocks noGrp="1" noChangeAspect="1" noChangeArrowheads="1"/>
          </p:cNvPicPr>
          <p:nvPr>
            <p:ph sz="quarter" idx="4"/>
          </p:nvPr>
        </p:nvPicPr>
        <p:blipFill>
          <a:blip r:embed="rId4" cstate="print">
            <a:clrChange>
              <a:clrFrom>
                <a:srgbClr val="050200"/>
              </a:clrFrom>
              <a:clrTo>
                <a:srgbClr val="050200">
                  <a:alpha val="0"/>
                </a:srgbClr>
              </a:clrTo>
            </a:clrChange>
          </a:blip>
          <a:srcRect b="27692"/>
          <a:stretch>
            <a:fillRect/>
          </a:stretch>
        </p:blipFill>
        <p:spPr bwMode="auto">
          <a:xfrm>
            <a:off x="4953000" y="1295400"/>
            <a:ext cx="3962400" cy="4572000"/>
          </a:xfrm>
          <a:prstGeom prst="rect">
            <a:avLst/>
          </a:prstGeom>
          <a:noFill/>
          <a:effectLst>
            <a:softEdge rad="31750"/>
          </a:effectLst>
        </p:spPr>
      </p:pic>
      <p:sp>
        <p:nvSpPr>
          <p:cNvPr id="4" name="Title 3"/>
          <p:cNvSpPr>
            <a:spLocks noGrp="1"/>
          </p:cNvSpPr>
          <p:nvPr>
            <p:ph type="title"/>
          </p:nvPr>
        </p:nvSpPr>
        <p:spPr>
          <a:xfrm>
            <a:off x="152400" y="0"/>
            <a:ext cx="6324600" cy="1143000"/>
          </a:xfrm>
        </p:spPr>
        <p:txBody>
          <a:bodyPr>
            <a:normAutofit/>
          </a:bodyPr>
          <a:lstStyle/>
          <a:p>
            <a:pPr algn="l"/>
            <a:r>
              <a:rPr lang="en-US" sz="5400" b="1" dirty="0" smtClean="0">
                <a:solidFill>
                  <a:schemeClr val="bg1"/>
                </a:solidFill>
              </a:rPr>
              <a:t>Partisan Newspapers</a:t>
            </a:r>
            <a:endParaRPr lang="en-US" sz="5400" b="1" dirty="0">
              <a:solidFill>
                <a:schemeClr val="bg1"/>
              </a:solidFill>
            </a:endParaRPr>
          </a:p>
        </p:txBody>
      </p:sp>
      <p:sp>
        <p:nvSpPr>
          <p:cNvPr id="7" name="Text Placeholder 6"/>
          <p:cNvSpPr>
            <a:spLocks noGrp="1"/>
          </p:cNvSpPr>
          <p:nvPr>
            <p:ph type="body" sz="quarter" idx="3"/>
          </p:nvPr>
        </p:nvSpPr>
        <p:spPr>
          <a:xfrm>
            <a:off x="5029200" y="5902325"/>
            <a:ext cx="3810000" cy="803275"/>
          </a:xfrm>
        </p:spPr>
        <p:txBody>
          <a:bodyPr>
            <a:normAutofit fontScale="92500" lnSpcReduction="10000"/>
          </a:bodyPr>
          <a:lstStyle/>
          <a:p>
            <a:pPr algn="ctr"/>
            <a:r>
              <a:rPr lang="en-US" sz="2800" i="1" dirty="0" smtClean="0">
                <a:solidFill>
                  <a:schemeClr val="bg1"/>
                </a:solidFill>
              </a:rPr>
              <a:t>National Gazette</a:t>
            </a:r>
          </a:p>
          <a:p>
            <a:pPr algn="ctr"/>
            <a:r>
              <a:rPr lang="en-US" sz="2200" dirty="0" smtClean="0">
                <a:solidFill>
                  <a:schemeClr val="bg1"/>
                </a:solidFill>
              </a:rPr>
              <a:t>(Republican)</a:t>
            </a:r>
            <a:endParaRPr lang="en-US" sz="2200" dirty="0">
              <a:solidFill>
                <a:schemeClr val="bg1"/>
              </a:solidFill>
            </a:endParaRPr>
          </a:p>
        </p:txBody>
      </p:sp>
      <p:pic>
        <p:nvPicPr>
          <p:cNvPr id="374786" name="Picture 2" descr="File:Gazette of the United States.gif"/>
          <p:cNvPicPr>
            <a:picLocks noGrp="1" noChangeAspect="1" noChangeArrowheads="1"/>
          </p:cNvPicPr>
          <p:nvPr>
            <p:ph sz="half" idx="2"/>
          </p:nvPr>
        </p:nvPicPr>
        <p:blipFill>
          <a:blip r:embed="rId5" cstate="print"/>
          <a:srcRect b="23296"/>
          <a:stretch>
            <a:fillRect/>
          </a:stretch>
        </p:blipFill>
        <p:spPr bwMode="auto">
          <a:xfrm>
            <a:off x="227013" y="1295399"/>
            <a:ext cx="3962400" cy="5043054"/>
          </a:xfrm>
          <a:prstGeom prst="rect">
            <a:avLst/>
          </a:prstGeom>
          <a:noFill/>
        </p:spPr>
      </p:pic>
      <p:sp>
        <p:nvSpPr>
          <p:cNvPr id="5" name="Text Placeholder 4"/>
          <p:cNvSpPr>
            <a:spLocks noGrp="1"/>
          </p:cNvSpPr>
          <p:nvPr>
            <p:ph type="body" idx="1"/>
          </p:nvPr>
        </p:nvSpPr>
        <p:spPr>
          <a:xfrm>
            <a:off x="150812" y="5867400"/>
            <a:ext cx="4040188" cy="838200"/>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p>
            <a:pPr algn="ctr"/>
            <a:r>
              <a:rPr lang="en-US" sz="3000" i="1" dirty="0" smtClean="0">
                <a:solidFill>
                  <a:schemeClr val="bg1"/>
                </a:solidFill>
              </a:rPr>
              <a:t>Gazette of the United States</a:t>
            </a:r>
          </a:p>
          <a:p>
            <a:pPr algn="ctr"/>
            <a:r>
              <a:rPr lang="en-US" dirty="0" smtClean="0">
                <a:solidFill>
                  <a:schemeClr val="bg1"/>
                </a:solidFill>
              </a:rPr>
              <a:t>(Federalist)</a:t>
            </a:r>
            <a:endParaRPr lang="en-US" dirty="0">
              <a:solidFill>
                <a:schemeClr val="bg1"/>
              </a:solidFill>
            </a:endParaRPr>
          </a:p>
        </p:txBody>
      </p:sp>
      <p:pic>
        <p:nvPicPr>
          <p:cNvPr id="12290" name="Picture 2" descr="C:\Users\Tom\AppData\Local\Microsoft\Windows\Temporary Internet Files\Content.IE5\CKT9UPW3\MC900371064[1].wmf"/>
          <p:cNvPicPr>
            <a:picLocks noChangeAspect="1" noChangeArrowheads="1"/>
          </p:cNvPicPr>
          <p:nvPr/>
        </p:nvPicPr>
        <p:blipFill>
          <a:blip r:embed="rId6" cstate="print"/>
          <a:srcRect/>
          <a:stretch>
            <a:fillRect/>
          </a:stretch>
        </p:blipFill>
        <p:spPr bwMode="auto">
          <a:xfrm>
            <a:off x="7772400" y="152400"/>
            <a:ext cx="1136577" cy="999772"/>
          </a:xfrm>
          <a:prstGeom prst="rect">
            <a:avLst/>
          </a:prstGeom>
          <a:noFill/>
        </p:spPr>
      </p:pic>
      <p:pic>
        <p:nvPicPr>
          <p:cNvPr id="10" name="Picture 1" descr="C:\Users\Tom\AppData\Local\Microsoft\Windows\Temporary Internet Files\Content.IE5\S3LQFRLB\MC900432637[1].png">
            <a:hlinkClick r:id="rId7" action="ppaction://hlinkfile"/>
          </p:cNvPr>
          <p:cNvPicPr>
            <a:picLocks noChangeAspect="1" noChangeArrowheads="1"/>
          </p:cNvPicPr>
          <p:nvPr/>
        </p:nvPicPr>
        <p:blipFill>
          <a:blip r:embed="rId8" cstate="print"/>
          <a:srcRect/>
          <a:stretch>
            <a:fillRect/>
          </a:stretch>
        </p:blipFill>
        <p:spPr bwMode="auto">
          <a:xfrm>
            <a:off x="9677400" y="4759810"/>
            <a:ext cx="955190" cy="955190"/>
          </a:xfrm>
          <a:prstGeom prst="rect">
            <a:avLst/>
          </a:prstGeom>
          <a:noFill/>
          <a:effectLst>
            <a:glow rad="1397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6" presetClass="emph" presetSubtype="0" repeatCount="2000" fill="hold" nodeType="afterEffect">
                                  <p:stCondLst>
                                    <p:cond delay="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8" descr="File:US Navy 031029-N-6236G-001 A painting of President John Adams (1735-1826), 2nd president of the United States, by Asher B. Durand (1767-1845)-crop.jpg"/>
          <p:cNvPicPr>
            <a:picLocks noChangeAspect="1" noChangeArrowheads="1"/>
          </p:cNvPicPr>
          <p:nvPr/>
        </p:nvPicPr>
        <p:blipFill>
          <a:blip r:embed="rId3" cstate="print"/>
          <a:srcRect l="6849" r="4118"/>
          <a:stretch>
            <a:fillRect/>
          </a:stretch>
        </p:blipFill>
        <p:spPr bwMode="auto">
          <a:xfrm>
            <a:off x="3048000" y="1358029"/>
            <a:ext cx="3048000" cy="4128371"/>
          </a:xfrm>
          <a:prstGeom prst="rect">
            <a:avLst/>
          </a:prstGeom>
          <a:noFill/>
        </p:spPr>
      </p:pic>
      <p:sp>
        <p:nvSpPr>
          <p:cNvPr id="10" name="Rectangle 9"/>
          <p:cNvSpPr/>
          <p:nvPr/>
        </p:nvSpPr>
        <p:spPr>
          <a:xfrm>
            <a:off x="442515" y="1828800"/>
            <a:ext cx="1688283" cy="1107996"/>
          </a:xfrm>
          <a:prstGeom prst="rect">
            <a:avLst/>
          </a:prstGeom>
        </p:spPr>
        <p:txBody>
          <a:bodyPr wrap="none">
            <a:spAutoFit/>
          </a:bodyPr>
          <a:lstStyle/>
          <a:p>
            <a:r>
              <a:rPr lang="en-US" sz="6600" dirty="0">
                <a:solidFill>
                  <a:prstClr val="white"/>
                </a:solidFill>
                <a:latin typeface="Algerian" pitchFamily="82" charset="0"/>
              </a:rPr>
              <a:t>old</a:t>
            </a:r>
            <a:endParaRPr lang="en-US" dirty="0">
              <a:latin typeface="Algerian" pitchFamily="82" charset="0"/>
            </a:endParaRPr>
          </a:p>
        </p:txBody>
      </p:sp>
      <p:sp>
        <p:nvSpPr>
          <p:cNvPr id="11" name="Rectangle 10"/>
          <p:cNvSpPr/>
          <p:nvPr/>
        </p:nvSpPr>
        <p:spPr>
          <a:xfrm>
            <a:off x="2175350" y="5486400"/>
            <a:ext cx="4793300" cy="1107996"/>
          </a:xfrm>
          <a:prstGeom prst="rect">
            <a:avLst/>
          </a:prstGeom>
        </p:spPr>
        <p:txBody>
          <a:bodyPr wrap="none">
            <a:spAutoFit/>
          </a:bodyPr>
          <a:lstStyle/>
          <a:p>
            <a:r>
              <a:rPr lang="en-US" sz="6600" dirty="0" smtClean="0">
                <a:solidFill>
                  <a:prstClr val="white"/>
                </a:solidFill>
                <a:latin typeface="Algerian" pitchFamily="82" charset="0"/>
              </a:rPr>
              <a:t>Querulous</a:t>
            </a:r>
            <a:endParaRPr lang="en-US" dirty="0">
              <a:latin typeface="Algerian" pitchFamily="82" charset="0"/>
            </a:endParaRPr>
          </a:p>
        </p:txBody>
      </p:sp>
      <p:sp>
        <p:nvSpPr>
          <p:cNvPr id="12" name="Rectangle 11"/>
          <p:cNvSpPr/>
          <p:nvPr/>
        </p:nvSpPr>
        <p:spPr>
          <a:xfrm>
            <a:off x="304800" y="4378404"/>
            <a:ext cx="2575717" cy="1107996"/>
          </a:xfrm>
          <a:prstGeom prst="rect">
            <a:avLst/>
          </a:prstGeom>
        </p:spPr>
        <p:txBody>
          <a:bodyPr wrap="square">
            <a:spAutoFit/>
          </a:bodyPr>
          <a:lstStyle/>
          <a:p>
            <a:r>
              <a:rPr lang="en-US" sz="6600" dirty="0" smtClean="0">
                <a:solidFill>
                  <a:prstClr val="white"/>
                </a:solidFill>
                <a:latin typeface="Algerian" pitchFamily="82" charset="0"/>
              </a:rPr>
              <a:t>Bald</a:t>
            </a:r>
            <a:endParaRPr lang="en-US" dirty="0">
              <a:latin typeface="Algerian" pitchFamily="82" charset="0"/>
            </a:endParaRPr>
          </a:p>
        </p:txBody>
      </p:sp>
      <p:sp>
        <p:nvSpPr>
          <p:cNvPr id="13" name="Rectangle 12"/>
          <p:cNvSpPr/>
          <p:nvPr/>
        </p:nvSpPr>
        <p:spPr>
          <a:xfrm>
            <a:off x="6109682" y="1303020"/>
            <a:ext cx="3157952" cy="1107996"/>
          </a:xfrm>
          <a:prstGeom prst="rect">
            <a:avLst/>
          </a:prstGeom>
        </p:spPr>
        <p:txBody>
          <a:bodyPr wrap="square">
            <a:spAutoFit/>
          </a:bodyPr>
          <a:lstStyle/>
          <a:p>
            <a:pPr algn="ctr"/>
            <a:r>
              <a:rPr lang="en-US" sz="6600" dirty="0" smtClean="0">
                <a:solidFill>
                  <a:prstClr val="white"/>
                </a:solidFill>
                <a:latin typeface="Algerian" pitchFamily="82" charset="0"/>
              </a:rPr>
              <a:t>BLIND</a:t>
            </a:r>
            <a:endParaRPr lang="en-US" dirty="0">
              <a:latin typeface="Algerian" pitchFamily="82" charset="0"/>
            </a:endParaRPr>
          </a:p>
        </p:txBody>
      </p:sp>
      <p:sp>
        <p:nvSpPr>
          <p:cNvPr id="14" name="Rectangle 13"/>
          <p:cNvSpPr/>
          <p:nvPr/>
        </p:nvSpPr>
        <p:spPr>
          <a:xfrm>
            <a:off x="5153045" y="3283546"/>
            <a:ext cx="3972562" cy="1107996"/>
          </a:xfrm>
          <a:prstGeom prst="rect">
            <a:avLst/>
          </a:prstGeom>
        </p:spPr>
        <p:txBody>
          <a:bodyPr wrap="none">
            <a:spAutoFit/>
          </a:bodyPr>
          <a:lstStyle/>
          <a:p>
            <a:r>
              <a:rPr lang="en-US" sz="6600" dirty="0" smtClean="0">
                <a:solidFill>
                  <a:prstClr val="white"/>
                </a:solidFill>
                <a:latin typeface="Algerian" pitchFamily="82" charset="0"/>
              </a:rPr>
              <a:t>crippled</a:t>
            </a:r>
            <a:endParaRPr lang="en-US" dirty="0">
              <a:latin typeface="Algerian" pitchFamily="82" charset="0"/>
            </a:endParaRPr>
          </a:p>
        </p:txBody>
      </p:sp>
      <p:sp>
        <p:nvSpPr>
          <p:cNvPr id="15" name="Rectangle 14"/>
          <p:cNvSpPr/>
          <p:nvPr/>
        </p:nvSpPr>
        <p:spPr>
          <a:xfrm>
            <a:off x="729110" y="236895"/>
            <a:ext cx="4681090" cy="1107996"/>
          </a:xfrm>
          <a:prstGeom prst="rect">
            <a:avLst/>
          </a:prstGeom>
        </p:spPr>
        <p:txBody>
          <a:bodyPr wrap="none">
            <a:spAutoFit/>
          </a:bodyPr>
          <a:lstStyle/>
          <a:p>
            <a:r>
              <a:rPr lang="en-US" sz="6600" dirty="0" err="1" smtClean="0">
                <a:solidFill>
                  <a:prstClr val="white"/>
                </a:solidFill>
                <a:latin typeface="Algerian" pitchFamily="82" charset="0"/>
              </a:rPr>
              <a:t>tOOTHLESS</a:t>
            </a:r>
            <a:endParaRPr lang="en-US" dirty="0">
              <a:latin typeface="Algerian" pitchFamily="82" charset="0"/>
            </a:endParaRPr>
          </a:p>
        </p:txBody>
      </p:sp>
      <p:sp>
        <p:nvSpPr>
          <p:cNvPr id="16" name="Rectangle 15"/>
          <p:cNvSpPr/>
          <p:nvPr/>
        </p:nvSpPr>
        <p:spPr>
          <a:xfrm>
            <a:off x="3444083" y="4731603"/>
            <a:ext cx="2575717" cy="830997"/>
          </a:xfrm>
          <a:prstGeom prst="rect">
            <a:avLst/>
          </a:prstGeom>
        </p:spPr>
        <p:txBody>
          <a:bodyPr wrap="square">
            <a:spAutoFit/>
          </a:bodyPr>
          <a:lstStyle/>
          <a:p>
            <a:pPr algn="r"/>
            <a:r>
              <a:rPr lang="en-US" sz="4800" dirty="0" smtClean="0">
                <a:solidFill>
                  <a:prstClr val="white"/>
                </a:solidFill>
                <a:latin typeface="Bell MT" pitchFamily="18" charset="0"/>
              </a:rPr>
              <a:t>Adams</a:t>
            </a:r>
            <a:endParaRPr lang="en-US" sz="1200" dirty="0">
              <a:latin typeface="Bell MT" pitchFamily="18" charset="0"/>
            </a:endParaRPr>
          </a:p>
        </p:txBody>
      </p:sp>
    </p:spTree>
    <p:extLst>
      <p:ext uri="{BB962C8B-B14F-4D97-AF65-F5344CB8AC3E}">
        <p14:creationId xmlns:p14="http://schemas.microsoft.com/office/powerpoint/2010/main" val="8119231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p:stCondLst>
                              <p:cond delay="3000"/>
                            </p:stCondLst>
                            <p:childTnLst>
                              <p:par>
                                <p:cTn id="17" presetID="5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par>
                          <p:cTn id="22" fill="hold">
                            <p:stCondLst>
                              <p:cond delay="4000"/>
                            </p:stCondLst>
                            <p:childTnLst>
                              <p:par>
                                <p:cTn id="23" presetID="55"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strVal val="#ppt_w*0.70"/>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Effect transition="in" filter="fade">
                                      <p:cBhvr>
                                        <p:cTn id="27" dur="1000"/>
                                        <p:tgtEl>
                                          <p:spTgt spid="13"/>
                                        </p:tgtEl>
                                      </p:cBhvr>
                                    </p:animEffect>
                                  </p:childTnLst>
                                </p:cTn>
                              </p:par>
                            </p:childTnLst>
                          </p:cTn>
                        </p:par>
                        <p:par>
                          <p:cTn id="28" fill="hold">
                            <p:stCondLst>
                              <p:cond delay="5000"/>
                            </p:stCondLst>
                            <p:childTnLst>
                              <p:par>
                                <p:cTn id="29" presetID="55"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strVal val="#ppt_w*0.70"/>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Effect transition="in" filter="fade">
                                      <p:cBhvr>
                                        <p:cTn id="33" dur="1000"/>
                                        <p:tgtEl>
                                          <p:spTgt spid="14"/>
                                        </p:tgtEl>
                                      </p:cBhvr>
                                    </p:animEffect>
                                  </p:childTnLst>
                                </p:cTn>
                              </p:par>
                            </p:childTnLst>
                          </p:cTn>
                        </p:par>
                        <p:par>
                          <p:cTn id="34" fill="hold">
                            <p:stCondLst>
                              <p:cond delay="6000"/>
                            </p:stCondLst>
                            <p:childTnLst>
                              <p:par>
                                <p:cTn id="35" presetID="55"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strVal val="#ppt_w*0.70"/>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Effect transition="in" filter="fade">
                                      <p:cBhvr>
                                        <p:cTn id="39" dur="1000"/>
                                        <p:tgtEl>
                                          <p:spTgt spid="15"/>
                                        </p:tgtEl>
                                      </p:cBhvr>
                                    </p:animEffect>
                                  </p:childTnLst>
                                </p:cTn>
                              </p:par>
                            </p:childTnLst>
                          </p:cTn>
                        </p:par>
                        <p:par>
                          <p:cTn id="40" fill="hold">
                            <p:stCondLst>
                              <p:cond delay="7000"/>
                            </p:stCondLst>
                            <p:childTnLst>
                              <p:par>
                                <p:cTn id="41" presetID="55"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strVal val="#ppt_w*0.70"/>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Effect transition="in" filter="fade">
                                      <p:cBhvr>
                                        <p:cTn id="4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2978" name="Picture 2" descr="http://upload.wikimedia.org/wikipedia/commons/3/37/Lyon-griswold-brawl.jpg"/>
          <p:cNvPicPr>
            <a:picLocks noGrp="1" noChangeAspect="1" noChangeArrowheads="1"/>
          </p:cNvPicPr>
          <p:nvPr>
            <p:ph idx="1"/>
          </p:nvPr>
        </p:nvPicPr>
        <p:blipFill>
          <a:blip r:embed="rId3" cstate="print"/>
          <a:srcRect l="2025" t="2899"/>
          <a:stretch>
            <a:fillRect/>
          </a:stretch>
        </p:blipFill>
        <p:spPr bwMode="auto">
          <a:xfrm>
            <a:off x="1524000" y="1477568"/>
            <a:ext cx="7441209" cy="5151832"/>
          </a:xfrm>
          <a:prstGeom prst="rect">
            <a:avLst/>
          </a:prstGeom>
          <a:noFill/>
        </p:spPr>
      </p:pic>
      <p:sp>
        <p:nvSpPr>
          <p:cNvPr id="2" name="Title 1"/>
          <p:cNvSpPr>
            <a:spLocks noGrp="1"/>
          </p:cNvSpPr>
          <p:nvPr>
            <p:ph type="title"/>
          </p:nvPr>
        </p:nvSpPr>
        <p:spPr>
          <a:xfrm>
            <a:off x="152400" y="152400"/>
            <a:ext cx="7162800" cy="914400"/>
          </a:xfrm>
          <a:solidFill>
            <a:schemeClr val="tx1">
              <a:alpha val="75000"/>
            </a:schemeClr>
          </a:solidFill>
          <a:effectLst>
            <a:softEdge rad="63500"/>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Griswold-Lyon Fight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74580" y="990600"/>
            <a:ext cx="1223412" cy="707886"/>
          </a:xfrm>
          <a:prstGeom prst="rect">
            <a:avLst/>
          </a:prstGeom>
        </p:spPr>
        <p:txBody>
          <a:bodyPr wrap="none">
            <a:spAutoFit/>
          </a:bodyPr>
          <a:lstStyle/>
          <a:p>
            <a:r>
              <a:rPr lang="en-US" sz="4000" b="1" dirty="0" smtClean="0">
                <a:ln w="11430"/>
                <a:solidFill>
                  <a:schemeClr val="bg1"/>
                </a:solidFill>
                <a:effectLst>
                  <a:outerShdw blurRad="50800" dist="39000" dir="5460000" algn="tl">
                    <a:srgbClr val="000000">
                      <a:alpha val="38000"/>
                    </a:srgbClr>
                  </a:outerShdw>
                </a:effectLst>
              </a:rPr>
              <a:t>1798</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229600" cy="990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Alien and Sedition Acts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41" name="Picture 1" descr="C:\Users\Tom\AppData\Local\Microsoft\Windows\Temporary Internet Files\Content.IE5\S3LQFRLB\MC900371088[1].wmf"/>
          <p:cNvPicPr>
            <a:picLocks noChangeAspect="1" noChangeArrowheads="1"/>
          </p:cNvPicPr>
          <p:nvPr/>
        </p:nvPicPr>
        <p:blipFill>
          <a:blip r:embed="rId3" cstate="print"/>
          <a:srcRect/>
          <a:stretch>
            <a:fillRect/>
          </a:stretch>
        </p:blipFill>
        <p:spPr bwMode="auto">
          <a:xfrm>
            <a:off x="519517" y="1676400"/>
            <a:ext cx="2985683" cy="2603907"/>
          </a:xfrm>
          <a:prstGeom prst="rect">
            <a:avLst/>
          </a:prstGeom>
          <a:noFill/>
        </p:spPr>
      </p:pic>
      <p:sp>
        <p:nvSpPr>
          <p:cNvPr id="7" name="TextBox 6"/>
          <p:cNvSpPr txBox="1"/>
          <p:nvPr/>
        </p:nvSpPr>
        <p:spPr>
          <a:xfrm>
            <a:off x="152400" y="914400"/>
            <a:ext cx="1905000" cy="707886"/>
          </a:xfrm>
          <a:prstGeom prst="rect">
            <a:avLst/>
          </a:prstGeom>
          <a:noFill/>
        </p:spPr>
        <p:txBody>
          <a:bodyPr wrap="square" rtlCol="0">
            <a:spAutoFit/>
          </a:bodyPr>
          <a:lstStyle/>
          <a:p>
            <a:r>
              <a:rPr lang="en-US" sz="4000" b="1" dirty="0" smtClean="0">
                <a:solidFill>
                  <a:schemeClr val="bg1"/>
                </a:solidFill>
              </a:rPr>
              <a:t>1798</a:t>
            </a:r>
            <a:endParaRPr lang="en-US" sz="4000" b="1" dirty="0">
              <a:solidFill>
                <a:schemeClr val="bg1"/>
              </a:solidFill>
            </a:endParaRPr>
          </a:p>
        </p:txBody>
      </p:sp>
      <p:sp>
        <p:nvSpPr>
          <p:cNvPr id="11" name="TextBox 10"/>
          <p:cNvSpPr txBox="1"/>
          <p:nvPr/>
        </p:nvSpPr>
        <p:spPr>
          <a:xfrm>
            <a:off x="228600" y="4723418"/>
            <a:ext cx="8839200" cy="1323439"/>
          </a:xfrm>
          <a:prstGeom prst="rect">
            <a:avLst/>
          </a:prstGeom>
          <a:noFill/>
        </p:spPr>
        <p:txBody>
          <a:bodyPr wrap="square" rtlCol="0">
            <a:spAutoFit/>
          </a:bodyPr>
          <a:lstStyle/>
          <a:p>
            <a:pPr>
              <a:spcAft>
                <a:spcPts val="1800"/>
              </a:spcAft>
            </a:pPr>
            <a:r>
              <a:rPr lang="en-US" sz="4000" b="1" dirty="0" smtClean="0">
                <a:solidFill>
                  <a:schemeClr val="bg1"/>
                </a:solidFill>
              </a:rPr>
              <a:t>Federalists in Congress place restrictions on citizenship and </a:t>
            </a:r>
            <a:r>
              <a:rPr lang="en-US" sz="4000" b="1" dirty="0" smtClean="0">
                <a:solidFill>
                  <a:schemeClr val="accent4">
                    <a:lumMod val="60000"/>
                    <a:lumOff val="40000"/>
                  </a:schemeClr>
                </a:solidFill>
              </a:rPr>
              <a:t>POLITICAL SPEECH</a:t>
            </a:r>
            <a:r>
              <a:rPr lang="en-US" sz="4000" b="1" dirty="0" smtClean="0">
                <a:solidFill>
                  <a:schemeClr val="bg1"/>
                </a:solidFill>
              </a:rPr>
              <a:t>.</a:t>
            </a:r>
            <a:endParaRPr lang="en-US" sz="4000" b="1" dirty="0">
              <a:solidFill>
                <a:schemeClr val="bg1"/>
              </a:solidFill>
            </a:endParaRPr>
          </a:p>
        </p:txBody>
      </p:sp>
      <p:pic>
        <p:nvPicPr>
          <p:cNvPr id="13" name="Picture 2" descr="C:\Users\Tom\AppData\Local\Microsoft\Windows\Temporary Internet Files\Content.IE5\CKT9UPW3\MC900437803[1].wmf"/>
          <p:cNvPicPr>
            <a:picLocks noChangeAspect="1" noChangeArrowheads="1"/>
          </p:cNvPicPr>
          <p:nvPr/>
        </p:nvPicPr>
        <p:blipFill>
          <a:blip r:embed="rId4" cstate="print"/>
          <a:srcRect/>
          <a:stretch>
            <a:fillRect/>
          </a:stretch>
        </p:blipFill>
        <p:spPr bwMode="auto">
          <a:xfrm>
            <a:off x="5334000" y="1317887"/>
            <a:ext cx="3233062" cy="322754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2" descr="File:Constitution Pg1of4 AC.jpg"/>
          <p:cNvPicPr>
            <a:picLocks noChangeAspect="1" noChangeArrowheads="1"/>
          </p:cNvPicPr>
          <p:nvPr/>
        </p:nvPicPr>
        <p:blipFill>
          <a:blip r:embed="rId3" cstate="print"/>
          <a:srcRect l="1616" t="2671" r="48485" b="75759"/>
          <a:stretch>
            <a:fillRect/>
          </a:stretch>
        </p:blipFill>
        <p:spPr bwMode="auto">
          <a:xfrm>
            <a:off x="-29688" y="0"/>
            <a:ext cx="3230088" cy="1689585"/>
          </a:xfrm>
          <a:prstGeom prst="rect">
            <a:avLst/>
          </a:prstGeom>
          <a:noFill/>
          <a:effectLst>
            <a:softEdge rad="63500"/>
          </a:effectLst>
        </p:spPr>
      </p:pic>
      <p:sp>
        <p:nvSpPr>
          <p:cNvPr id="2" name="Title 1"/>
          <p:cNvSpPr>
            <a:spLocks noGrp="1"/>
          </p:cNvSpPr>
          <p:nvPr>
            <p:ph type="title"/>
          </p:nvPr>
        </p:nvSpPr>
        <p:spPr>
          <a:xfrm>
            <a:off x="3352800" y="152400"/>
            <a:ext cx="5638800" cy="1371600"/>
          </a:xfrm>
        </p:spPr>
        <p:txBody>
          <a:bodyPr>
            <a:normAutofit fontScale="90000"/>
          </a:bodyPr>
          <a:lstStyle/>
          <a:p>
            <a:r>
              <a:rPr lang="en-US" b="1" i="1" dirty="0" smtClean="0">
                <a:solidFill>
                  <a:schemeClr val="bg1"/>
                </a:solidFill>
              </a:rPr>
              <a:t>Was the Sedition Act </a:t>
            </a:r>
            <a:r>
              <a:rPr lang="en-US" sz="5800" b="1" i="1" dirty="0" smtClean="0">
                <a:solidFill>
                  <a:schemeClr val="bg1"/>
                </a:solidFill>
              </a:rPr>
              <a:t>constitutional?</a:t>
            </a:r>
            <a:endParaRPr lang="en-US" sz="5800" b="1" i="1" dirty="0">
              <a:solidFill>
                <a:schemeClr val="bg1"/>
              </a:solidFill>
            </a:endParaRPr>
          </a:p>
        </p:txBody>
      </p:sp>
      <p:grpSp>
        <p:nvGrpSpPr>
          <p:cNvPr id="8" name="Group 7"/>
          <p:cNvGrpSpPr/>
          <p:nvPr/>
        </p:nvGrpSpPr>
        <p:grpSpPr>
          <a:xfrm>
            <a:off x="1371600" y="1957119"/>
            <a:ext cx="6172200" cy="2743200"/>
            <a:chOff x="990600" y="1447800"/>
            <a:chExt cx="6172200" cy="2743200"/>
          </a:xfrm>
        </p:grpSpPr>
        <p:pic>
          <p:nvPicPr>
            <p:cNvPr id="6" name="Picture 4" descr="http://backgrounds.picaboo.com/download/b0/03/b032c0e8e30c4731970b9dcdd5736350/Parchment%204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27"/>
            <a:stretch/>
          </p:blipFill>
          <p:spPr bwMode="auto">
            <a:xfrm>
              <a:off x="990600" y="1447800"/>
              <a:ext cx="6172200" cy="2743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2590800"/>
              <a:ext cx="184731" cy="707886"/>
            </a:xfrm>
            <a:prstGeom prst="rect">
              <a:avLst/>
            </a:prstGeom>
          </p:spPr>
          <p:txBody>
            <a:bodyPr wrap="none">
              <a:spAutoFit/>
            </a:bodyPr>
            <a:lstStyle/>
            <a:p>
              <a:endParaRPr lang="en-US" sz="4000" b="1" dirty="0">
                <a:latin typeface="Monotype Corsiva" pitchFamily="66" charset="0"/>
              </a:endParaRPr>
            </a:p>
          </p:txBody>
        </p:sp>
        <p:sp>
          <p:nvSpPr>
            <p:cNvPr id="7" name="Rectangle 6"/>
            <p:cNvSpPr/>
            <p:nvPr/>
          </p:nvSpPr>
          <p:spPr>
            <a:xfrm>
              <a:off x="1219200" y="1676400"/>
              <a:ext cx="5562600" cy="769441"/>
            </a:xfrm>
            <a:prstGeom prst="rect">
              <a:avLst/>
            </a:prstGeom>
          </p:spPr>
          <p:txBody>
            <a:bodyPr wrap="square">
              <a:spAutoFit/>
            </a:bodyPr>
            <a:lstStyle/>
            <a:p>
              <a:r>
                <a:rPr lang="en-US" sz="4400" b="1" dirty="0" smtClean="0">
                  <a:latin typeface="Monotype Corsiva" pitchFamily="66" charset="0"/>
                </a:rPr>
                <a:t>From Amendment I:</a:t>
              </a:r>
              <a:endParaRPr lang="en-US" sz="4400" b="1" dirty="0"/>
            </a:p>
          </p:txBody>
        </p:sp>
      </p:grpSp>
      <p:sp>
        <p:nvSpPr>
          <p:cNvPr id="9" name="Rectangle 8"/>
          <p:cNvSpPr/>
          <p:nvPr/>
        </p:nvSpPr>
        <p:spPr>
          <a:xfrm>
            <a:off x="3079066" y="5105400"/>
            <a:ext cx="4464734" cy="923330"/>
          </a:xfrm>
          <a:prstGeom prst="rect">
            <a:avLst/>
          </a:prstGeom>
        </p:spPr>
        <p:txBody>
          <a:bodyPr wrap="square">
            <a:spAutoFit/>
          </a:bodyPr>
          <a:lstStyle/>
          <a:p>
            <a:pPr algn="ctr"/>
            <a:r>
              <a:rPr lang="en-US" sz="5400" b="1" dirty="0" smtClean="0">
                <a:solidFill>
                  <a:schemeClr val="bg1"/>
                </a:solidFill>
                <a:latin typeface="Baskerville Old Face" pitchFamily="18" charset="0"/>
              </a:rPr>
              <a:t>RESERVED</a:t>
            </a:r>
            <a:endParaRPr lang="en-US" dirty="0">
              <a:solidFill>
                <a:schemeClr val="bg1"/>
              </a:solidFill>
              <a:latin typeface="Baskerville Old Face" pitchFamily="18" charset="0"/>
            </a:endParaRPr>
          </a:p>
        </p:txBody>
      </p:sp>
      <p:pic>
        <p:nvPicPr>
          <p:cNvPr id="9218" name="Picture 2" descr="C:\Users\Tom\AppData\Local\Microsoft\Windows\Temporary Internet Files\Content.IE5\5HQ3BEI5\MC90043958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416" y="4800600"/>
            <a:ext cx="2089368" cy="17687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02165" y="2895600"/>
            <a:ext cx="4860635" cy="1569660"/>
          </a:xfrm>
          <a:prstGeom prst="rect">
            <a:avLst/>
          </a:prstGeom>
        </p:spPr>
        <p:txBody>
          <a:bodyPr wrap="square">
            <a:spAutoFit/>
          </a:bodyPr>
          <a:lstStyle/>
          <a:p>
            <a:r>
              <a:rPr lang="en-US" sz="3200" b="1" dirty="0">
                <a:latin typeface="Monotype Corsiva" pitchFamily="66" charset="0"/>
              </a:rPr>
              <a:t>Congress shall make </a:t>
            </a:r>
            <a:r>
              <a:rPr lang="en-US" sz="3200" b="1" dirty="0" smtClean="0">
                <a:latin typeface="Monotype Corsiva" pitchFamily="66" charset="0"/>
              </a:rPr>
              <a:t>no law… abridging </a:t>
            </a:r>
            <a:r>
              <a:rPr lang="en-US" sz="3200" b="1" dirty="0">
                <a:latin typeface="Monotype Corsiva" pitchFamily="66" charset="0"/>
              </a:rPr>
              <a:t>the freedom of speech, or of the </a:t>
            </a:r>
            <a:r>
              <a:rPr lang="en-US" sz="3200" b="1" dirty="0" smtClean="0">
                <a:latin typeface="Monotype Corsiva" pitchFamily="66" charset="0"/>
              </a:rPr>
              <a:t>press…</a:t>
            </a:r>
            <a:endParaRPr lang="en-US" sz="3200" b="1" dirty="0">
              <a:latin typeface="Monotype Corsiva" pitchFamily="66" charset="0"/>
            </a:endParaRPr>
          </a:p>
        </p:txBody>
      </p:sp>
    </p:spTree>
    <p:extLst>
      <p:ext uri="{BB962C8B-B14F-4D97-AF65-F5344CB8AC3E}">
        <p14:creationId xmlns:p14="http://schemas.microsoft.com/office/powerpoint/2010/main" val="2480198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26" presetClass="emph" presetSubtype="0" fill="hold" grpId="0" nodeType="after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500"/>
                            </p:stCondLst>
                            <p:childTnLst>
                              <p:par>
                                <p:cTn id="19" presetID="26" presetClass="entr" presetSubtype="0" fill="hold" nodeType="after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wipe(down)">
                                      <p:cBhvr>
                                        <p:cTn id="21" dur="580">
                                          <p:stCondLst>
                                            <p:cond delay="0"/>
                                          </p:stCondLst>
                                        </p:cTn>
                                        <p:tgtEl>
                                          <p:spTgt spid="9218"/>
                                        </p:tgtEl>
                                      </p:cBhvr>
                                    </p:animEffect>
                                    <p:anim calcmode="lin" valueType="num">
                                      <p:cBhvr>
                                        <p:cTn id="22"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27" dur="26">
                                          <p:stCondLst>
                                            <p:cond delay="650"/>
                                          </p:stCondLst>
                                        </p:cTn>
                                        <p:tgtEl>
                                          <p:spTgt spid="9218"/>
                                        </p:tgtEl>
                                      </p:cBhvr>
                                      <p:to x="100000" y="60000"/>
                                    </p:animScale>
                                    <p:animScale>
                                      <p:cBhvr>
                                        <p:cTn id="28" dur="166" decel="50000">
                                          <p:stCondLst>
                                            <p:cond delay="676"/>
                                          </p:stCondLst>
                                        </p:cTn>
                                        <p:tgtEl>
                                          <p:spTgt spid="9218"/>
                                        </p:tgtEl>
                                      </p:cBhvr>
                                      <p:to x="100000" y="100000"/>
                                    </p:animScale>
                                    <p:animScale>
                                      <p:cBhvr>
                                        <p:cTn id="29" dur="26">
                                          <p:stCondLst>
                                            <p:cond delay="1312"/>
                                          </p:stCondLst>
                                        </p:cTn>
                                        <p:tgtEl>
                                          <p:spTgt spid="9218"/>
                                        </p:tgtEl>
                                      </p:cBhvr>
                                      <p:to x="100000" y="80000"/>
                                    </p:animScale>
                                    <p:animScale>
                                      <p:cBhvr>
                                        <p:cTn id="30" dur="166" decel="50000">
                                          <p:stCondLst>
                                            <p:cond delay="1338"/>
                                          </p:stCondLst>
                                        </p:cTn>
                                        <p:tgtEl>
                                          <p:spTgt spid="9218"/>
                                        </p:tgtEl>
                                      </p:cBhvr>
                                      <p:to x="100000" y="100000"/>
                                    </p:animScale>
                                    <p:animScale>
                                      <p:cBhvr>
                                        <p:cTn id="31" dur="26">
                                          <p:stCondLst>
                                            <p:cond delay="1642"/>
                                          </p:stCondLst>
                                        </p:cTn>
                                        <p:tgtEl>
                                          <p:spTgt spid="9218"/>
                                        </p:tgtEl>
                                      </p:cBhvr>
                                      <p:to x="100000" y="90000"/>
                                    </p:animScale>
                                    <p:animScale>
                                      <p:cBhvr>
                                        <p:cTn id="32" dur="166" decel="50000">
                                          <p:stCondLst>
                                            <p:cond delay="1668"/>
                                          </p:stCondLst>
                                        </p:cTn>
                                        <p:tgtEl>
                                          <p:spTgt spid="9218"/>
                                        </p:tgtEl>
                                      </p:cBhvr>
                                      <p:to x="100000" y="100000"/>
                                    </p:animScale>
                                    <p:animScale>
                                      <p:cBhvr>
                                        <p:cTn id="33" dur="26">
                                          <p:stCondLst>
                                            <p:cond delay="1808"/>
                                          </p:stCondLst>
                                        </p:cTn>
                                        <p:tgtEl>
                                          <p:spTgt spid="9218"/>
                                        </p:tgtEl>
                                      </p:cBhvr>
                                      <p:to x="100000" y="95000"/>
                                    </p:animScale>
                                    <p:animScale>
                                      <p:cBhvr>
                                        <p:cTn id="34" dur="166" decel="50000">
                                          <p:stCondLst>
                                            <p:cond delay="1834"/>
                                          </p:stCondLst>
                                        </p:cTn>
                                        <p:tgtEl>
                                          <p:spTgt spid="92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9290"/>
          <a:stretch/>
        </p:blipFill>
        <p:spPr>
          <a:xfrm rot="443914">
            <a:off x="-749297" y="2004596"/>
            <a:ext cx="10185708" cy="5480635"/>
          </a:xfrm>
          <a:prstGeom prst="rect">
            <a:avLst/>
          </a:prstGeom>
          <a:effectLst>
            <a:softEdge rad="31750"/>
          </a:effectLst>
        </p:spPr>
      </p:pic>
      <p:sp>
        <p:nvSpPr>
          <p:cNvPr id="12" name="Title 3"/>
          <p:cNvSpPr>
            <a:spLocks noGrp="1"/>
          </p:cNvSpPr>
          <p:nvPr>
            <p:ph type="title"/>
          </p:nvPr>
        </p:nvSpPr>
        <p:spPr>
          <a:xfrm>
            <a:off x="3200400" y="285750"/>
            <a:ext cx="5791200" cy="299085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nSpc>
                <a:spcPct val="80000"/>
              </a:lnSpc>
            </a:pP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Garamond" pitchFamily="18" charset="0"/>
                <a:cs typeface="Arial" pitchFamily="34" charset="0"/>
              </a:rPr>
              <a:t>Virginia</a:t>
            </a:r>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Garamond" pitchFamily="18" charset="0"/>
                <a:cs typeface="Arial" pitchFamily="34" charset="0"/>
              </a:rPr>
              <a:t> </a:t>
            </a: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Garamond" pitchFamily="18" charset="0"/>
                <a:cs typeface="Arial" pitchFamily="34" charset="0"/>
              </a:rPr>
              <a:t>and </a:t>
            </a:r>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Garamond" pitchFamily="18" charset="0"/>
                <a:cs typeface="Arial" pitchFamily="34" charset="0"/>
              </a:rPr>
              <a:t>Kentucky </a:t>
            </a: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Garamond" pitchFamily="18" charset="0"/>
                <a:cs typeface="Arial" pitchFamily="34" charset="0"/>
              </a:rPr>
              <a:t>Resolutions</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Garamond" pitchFamily="18" charset="0"/>
              <a:cs typeface="Arial" pitchFamily="34" charset="0"/>
            </a:endParaRPr>
          </a:p>
        </p:txBody>
      </p:sp>
      <p:pic>
        <p:nvPicPr>
          <p:cNvPr id="6" name="Picture 2" descr="James Mad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96636"/>
            <a:ext cx="2286000" cy="2784764"/>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pic>
        <p:nvPicPr>
          <p:cNvPr id="9" name="Picture 2" descr="File:Thomas Jefferson by Rembrandt Peale, 18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81000"/>
            <a:ext cx="2032794" cy="24248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 Placeholder 5"/>
          <p:cNvSpPr txBox="1">
            <a:spLocks/>
          </p:cNvSpPr>
          <p:nvPr/>
        </p:nvSpPr>
        <p:spPr>
          <a:xfrm>
            <a:off x="1600200" y="2667000"/>
            <a:ext cx="2057400" cy="639762"/>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Madison </a:t>
            </a:r>
            <a:endParaRPr lang="en-US" sz="3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Text Placeholder 5"/>
          <p:cNvSpPr txBox="1">
            <a:spLocks/>
          </p:cNvSpPr>
          <p:nvPr/>
        </p:nvSpPr>
        <p:spPr>
          <a:xfrm>
            <a:off x="203994" y="2286000"/>
            <a:ext cx="1981200" cy="639762"/>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Jefferson</a:t>
            </a:r>
            <a:endParaRPr lang="en-US" sz="3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799673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75000">
              <a:schemeClr val="tx1"/>
            </a:gs>
            <a:gs pos="100000">
              <a:schemeClr val="accent6">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pperplate Gothic Light" pitchFamily="34" charset="0"/>
              </a:rPr>
              <a:t>The President’s Cabinet</a:t>
            </a:r>
          </a:p>
        </p:txBody>
      </p:sp>
      <p:pic>
        <p:nvPicPr>
          <p:cNvPr id="1026" name="Picture 2"/>
          <p:cNvPicPr>
            <a:picLocks noChangeAspect="1" noChangeArrowheads="1"/>
          </p:cNvPicPr>
          <p:nvPr/>
        </p:nvPicPr>
        <p:blipFill>
          <a:blip r:embed="rId2" cstate="print">
            <a:lum contrast="10000"/>
          </a:blip>
          <a:srcRect/>
          <a:stretch>
            <a:fillRect/>
          </a:stretch>
        </p:blipFill>
        <p:spPr bwMode="auto">
          <a:xfrm>
            <a:off x="0" y="1143000"/>
            <a:ext cx="9144000" cy="5140960"/>
          </a:xfrm>
          <a:prstGeom prst="rect">
            <a:avLst/>
          </a:prstGeom>
          <a:noFill/>
          <a:ln w="9525">
            <a:noFill/>
            <a:miter lim="800000"/>
            <a:headEnd/>
            <a:tailEnd/>
          </a:ln>
        </p:spPr>
      </p:pic>
      <p:sp>
        <p:nvSpPr>
          <p:cNvPr id="5" name="Rectangle 4"/>
          <p:cNvSpPr/>
          <p:nvPr/>
        </p:nvSpPr>
        <p:spPr>
          <a:xfrm>
            <a:off x="457200" y="6324600"/>
            <a:ext cx="8229600" cy="400110"/>
          </a:xfrm>
          <a:prstGeom prst="rect">
            <a:avLst/>
          </a:prstGeom>
        </p:spPr>
        <p:txBody>
          <a:bodyPr wrap="square">
            <a:spAutoFit/>
          </a:bodyPr>
          <a:lstStyle/>
          <a:p>
            <a:pPr algn="ctr"/>
            <a:r>
              <a:rPr lang="en-US" sz="2000" b="1" dirty="0" smtClean="0">
                <a:hlinkClick r:id="rId3"/>
              </a:rPr>
              <a:t>http://www.whitehouse.gov/administration/cabinet</a:t>
            </a:r>
            <a:r>
              <a:rPr lang="en-US" sz="2000" b="1" dirty="0" smtClean="0"/>
              <a:t> </a:t>
            </a:r>
            <a:endParaRPr lang="en-US" sz="20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9290"/>
          <a:stretch/>
        </p:blipFill>
        <p:spPr>
          <a:xfrm rot="443914">
            <a:off x="-749297" y="2004596"/>
            <a:ext cx="10185708" cy="5480635"/>
          </a:xfrm>
          <a:prstGeom prst="rect">
            <a:avLst/>
          </a:prstGeom>
          <a:effectLst>
            <a:softEdge rad="31750"/>
          </a:effectLst>
        </p:spPr>
      </p:pic>
      <p:pic>
        <p:nvPicPr>
          <p:cNvPr id="6" name="Picture 2" descr="James Mad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96636"/>
            <a:ext cx="2286000" cy="2784764"/>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pic>
        <p:nvPicPr>
          <p:cNvPr id="9" name="Picture 2" descr="File:Thomas Jefferson by Rembrandt Peale, 18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81000"/>
            <a:ext cx="2032794" cy="24248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 Placeholder 5"/>
          <p:cNvSpPr txBox="1">
            <a:spLocks/>
          </p:cNvSpPr>
          <p:nvPr/>
        </p:nvSpPr>
        <p:spPr>
          <a:xfrm>
            <a:off x="1600200" y="2667000"/>
            <a:ext cx="2057400" cy="639762"/>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Madison </a:t>
            </a:r>
            <a:endParaRPr lang="en-US" sz="3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Text Placeholder 5"/>
          <p:cNvSpPr txBox="1">
            <a:spLocks/>
          </p:cNvSpPr>
          <p:nvPr/>
        </p:nvSpPr>
        <p:spPr>
          <a:xfrm>
            <a:off x="203994" y="2286000"/>
            <a:ext cx="1981200" cy="639762"/>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Jefferson</a:t>
            </a:r>
            <a:endParaRPr lang="en-US" sz="3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Title 3"/>
          <p:cNvSpPr>
            <a:spLocks noGrp="1"/>
          </p:cNvSpPr>
          <p:nvPr>
            <p:ph type="title"/>
          </p:nvPr>
        </p:nvSpPr>
        <p:spPr>
          <a:xfrm>
            <a:off x="3657600" y="407988"/>
            <a:ext cx="5257800" cy="2640012"/>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lnSpc>
                <a:spcPct val="80000"/>
              </a:lnSpc>
            </a:pPr>
            <a:r>
              <a:rPr lang="en-US" sz="4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Garamond" pitchFamily="18" charset="0"/>
                <a:cs typeface="Arial" pitchFamily="34" charset="0"/>
              </a:rPr>
              <a:t>State legislatures can protest [and nullify] unconstitutional laws.</a:t>
            </a:r>
            <a:endParaRPr lang="en-US" sz="4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Garamond" pitchFamily="18" charset="0"/>
              <a:cs typeface="Arial" pitchFamily="34" charset="0"/>
            </a:endParaRPr>
          </a:p>
        </p:txBody>
      </p:sp>
    </p:spTree>
    <p:extLst>
      <p:ext uri="{BB962C8B-B14F-4D97-AF65-F5344CB8AC3E}">
        <p14:creationId xmlns:p14="http://schemas.microsoft.com/office/powerpoint/2010/main" val="4030131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4" descr="http://backgrounds.picaboo.com/download/b0/03/b032c0e8e30c4731970b9dcdd5736350/Parchment%20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27" t="1859"/>
          <a:stretch/>
        </p:blipFill>
        <p:spPr bwMode="auto">
          <a:xfrm>
            <a:off x="0" y="0"/>
            <a:ext cx="9143999"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461904" y="304800"/>
            <a:ext cx="7691496" cy="1015663"/>
          </a:xfrm>
          <a:prstGeom prst="rect">
            <a:avLst/>
          </a:prstGeom>
        </p:spPr>
        <p:txBody>
          <a:bodyPr wrap="square">
            <a:spAutoFit/>
          </a:bodyPr>
          <a:lstStyle/>
          <a:p>
            <a:r>
              <a:rPr lang="en-US" sz="6000" b="1" dirty="0" smtClean="0">
                <a:latin typeface="Monotype Corsiva" pitchFamily="66" charset="0"/>
              </a:rPr>
              <a:t>Kentucky Resolutions</a:t>
            </a:r>
            <a:endParaRPr lang="en-US" sz="6000" b="1" dirty="0"/>
          </a:p>
        </p:txBody>
      </p:sp>
      <p:sp>
        <p:nvSpPr>
          <p:cNvPr id="18" name="Rectangle 17"/>
          <p:cNvSpPr/>
          <p:nvPr/>
        </p:nvSpPr>
        <p:spPr>
          <a:xfrm>
            <a:off x="490257" y="1828800"/>
            <a:ext cx="7967943" cy="4708981"/>
          </a:xfrm>
          <a:prstGeom prst="rect">
            <a:avLst/>
          </a:prstGeom>
        </p:spPr>
        <p:txBody>
          <a:bodyPr wrap="square">
            <a:spAutoFit/>
          </a:bodyPr>
          <a:lstStyle/>
          <a:p>
            <a:r>
              <a:rPr lang="en-US" sz="6000" b="1" dirty="0">
                <a:latin typeface="Monotype Corsiva" pitchFamily="66" charset="0"/>
              </a:rPr>
              <a:t>In questions of power, </a:t>
            </a:r>
            <a:r>
              <a:rPr lang="en-US" sz="6000" b="1" dirty="0" smtClean="0">
                <a:latin typeface="Monotype Corsiva" pitchFamily="66" charset="0"/>
              </a:rPr>
              <a:t>  then</a:t>
            </a:r>
            <a:r>
              <a:rPr lang="en-US" sz="6000" b="1" dirty="0">
                <a:latin typeface="Monotype Corsiva" pitchFamily="66" charset="0"/>
              </a:rPr>
              <a:t>, </a:t>
            </a:r>
            <a:r>
              <a:rPr lang="en-US" sz="6000" b="1" dirty="0" smtClean="0">
                <a:latin typeface="Monotype Corsiva" pitchFamily="66" charset="0"/>
              </a:rPr>
              <a:t>let </a:t>
            </a:r>
            <a:r>
              <a:rPr lang="en-US" sz="6000" b="1" dirty="0">
                <a:latin typeface="Monotype Corsiva" pitchFamily="66" charset="0"/>
              </a:rPr>
              <a:t>no more be heard of confidence in man, but </a:t>
            </a:r>
            <a:r>
              <a:rPr lang="en-US" sz="6000" b="1" dirty="0" smtClean="0">
                <a:latin typeface="Monotype Corsiva" pitchFamily="66" charset="0"/>
              </a:rPr>
              <a:t/>
            </a:r>
            <a:br>
              <a:rPr lang="en-US" sz="6000" b="1" dirty="0" smtClean="0">
                <a:latin typeface="Monotype Corsiva" pitchFamily="66" charset="0"/>
              </a:rPr>
            </a:br>
            <a:r>
              <a:rPr lang="en-US" sz="6000" b="1" dirty="0" smtClean="0">
                <a:solidFill>
                  <a:srgbClr val="C00000"/>
                </a:solidFill>
                <a:latin typeface="Monotype Corsiva" pitchFamily="66" charset="0"/>
              </a:rPr>
              <a:t>bind </a:t>
            </a:r>
            <a:r>
              <a:rPr lang="en-US" sz="6000" b="1" dirty="0">
                <a:solidFill>
                  <a:srgbClr val="C00000"/>
                </a:solidFill>
                <a:latin typeface="Monotype Corsiva" pitchFamily="66" charset="0"/>
              </a:rPr>
              <a:t>him </a:t>
            </a:r>
            <a:r>
              <a:rPr lang="en-US" sz="6000" b="1" dirty="0" smtClean="0">
                <a:solidFill>
                  <a:srgbClr val="C00000"/>
                </a:solidFill>
                <a:latin typeface="Monotype Corsiva" pitchFamily="66" charset="0"/>
              </a:rPr>
              <a:t>down…by </a:t>
            </a:r>
            <a:r>
              <a:rPr lang="en-US" sz="6000" b="1" dirty="0">
                <a:solidFill>
                  <a:srgbClr val="C00000"/>
                </a:solidFill>
                <a:latin typeface="Monotype Corsiva" pitchFamily="66" charset="0"/>
              </a:rPr>
              <a:t>the chains of the Constitution.</a:t>
            </a:r>
          </a:p>
        </p:txBody>
      </p:sp>
      <p:pic>
        <p:nvPicPr>
          <p:cNvPr id="6" name="Picture 2" descr="File:Thomas Jefferson by Rembrandt Peale, 1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1" y="304799"/>
            <a:ext cx="2057400" cy="24541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0325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4" descr="http://backgrounds.picaboo.com/download/b0/03/b032c0e8e30c4731970b9dcdd5736350/Parchment%20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27" t="1859"/>
          <a:stretch/>
        </p:blipFill>
        <p:spPr bwMode="auto">
          <a:xfrm>
            <a:off x="0" y="0"/>
            <a:ext cx="9143999"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461904" y="304800"/>
            <a:ext cx="7691496" cy="1508105"/>
          </a:xfrm>
          <a:prstGeom prst="rect">
            <a:avLst/>
          </a:prstGeom>
        </p:spPr>
        <p:txBody>
          <a:bodyPr wrap="square">
            <a:spAutoFit/>
          </a:bodyPr>
          <a:lstStyle/>
          <a:p>
            <a:r>
              <a:rPr lang="en-US" sz="6000" b="1" dirty="0" smtClean="0">
                <a:latin typeface="Monotype Corsiva" pitchFamily="66" charset="0"/>
              </a:rPr>
              <a:t>Jefferson</a:t>
            </a:r>
          </a:p>
          <a:p>
            <a:r>
              <a:rPr lang="en-US" sz="3200" b="1" dirty="0" smtClean="0">
                <a:latin typeface="Monotype Corsiva" pitchFamily="66" charset="0"/>
              </a:rPr>
              <a:t>to John Taylor of Caroline</a:t>
            </a:r>
            <a:endParaRPr lang="en-US" sz="3200" b="1" dirty="0"/>
          </a:p>
        </p:txBody>
      </p:sp>
      <p:sp>
        <p:nvSpPr>
          <p:cNvPr id="18" name="Rectangle 17"/>
          <p:cNvSpPr/>
          <p:nvPr/>
        </p:nvSpPr>
        <p:spPr>
          <a:xfrm>
            <a:off x="490258" y="1876485"/>
            <a:ext cx="6062942" cy="4401205"/>
          </a:xfrm>
          <a:prstGeom prst="rect">
            <a:avLst/>
          </a:prstGeom>
        </p:spPr>
        <p:txBody>
          <a:bodyPr wrap="square">
            <a:spAutoFit/>
          </a:bodyPr>
          <a:lstStyle/>
          <a:p>
            <a:pPr>
              <a:buNone/>
            </a:pPr>
            <a:r>
              <a:rPr lang="en-US" sz="4000" b="1" dirty="0">
                <a:latin typeface="Monotype Corsiva" pitchFamily="66" charset="0"/>
              </a:rPr>
              <a:t>“A little patience, and we </a:t>
            </a:r>
            <a:r>
              <a:rPr lang="en-US" sz="4000" b="1" dirty="0" smtClean="0">
                <a:latin typeface="Monotype Corsiva" pitchFamily="66" charset="0"/>
              </a:rPr>
              <a:t/>
            </a:r>
            <a:br>
              <a:rPr lang="en-US" sz="4000" b="1" dirty="0" smtClean="0">
                <a:latin typeface="Monotype Corsiva" pitchFamily="66" charset="0"/>
              </a:rPr>
            </a:br>
            <a:r>
              <a:rPr lang="en-US" sz="4000" b="1" dirty="0" smtClean="0">
                <a:latin typeface="Monotype Corsiva" pitchFamily="66" charset="0"/>
              </a:rPr>
              <a:t>shall </a:t>
            </a:r>
            <a:r>
              <a:rPr lang="en-US" sz="4000" b="1" dirty="0">
                <a:latin typeface="Monotype Corsiva" pitchFamily="66" charset="0"/>
              </a:rPr>
              <a:t>see the reign of witches pass over, their spells dissolve, and the people, recovering their true sight, restore their government to its true principles.”</a:t>
            </a:r>
            <a:endParaRPr lang="en-US" sz="4800" b="1" dirty="0">
              <a:latin typeface="Monotype Corsiva" pitchFamily="66" charset="0"/>
            </a:endParaRPr>
          </a:p>
        </p:txBody>
      </p:sp>
      <p:pic>
        <p:nvPicPr>
          <p:cNvPr id="6" name="Picture 2" descr="File:Thomas Jefferson by Rembrandt Peale, 1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9" y="304799"/>
            <a:ext cx="2133592" cy="25450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6" name="Picture 2" descr="File:John William Waterhouse - Magic Cir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3433953"/>
            <a:ext cx="2133854" cy="319544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495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75692" y="0"/>
            <a:ext cx="7268308" cy="6858000"/>
          </a:xfrm>
          <a:prstGeom prst="rect">
            <a:avLst/>
          </a:prstGeom>
          <a:noFill/>
          <a:ln w="9525">
            <a:noFill/>
            <a:miter lim="800000"/>
            <a:headEnd/>
            <a:tailEnd/>
          </a:ln>
        </p:spPr>
      </p:pic>
      <p:sp>
        <p:nvSpPr>
          <p:cNvPr id="4" name="Rectangle 3">
            <a:hlinkClick r:id="rId3"/>
          </p:cNvPr>
          <p:cNvSpPr/>
          <p:nvPr/>
        </p:nvSpPr>
        <p:spPr>
          <a:xfrm>
            <a:off x="4114800" y="76200"/>
            <a:ext cx="1295400" cy="685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hlinkClick r:id="rId4" action="ppaction://hlinksldjump"/>
          </p:cNvPr>
          <p:cNvSpPr txBox="1"/>
          <p:nvPr/>
        </p:nvSpPr>
        <p:spPr>
          <a:xfrm>
            <a:off x="7543800" y="4063425"/>
            <a:ext cx="1219200" cy="58477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Calibri"/>
                <a:ea typeface="+mn-ea"/>
                <a:cs typeface="+mn-cs"/>
              </a:rPr>
              <a:t>1800</a:t>
            </a: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TextBox 6">
            <a:hlinkClick r:id="rId5" action="ppaction://hlinksldjump"/>
          </p:cNvPr>
          <p:cNvSpPr txBox="1"/>
          <p:nvPr/>
        </p:nvSpPr>
        <p:spPr>
          <a:xfrm>
            <a:off x="6324600" y="4063425"/>
            <a:ext cx="1219200"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Calibri"/>
                <a:ea typeface="+mn-ea"/>
                <a:cs typeface="+mn-cs"/>
              </a:rPr>
              <a:t>1796</a:t>
            </a: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457200" y="76200"/>
            <a:ext cx="842090" cy="6629400"/>
          </a:xfrm>
          <a:prstGeom prst="rect">
            <a:avLst/>
          </a:prstGeom>
          <a:noFill/>
        </p:spPr>
        <p:txBody>
          <a:bodyPr vert="wordArtVert" wrap="square" rtlCol="0">
            <a:spAutoFit/>
          </a:bodyPr>
          <a:lstStyle/>
          <a:p>
            <a:r>
              <a:rPr lang="en-US" sz="3600" b="1" dirty="0" smtClean="0">
                <a:solidFill>
                  <a:schemeClr val="bg1"/>
                </a:solidFill>
                <a:effectLst>
                  <a:glow rad="228600">
                    <a:schemeClr val="accent6">
                      <a:satMod val="175000"/>
                      <a:alpha val="40000"/>
                    </a:schemeClr>
                  </a:glow>
                </a:effectLst>
              </a:rPr>
              <a:t>REVOLUTION</a:t>
            </a:r>
            <a:endParaRPr lang="en-US" sz="3600" b="1" dirty="0">
              <a:solidFill>
                <a:schemeClr val="bg1"/>
              </a:solidFill>
              <a:effectLst>
                <a:glow rad="2286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US" sz="72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…and Congress, too!</a:t>
            </a:r>
            <a:endParaRPr lang="en-US" sz="72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867708534"/>
              </p:ext>
            </p:extLst>
          </p:nvPr>
        </p:nvGraphicFramePr>
        <p:xfrm>
          <a:off x="3048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281679305"/>
              </p:ext>
            </p:extLst>
          </p:nvPr>
        </p:nvGraphicFramePr>
        <p:xfrm>
          <a:off x="48006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535450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75000">
              <a:schemeClr val="tx1"/>
            </a:gs>
            <a:gs pos="100000">
              <a:schemeClr val="accent6">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Autofit/>
          </a:bodyPr>
          <a:lstStyle/>
          <a:p>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pperplate Gothic Light" pitchFamily="34" charset="0"/>
              </a:rPr>
              <a:t>Washington’s Cabinet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8304240"/>
              </p:ext>
            </p:extLst>
          </p:nvPr>
        </p:nvGraphicFramePr>
        <p:xfrm>
          <a:off x="0" y="1463040"/>
          <a:ext cx="9144000" cy="2895600"/>
        </p:xfrm>
        <a:graphic>
          <a:graphicData uri="http://schemas.openxmlformats.org/drawingml/2006/table">
            <a:tbl>
              <a:tblPr firstRow="1" bandRow="1">
                <a:tableStyleId>{08FB837D-C827-4EFA-A057-4D05807E0F7C}</a:tableStyleId>
              </a:tblPr>
              <a:tblGrid>
                <a:gridCol w="4064000"/>
                <a:gridCol w="3302000"/>
                <a:gridCol w="1778000"/>
              </a:tblGrid>
              <a:tr h="370840">
                <a:tc>
                  <a:txBody>
                    <a:bodyPr/>
                    <a:lstStyle/>
                    <a:p>
                      <a:pPr algn="l"/>
                      <a:r>
                        <a:rPr lang="en-US" sz="4000" dirty="0" smtClean="0"/>
                        <a:t>NAME</a:t>
                      </a:r>
                      <a:endParaRPr lang="en-US" sz="4000" dirty="0"/>
                    </a:p>
                  </a:txBody>
                  <a:tcPr/>
                </a:tc>
                <a:tc>
                  <a:txBody>
                    <a:bodyPr/>
                    <a:lstStyle/>
                    <a:p>
                      <a:pPr algn="l"/>
                      <a:r>
                        <a:rPr lang="en-US" sz="4000" dirty="0" smtClean="0"/>
                        <a:t>POSITION</a:t>
                      </a:r>
                      <a:endParaRPr lang="en-US" sz="4000" dirty="0"/>
                    </a:p>
                  </a:txBody>
                  <a:tcPr/>
                </a:tc>
                <a:tc>
                  <a:txBody>
                    <a:bodyPr/>
                    <a:lstStyle/>
                    <a:p>
                      <a:pPr algn="l"/>
                      <a:r>
                        <a:rPr lang="en-US" sz="4000" dirty="0" smtClean="0"/>
                        <a:t>STATE</a:t>
                      </a:r>
                      <a:endParaRPr lang="en-US" sz="4000" dirty="0"/>
                    </a:p>
                  </a:txBody>
                  <a:tcPr/>
                </a:tc>
              </a:tr>
              <a:tr h="370840">
                <a:tc>
                  <a:txBody>
                    <a:bodyPr/>
                    <a:lstStyle/>
                    <a:p>
                      <a:r>
                        <a:rPr lang="en-US" sz="3600" b="1" dirty="0" smtClean="0"/>
                        <a:t>Thomas Jefferson</a:t>
                      </a:r>
                      <a:endParaRPr lang="en-US" sz="3600" b="1" dirty="0"/>
                    </a:p>
                  </a:txBody>
                  <a:tcPr/>
                </a:tc>
                <a:tc>
                  <a:txBody>
                    <a:bodyPr/>
                    <a:lstStyle/>
                    <a:p>
                      <a:r>
                        <a:rPr lang="en-US" sz="3600" b="1" dirty="0" smtClean="0"/>
                        <a:t>Sec. of State</a:t>
                      </a:r>
                      <a:endParaRPr lang="en-US" sz="3600" b="1" dirty="0"/>
                    </a:p>
                  </a:txBody>
                  <a:tcPr/>
                </a:tc>
                <a:tc>
                  <a:txBody>
                    <a:bodyPr/>
                    <a:lstStyle/>
                    <a:p>
                      <a:r>
                        <a:rPr lang="en-US" sz="3600" b="1" dirty="0" smtClean="0"/>
                        <a:t>VA</a:t>
                      </a:r>
                      <a:endParaRPr lang="en-US" sz="3600" b="1" dirty="0"/>
                    </a:p>
                  </a:txBody>
                  <a:tcPr/>
                </a:tc>
              </a:tr>
              <a:tr h="370840">
                <a:tc>
                  <a:txBody>
                    <a:bodyPr/>
                    <a:lstStyle/>
                    <a:p>
                      <a:r>
                        <a:rPr lang="en-US" sz="3600" b="1" dirty="0" smtClean="0"/>
                        <a:t>Alexander Hamilton</a:t>
                      </a:r>
                      <a:endParaRPr lang="en-US" sz="3600" b="1" dirty="0"/>
                    </a:p>
                  </a:txBody>
                  <a:tcPr/>
                </a:tc>
                <a:tc>
                  <a:txBody>
                    <a:bodyPr/>
                    <a:lstStyle/>
                    <a:p>
                      <a:r>
                        <a:rPr lang="en-US" sz="3600" b="1" dirty="0" smtClean="0"/>
                        <a:t>Sec. of Treasury</a:t>
                      </a:r>
                      <a:endParaRPr lang="en-US" sz="3600" b="1" dirty="0"/>
                    </a:p>
                  </a:txBody>
                  <a:tcPr/>
                </a:tc>
                <a:tc>
                  <a:txBody>
                    <a:bodyPr/>
                    <a:lstStyle/>
                    <a:p>
                      <a:r>
                        <a:rPr lang="en-US" sz="3600" b="1" dirty="0" smtClean="0"/>
                        <a:t>NY</a:t>
                      </a:r>
                      <a:endParaRPr lang="en-US" sz="3600" b="1" dirty="0"/>
                    </a:p>
                  </a:txBody>
                  <a:tcPr/>
                </a:tc>
              </a:tr>
              <a:tr h="370840">
                <a:tc>
                  <a:txBody>
                    <a:bodyPr/>
                    <a:lstStyle/>
                    <a:p>
                      <a:r>
                        <a:rPr lang="en-US" sz="2400" b="1" kern="1200" dirty="0" smtClean="0"/>
                        <a:t>Henry Knox</a:t>
                      </a:r>
                      <a:endParaRPr lang="en-US" sz="2400" b="1" kern="1200" dirty="0" smtClean="0">
                        <a:solidFill>
                          <a:schemeClr val="dk1"/>
                        </a:solidFill>
                        <a:latin typeface="+mn-lt"/>
                        <a:ea typeface="+mn-ea"/>
                        <a:cs typeface="+mn-cs"/>
                      </a:endParaRPr>
                    </a:p>
                  </a:txBody>
                  <a:tcPr/>
                </a:tc>
                <a:tc>
                  <a:txBody>
                    <a:bodyPr/>
                    <a:lstStyle/>
                    <a:p>
                      <a:r>
                        <a:rPr lang="en-US" sz="2400" b="1" kern="1200" dirty="0" smtClean="0"/>
                        <a:t>Sec. of War</a:t>
                      </a:r>
                      <a:endParaRPr lang="en-US" sz="2400" b="1" kern="1200" dirty="0" smtClean="0">
                        <a:solidFill>
                          <a:schemeClr val="dk1"/>
                        </a:solidFill>
                        <a:latin typeface="+mn-lt"/>
                        <a:ea typeface="+mn-ea"/>
                        <a:cs typeface="+mn-cs"/>
                      </a:endParaRPr>
                    </a:p>
                  </a:txBody>
                  <a:tcPr/>
                </a:tc>
                <a:tc>
                  <a:txBody>
                    <a:bodyPr/>
                    <a:lstStyle/>
                    <a:p>
                      <a:r>
                        <a:rPr lang="en-US" sz="2400" b="1" kern="1200" dirty="0" smtClean="0"/>
                        <a:t>MA</a:t>
                      </a:r>
                      <a:endParaRPr lang="en-US" sz="2400" b="1" kern="1200" dirty="0" smtClean="0">
                        <a:solidFill>
                          <a:schemeClr val="dk1"/>
                        </a:solidFill>
                        <a:latin typeface="+mn-lt"/>
                        <a:ea typeface="+mn-ea"/>
                        <a:cs typeface="+mn-cs"/>
                      </a:endParaRPr>
                    </a:p>
                  </a:txBody>
                  <a:tcPr/>
                </a:tc>
              </a:tr>
              <a:tr h="370840">
                <a:tc>
                  <a:txBody>
                    <a:bodyPr/>
                    <a:lstStyle/>
                    <a:p>
                      <a:r>
                        <a:rPr lang="en-US" sz="2400" b="1" kern="1200" dirty="0" smtClean="0"/>
                        <a:t>Edmund Randolph</a:t>
                      </a:r>
                      <a:endParaRPr lang="en-US" sz="2400" b="1" kern="1200" dirty="0" smtClean="0">
                        <a:solidFill>
                          <a:schemeClr val="dk1"/>
                        </a:solidFill>
                        <a:latin typeface="+mn-lt"/>
                        <a:ea typeface="+mn-ea"/>
                        <a:cs typeface="+mn-cs"/>
                      </a:endParaRPr>
                    </a:p>
                  </a:txBody>
                  <a:tcPr/>
                </a:tc>
                <a:tc>
                  <a:txBody>
                    <a:bodyPr/>
                    <a:lstStyle/>
                    <a:p>
                      <a:r>
                        <a:rPr lang="en-US" sz="2400" b="1" kern="1200" dirty="0" smtClean="0"/>
                        <a:t>Atty.</a:t>
                      </a:r>
                      <a:r>
                        <a:rPr lang="en-US" sz="2400" b="1" kern="1200" baseline="0" dirty="0" smtClean="0"/>
                        <a:t> General</a:t>
                      </a:r>
                      <a:endParaRPr lang="en-US" sz="2400" b="1" kern="1200" dirty="0" smtClean="0">
                        <a:solidFill>
                          <a:schemeClr val="dk1"/>
                        </a:solidFill>
                        <a:latin typeface="+mn-lt"/>
                        <a:ea typeface="+mn-ea"/>
                        <a:cs typeface="+mn-cs"/>
                      </a:endParaRPr>
                    </a:p>
                  </a:txBody>
                  <a:tcPr/>
                </a:tc>
                <a:tc>
                  <a:txBody>
                    <a:bodyPr/>
                    <a:lstStyle/>
                    <a:p>
                      <a:r>
                        <a:rPr lang="en-US" sz="2400" b="1" kern="1200" dirty="0" smtClean="0"/>
                        <a:t>VA</a:t>
                      </a:r>
                      <a:endParaRPr lang="en-US" sz="2400" b="1" kern="1200" dirty="0" smtClean="0">
                        <a:solidFill>
                          <a:schemeClr val="dk1"/>
                        </a:solidFill>
                        <a:latin typeface="+mn-lt"/>
                        <a:ea typeface="+mn-ea"/>
                        <a:cs typeface="+mn-cs"/>
                      </a:endParaRPr>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85214594"/>
              </p:ext>
            </p:extLst>
          </p:nvPr>
        </p:nvGraphicFramePr>
        <p:xfrm>
          <a:off x="0" y="531409"/>
          <a:ext cx="9144000" cy="5640791"/>
        </p:xfrm>
        <a:graphic>
          <a:graphicData uri="http://schemas.openxmlformats.org/drawingml/2006/table">
            <a:tbl>
              <a:tblPr/>
              <a:tblGrid>
                <a:gridCol w="3200400"/>
                <a:gridCol w="2743200"/>
                <a:gridCol w="3200400"/>
              </a:tblGrid>
              <a:tr h="445312">
                <a:tc>
                  <a:txBody>
                    <a:bodyPr/>
                    <a:lstStyle/>
                    <a:p>
                      <a:pPr marL="742950" marR="0" indent="0" algn="ctr">
                        <a:spcBef>
                          <a:spcPts val="0"/>
                        </a:spcBef>
                        <a:spcAft>
                          <a:spcPts val="0"/>
                        </a:spcAft>
                      </a:pPr>
                      <a:r>
                        <a:rPr lang="en-US" sz="2800" b="1" dirty="0" smtClean="0">
                          <a:solidFill>
                            <a:schemeClr val="bg1">
                              <a:lumMod val="95000"/>
                            </a:schemeClr>
                          </a:solidFill>
                          <a:latin typeface="Calibri"/>
                          <a:ea typeface="Calibri"/>
                          <a:cs typeface="Times New Roman"/>
                        </a:rPr>
                        <a:t>F</a:t>
                      </a:r>
                      <a:r>
                        <a:rPr lang="en-US" sz="2700" b="1" dirty="0" smtClean="0">
                          <a:solidFill>
                            <a:schemeClr val="bg1">
                              <a:lumMod val="95000"/>
                            </a:schemeClr>
                          </a:solidFill>
                          <a:latin typeface="Calibri"/>
                          <a:ea typeface="Calibri"/>
                          <a:cs typeface="Times New Roman"/>
                        </a:rPr>
                        <a:t>EDERALISTS</a:t>
                      </a:r>
                      <a:endParaRPr lang="en-US" sz="27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200" b="1" i="1" dirty="0" smtClean="0">
                          <a:solidFill>
                            <a:schemeClr val="bg1">
                              <a:lumMod val="95000"/>
                            </a:schemeClr>
                          </a:solidFill>
                          <a:latin typeface="Calibri"/>
                          <a:ea typeface="Calibri"/>
                          <a:cs typeface="Times New Roman"/>
                        </a:rPr>
                        <a:t>The First Party System</a:t>
                      </a:r>
                      <a:endParaRPr lang="en-US" sz="2200" b="1" i="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spcBef>
                          <a:spcPts val="0"/>
                        </a:spcBef>
                        <a:spcAft>
                          <a:spcPts val="0"/>
                        </a:spcAft>
                      </a:pPr>
                      <a:r>
                        <a:rPr lang="en-US" sz="2800" b="1" dirty="0">
                          <a:solidFill>
                            <a:schemeClr val="bg1">
                              <a:lumMod val="95000"/>
                            </a:schemeClr>
                          </a:solidFill>
                          <a:latin typeface="Calibri"/>
                          <a:ea typeface="Calibri"/>
                          <a:cs typeface="Times New Roman"/>
                        </a:rPr>
                        <a:t>R</a:t>
                      </a:r>
                      <a:r>
                        <a:rPr lang="en-US" sz="2700" b="1" dirty="0">
                          <a:solidFill>
                            <a:schemeClr val="bg1">
                              <a:lumMod val="95000"/>
                            </a:schemeClr>
                          </a:solidFill>
                          <a:latin typeface="Calibri"/>
                          <a:ea typeface="Calibri"/>
                          <a:cs typeface="Times New Roman"/>
                        </a:rPr>
                        <a:t>EPUBLICANS</a:t>
                      </a:r>
                      <a:endParaRPr lang="en-US" sz="27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820984">
                <a:tc>
                  <a:txBody>
                    <a:bodyPr/>
                    <a:lstStyle/>
                    <a:p>
                      <a:pPr marL="630238" marR="0" indent="0" algn="ctr">
                        <a:spcBef>
                          <a:spcPts val="0"/>
                        </a:spcBef>
                        <a:spcAft>
                          <a:spcPts val="0"/>
                        </a:spcAft>
                      </a:pPr>
                      <a:r>
                        <a:rPr lang="en-US" sz="2400" b="1" baseline="0" dirty="0" smtClean="0">
                          <a:solidFill>
                            <a:schemeClr val="bg1">
                              <a:lumMod val="95000"/>
                            </a:schemeClr>
                          </a:solidFill>
                          <a:latin typeface="+mn-lt"/>
                          <a:ea typeface="Calibri"/>
                          <a:cs typeface="Times New Roman"/>
                        </a:rPr>
                        <a:t>HAMILTON</a:t>
                      </a:r>
                    </a:p>
                    <a:p>
                      <a:pPr marL="630238" marR="0" indent="0" algn="ctr">
                        <a:spcBef>
                          <a:spcPts val="0"/>
                        </a:spcBef>
                        <a:spcAft>
                          <a:spcPts val="0"/>
                        </a:spcAft>
                      </a:pPr>
                      <a:r>
                        <a:rPr lang="en-US" sz="2000" b="1" baseline="0" dirty="0" smtClean="0">
                          <a:solidFill>
                            <a:schemeClr val="bg1">
                              <a:lumMod val="95000"/>
                            </a:schemeClr>
                          </a:solidFill>
                          <a:latin typeface="+mn-lt"/>
                          <a:ea typeface="Calibri"/>
                          <a:cs typeface="Times New Roman"/>
                        </a:rPr>
                        <a:t>John Adams</a:t>
                      </a:r>
                      <a:endParaRPr lang="en-US" sz="2000" b="1" dirty="0" smtClean="0">
                        <a:solidFill>
                          <a:schemeClr val="bg1">
                            <a:lumMod val="95000"/>
                          </a:schemeClr>
                        </a:solidFill>
                        <a:latin typeface="+mn-lt"/>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600" b="1" dirty="0">
                          <a:solidFill>
                            <a:schemeClr val="bg1">
                              <a:lumMod val="95000"/>
                            </a:schemeClr>
                          </a:solidFill>
                          <a:latin typeface="Calibri"/>
                          <a:ea typeface="Calibri"/>
                          <a:cs typeface="Times New Roman"/>
                        </a:rPr>
                        <a:t>Leaders</a:t>
                      </a:r>
                      <a:endParaRPr lang="en-US" sz="26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spcBef>
                          <a:spcPts val="0"/>
                        </a:spcBef>
                        <a:spcAft>
                          <a:spcPts val="0"/>
                        </a:spcAft>
                      </a:pPr>
                      <a:r>
                        <a:rPr lang="en-US" sz="2800" b="1" dirty="0" smtClean="0">
                          <a:solidFill>
                            <a:schemeClr val="bg1">
                              <a:lumMod val="95000"/>
                            </a:schemeClr>
                          </a:solidFill>
                          <a:latin typeface="Calibri"/>
                          <a:ea typeface="Calibri"/>
                          <a:cs typeface="Times New Roman"/>
                        </a:rPr>
                        <a:t>  JEFFERSON</a:t>
                      </a:r>
                      <a:endParaRPr lang="en-US" sz="2000" b="1" dirty="0" smtClean="0">
                        <a:solidFill>
                          <a:schemeClr val="bg1">
                            <a:lumMod val="95000"/>
                          </a:schemeClr>
                        </a:solidFill>
                        <a:latin typeface="Calibri"/>
                        <a:ea typeface="Calibri"/>
                        <a:cs typeface="Times New Roman"/>
                      </a:endParaRPr>
                    </a:p>
                    <a:p>
                      <a:pPr marL="0" marR="0" algn="l">
                        <a:spcBef>
                          <a:spcPts val="0"/>
                        </a:spcBef>
                        <a:spcAft>
                          <a:spcPts val="0"/>
                        </a:spcAft>
                      </a:pPr>
                      <a:r>
                        <a:rPr lang="en-US" sz="2000" b="1" dirty="0" smtClean="0">
                          <a:solidFill>
                            <a:schemeClr val="bg1">
                              <a:lumMod val="95000"/>
                            </a:schemeClr>
                          </a:solidFill>
                          <a:latin typeface="Calibri"/>
                          <a:ea typeface="Calibri"/>
                          <a:cs typeface="Times New Roman"/>
                        </a:rPr>
                        <a:t>    James Madison</a:t>
                      </a:r>
                      <a:endParaRPr lang="en-US" sz="2000" b="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608603">
                <a:tc>
                  <a:txBody>
                    <a:bodyPr/>
                    <a:lstStyle/>
                    <a:p>
                      <a:pPr marL="0" marR="0" algn="ctr">
                        <a:spcBef>
                          <a:spcPts val="0"/>
                        </a:spcBef>
                        <a:spcAft>
                          <a:spcPts val="0"/>
                        </a:spcAft>
                      </a:pPr>
                      <a:r>
                        <a:rPr lang="en-US" sz="2600" b="1" dirty="0" smtClean="0">
                          <a:solidFill>
                            <a:schemeClr val="bg1">
                              <a:lumMod val="95000"/>
                            </a:schemeClr>
                          </a:solidFill>
                          <a:latin typeface="Calibri"/>
                          <a:ea typeface="Calibri"/>
                          <a:cs typeface="Times New Roman"/>
                        </a:rPr>
                        <a:t>Strong CENTRAL Gov.</a:t>
                      </a:r>
                      <a:endParaRPr lang="en-US" sz="2600" b="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600" b="1" dirty="0">
                          <a:solidFill>
                            <a:schemeClr val="bg1">
                              <a:lumMod val="95000"/>
                            </a:schemeClr>
                          </a:solidFill>
                          <a:latin typeface="Calibri"/>
                          <a:ea typeface="Calibri"/>
                          <a:cs typeface="Times New Roman"/>
                        </a:rPr>
                        <a:t>Federalism</a:t>
                      </a:r>
                      <a:endParaRPr lang="en-US" sz="26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600" b="1" dirty="0" smtClean="0">
                          <a:solidFill>
                            <a:schemeClr val="bg1">
                              <a:lumMod val="95000"/>
                            </a:schemeClr>
                          </a:solidFill>
                          <a:latin typeface="Calibri"/>
                          <a:ea typeface="Calibri"/>
                          <a:cs typeface="Times New Roman"/>
                        </a:rPr>
                        <a:t>States’ Rights</a:t>
                      </a:r>
                      <a:endParaRPr lang="en-US" sz="2600" b="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593719">
                <a:tc>
                  <a:txBody>
                    <a:bodyPr/>
                    <a:lstStyle/>
                    <a:p>
                      <a:pPr marL="0" marR="0" algn="ctr">
                        <a:spcBef>
                          <a:spcPts val="0"/>
                        </a:spcBef>
                        <a:spcAft>
                          <a:spcPts val="0"/>
                        </a:spcAft>
                      </a:pPr>
                      <a:r>
                        <a:rPr lang="en-US" sz="2400" b="1" dirty="0" smtClean="0">
                          <a:solidFill>
                            <a:schemeClr val="bg1">
                              <a:lumMod val="95000"/>
                            </a:schemeClr>
                          </a:solidFill>
                          <a:latin typeface="Curlz MT" pitchFamily="82" charset="0"/>
                          <a:ea typeface="Calibri"/>
                          <a:cs typeface="Times New Roman"/>
                        </a:rPr>
                        <a:t>LOOSE</a:t>
                      </a:r>
                      <a:r>
                        <a:rPr lang="en-US" sz="2400" b="1" dirty="0" smtClean="0">
                          <a:solidFill>
                            <a:schemeClr val="bg1">
                              <a:lumMod val="95000"/>
                            </a:schemeClr>
                          </a:solidFill>
                          <a:latin typeface="Calibri"/>
                          <a:ea typeface="Calibri"/>
                          <a:cs typeface="Times New Roman"/>
                        </a:rPr>
                        <a:t>  Construction</a:t>
                      </a:r>
                      <a:endParaRPr lang="en-US" sz="2400" b="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600" b="1" dirty="0">
                          <a:solidFill>
                            <a:schemeClr val="bg1">
                              <a:lumMod val="95000"/>
                            </a:schemeClr>
                          </a:solidFill>
                          <a:latin typeface="Calibri"/>
                          <a:ea typeface="Calibri"/>
                          <a:cs typeface="Times New Roman"/>
                        </a:rPr>
                        <a:t>Constitution</a:t>
                      </a:r>
                      <a:endParaRPr lang="en-US" sz="26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400" b="1" dirty="0" smtClean="0">
                          <a:solidFill>
                            <a:schemeClr val="bg1">
                              <a:lumMod val="95000"/>
                            </a:schemeClr>
                          </a:solidFill>
                          <a:latin typeface="Engravers MT" pitchFamily="18" charset="0"/>
                          <a:ea typeface="Calibri"/>
                          <a:cs typeface="Times New Roman"/>
                        </a:rPr>
                        <a:t>S</a:t>
                      </a:r>
                      <a:r>
                        <a:rPr lang="en-US" sz="2000" b="1" dirty="0" smtClean="0">
                          <a:solidFill>
                            <a:schemeClr val="bg1">
                              <a:lumMod val="95000"/>
                            </a:schemeClr>
                          </a:solidFill>
                          <a:latin typeface="Engravers MT" pitchFamily="18" charset="0"/>
                          <a:ea typeface="Calibri"/>
                          <a:cs typeface="Times New Roman"/>
                        </a:rPr>
                        <a:t>TRICT</a:t>
                      </a:r>
                      <a:r>
                        <a:rPr lang="en-US" sz="2000" b="1" baseline="0" dirty="0" smtClean="0">
                          <a:solidFill>
                            <a:schemeClr val="bg1">
                              <a:lumMod val="95000"/>
                            </a:schemeClr>
                          </a:solidFill>
                          <a:latin typeface="Calibri"/>
                          <a:ea typeface="Calibri"/>
                          <a:cs typeface="Times New Roman"/>
                        </a:rPr>
                        <a:t>  </a:t>
                      </a:r>
                      <a:r>
                        <a:rPr lang="en-US" sz="2400" b="1" baseline="0" dirty="0" smtClean="0">
                          <a:solidFill>
                            <a:schemeClr val="bg1">
                              <a:lumMod val="95000"/>
                            </a:schemeClr>
                          </a:solidFill>
                          <a:latin typeface="Calibri"/>
                          <a:ea typeface="Calibri"/>
                          <a:cs typeface="Times New Roman"/>
                        </a:rPr>
                        <a:t>Construction</a:t>
                      </a:r>
                      <a:endParaRPr lang="en-US" sz="2400" b="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744940">
                <a:tc>
                  <a:txBody>
                    <a:bodyPr/>
                    <a:lstStyle/>
                    <a:p>
                      <a:pPr marL="0" marR="0" algn="ctr">
                        <a:spcBef>
                          <a:spcPts val="0"/>
                        </a:spcBef>
                        <a:spcAft>
                          <a:spcPts val="0"/>
                        </a:spcAft>
                      </a:pPr>
                      <a:r>
                        <a:rPr kumimoji="0" lang="en-US" sz="2800" b="1" i="0" u="none" strike="noStrike" kern="1200" cap="none" spc="0" normalizeH="0" baseline="0" noProof="0" dirty="0" smtClean="0">
                          <a:ln>
                            <a:noFill/>
                          </a:ln>
                          <a:solidFill>
                            <a:schemeClr val="bg1">
                              <a:lumMod val="95000"/>
                            </a:schemeClr>
                          </a:solidFill>
                          <a:effectLst/>
                          <a:uLnTx/>
                          <a:uFillTx/>
                          <a:latin typeface="+mn-lt"/>
                          <a:ea typeface="Calibri"/>
                          <a:cs typeface="Times New Roman"/>
                        </a:rPr>
                        <a:t>YES</a:t>
                      </a:r>
                      <a:endParaRPr lang="en-US" sz="2000" b="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400" b="1" dirty="0" smtClean="0">
                          <a:solidFill>
                            <a:schemeClr val="bg1">
                              <a:lumMod val="95000"/>
                            </a:schemeClr>
                          </a:solidFill>
                          <a:latin typeface="Calibri"/>
                          <a:ea typeface="Calibri"/>
                          <a:cs typeface="Times New Roman"/>
                        </a:rPr>
                        <a:t>Gov. Involvement </a:t>
                      </a:r>
                      <a:br>
                        <a:rPr lang="en-US" sz="2400" b="1" dirty="0" smtClean="0">
                          <a:solidFill>
                            <a:schemeClr val="bg1">
                              <a:lumMod val="95000"/>
                            </a:schemeClr>
                          </a:solidFill>
                          <a:latin typeface="Calibri"/>
                          <a:ea typeface="Calibri"/>
                          <a:cs typeface="Times New Roman"/>
                        </a:rPr>
                      </a:br>
                      <a:r>
                        <a:rPr lang="en-US" sz="2400" b="1" dirty="0" smtClean="0">
                          <a:solidFill>
                            <a:schemeClr val="bg1">
                              <a:lumMod val="95000"/>
                            </a:schemeClr>
                          </a:solidFill>
                          <a:latin typeface="Calibri"/>
                          <a:ea typeface="Calibri"/>
                          <a:cs typeface="Times New Roman"/>
                        </a:rPr>
                        <a:t>in Economy</a:t>
                      </a:r>
                      <a:endParaRPr lang="en-US" sz="14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b="1" dirty="0" smtClean="0">
                          <a:solidFill>
                            <a:schemeClr val="bg1">
                              <a:lumMod val="95000"/>
                            </a:schemeClr>
                          </a:solidFill>
                          <a:latin typeface="+mn-lt"/>
                          <a:ea typeface="Calibri"/>
                          <a:cs typeface="Times New Roman"/>
                        </a:rPr>
                        <a:t>NO</a:t>
                      </a:r>
                      <a:endParaRPr lang="en-US" sz="2800" b="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608603">
                <a:tc>
                  <a:txBody>
                    <a:bodyPr/>
                    <a:lstStyle/>
                    <a:p>
                      <a:pPr marL="0" marR="0" algn="ctr">
                        <a:spcBef>
                          <a:spcPts val="0"/>
                        </a:spcBef>
                        <a:spcAft>
                          <a:spcPts val="0"/>
                        </a:spcAft>
                      </a:pPr>
                      <a:r>
                        <a:rPr lang="en-US" sz="2800" b="1" kern="1200" dirty="0" smtClean="0">
                          <a:solidFill>
                            <a:schemeClr val="bg1">
                              <a:lumMod val="95000"/>
                            </a:schemeClr>
                          </a:solidFill>
                          <a:latin typeface="Calibri"/>
                          <a:ea typeface="Calibri"/>
                          <a:cs typeface="Times New Roman"/>
                        </a:rPr>
                        <a:t>VERY YES</a:t>
                      </a:r>
                      <a:endParaRPr lang="en-US" sz="2800" b="1" kern="12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600" b="1" dirty="0" smtClean="0">
                          <a:solidFill>
                            <a:schemeClr val="bg1">
                              <a:lumMod val="95000"/>
                            </a:schemeClr>
                          </a:solidFill>
                          <a:latin typeface="Calibri"/>
                          <a:ea typeface="Calibri"/>
                          <a:cs typeface="Times New Roman"/>
                        </a:rPr>
                        <a:t>National Bank</a:t>
                      </a:r>
                      <a:endParaRPr lang="en-US" sz="26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b="1" dirty="0" smtClean="0">
                          <a:solidFill>
                            <a:schemeClr val="bg1">
                              <a:lumMod val="95000"/>
                            </a:schemeClr>
                          </a:solidFill>
                          <a:latin typeface="Calibri"/>
                          <a:ea typeface="Calibri"/>
                          <a:cs typeface="Times New Roman"/>
                        </a:rPr>
                        <a:t>NO</a:t>
                      </a: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608603">
                <a:tc>
                  <a:txBody>
                    <a:bodyPr/>
                    <a:lstStyle/>
                    <a:p>
                      <a:pPr marL="0" marR="0" algn="ctr">
                        <a:spcBef>
                          <a:spcPts val="0"/>
                        </a:spcBef>
                        <a:spcAft>
                          <a:spcPts val="0"/>
                        </a:spcAft>
                      </a:pPr>
                      <a:r>
                        <a:rPr lang="en-US" sz="2800" b="1" kern="1200" dirty="0" smtClean="0">
                          <a:solidFill>
                            <a:schemeClr val="bg1">
                              <a:lumMod val="95000"/>
                            </a:schemeClr>
                          </a:solidFill>
                          <a:latin typeface="Calibri"/>
                          <a:ea typeface="Calibri"/>
                          <a:cs typeface="Times New Roman"/>
                        </a:rPr>
                        <a:t>YES</a:t>
                      </a:r>
                      <a:endParaRPr lang="en-US" sz="2800" b="1" kern="12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chemeClr val="bg1">
                              <a:lumMod val="95000"/>
                            </a:schemeClr>
                          </a:solidFill>
                          <a:effectLst/>
                          <a:uLnTx/>
                          <a:uFillTx/>
                          <a:latin typeface="+mn-lt"/>
                          <a:ea typeface="Calibri"/>
                          <a:cs typeface="Times New Roman"/>
                        </a:rPr>
                        <a:t>Protective Tariff</a:t>
                      </a:r>
                      <a:endParaRPr lang="en-US" sz="2600" dirty="0">
                        <a:solidFill>
                          <a:schemeClr val="bg1">
                            <a:lumMod val="95000"/>
                          </a:schemeClr>
                        </a:solidFill>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b="1" dirty="0" smtClean="0">
                          <a:solidFill>
                            <a:schemeClr val="bg1">
                              <a:lumMod val="95000"/>
                            </a:schemeClr>
                          </a:solidFill>
                          <a:latin typeface="Calibri"/>
                          <a:ea typeface="Calibri"/>
                          <a:cs typeface="Times New Roman"/>
                        </a:rPr>
                        <a:t>NO</a:t>
                      </a:r>
                      <a:endParaRPr lang="en-US" sz="2800" b="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713901">
                <a:tc>
                  <a:txBody>
                    <a:bodyPr/>
                    <a:lstStyle/>
                    <a:p>
                      <a:pPr marL="0" marR="0" algn="ctr">
                        <a:spcBef>
                          <a:spcPts val="0"/>
                        </a:spcBef>
                        <a:spcAft>
                          <a:spcPts val="0"/>
                        </a:spcAft>
                      </a:pPr>
                      <a:r>
                        <a:rPr lang="en-US" sz="2800" b="1" kern="1200" dirty="0" smtClean="0">
                          <a:solidFill>
                            <a:schemeClr val="bg1">
                              <a:lumMod val="95000"/>
                            </a:schemeClr>
                          </a:solidFill>
                          <a:latin typeface="Calibri"/>
                          <a:ea typeface="Calibri"/>
                          <a:cs typeface="Times New Roman"/>
                        </a:rPr>
                        <a:t>YES</a:t>
                      </a:r>
                      <a:endParaRPr lang="en-US" sz="2800" b="1" kern="12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400" b="1" dirty="0" smtClean="0">
                          <a:solidFill>
                            <a:schemeClr val="bg1">
                              <a:lumMod val="95000"/>
                            </a:schemeClr>
                          </a:solidFill>
                          <a:latin typeface="Calibri"/>
                          <a:ea typeface="Calibri"/>
                          <a:cs typeface="Times New Roman"/>
                        </a:rPr>
                        <a:t>Federal Assumption </a:t>
                      </a:r>
                      <a:br>
                        <a:rPr lang="en-US" sz="2400" b="1" dirty="0" smtClean="0">
                          <a:solidFill>
                            <a:schemeClr val="bg1">
                              <a:lumMod val="95000"/>
                            </a:schemeClr>
                          </a:solidFill>
                          <a:latin typeface="Calibri"/>
                          <a:ea typeface="Calibri"/>
                          <a:cs typeface="Times New Roman"/>
                        </a:rPr>
                      </a:br>
                      <a:r>
                        <a:rPr lang="en-US" sz="2200" b="1" dirty="0" smtClean="0">
                          <a:solidFill>
                            <a:schemeClr val="bg1">
                              <a:lumMod val="95000"/>
                            </a:schemeClr>
                          </a:solidFill>
                          <a:latin typeface="Calibri"/>
                          <a:ea typeface="Calibri"/>
                          <a:cs typeface="Times New Roman"/>
                        </a:rPr>
                        <a:t>of State War Debts</a:t>
                      </a:r>
                      <a:endParaRPr lang="en-US" sz="22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b="1" dirty="0" smtClean="0">
                          <a:solidFill>
                            <a:schemeClr val="bg1">
                              <a:lumMod val="95000"/>
                            </a:schemeClr>
                          </a:solidFill>
                          <a:latin typeface="Calibri"/>
                          <a:ea typeface="Calibri"/>
                          <a:cs typeface="Times New Roman"/>
                        </a:rPr>
                        <a:t>NO</a:t>
                      </a:r>
                      <a:endParaRPr lang="en-US" sz="2800" b="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96126">
                <a:tc>
                  <a:txBody>
                    <a:bodyPr/>
                    <a:lstStyle/>
                    <a:p>
                      <a:pPr marL="0" marR="0" algn="ctr">
                        <a:spcBef>
                          <a:spcPts val="0"/>
                        </a:spcBef>
                        <a:spcAft>
                          <a:spcPts val="0"/>
                        </a:spcAft>
                      </a:pPr>
                      <a:r>
                        <a:rPr lang="en-US" sz="2600" b="1" dirty="0" smtClean="0">
                          <a:solidFill>
                            <a:schemeClr val="bg1">
                              <a:lumMod val="95000"/>
                            </a:schemeClr>
                          </a:solidFill>
                          <a:latin typeface="Calibri"/>
                          <a:ea typeface="Calibri"/>
                          <a:cs typeface="Times New Roman"/>
                        </a:rPr>
                        <a:t>Urban </a:t>
                      </a:r>
                      <a:r>
                        <a:rPr lang="en-US" sz="2400" b="1" baseline="0" dirty="0" smtClean="0">
                          <a:solidFill>
                            <a:schemeClr val="bg1">
                              <a:lumMod val="95000"/>
                            </a:schemeClr>
                          </a:solidFill>
                          <a:latin typeface="Calibri"/>
                          <a:ea typeface="Calibri"/>
                          <a:cs typeface="Times New Roman"/>
                        </a:rPr>
                        <a:t>(Commerce)</a:t>
                      </a:r>
                      <a:endParaRPr lang="en-US" sz="2400" b="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600" b="1" dirty="0" smtClean="0">
                          <a:solidFill>
                            <a:schemeClr val="bg1">
                              <a:lumMod val="95000"/>
                            </a:schemeClr>
                          </a:solidFill>
                          <a:latin typeface="Calibri"/>
                          <a:ea typeface="Calibri"/>
                          <a:cs typeface="Times New Roman"/>
                        </a:rPr>
                        <a:t>Supporters</a:t>
                      </a:r>
                      <a:endParaRPr lang="en-US" sz="2600"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600" b="1" dirty="0" smtClean="0">
                          <a:solidFill>
                            <a:schemeClr val="bg1">
                              <a:lumMod val="95000"/>
                            </a:schemeClr>
                          </a:solidFill>
                          <a:latin typeface="Calibri"/>
                          <a:ea typeface="Calibri"/>
                          <a:cs typeface="Times New Roman"/>
                        </a:rPr>
                        <a:t>Rural</a:t>
                      </a:r>
                      <a:r>
                        <a:rPr lang="en-US" sz="2800" b="1" dirty="0" smtClean="0">
                          <a:solidFill>
                            <a:schemeClr val="bg1">
                              <a:lumMod val="95000"/>
                            </a:schemeClr>
                          </a:solidFill>
                          <a:latin typeface="Calibri"/>
                          <a:ea typeface="Calibri"/>
                          <a:cs typeface="Times New Roman"/>
                        </a:rPr>
                        <a:t> </a:t>
                      </a:r>
                      <a:r>
                        <a:rPr lang="en-US" sz="2400" b="1" dirty="0" smtClean="0">
                          <a:solidFill>
                            <a:schemeClr val="bg1">
                              <a:lumMod val="95000"/>
                            </a:schemeClr>
                          </a:solidFill>
                          <a:latin typeface="Calibri"/>
                          <a:ea typeface="Calibri"/>
                          <a:cs typeface="Times New Roman"/>
                        </a:rPr>
                        <a:t>(Agrarian)</a:t>
                      </a:r>
                      <a:endParaRPr lang="en-US" sz="2400" b="1" dirty="0">
                        <a:solidFill>
                          <a:schemeClr val="bg1">
                            <a:lumMod val="95000"/>
                          </a:schemeClr>
                        </a:solidFill>
                        <a:latin typeface="Calibri"/>
                        <a:ea typeface="Calibri"/>
                        <a:cs typeface="Times New Roman"/>
                      </a:endParaRPr>
                    </a:p>
                  </a:txBody>
                  <a:tcPr marL="67456" marR="674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pic>
        <p:nvPicPr>
          <p:cNvPr id="7170" name="Picture 4"/>
          <p:cNvPicPr>
            <a:picLocks noChangeAspect="1" noChangeArrowheads="1"/>
          </p:cNvPicPr>
          <p:nvPr/>
        </p:nvPicPr>
        <p:blipFill>
          <a:blip r:embed="rId2" cstate="print"/>
          <a:srcRect/>
          <a:stretch>
            <a:fillRect/>
          </a:stretch>
        </p:blipFill>
        <p:spPr bwMode="auto">
          <a:xfrm>
            <a:off x="0" y="531407"/>
            <a:ext cx="838200" cy="1303866"/>
          </a:xfrm>
          <a:prstGeom prst="rect">
            <a:avLst/>
          </a:prstGeom>
          <a:noFill/>
        </p:spPr>
      </p:pic>
      <p:pic>
        <p:nvPicPr>
          <p:cNvPr id="7169" name="Picture 1"/>
          <p:cNvPicPr>
            <a:picLocks noChangeAspect="1" noChangeArrowheads="1"/>
          </p:cNvPicPr>
          <p:nvPr/>
        </p:nvPicPr>
        <p:blipFill>
          <a:blip r:embed="rId3" cstate="print"/>
          <a:srcRect/>
          <a:stretch>
            <a:fillRect/>
          </a:stretch>
        </p:blipFill>
        <p:spPr bwMode="auto">
          <a:xfrm>
            <a:off x="8098838" y="531407"/>
            <a:ext cx="1045162" cy="1303866"/>
          </a:xfrm>
          <a:prstGeom prst="rect">
            <a:avLst/>
          </a:prstGeom>
          <a:noFill/>
        </p:spPr>
      </p:pic>
      <p:sp>
        <p:nvSpPr>
          <p:cNvPr id="5" name="Rectangle 4"/>
          <p:cNvSpPr/>
          <p:nvPr/>
        </p:nvSpPr>
        <p:spPr>
          <a:xfrm>
            <a:off x="5898932" y="3122207"/>
            <a:ext cx="3200400" cy="533400"/>
          </a:xfrm>
          <a:prstGeom prst="rect">
            <a:avLst/>
          </a:prstGeom>
          <a:gradFill flip="none" rotWithShape="1">
            <a:gsLst>
              <a:gs pos="0">
                <a:schemeClr val="bg1"/>
              </a:gs>
              <a:gs pos="50000">
                <a:srgbClr val="F0720A"/>
              </a:gs>
              <a:gs pos="100000">
                <a:schemeClr val="bg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6" name="Rectangle 5"/>
          <p:cNvSpPr/>
          <p:nvPr/>
        </p:nvSpPr>
        <p:spPr>
          <a:xfrm>
            <a:off x="0" y="3122207"/>
            <a:ext cx="3200400" cy="533400"/>
          </a:xfrm>
          <a:prstGeom prst="rect">
            <a:avLst/>
          </a:prstGeom>
          <a:gradFill flip="none" rotWithShape="1">
            <a:gsLst>
              <a:gs pos="0">
                <a:schemeClr val="tx1"/>
              </a:gs>
              <a:gs pos="50000">
                <a:srgbClr val="973735"/>
              </a:gs>
              <a:gs pos="100000">
                <a:schemeClr val="tx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7" name="Rectangle 6"/>
          <p:cNvSpPr/>
          <p:nvPr/>
        </p:nvSpPr>
        <p:spPr>
          <a:xfrm>
            <a:off x="5898932" y="3884207"/>
            <a:ext cx="3200400" cy="381000"/>
          </a:xfrm>
          <a:prstGeom prst="rect">
            <a:avLst/>
          </a:prstGeom>
          <a:gradFill flip="none" rotWithShape="1">
            <a:gsLst>
              <a:gs pos="0">
                <a:schemeClr val="bg1"/>
              </a:gs>
              <a:gs pos="50000">
                <a:srgbClr val="F0720A"/>
              </a:gs>
              <a:gs pos="100000">
                <a:schemeClr val="bg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8" name="Rectangle 7"/>
          <p:cNvSpPr/>
          <p:nvPr/>
        </p:nvSpPr>
        <p:spPr>
          <a:xfrm>
            <a:off x="0" y="3884207"/>
            <a:ext cx="3200400" cy="381000"/>
          </a:xfrm>
          <a:prstGeom prst="rect">
            <a:avLst/>
          </a:prstGeom>
          <a:gradFill flip="none" rotWithShape="1">
            <a:gsLst>
              <a:gs pos="0">
                <a:schemeClr val="tx1"/>
              </a:gs>
              <a:gs pos="50000">
                <a:srgbClr val="973735"/>
              </a:gs>
              <a:gs pos="100000">
                <a:schemeClr val="tx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9" name="Rectangle 8"/>
          <p:cNvSpPr/>
          <p:nvPr/>
        </p:nvSpPr>
        <p:spPr>
          <a:xfrm>
            <a:off x="5898932" y="4493807"/>
            <a:ext cx="3200400" cy="381000"/>
          </a:xfrm>
          <a:prstGeom prst="rect">
            <a:avLst/>
          </a:prstGeom>
          <a:gradFill flip="none" rotWithShape="1">
            <a:gsLst>
              <a:gs pos="0">
                <a:schemeClr val="bg1"/>
              </a:gs>
              <a:gs pos="50000">
                <a:srgbClr val="F0720A"/>
              </a:gs>
              <a:gs pos="100000">
                <a:schemeClr val="bg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10" name="Rectangle 9"/>
          <p:cNvSpPr/>
          <p:nvPr/>
        </p:nvSpPr>
        <p:spPr>
          <a:xfrm>
            <a:off x="0" y="4493807"/>
            <a:ext cx="3200400" cy="381000"/>
          </a:xfrm>
          <a:prstGeom prst="rect">
            <a:avLst/>
          </a:prstGeom>
          <a:gradFill flip="none" rotWithShape="1">
            <a:gsLst>
              <a:gs pos="0">
                <a:schemeClr val="tx1"/>
              </a:gs>
              <a:gs pos="50000">
                <a:srgbClr val="973735"/>
              </a:gs>
              <a:gs pos="100000">
                <a:schemeClr val="tx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11" name="Rectangle 10"/>
          <p:cNvSpPr/>
          <p:nvPr/>
        </p:nvSpPr>
        <p:spPr>
          <a:xfrm>
            <a:off x="5898932" y="5103407"/>
            <a:ext cx="3200400" cy="457200"/>
          </a:xfrm>
          <a:prstGeom prst="rect">
            <a:avLst/>
          </a:prstGeom>
          <a:gradFill flip="none" rotWithShape="1">
            <a:gsLst>
              <a:gs pos="0">
                <a:schemeClr val="bg1"/>
              </a:gs>
              <a:gs pos="50000">
                <a:srgbClr val="F0720A"/>
              </a:gs>
              <a:gs pos="100000">
                <a:schemeClr val="bg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12" name="Rectangle 11"/>
          <p:cNvSpPr/>
          <p:nvPr/>
        </p:nvSpPr>
        <p:spPr>
          <a:xfrm>
            <a:off x="0" y="5103407"/>
            <a:ext cx="3200400" cy="457200"/>
          </a:xfrm>
          <a:prstGeom prst="rect">
            <a:avLst/>
          </a:prstGeom>
          <a:gradFill flip="none" rotWithShape="1">
            <a:gsLst>
              <a:gs pos="0">
                <a:schemeClr val="tx1"/>
              </a:gs>
              <a:gs pos="50000">
                <a:srgbClr val="973735"/>
              </a:gs>
              <a:gs pos="100000">
                <a:schemeClr val="tx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13" name="Rectangle 12"/>
          <p:cNvSpPr/>
          <p:nvPr/>
        </p:nvSpPr>
        <p:spPr>
          <a:xfrm>
            <a:off x="5898932" y="5713007"/>
            <a:ext cx="3200400" cy="457200"/>
          </a:xfrm>
          <a:prstGeom prst="rect">
            <a:avLst/>
          </a:prstGeom>
          <a:gradFill flip="none" rotWithShape="1">
            <a:gsLst>
              <a:gs pos="0">
                <a:schemeClr val="bg1"/>
              </a:gs>
              <a:gs pos="50000">
                <a:srgbClr val="F0720A"/>
              </a:gs>
              <a:gs pos="100000">
                <a:schemeClr val="bg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14" name="Rectangle 13"/>
          <p:cNvSpPr/>
          <p:nvPr/>
        </p:nvSpPr>
        <p:spPr>
          <a:xfrm>
            <a:off x="0" y="5713007"/>
            <a:ext cx="3200400" cy="457200"/>
          </a:xfrm>
          <a:prstGeom prst="rect">
            <a:avLst/>
          </a:prstGeom>
          <a:gradFill flip="none" rotWithShape="1">
            <a:gsLst>
              <a:gs pos="0">
                <a:schemeClr val="tx1"/>
              </a:gs>
              <a:gs pos="50000">
                <a:srgbClr val="973735"/>
              </a:gs>
              <a:gs pos="100000">
                <a:schemeClr val="tx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17" name="Rectangle 16"/>
          <p:cNvSpPr/>
          <p:nvPr/>
        </p:nvSpPr>
        <p:spPr>
          <a:xfrm>
            <a:off x="5898932" y="2512607"/>
            <a:ext cx="3200400" cy="457200"/>
          </a:xfrm>
          <a:prstGeom prst="rect">
            <a:avLst/>
          </a:prstGeom>
          <a:gradFill flip="none" rotWithShape="1">
            <a:gsLst>
              <a:gs pos="0">
                <a:schemeClr val="bg1"/>
              </a:gs>
              <a:gs pos="50000">
                <a:srgbClr val="F0720A"/>
              </a:gs>
              <a:gs pos="100000">
                <a:schemeClr val="bg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18" name="Rectangle 17"/>
          <p:cNvSpPr/>
          <p:nvPr/>
        </p:nvSpPr>
        <p:spPr>
          <a:xfrm>
            <a:off x="0" y="2512607"/>
            <a:ext cx="3200400" cy="457200"/>
          </a:xfrm>
          <a:prstGeom prst="rect">
            <a:avLst/>
          </a:prstGeom>
          <a:gradFill flip="none" rotWithShape="1">
            <a:gsLst>
              <a:gs pos="0">
                <a:schemeClr val="tx1"/>
              </a:gs>
              <a:gs pos="50000">
                <a:srgbClr val="973735"/>
              </a:gs>
              <a:gs pos="100000">
                <a:schemeClr val="tx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21" name="Rectangle 20"/>
          <p:cNvSpPr/>
          <p:nvPr/>
        </p:nvSpPr>
        <p:spPr>
          <a:xfrm>
            <a:off x="5898932" y="1903007"/>
            <a:ext cx="3200400" cy="381000"/>
          </a:xfrm>
          <a:prstGeom prst="rect">
            <a:avLst/>
          </a:prstGeom>
          <a:gradFill flip="none" rotWithShape="1">
            <a:gsLst>
              <a:gs pos="0">
                <a:schemeClr val="bg1"/>
              </a:gs>
              <a:gs pos="50000">
                <a:srgbClr val="F0720A"/>
              </a:gs>
              <a:gs pos="100000">
                <a:schemeClr val="bg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22" name="Rectangle 21"/>
          <p:cNvSpPr/>
          <p:nvPr/>
        </p:nvSpPr>
        <p:spPr>
          <a:xfrm>
            <a:off x="0" y="1903007"/>
            <a:ext cx="3200400" cy="381000"/>
          </a:xfrm>
          <a:prstGeom prst="rect">
            <a:avLst/>
          </a:prstGeom>
          <a:gradFill flip="none" rotWithShape="1">
            <a:gsLst>
              <a:gs pos="0">
                <a:schemeClr val="tx1"/>
              </a:gs>
              <a:gs pos="50000">
                <a:srgbClr val="973735"/>
              </a:gs>
              <a:gs pos="100000">
                <a:schemeClr val="tx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23" name="Rectangle 22"/>
          <p:cNvSpPr/>
          <p:nvPr/>
        </p:nvSpPr>
        <p:spPr>
          <a:xfrm>
            <a:off x="6019800" y="1064807"/>
            <a:ext cx="1981200" cy="685800"/>
          </a:xfrm>
          <a:prstGeom prst="rect">
            <a:avLst/>
          </a:prstGeom>
          <a:gradFill flip="none" rotWithShape="1">
            <a:gsLst>
              <a:gs pos="0">
                <a:schemeClr val="bg1"/>
              </a:gs>
              <a:gs pos="50000">
                <a:srgbClr val="F0720A"/>
              </a:gs>
              <a:gs pos="100000">
                <a:schemeClr val="bg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
        <p:nvSpPr>
          <p:cNvPr id="24" name="Rectangle 23"/>
          <p:cNvSpPr/>
          <p:nvPr/>
        </p:nvSpPr>
        <p:spPr>
          <a:xfrm>
            <a:off x="914400" y="1064807"/>
            <a:ext cx="2209800" cy="685800"/>
          </a:xfrm>
          <a:prstGeom prst="rect">
            <a:avLst/>
          </a:prstGeom>
          <a:gradFill flip="none" rotWithShape="1">
            <a:gsLst>
              <a:gs pos="0">
                <a:schemeClr val="tx1"/>
              </a:gs>
              <a:gs pos="50000">
                <a:srgbClr val="973735"/>
              </a:gs>
              <a:gs pos="100000">
                <a:schemeClr val="tx1"/>
              </a:gs>
            </a:gsLst>
            <a:lin ang="2700000" scaled="1"/>
            <a:tileRect/>
          </a:gradFill>
          <a:ln w="28575">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rbe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Effect transition="out" filter="slide(fromBottom)">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0" nodeType="clickEffect">
                                  <p:stCondLst>
                                    <p:cond delay="0"/>
                                  </p:stCondLst>
                                  <p:childTnLst>
                                    <p:animEffect transition="out" filter="slide(fromBottom)">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2" presetClass="exit" presetSubtype="4" fill="hold" grpId="0" nodeType="clickEffect">
                                  <p:stCondLst>
                                    <p:cond delay="0"/>
                                  </p:stCondLst>
                                  <p:childTnLst>
                                    <p:animEffect transition="out" filter="slide(fromBottom)">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grpId="0" nodeType="clickEffect">
                                  <p:stCondLst>
                                    <p:cond delay="0"/>
                                  </p:stCondLst>
                                  <p:childTnLst>
                                    <p:animEffect transition="out" filter="slide(fromBottom)">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0" nodeType="clickEffect">
                                  <p:stCondLst>
                                    <p:cond delay="0"/>
                                  </p:stCondLst>
                                  <p:childTnLst>
                                    <p:animEffect transition="out" filter="slide(fromBottom)">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0" nodeType="clickEffect">
                                  <p:stCondLst>
                                    <p:cond delay="0"/>
                                  </p:stCondLst>
                                  <p:childTnLst>
                                    <p:animEffect transition="out" filter="slide(fromBottom)">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2" presetClass="exit" presetSubtype="4" fill="hold" grpId="0" nodeType="clickEffect">
                                  <p:stCondLst>
                                    <p:cond delay="0"/>
                                  </p:stCondLst>
                                  <p:childTnLst>
                                    <p:animEffect transition="out" filter="slide(fromBottom)">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2" presetClass="exit" presetSubtype="4" fill="hold" grpId="0" nodeType="clickEffect">
                                  <p:stCondLst>
                                    <p:cond delay="0"/>
                                  </p:stCondLst>
                                  <p:childTnLst>
                                    <p:animEffect transition="out" filter="slide(fromBottom)">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2" presetClass="exit" presetSubtype="4" fill="hold" grpId="0" nodeType="clickEffect">
                                  <p:stCondLst>
                                    <p:cond delay="0"/>
                                  </p:stCondLst>
                                  <p:childTnLst>
                                    <p:animEffect transition="out" filter="slide(fromBottom)">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grpId="0" nodeType="clickEffect">
                                  <p:stCondLst>
                                    <p:cond delay="0"/>
                                  </p:stCondLst>
                                  <p:childTnLst>
                                    <p:animEffect transition="out" filter="slide(fromBottom)">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2" presetClass="exit" presetSubtype="4" fill="hold" grpId="0" nodeType="clickEffect">
                                  <p:stCondLst>
                                    <p:cond delay="0"/>
                                  </p:stCondLst>
                                  <p:childTnLst>
                                    <p:animEffect transition="out" filter="slide(fromBottom)">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2" presetClass="exit" presetSubtype="4" fill="hold" grpId="0" nodeType="clickEffect">
                                  <p:stCondLst>
                                    <p:cond delay="0"/>
                                  </p:stCondLst>
                                  <p:childTnLst>
                                    <p:animEffect transition="out" filter="slide(fromBottom)">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2" presetClass="exit" presetSubtype="4" fill="hold" grpId="0" nodeType="clickEffect">
                                  <p:stCondLst>
                                    <p:cond delay="0"/>
                                  </p:stCondLst>
                                  <p:childTnLst>
                                    <p:animEffect transition="out" filter="slide(fromBottom)">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2" presetClass="exit" presetSubtype="4" fill="hold" grpId="0" nodeType="clickEffect">
                                  <p:stCondLst>
                                    <p:cond delay="0"/>
                                  </p:stCondLst>
                                  <p:childTnLst>
                                    <p:animEffect transition="out" filter="slide(fromBottom)">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2" presetClass="exit" presetSubtype="4" fill="hold" grpId="0" nodeType="clickEffect">
                                  <p:stCondLst>
                                    <p:cond delay="0"/>
                                  </p:stCondLst>
                                  <p:childTnLst>
                                    <p:animEffect transition="out" filter="slide(fromBottom)">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duotone>
              <a:prstClr val="black"/>
              <a:srgbClr val="92D050">
                <a:tint val="45000"/>
                <a:satMod val="400000"/>
              </a:srgbClr>
            </a:duotone>
          </a:blip>
          <a:srcRect/>
          <a:stretch>
            <a:fillRect/>
          </a:stretch>
        </p:blipFill>
        <p:spPr bwMode="auto">
          <a:xfrm>
            <a:off x="1105729" y="-36786"/>
            <a:ext cx="6895271" cy="6858000"/>
          </a:xfrm>
          <a:prstGeom prst="ellipse">
            <a:avLst/>
          </a:prstGeom>
          <a:ln>
            <a:noFill/>
          </a:ln>
          <a:effectLst>
            <a:softEdge rad="112500"/>
          </a:effectLst>
        </p:spPr>
      </p:pic>
    </p:spTree>
    <p:extLst>
      <p:ext uri="{BB962C8B-B14F-4D97-AF65-F5344CB8AC3E}">
        <p14:creationId xmlns:p14="http://schemas.microsoft.com/office/powerpoint/2010/main" val="107282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6" presetClass="exit" presetSubtype="32" fill="hold" nodeType="clickEffect">
                                  <p:stCondLst>
                                    <p:cond delay="0"/>
                                  </p:stCondLst>
                                  <p:childTnLst>
                                    <p:animEffect transition="out" filter="circle(out)">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304800" y="1600200"/>
            <a:ext cx="8537518" cy="5078313"/>
          </a:xfrm>
          <a:prstGeom prst="rect">
            <a:avLst/>
          </a:prstGeom>
        </p:spPr>
        <p:txBody>
          <a:bodyPr wrap="square">
            <a:spAutoFit/>
          </a:bodyPr>
          <a:lstStyle/>
          <a:p>
            <a:r>
              <a:rPr lang="en-US" sz="3600" b="1" dirty="0" smtClean="0">
                <a:solidFill>
                  <a:schemeClr val="bg1"/>
                </a:solidFill>
                <a:latin typeface="Garamond" pitchFamily="18" charset="0"/>
              </a:rPr>
              <a:t>“Those</a:t>
            </a:r>
            <a:r>
              <a:rPr lang="en-US" sz="3600" dirty="0" smtClean="0">
                <a:solidFill>
                  <a:schemeClr val="bg1"/>
                </a:solidFill>
                <a:latin typeface="Garamond" pitchFamily="18" charset="0"/>
              </a:rPr>
              <a:t> </a:t>
            </a:r>
            <a:r>
              <a:rPr lang="en-US" sz="3600" b="1" dirty="0" smtClean="0">
                <a:solidFill>
                  <a:schemeClr val="bg1"/>
                </a:solidFill>
                <a:latin typeface="Garamond" pitchFamily="18" charset="0"/>
              </a:rPr>
              <a:t>who labor in the earth are </a:t>
            </a:r>
            <a:br>
              <a:rPr lang="en-US" sz="3600" b="1" dirty="0" smtClean="0">
                <a:solidFill>
                  <a:schemeClr val="bg1"/>
                </a:solidFill>
                <a:latin typeface="Garamond" pitchFamily="18" charset="0"/>
              </a:rPr>
            </a:br>
            <a:r>
              <a:rPr lang="en-US" sz="3600" b="1" dirty="0" smtClean="0">
                <a:solidFill>
                  <a:schemeClr val="bg1"/>
                </a:solidFill>
                <a:latin typeface="Garamond" pitchFamily="18" charset="0"/>
              </a:rPr>
              <a:t>the chosen people of God, if ever </a:t>
            </a:r>
            <a:br>
              <a:rPr lang="en-US" sz="3600" b="1" dirty="0" smtClean="0">
                <a:solidFill>
                  <a:schemeClr val="bg1"/>
                </a:solidFill>
                <a:latin typeface="Garamond" pitchFamily="18" charset="0"/>
              </a:rPr>
            </a:br>
            <a:r>
              <a:rPr lang="en-US" sz="3600" b="1" dirty="0" smtClean="0">
                <a:solidFill>
                  <a:schemeClr val="bg1"/>
                </a:solidFill>
                <a:latin typeface="Garamond" pitchFamily="18" charset="0"/>
              </a:rPr>
              <a:t>he had a chosen people, whose breasts he has made his peculiar deposit for substantial and genuine virtue. It is the focus in which he keeps alive that sacred fire, which otherwise might escape from the face of the earth.”  </a:t>
            </a:r>
          </a:p>
          <a:p>
            <a:r>
              <a:rPr lang="en-US" sz="3600" b="1" dirty="0" smtClean="0">
                <a:solidFill>
                  <a:schemeClr val="bg1"/>
                </a:solidFill>
                <a:latin typeface="Garamond" pitchFamily="18" charset="0"/>
              </a:rPr>
              <a:t>		-- </a:t>
            </a:r>
            <a:r>
              <a:rPr lang="en-US" sz="3600" b="1" i="1" dirty="0" smtClean="0">
                <a:solidFill>
                  <a:schemeClr val="bg1"/>
                </a:solidFill>
                <a:latin typeface="Garamond" pitchFamily="18" charset="0"/>
              </a:rPr>
              <a:t>Notes on the State of Virginia</a:t>
            </a:r>
            <a:endParaRPr lang="en-US" sz="3600" dirty="0">
              <a:solidFill>
                <a:schemeClr val="bg1"/>
              </a:solidFill>
              <a:latin typeface="Garamond" pitchFamily="18" charset="0"/>
            </a:endParaRPr>
          </a:p>
        </p:txBody>
      </p:sp>
      <p:pic>
        <p:nvPicPr>
          <p:cNvPr id="8" name="Picture 1"/>
          <p:cNvPicPr>
            <a:picLocks noChangeAspect="1" noChangeArrowheads="1"/>
          </p:cNvPicPr>
          <p:nvPr/>
        </p:nvPicPr>
        <p:blipFill>
          <a:blip r:embed="rId2" cstate="print"/>
          <a:srcRect/>
          <a:stretch>
            <a:fillRect/>
          </a:stretch>
        </p:blipFill>
        <p:spPr bwMode="auto">
          <a:xfrm>
            <a:off x="7005270" y="67021"/>
            <a:ext cx="2104571" cy="2625506"/>
          </a:xfrm>
          <a:prstGeom prst="rect">
            <a:avLst/>
          </a:prstGeom>
          <a:noFill/>
          <a:effectLst>
            <a:softEdge rad="127000"/>
          </a:effectLst>
        </p:spPr>
      </p:pic>
      <p:sp>
        <p:nvSpPr>
          <p:cNvPr id="10" name="Title 3"/>
          <p:cNvSpPr txBox="1">
            <a:spLocks/>
          </p:cNvSpPr>
          <p:nvPr/>
        </p:nvSpPr>
        <p:spPr>
          <a:xfrm>
            <a:off x="203638" y="82787"/>
            <a:ext cx="8724900" cy="1219200"/>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en-US" sz="8000" b="1" dirty="0" smtClean="0">
                <a:ln/>
                <a:solidFill>
                  <a:srgbClr val="92D050"/>
                </a:solidFill>
                <a:latin typeface="Consolas"/>
                <a:ea typeface="+mj-ea"/>
                <a:cs typeface="+mj-cs"/>
              </a:rPr>
              <a:t>Agrarianism</a:t>
            </a:r>
            <a:endParaRPr kumimoji="1" lang="en-US" sz="8000" b="1" dirty="0">
              <a:ln/>
              <a:solidFill>
                <a:srgbClr val="92D050"/>
              </a:solidFill>
              <a:latin typeface="Consolas"/>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upload.wikimedia.org/wikipedia/commons/thumb/9/94/US_$2_obverse-high.jpg/400px-US_$2_obverse-high.jpg"/>
          <p:cNvPicPr>
            <a:picLocks noChangeAspect="1" noChangeArrowheads="1"/>
          </p:cNvPicPr>
          <p:nvPr/>
        </p:nvPicPr>
        <p:blipFill>
          <a:blip r:embed="rId2" cstate="print"/>
          <a:srcRect/>
          <a:stretch>
            <a:fillRect/>
          </a:stretch>
        </p:blipFill>
        <p:spPr bwMode="auto">
          <a:xfrm>
            <a:off x="0" y="1676400"/>
            <a:ext cx="9144000" cy="3696512"/>
          </a:xfrm>
          <a:prstGeom prst="rect">
            <a:avLst/>
          </a:prstGeom>
          <a:noFill/>
        </p:spPr>
      </p:pic>
      <p:pic>
        <p:nvPicPr>
          <p:cNvPr id="5" name="Picture 6" descr="http://www.clemson.edu/public/assets/images/cu-paw.gif"/>
          <p:cNvPicPr>
            <a:picLocks noChangeAspect="1" noChangeArrowheads="1"/>
          </p:cNvPicPr>
          <p:nvPr/>
        </p:nvPicPr>
        <p:blipFill>
          <a:blip r:embed="rId3" cstate="print"/>
          <a:srcRect/>
          <a:stretch>
            <a:fillRect/>
          </a:stretch>
        </p:blipFill>
        <p:spPr bwMode="auto">
          <a:xfrm>
            <a:off x="5715000" y="2238790"/>
            <a:ext cx="2513633" cy="2333210"/>
          </a:xfrm>
          <a:prstGeom prst="rect">
            <a:avLst/>
          </a:prstGeom>
          <a:noFill/>
        </p:spPr>
      </p:pic>
    </p:spTree>
    <p:extLst>
      <p:ext uri="{BB962C8B-B14F-4D97-AF65-F5344CB8AC3E}">
        <p14:creationId xmlns:p14="http://schemas.microsoft.com/office/powerpoint/2010/main" val="2978828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6200" y="-76200"/>
            <a:ext cx="8991600" cy="1752600"/>
          </a:xfrm>
        </p:spPr>
        <p:txBody>
          <a:bodyPr>
            <a:noAutofit/>
          </a:bodyPr>
          <a:lstStyle/>
          <a:p>
            <a:pPr algn="l"/>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Jeffersonian </a:t>
            </a:r>
            <a:b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Economic Model</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ction="ppaction://hlinkfile"/>
            </a:endParaRPr>
          </a:p>
        </p:txBody>
      </p:sp>
      <p:pic>
        <p:nvPicPr>
          <p:cNvPr id="17" name="Picture 2" descr="http://upload.wikimedia.org/wikipedia/commons/c/cf/A_large_blank_world_map_with_oceans_marked_in_blue.PNG"/>
          <p:cNvPicPr>
            <a:picLocks noChangeAspect="1" noChangeArrowheads="1"/>
          </p:cNvPicPr>
          <p:nvPr/>
        </p:nvPicPr>
        <p:blipFill>
          <a:blip r:embed="rId3" cstate="print"/>
          <a:srcRect l="33276" t="14769" r="56285" b="60216"/>
          <a:stretch>
            <a:fillRect/>
          </a:stretch>
        </p:blipFill>
        <p:spPr bwMode="auto">
          <a:xfrm>
            <a:off x="4724400" y="1600200"/>
            <a:ext cx="4419600" cy="5257800"/>
          </a:xfrm>
          <a:prstGeom prst="rect">
            <a:avLst/>
          </a:prstGeom>
          <a:noFill/>
        </p:spPr>
      </p:pic>
      <p:pic>
        <p:nvPicPr>
          <p:cNvPr id="66562" name="Picture 2" descr="http://upload.wikimedia.org/wikipedia/commons/c/cf/A_large_blank_world_map_with_oceans_marked_in_blue.PNG"/>
          <p:cNvPicPr>
            <a:picLocks noChangeAspect="1" noChangeArrowheads="1"/>
          </p:cNvPicPr>
          <p:nvPr/>
        </p:nvPicPr>
        <p:blipFill>
          <a:blip r:embed="rId3" cstate="print"/>
          <a:srcRect l="14377" t="14751" r="72475" b="60216"/>
          <a:stretch>
            <a:fillRect/>
          </a:stretch>
        </p:blipFill>
        <p:spPr bwMode="auto">
          <a:xfrm>
            <a:off x="0" y="1600200"/>
            <a:ext cx="5562600" cy="5257800"/>
          </a:xfrm>
          <a:prstGeom prst="rect">
            <a:avLst/>
          </a:prstGeom>
          <a:noFill/>
        </p:spPr>
      </p:pic>
      <p:pic>
        <p:nvPicPr>
          <p:cNvPr id="20" name="Picture 1"/>
          <p:cNvPicPr>
            <a:picLocks noChangeAspect="1" noChangeArrowheads="1"/>
          </p:cNvPicPr>
          <p:nvPr/>
        </p:nvPicPr>
        <p:blipFill>
          <a:blip r:embed="rId4" cstate="print"/>
          <a:srcRect/>
          <a:stretch>
            <a:fillRect/>
          </a:stretch>
        </p:blipFill>
        <p:spPr bwMode="auto">
          <a:xfrm>
            <a:off x="7848600" y="0"/>
            <a:ext cx="1295400" cy="1616045"/>
          </a:xfrm>
          <a:prstGeom prst="rect">
            <a:avLst/>
          </a:prstGeom>
          <a:noFill/>
          <a:effectLst>
            <a:softEdge rad="127000"/>
          </a:effectLst>
        </p:spPr>
      </p:pic>
      <p:sp>
        <p:nvSpPr>
          <p:cNvPr id="21" name="TextBox 20">
            <a:hlinkClick r:id="rId5"/>
          </p:cNvPr>
          <p:cNvSpPr txBox="1"/>
          <p:nvPr/>
        </p:nvSpPr>
        <p:spPr>
          <a:xfrm>
            <a:off x="6324600" y="5105400"/>
            <a:ext cx="2514600" cy="1477328"/>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hlinkClick r:id="rId5"/>
              </a:rPr>
              <a:t>CLICK HERE</a:t>
            </a:r>
            <a:r>
              <a:rPr lang="en-US" dirty="0" smtClean="0"/>
              <a:t/>
            </a:r>
            <a:br>
              <a:rPr lang="en-US" dirty="0" smtClean="0"/>
            </a:br>
            <a:r>
              <a:rPr lang="en-US" b="1" dirty="0" smtClean="0"/>
              <a:t>to read an excerpt from Jefferson’s </a:t>
            </a:r>
            <a:r>
              <a:rPr lang="en-US" b="1" i="1" dirty="0" smtClean="0"/>
              <a:t>Notes on the State of Virginia.</a:t>
            </a:r>
            <a:endParaRPr lang="en-US" b="1" dirty="0"/>
          </a:p>
        </p:txBody>
      </p:sp>
      <p:pic>
        <p:nvPicPr>
          <p:cNvPr id="66565" name="Picture 5" descr="C:\Users\Tom\AppData\Local\Microsoft\Windows\Temporary Internet Files\Content.IE5\9XNSTJWW\MC900435546[1].wmf">
            <a:hlinkClick r:id="rId5"/>
          </p:cNvPr>
          <p:cNvPicPr>
            <a:picLocks noChangeAspect="1" noChangeArrowheads="1"/>
          </p:cNvPicPr>
          <p:nvPr/>
        </p:nvPicPr>
        <p:blipFill>
          <a:blip r:embed="rId6" cstate="print"/>
          <a:srcRect/>
          <a:stretch>
            <a:fillRect/>
          </a:stretch>
        </p:blipFill>
        <p:spPr bwMode="auto">
          <a:xfrm flipH="1">
            <a:off x="5638800" y="6096000"/>
            <a:ext cx="1088570" cy="692726"/>
          </a:xfrm>
          <a:prstGeom prst="rect">
            <a:avLst/>
          </a:prstGeom>
          <a:noFill/>
        </p:spPr>
      </p:pic>
      <p:sp>
        <p:nvSpPr>
          <p:cNvPr id="23" name="Right Arrow 22"/>
          <p:cNvSpPr/>
          <p:nvPr/>
        </p:nvSpPr>
        <p:spPr>
          <a:xfrm rot="20729991">
            <a:off x="1715546" y="2943125"/>
            <a:ext cx="5545678" cy="9144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smtClean="0"/>
              <a:t>RAW MATERIALS</a:t>
            </a:r>
            <a:endParaRPr lang="en-US" sz="3200" b="1" dirty="0"/>
          </a:p>
        </p:txBody>
      </p:sp>
      <p:sp>
        <p:nvSpPr>
          <p:cNvPr id="24" name="Right Arrow 23"/>
          <p:cNvSpPr/>
          <p:nvPr/>
        </p:nvSpPr>
        <p:spPr>
          <a:xfrm rot="20729991" flipH="1">
            <a:off x="1805654" y="3825731"/>
            <a:ext cx="5693225" cy="914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t>FINISHED GOODS</a:t>
            </a:r>
            <a:endParaRPr lang="en-US" sz="3200" b="1" dirty="0"/>
          </a:p>
        </p:txBody>
      </p:sp>
      <p:grpSp>
        <p:nvGrpSpPr>
          <p:cNvPr id="26" name="Group 25"/>
          <p:cNvGrpSpPr/>
          <p:nvPr/>
        </p:nvGrpSpPr>
        <p:grpSpPr>
          <a:xfrm>
            <a:off x="0" y="3663391"/>
            <a:ext cx="1828800" cy="1842119"/>
            <a:chOff x="0" y="3663391"/>
            <a:chExt cx="1828800" cy="1842119"/>
          </a:xfrm>
        </p:grpSpPr>
        <p:pic>
          <p:nvPicPr>
            <p:cNvPr id="66563" name="Picture 3" descr="C:\Program Files (x86)\Microsoft Office\MEDIA\CAGCAT10\j0297185.wmf"/>
            <p:cNvPicPr>
              <a:picLocks noChangeAspect="1" noChangeArrowheads="1"/>
            </p:cNvPicPr>
            <p:nvPr/>
          </p:nvPicPr>
          <p:blipFill>
            <a:blip r:embed="rId7" cstate="print"/>
            <a:srcRect/>
            <a:stretch>
              <a:fillRect/>
            </a:stretch>
          </p:blipFill>
          <p:spPr bwMode="auto">
            <a:xfrm>
              <a:off x="19202" y="3663391"/>
              <a:ext cx="1809598" cy="1442009"/>
            </a:xfrm>
            <a:prstGeom prst="rect">
              <a:avLst/>
            </a:prstGeom>
            <a:noFill/>
          </p:spPr>
        </p:pic>
        <p:sp>
          <p:nvSpPr>
            <p:cNvPr id="25" name="TextBox 24"/>
            <p:cNvSpPr txBox="1"/>
            <p:nvPr/>
          </p:nvSpPr>
          <p:spPr>
            <a:xfrm>
              <a:off x="0" y="5105400"/>
              <a:ext cx="1828800" cy="400110"/>
            </a:xfrm>
            <a:prstGeom prst="rect">
              <a:avLst/>
            </a:prstGeom>
            <a:solidFill>
              <a:schemeClr val="bg1"/>
            </a:solidFill>
            <a:effectLst>
              <a:softEdge rad="127000"/>
            </a:effectLst>
          </p:spPr>
          <p:txBody>
            <a:bodyPr wrap="square" rtlCol="0">
              <a:spAutoFit/>
            </a:bodyPr>
            <a:lstStyle/>
            <a:p>
              <a:pPr algn="ctr"/>
              <a:r>
                <a:rPr lang="en-US" sz="2000" b="1" dirty="0" smtClean="0"/>
                <a:t>AGRICULTURE</a:t>
              </a:r>
              <a:endParaRPr lang="en-US" sz="2000" b="1" dirty="0"/>
            </a:p>
          </p:txBody>
        </p:sp>
      </p:grpSp>
      <p:grpSp>
        <p:nvGrpSpPr>
          <p:cNvPr id="28" name="Group 27"/>
          <p:cNvGrpSpPr/>
          <p:nvPr/>
        </p:nvGrpSpPr>
        <p:grpSpPr>
          <a:xfrm>
            <a:off x="7010400" y="1712822"/>
            <a:ext cx="2133600" cy="2554378"/>
            <a:chOff x="7010400" y="1712822"/>
            <a:chExt cx="2133600" cy="2554378"/>
          </a:xfrm>
        </p:grpSpPr>
        <p:sp>
          <p:nvSpPr>
            <p:cNvPr id="27" name="TextBox 26"/>
            <p:cNvSpPr txBox="1"/>
            <p:nvPr/>
          </p:nvSpPr>
          <p:spPr>
            <a:xfrm>
              <a:off x="7010400" y="3867090"/>
              <a:ext cx="2133600" cy="400110"/>
            </a:xfrm>
            <a:prstGeom prst="rect">
              <a:avLst/>
            </a:prstGeom>
            <a:solidFill>
              <a:schemeClr val="bg1"/>
            </a:solidFill>
            <a:effectLst>
              <a:softEdge rad="127000"/>
            </a:effectLst>
          </p:spPr>
          <p:txBody>
            <a:bodyPr wrap="square" rtlCol="0">
              <a:spAutoFit/>
            </a:bodyPr>
            <a:lstStyle/>
            <a:p>
              <a:pPr algn="ctr"/>
              <a:r>
                <a:rPr lang="en-US" sz="2000" b="1" dirty="0" smtClean="0"/>
                <a:t>MANUFACTURING</a:t>
              </a:r>
              <a:endParaRPr lang="en-US" sz="2000" b="1" dirty="0"/>
            </a:p>
          </p:txBody>
        </p:sp>
        <p:pic>
          <p:nvPicPr>
            <p:cNvPr id="66564" name="Picture 4" descr="C:\Users\Tom\AppData\Local\Microsoft\Windows\Temporary Internet Files\Content.IE5\9XNSTJWW\MC900412770[1].wmf"/>
            <p:cNvPicPr>
              <a:picLocks noChangeAspect="1" noChangeArrowheads="1"/>
            </p:cNvPicPr>
            <p:nvPr/>
          </p:nvPicPr>
          <p:blipFill>
            <a:blip r:embed="rId8" cstate="print"/>
            <a:srcRect/>
            <a:stretch>
              <a:fillRect/>
            </a:stretch>
          </p:blipFill>
          <p:spPr bwMode="auto">
            <a:xfrm>
              <a:off x="7239000" y="1712822"/>
              <a:ext cx="1524000" cy="2097178"/>
            </a:xfrm>
            <a:prstGeom prst="rect">
              <a:avLst/>
            </a:prstGeom>
            <a:noFill/>
          </p:spPr>
        </p:pic>
      </p:grpSp>
      <p:sp>
        <p:nvSpPr>
          <p:cNvPr id="29" name="TextBox 28"/>
          <p:cNvSpPr txBox="1"/>
          <p:nvPr/>
        </p:nvSpPr>
        <p:spPr>
          <a:xfrm>
            <a:off x="152400" y="5486400"/>
            <a:ext cx="5105400"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t>Jefferson’s economic model depended on a </a:t>
            </a:r>
            <a:r>
              <a:rPr lang="en-US" sz="2400" b="1" i="1" dirty="0" smtClean="0">
                <a:solidFill>
                  <a:srgbClr val="FFFF00"/>
                </a:solidFill>
              </a:rPr>
              <a:t>laissez-faire</a:t>
            </a:r>
            <a:r>
              <a:rPr lang="en-US" sz="2400" b="1" i="1" dirty="0" smtClean="0"/>
              <a:t> </a:t>
            </a:r>
            <a:r>
              <a:rPr lang="en-US" sz="2400" b="1" dirty="0" smtClean="0"/>
              <a:t>policy of </a:t>
            </a:r>
            <a:r>
              <a:rPr lang="en-US" sz="2400" b="1" dirty="0" smtClean="0">
                <a:solidFill>
                  <a:srgbClr val="FFFF00"/>
                </a:solidFill>
              </a:rPr>
              <a:t>FREE TRADE </a:t>
            </a:r>
            <a:r>
              <a:rPr lang="en-US" sz="2400" b="1" dirty="0" smtClean="0"/>
              <a:t>between the U.S. and Europe.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53" presetClass="entr" presetSubtype="0" fill="hold" grpId="1" nodeType="afterEffect">
                                  <p:stCondLst>
                                    <p:cond delay="20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Effect transition="in" filter="fade">
                                      <p:cBhvr>
                                        <p:cTn id="21" dur="1000"/>
                                        <p:tgtEl>
                                          <p:spTgt spid="21"/>
                                        </p:tgtEl>
                                      </p:cBhvr>
                                    </p:animEffect>
                                  </p:childTnLst>
                                </p:cTn>
                              </p:par>
                            </p:childTnLst>
                          </p:cTn>
                        </p:par>
                        <p:par>
                          <p:cTn id="22" fill="hold">
                            <p:stCondLst>
                              <p:cond delay="6500"/>
                            </p:stCondLst>
                            <p:childTnLst>
                              <p:par>
                                <p:cTn id="23" presetID="12" presetClass="entr" presetSubtype="4" fill="hold" nodeType="afterEffect">
                                  <p:stCondLst>
                                    <p:cond delay="0"/>
                                  </p:stCondLst>
                                  <p:childTnLst>
                                    <p:set>
                                      <p:cBhvr>
                                        <p:cTn id="24" dur="1" fill="hold">
                                          <p:stCondLst>
                                            <p:cond delay="0"/>
                                          </p:stCondLst>
                                        </p:cTn>
                                        <p:tgtEl>
                                          <p:spTgt spid="66565"/>
                                        </p:tgtEl>
                                        <p:attrNameLst>
                                          <p:attrName>style.visibility</p:attrName>
                                        </p:attrNameLst>
                                      </p:cBhvr>
                                      <p:to>
                                        <p:strVal val="visible"/>
                                      </p:to>
                                    </p:set>
                                    <p:animEffect transition="in" filter="slide(fromBottom)">
                                      <p:cBhvr>
                                        <p:cTn id="25" dur="500"/>
                                        <p:tgtEl>
                                          <p:spTgt spid="66565"/>
                                        </p:tgtEl>
                                      </p:cBhvr>
                                    </p:animEffect>
                                  </p:childTnLst>
                                </p:cTn>
                              </p:par>
                            </p:childTnLst>
                          </p:cTn>
                        </p:par>
                        <p:par>
                          <p:cTn id="26" fill="hold">
                            <p:stCondLst>
                              <p:cond delay="7000"/>
                            </p:stCondLst>
                            <p:childTnLst>
                              <p:par>
                                <p:cTn id="27" presetID="26" presetClass="emph" presetSubtype="0" repeatCount="2000" fill="hold" grpId="0" nodeType="afterEffect">
                                  <p:stCondLst>
                                    <p:cond delay="0"/>
                                  </p:stCondLst>
                                  <p:childTnLst>
                                    <p:animEffect transition="out" filter="fade">
                                      <p:cBhvr>
                                        <p:cTn id="28" dur="500" tmFilter="0, 0; .2, .5; .8, .5; 1, 0"/>
                                        <p:tgtEl>
                                          <p:spTgt spid="21"/>
                                        </p:tgtEl>
                                      </p:cBhvr>
                                    </p:animEffect>
                                    <p:animScale>
                                      <p:cBhvr>
                                        <p:cTn id="29" dur="250" autoRev="1" fill="hold"/>
                                        <p:tgtEl>
                                          <p:spTgt spid="21"/>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1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right)">
                                      <p:cBhvr>
                                        <p:cTn id="39" dur="10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slide(fromBottom)">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http://blog.freescore.com/wp-content/uploads/2011/09/credit-score-guys-e1314884791899.jpg">
            <a:hlinkClick r:id="rId2" action="ppaction://hlinksldjump"/>
          </p:cNvPr>
          <p:cNvPicPr>
            <a:picLocks noChangeAspect="1" noChangeArrowheads="1"/>
          </p:cNvPicPr>
          <p:nvPr/>
        </p:nvPicPr>
        <p:blipFill>
          <a:blip r:embed="rId3" cstate="print"/>
          <a:srcRect/>
          <a:stretch>
            <a:fillRect/>
          </a:stretch>
        </p:blipFill>
        <p:spPr bwMode="auto">
          <a:xfrm>
            <a:off x="0" y="1597067"/>
            <a:ext cx="9144000" cy="5260933"/>
          </a:xfrm>
          <a:prstGeom prst="rect">
            <a:avLst/>
          </a:prstGeom>
          <a:noFill/>
        </p:spPr>
      </p:pic>
      <p:sp>
        <p:nvSpPr>
          <p:cNvPr id="5" name="Down Arrow 4"/>
          <p:cNvSpPr/>
          <p:nvPr/>
        </p:nvSpPr>
        <p:spPr>
          <a:xfrm>
            <a:off x="3581400" y="457200"/>
            <a:ext cx="2133600" cy="21336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b="1" dirty="0" smtClean="0"/>
              <a:t>US in </a:t>
            </a:r>
            <a:r>
              <a:rPr lang="en-US" sz="3200" b="1" dirty="0" smtClean="0"/>
              <a:t>1789</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range">
      <a:dk1>
        <a:sysClr val="windowText" lastClr="000000"/>
      </a:dk1>
      <a:lt1>
        <a:sysClr val="window" lastClr="FFFFFF"/>
      </a:lt1>
      <a:dk2>
        <a:srgbClr val="1F497D"/>
      </a:dk2>
      <a:lt2>
        <a:srgbClr val="EEECE1"/>
      </a:lt2>
      <a:accent1>
        <a:srgbClr val="4F81BD"/>
      </a:accent1>
      <a:accent2>
        <a:srgbClr val="FAC08F"/>
      </a:accent2>
      <a:accent3>
        <a:srgbClr val="595959"/>
      </a:accent3>
      <a:accent4>
        <a:srgbClr val="E36C09"/>
      </a:accent4>
      <a:accent5>
        <a:srgbClr val="4BACC6"/>
      </a:accent5>
      <a:accent6>
        <a:srgbClr val="F79646"/>
      </a:accent6>
      <a:hlink>
        <a:srgbClr val="F79646"/>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20371</TotalTime>
  <Words>375</Words>
  <Application>Microsoft Office PowerPoint</Application>
  <PresentationFormat>On-screen Show (4:3)</PresentationFormat>
  <Paragraphs>131</Paragraphs>
  <Slides>25</Slides>
  <Notes>7</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25</vt:i4>
      </vt:variant>
    </vt:vector>
  </HeadingPairs>
  <TitlesOfParts>
    <vt:vector size="43" baseType="lpstr">
      <vt:lpstr>Batang</vt:lpstr>
      <vt:lpstr>Algerian</vt:lpstr>
      <vt:lpstr>Arial</vt:lpstr>
      <vt:lpstr>Baskerville Old Face</vt:lpstr>
      <vt:lpstr>Bell MT</vt:lpstr>
      <vt:lpstr>Calibri</vt:lpstr>
      <vt:lpstr>Consolas</vt:lpstr>
      <vt:lpstr>Copperplate Gothic Light</vt:lpstr>
      <vt:lpstr>Corbel</vt:lpstr>
      <vt:lpstr>Curlz MT</vt:lpstr>
      <vt:lpstr>Engravers MT</vt:lpstr>
      <vt:lpstr>Garamond</vt:lpstr>
      <vt:lpstr>Informal Roman</vt:lpstr>
      <vt:lpstr>Monotype Corsiva</vt:lpstr>
      <vt:lpstr>Times New Roman</vt:lpstr>
      <vt:lpstr>Wingdings 2</vt:lpstr>
      <vt:lpstr>Office Theme</vt:lpstr>
      <vt:lpstr>1_Office Theme</vt:lpstr>
      <vt:lpstr>Jefferson vs. Hamilton</vt:lpstr>
      <vt:lpstr>The President’s Cabinet</vt:lpstr>
      <vt:lpstr>Washington’s Cabinet</vt:lpstr>
      <vt:lpstr>PowerPoint Presentation</vt:lpstr>
      <vt:lpstr>PowerPoint Presentation</vt:lpstr>
      <vt:lpstr>PowerPoint Presentation</vt:lpstr>
      <vt:lpstr>PowerPoint Presentation</vt:lpstr>
      <vt:lpstr>The Jeffersonian  Economic Model</vt:lpstr>
      <vt:lpstr>PowerPoint Presentation</vt:lpstr>
      <vt:lpstr>Hamilton’s Proposals</vt:lpstr>
      <vt:lpstr>Washington’s Farewell Address</vt:lpstr>
      <vt:lpstr>The Election of 1796</vt:lpstr>
      <vt:lpstr>PowerPoint Presentation</vt:lpstr>
      <vt:lpstr>Partisan Newspapers</vt:lpstr>
      <vt:lpstr>PowerPoint Presentation</vt:lpstr>
      <vt:lpstr>The Griswold-Lyon Fight</vt:lpstr>
      <vt:lpstr>The Alien and Sedition Acts</vt:lpstr>
      <vt:lpstr>Was the Sedition Act constitutional?</vt:lpstr>
      <vt:lpstr>Virginia and Kentucky Resolutions</vt:lpstr>
      <vt:lpstr>State legislatures can protest [and nullify] unconstitutional laws.</vt:lpstr>
      <vt:lpstr>PowerPoint Presentation</vt:lpstr>
      <vt:lpstr>PowerPoint Presentation</vt:lpstr>
      <vt:lpstr>PowerPoint Presentation</vt:lpstr>
      <vt:lpstr>…and Congress, too!</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Jefferson vs. Hamilton</dc:title>
  <dc:creator>Tom Richey</dc:creator>
  <cp:lastModifiedBy>Tom Richey</cp:lastModifiedBy>
  <cp:revision>684</cp:revision>
  <cp:lastPrinted>2012-11-12T22:51:36Z</cp:lastPrinted>
  <dcterms:created xsi:type="dcterms:W3CDTF">2010-09-27T01:33:00Z</dcterms:created>
  <dcterms:modified xsi:type="dcterms:W3CDTF">2015-05-18T15:35:53Z</dcterms:modified>
</cp:coreProperties>
</file>