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 id="2147483672" r:id="rId2"/>
  </p:sldMasterIdLst>
  <p:sldIdLst>
    <p:sldId id="257" r:id="rId3"/>
    <p:sldId id="258" r:id="rId4"/>
    <p:sldId id="259" r:id="rId5"/>
    <p:sldId id="260" r:id="rId6"/>
    <p:sldId id="261" r:id="rId7"/>
    <p:sldId id="262" r:id="rId8"/>
    <p:sldId id="263" r:id="rId9"/>
    <p:sldId id="266" r:id="rId10"/>
    <p:sldId id="267" r:id="rId11"/>
    <p:sldId id="269" r:id="rId12"/>
    <p:sldId id="288" r:id="rId13"/>
    <p:sldId id="289" r:id="rId14"/>
    <p:sldId id="264" r:id="rId15"/>
    <p:sldId id="270" r:id="rId16"/>
    <p:sldId id="271" r:id="rId17"/>
    <p:sldId id="272" r:id="rId18"/>
    <p:sldId id="273" r:id="rId19"/>
    <p:sldId id="265" r:id="rId20"/>
    <p:sldId id="274" r:id="rId21"/>
    <p:sldId id="268" r:id="rId22"/>
    <p:sldId id="275" r:id="rId23"/>
    <p:sldId id="276" r:id="rId24"/>
    <p:sldId id="277" r:id="rId25"/>
    <p:sldId id="278" r:id="rId26"/>
    <p:sldId id="279" r:id="rId27"/>
    <p:sldId id="281" r:id="rId28"/>
    <p:sldId id="280" r:id="rId29"/>
    <p:sldId id="282" r:id="rId30"/>
    <p:sldId id="283" r:id="rId31"/>
    <p:sldId id="284" r:id="rId32"/>
    <p:sldId id="285" r:id="rId33"/>
    <p:sldId id="286" r:id="rId34"/>
    <p:sldId id="287" r:id="rId35"/>
  </p:sldIdLst>
  <p:sldSz cx="12192000" cy="6858000"/>
  <p:notesSz cx="6858000" cy="9144000"/>
  <p:embeddedFontLst>
    <p:embeddedFont>
      <p:font typeface="Bebas" pitchFamily="2" charset="0"/>
      <p:regular r:id="rId36"/>
    </p:embeddedFont>
    <p:embeddedFont>
      <p:font typeface="Georgia" panose="02040502050405020303" pitchFamily="18" charset="0"/>
      <p:regular r:id="rId37"/>
      <p:bold r:id="rId38"/>
      <p:italic r:id="rId39"/>
      <p:boldItalic r:id="rId40"/>
    </p:embeddedFont>
    <p:embeddedFont>
      <p:font typeface="Garamond" panose="02020404030301010803" pitchFamily="18" charset="0"/>
      <p:regular r:id="rId41"/>
      <p:bold r:id="rId42"/>
      <p:italic r:id="rId43"/>
    </p:embeddedFont>
    <p:embeddedFont>
      <p:font typeface="Calibri" panose="020F0502020204030204" pitchFamily="34" charset="0"/>
      <p:regular r:id="rId44"/>
      <p:bold r:id="rId45"/>
      <p:italic r:id="rId46"/>
      <p:bold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EAD9"/>
    <a:srgbClr val="835852"/>
    <a:srgbClr val="D5C0BD"/>
    <a:srgbClr val="FFB3B3"/>
    <a:srgbClr val="F6E8D6"/>
    <a:srgbClr val="E3D5D3"/>
    <a:srgbClr val="231718"/>
    <a:srgbClr val="EFD7B7"/>
    <a:srgbClr val="ECCEA8"/>
    <a:srgbClr val="614D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p:scale>
          <a:sx n="60" d="100"/>
          <a:sy n="60" d="100"/>
        </p:scale>
        <p:origin x="1158" y="7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4.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3.fntdata"/><Relationship Id="rId46"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E12F5A-136F-4553-B6B5-064E64DB55BD}" type="datetimeFigureOut">
              <a:rPr lang="en-US" smtClean="0">
                <a:solidFill>
                  <a:prstClr val="black">
                    <a:tint val="75000"/>
                  </a:prstClr>
                </a:solidFill>
              </a:rPr>
              <a:pPr/>
              <a:t>5/14/2016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8F9C4F-F22C-4DCC-A57A-EA7C8C2800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6987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E12F5A-136F-4553-B6B5-064E64DB55BD}" type="datetimeFigureOut">
              <a:rPr lang="en-US" smtClean="0">
                <a:solidFill>
                  <a:prstClr val="black">
                    <a:tint val="75000"/>
                  </a:prstClr>
                </a:solidFill>
              </a:rPr>
              <a:pPr/>
              <a:t>5/14/2016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8F9C4F-F22C-4DCC-A57A-EA7C8C2800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049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E12F5A-136F-4553-B6B5-064E64DB55BD}" type="datetimeFigureOut">
              <a:rPr lang="en-US" smtClean="0">
                <a:solidFill>
                  <a:prstClr val="black">
                    <a:tint val="75000"/>
                  </a:prstClr>
                </a:solidFill>
              </a:rPr>
              <a:pPr/>
              <a:t>5/14/2016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8F9C4F-F22C-4DCC-A57A-EA7C8C2800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941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5/14/2016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451398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5/14/2016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1949003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5/14/2016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581087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200153"/>
            <a:ext cx="5384800" cy="339407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5/14/2016</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2268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FEE20D-232A-47E8-8FDB-17CD01AF0984}" type="datetimeFigureOut">
              <a:rPr lang="en-US" smtClean="0">
                <a:solidFill>
                  <a:srgbClr val="072F54">
                    <a:tint val="75000"/>
                  </a:srgbClr>
                </a:solidFill>
              </a:rPr>
              <a:pPr/>
              <a:t>5/14/2016</a:t>
            </a:fld>
            <a:endParaRPr lang="en-US">
              <a:solidFill>
                <a:srgbClr val="072F54">
                  <a:tint val="75000"/>
                </a:srgbClr>
              </a:solidFill>
            </a:endParaRPr>
          </a:p>
        </p:txBody>
      </p:sp>
      <p:sp>
        <p:nvSpPr>
          <p:cNvPr id="8" name="Footer Placeholder 7"/>
          <p:cNvSpPr>
            <a:spLocks noGrp="1"/>
          </p:cNvSpPr>
          <p:nvPr>
            <p:ph type="ftr" sz="quarter" idx="11"/>
          </p:nvPr>
        </p:nvSpPr>
        <p:spPr/>
        <p:txBody>
          <a:bodyPr/>
          <a:lstStyle/>
          <a:p>
            <a:endParaRPr lang="en-US">
              <a:solidFill>
                <a:srgbClr val="072F54">
                  <a:tint val="75000"/>
                </a:srgbClr>
              </a:solidFill>
            </a:endParaRPr>
          </a:p>
        </p:txBody>
      </p:sp>
      <p:sp>
        <p:nvSpPr>
          <p:cNvPr id="9" name="Slide Number Placeholder 8"/>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551315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FEE20D-232A-47E8-8FDB-17CD01AF0984}" type="datetimeFigureOut">
              <a:rPr lang="en-US" smtClean="0">
                <a:solidFill>
                  <a:srgbClr val="072F54">
                    <a:tint val="75000"/>
                  </a:srgbClr>
                </a:solidFill>
              </a:rPr>
              <a:pPr/>
              <a:t>5/14/2016</a:t>
            </a:fld>
            <a:endParaRPr lang="en-US">
              <a:solidFill>
                <a:srgbClr val="072F54">
                  <a:tint val="75000"/>
                </a:srgbClr>
              </a:solidFill>
            </a:endParaRPr>
          </a:p>
        </p:txBody>
      </p:sp>
      <p:sp>
        <p:nvSpPr>
          <p:cNvPr id="4" name="Footer Placeholder 3"/>
          <p:cNvSpPr>
            <a:spLocks noGrp="1"/>
          </p:cNvSpPr>
          <p:nvPr>
            <p:ph type="ftr" sz="quarter" idx="11"/>
          </p:nvPr>
        </p:nvSpPr>
        <p:spPr/>
        <p:txBody>
          <a:bodyPr/>
          <a:lstStyle/>
          <a:p>
            <a:endParaRPr lang="en-US">
              <a:solidFill>
                <a:srgbClr val="072F54">
                  <a:tint val="75000"/>
                </a:srgbClr>
              </a:solidFill>
            </a:endParaRPr>
          </a:p>
        </p:txBody>
      </p:sp>
      <p:sp>
        <p:nvSpPr>
          <p:cNvPr id="5" name="Slide Number Placeholder 4"/>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547331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FEE20D-232A-47E8-8FDB-17CD01AF0984}" type="datetimeFigureOut">
              <a:rPr lang="en-US" smtClean="0">
                <a:solidFill>
                  <a:srgbClr val="072F54">
                    <a:tint val="75000"/>
                  </a:srgbClr>
                </a:solidFill>
              </a:rPr>
              <a:pPr/>
              <a:t>5/14/2016</a:t>
            </a:fld>
            <a:endParaRPr lang="en-US">
              <a:solidFill>
                <a:srgbClr val="072F54">
                  <a:tint val="75000"/>
                </a:srgbClr>
              </a:solidFill>
            </a:endParaRPr>
          </a:p>
        </p:txBody>
      </p:sp>
      <p:sp>
        <p:nvSpPr>
          <p:cNvPr id="3" name="Footer Placeholder 2"/>
          <p:cNvSpPr>
            <a:spLocks noGrp="1"/>
          </p:cNvSpPr>
          <p:nvPr>
            <p:ph type="ftr" sz="quarter" idx="11"/>
          </p:nvPr>
        </p:nvSpPr>
        <p:spPr/>
        <p:txBody>
          <a:bodyPr/>
          <a:lstStyle/>
          <a:p>
            <a:endParaRPr lang="en-US">
              <a:solidFill>
                <a:srgbClr val="072F54">
                  <a:tint val="75000"/>
                </a:srgbClr>
              </a:solidFill>
            </a:endParaRPr>
          </a:p>
        </p:txBody>
      </p:sp>
      <p:sp>
        <p:nvSpPr>
          <p:cNvPr id="4" name="Slide Number Placeholder 3"/>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1924789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5/14/2016</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673493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E12F5A-136F-4553-B6B5-064E64DB55BD}" type="datetimeFigureOut">
              <a:rPr lang="en-US" smtClean="0">
                <a:solidFill>
                  <a:prstClr val="black">
                    <a:tint val="75000"/>
                  </a:prstClr>
                </a:solidFill>
              </a:rPr>
              <a:pPr/>
              <a:t>5/14/2016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8F9C4F-F22C-4DCC-A57A-EA7C8C2800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02007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EE20D-232A-47E8-8FDB-17CD01AF0984}" type="datetimeFigureOut">
              <a:rPr lang="en-US" smtClean="0">
                <a:solidFill>
                  <a:srgbClr val="072F54">
                    <a:tint val="75000"/>
                  </a:srgbClr>
                </a:solidFill>
              </a:rPr>
              <a:pPr/>
              <a:t>5/14/2016</a:t>
            </a:fld>
            <a:endParaRPr lang="en-US">
              <a:solidFill>
                <a:srgbClr val="072F54">
                  <a:tint val="75000"/>
                </a:srgbClr>
              </a:solidFill>
            </a:endParaRPr>
          </a:p>
        </p:txBody>
      </p:sp>
      <p:sp>
        <p:nvSpPr>
          <p:cNvPr id="6" name="Footer Placeholder 5"/>
          <p:cNvSpPr>
            <a:spLocks noGrp="1"/>
          </p:cNvSpPr>
          <p:nvPr>
            <p:ph type="ftr" sz="quarter" idx="11"/>
          </p:nvPr>
        </p:nvSpPr>
        <p:spPr/>
        <p:txBody>
          <a:bodyPr/>
          <a:lstStyle/>
          <a:p>
            <a:endParaRPr lang="en-US">
              <a:solidFill>
                <a:srgbClr val="072F54">
                  <a:tint val="75000"/>
                </a:srgbClr>
              </a:solidFill>
            </a:endParaRPr>
          </a:p>
        </p:txBody>
      </p:sp>
      <p:sp>
        <p:nvSpPr>
          <p:cNvPr id="7" name="Slide Number Placeholder 6"/>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1881470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5/14/2016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553676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06376"/>
            <a:ext cx="2743200" cy="438785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06376"/>
            <a:ext cx="8026400" cy="43878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FEE20D-232A-47E8-8FDB-17CD01AF0984}" type="datetimeFigureOut">
              <a:rPr lang="en-US" smtClean="0">
                <a:solidFill>
                  <a:srgbClr val="072F54">
                    <a:tint val="75000"/>
                  </a:srgbClr>
                </a:solidFill>
              </a:rPr>
              <a:pPr/>
              <a:t>5/14/2016</a:t>
            </a:fld>
            <a:endParaRPr lang="en-US">
              <a:solidFill>
                <a:srgbClr val="072F54">
                  <a:tint val="75000"/>
                </a:srgbClr>
              </a:solidFill>
            </a:endParaRPr>
          </a:p>
        </p:txBody>
      </p:sp>
      <p:sp>
        <p:nvSpPr>
          <p:cNvPr id="5" name="Footer Placeholder 4"/>
          <p:cNvSpPr>
            <a:spLocks noGrp="1"/>
          </p:cNvSpPr>
          <p:nvPr>
            <p:ph type="ftr" sz="quarter" idx="11"/>
          </p:nvPr>
        </p:nvSpPr>
        <p:spPr/>
        <p:txBody>
          <a:bodyPr/>
          <a:lstStyle/>
          <a:p>
            <a:endParaRPr lang="en-US">
              <a:solidFill>
                <a:srgbClr val="072F54">
                  <a:tint val="75000"/>
                </a:srgbClr>
              </a:solidFill>
            </a:endParaRPr>
          </a:p>
        </p:txBody>
      </p:sp>
      <p:sp>
        <p:nvSpPr>
          <p:cNvPr id="6" name="Slide Number Placeholder 5"/>
          <p:cNvSpPr>
            <a:spLocks noGrp="1"/>
          </p:cNvSpPr>
          <p:nvPr>
            <p:ph type="sldNum" sz="quarter" idx="12"/>
          </p:nvPr>
        </p:nvSpPr>
        <p:spPr/>
        <p:txBody>
          <a:body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3706686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E12F5A-136F-4553-B6B5-064E64DB55BD}" type="datetimeFigureOut">
              <a:rPr lang="en-US" smtClean="0">
                <a:solidFill>
                  <a:prstClr val="black">
                    <a:tint val="75000"/>
                  </a:prstClr>
                </a:solidFill>
              </a:rPr>
              <a:pPr/>
              <a:t>5/14/2016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F8F9C4F-F22C-4DCC-A57A-EA7C8C2800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530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E12F5A-136F-4553-B6B5-064E64DB55BD}" type="datetimeFigureOut">
              <a:rPr lang="en-US" smtClean="0">
                <a:solidFill>
                  <a:prstClr val="black">
                    <a:tint val="75000"/>
                  </a:prstClr>
                </a:solidFill>
              </a:rPr>
              <a:pPr/>
              <a:t>5/14/2016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8F9C4F-F22C-4DCC-A57A-EA7C8C2800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003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E12F5A-136F-4553-B6B5-064E64DB55BD}" type="datetimeFigureOut">
              <a:rPr lang="en-US" smtClean="0">
                <a:solidFill>
                  <a:prstClr val="black">
                    <a:tint val="75000"/>
                  </a:prstClr>
                </a:solidFill>
              </a:rPr>
              <a:pPr/>
              <a:t>5/14/2016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F8F9C4F-F22C-4DCC-A57A-EA7C8C2800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3045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E12F5A-136F-4553-B6B5-064E64DB55BD}" type="datetimeFigureOut">
              <a:rPr lang="en-US" smtClean="0">
                <a:solidFill>
                  <a:prstClr val="black">
                    <a:tint val="75000"/>
                  </a:prstClr>
                </a:solidFill>
              </a:rPr>
              <a:pPr/>
              <a:t>5/14/2016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F8F9C4F-F22C-4DCC-A57A-EA7C8C2800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370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E12F5A-136F-4553-B6B5-064E64DB55BD}" type="datetimeFigureOut">
              <a:rPr lang="en-US" smtClean="0">
                <a:solidFill>
                  <a:prstClr val="black">
                    <a:tint val="75000"/>
                  </a:prstClr>
                </a:solidFill>
              </a:rPr>
              <a:pPr/>
              <a:t>5/14/2016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F8F9C4F-F22C-4DCC-A57A-EA7C8C2800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0693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E12F5A-136F-4553-B6B5-064E64DB55BD}" type="datetimeFigureOut">
              <a:rPr lang="en-US" smtClean="0">
                <a:solidFill>
                  <a:prstClr val="black">
                    <a:tint val="75000"/>
                  </a:prstClr>
                </a:solidFill>
              </a:rPr>
              <a:pPr/>
              <a:t>5/14/2016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8F9C4F-F22C-4DCC-A57A-EA7C8C2800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404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E12F5A-136F-4553-B6B5-064E64DB55BD}" type="datetimeFigureOut">
              <a:rPr lang="en-US" smtClean="0">
                <a:solidFill>
                  <a:prstClr val="black">
                    <a:tint val="75000"/>
                  </a:prstClr>
                </a:solidFill>
              </a:rPr>
              <a:pPr/>
              <a:t>5/14/2016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F8F9C4F-F22C-4DCC-A57A-EA7C8C2800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0061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E12F5A-136F-4553-B6B5-064E64DB55BD}" type="datetimeFigureOut">
              <a:rPr lang="en-US" smtClean="0">
                <a:solidFill>
                  <a:prstClr val="black">
                    <a:tint val="75000"/>
                  </a:prstClr>
                </a:solidFill>
              </a:rPr>
              <a:pPr/>
              <a:t>5/14/2016</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8F9C4F-F22C-4DCC-A57A-EA7C8C2800A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6024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5000">
              <a:schemeClr val="tx1"/>
            </a:gs>
            <a:gs pos="91000">
              <a:schemeClr val="tx1"/>
            </a:gs>
            <a:gs pos="57000">
              <a:srgbClr val="0B4E8B"/>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4FEE20D-232A-47E8-8FDB-17CD01AF0984}" type="datetimeFigureOut">
              <a:rPr lang="en-US" smtClean="0">
                <a:solidFill>
                  <a:srgbClr val="072F54">
                    <a:tint val="75000"/>
                  </a:srgbClr>
                </a:solidFill>
              </a:rPr>
              <a:pPr/>
              <a:t>5/14/2016</a:t>
            </a:fld>
            <a:endParaRPr lang="en-US">
              <a:solidFill>
                <a:srgbClr val="072F54">
                  <a:tint val="75000"/>
                </a:srgb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solidFill>
                <a:srgbClr val="072F54">
                  <a:tint val="75000"/>
                </a:srgb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1A836336-2B4A-402D-A477-F0BC818CA747}" type="slidenum">
              <a:rPr lang="en-US" smtClean="0">
                <a:solidFill>
                  <a:srgbClr val="072F54">
                    <a:tint val="75000"/>
                  </a:srgbClr>
                </a:solidFill>
              </a:rPr>
              <a:pPr/>
              <a:t>‹#›</a:t>
            </a:fld>
            <a:endParaRPr lang="en-US">
              <a:solidFill>
                <a:srgbClr val="072F54">
                  <a:tint val="75000"/>
                </a:srgbClr>
              </a:solidFill>
            </a:endParaRPr>
          </a:p>
        </p:txBody>
      </p:sp>
    </p:spTree>
    <p:extLst>
      <p:ext uri="{BB962C8B-B14F-4D97-AF65-F5344CB8AC3E}">
        <p14:creationId xmlns:p14="http://schemas.microsoft.com/office/powerpoint/2010/main" val="8650249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21914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121914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50" indent="-380981" algn="l" defTabSz="121914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25" indent="-304784" algn="l" defTabSz="121914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493"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06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63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20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772"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341" indent="-304784" algn="l" defTabSz="121914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40" rtl="0" eaLnBrk="1" latinLnBrk="0" hangingPunct="1">
        <a:defRPr sz="2400" kern="1200">
          <a:solidFill>
            <a:schemeClr val="tx1"/>
          </a:solidFill>
          <a:latin typeface="+mn-lt"/>
          <a:ea typeface="+mn-ea"/>
          <a:cs typeface="+mn-cs"/>
        </a:defRPr>
      </a:lvl1pPr>
      <a:lvl2pPr marL="609570" algn="l" defTabSz="1219140" rtl="0" eaLnBrk="1" latinLnBrk="0" hangingPunct="1">
        <a:defRPr sz="2400" kern="1200">
          <a:solidFill>
            <a:schemeClr val="tx1"/>
          </a:solidFill>
          <a:latin typeface="+mn-lt"/>
          <a:ea typeface="+mn-ea"/>
          <a:cs typeface="+mn-cs"/>
        </a:defRPr>
      </a:lvl2pPr>
      <a:lvl3pPr marL="1219140" algn="l" defTabSz="1219140" rtl="0" eaLnBrk="1" latinLnBrk="0" hangingPunct="1">
        <a:defRPr sz="2400" kern="1200">
          <a:solidFill>
            <a:schemeClr val="tx1"/>
          </a:solidFill>
          <a:latin typeface="+mn-lt"/>
          <a:ea typeface="+mn-ea"/>
          <a:cs typeface="+mn-cs"/>
        </a:defRPr>
      </a:lvl3pPr>
      <a:lvl4pPr marL="1828709" algn="l" defTabSz="1219140" rtl="0" eaLnBrk="1" latinLnBrk="0" hangingPunct="1">
        <a:defRPr sz="2400" kern="1200">
          <a:solidFill>
            <a:schemeClr val="tx1"/>
          </a:solidFill>
          <a:latin typeface="+mn-lt"/>
          <a:ea typeface="+mn-ea"/>
          <a:cs typeface="+mn-cs"/>
        </a:defRPr>
      </a:lvl4pPr>
      <a:lvl5pPr marL="2438278" algn="l" defTabSz="1219140" rtl="0" eaLnBrk="1" latinLnBrk="0" hangingPunct="1">
        <a:defRPr sz="2400" kern="1200">
          <a:solidFill>
            <a:schemeClr val="tx1"/>
          </a:solidFill>
          <a:latin typeface="+mn-lt"/>
          <a:ea typeface="+mn-ea"/>
          <a:cs typeface="+mn-cs"/>
        </a:defRPr>
      </a:lvl5pPr>
      <a:lvl6pPr marL="3047848" algn="l" defTabSz="1219140" rtl="0" eaLnBrk="1" latinLnBrk="0" hangingPunct="1">
        <a:defRPr sz="2400" kern="1200">
          <a:solidFill>
            <a:schemeClr val="tx1"/>
          </a:solidFill>
          <a:latin typeface="+mn-lt"/>
          <a:ea typeface="+mn-ea"/>
          <a:cs typeface="+mn-cs"/>
        </a:defRPr>
      </a:lvl6pPr>
      <a:lvl7pPr marL="3657418" algn="l" defTabSz="1219140" rtl="0" eaLnBrk="1" latinLnBrk="0" hangingPunct="1">
        <a:defRPr sz="2400" kern="1200">
          <a:solidFill>
            <a:schemeClr val="tx1"/>
          </a:solidFill>
          <a:latin typeface="+mn-lt"/>
          <a:ea typeface="+mn-ea"/>
          <a:cs typeface="+mn-cs"/>
        </a:defRPr>
      </a:lvl7pPr>
      <a:lvl8pPr marL="4266987" algn="l" defTabSz="1219140" rtl="0" eaLnBrk="1" latinLnBrk="0" hangingPunct="1">
        <a:defRPr sz="2400" kern="1200">
          <a:solidFill>
            <a:schemeClr val="tx1"/>
          </a:solidFill>
          <a:latin typeface="+mn-lt"/>
          <a:ea typeface="+mn-ea"/>
          <a:cs typeface="+mn-cs"/>
        </a:defRPr>
      </a:lvl8pPr>
      <a:lvl9pPr marL="4876557" algn="l" defTabSz="121914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21.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3.xml.rels><?xml version="1.0" encoding="UTF-8" standalone="yes"?>
<Relationships xmlns="http://schemas.openxmlformats.org/package/2006/relationships"><Relationship Id="rId3" Type="http://schemas.openxmlformats.org/officeDocument/2006/relationships/hyperlink" Target="https://en.wikipedia.org/wiki/User:Daderot"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 Id="rId5" Type="http://schemas.openxmlformats.org/officeDocument/2006/relationships/image" Target="../media/image2.png"/><Relationship Id="rId4" Type="http://schemas.openxmlformats.org/officeDocument/2006/relationships/hyperlink" Target="http://www.tomrichey.net/"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75000"/>
              </a:schemeClr>
            </a:gs>
            <a:gs pos="100000">
              <a:schemeClr val="tx2">
                <a:lumMod val="50000"/>
              </a:schemeClr>
            </a:gs>
          </a:gsLst>
          <a:lin ang="5400000" scaled="1"/>
        </a:gradFill>
        <a:effectLst/>
      </p:bgPr>
    </p:bg>
    <p:spTree>
      <p:nvGrpSpPr>
        <p:cNvPr id="1" name=""/>
        <p:cNvGrpSpPr/>
        <p:nvPr/>
      </p:nvGrpSpPr>
      <p:grpSpPr>
        <a:xfrm>
          <a:off x="0" y="0"/>
          <a:ext cx="0" cy="0"/>
          <a:chOff x="0" y="0"/>
          <a:chExt cx="0" cy="0"/>
        </a:xfrm>
      </p:grpSpPr>
      <p:pic>
        <p:nvPicPr>
          <p:cNvPr id="2050" name="Picture 2" descr="Portrait of Thomas Jefferson by Rembrandt Peale"/>
          <p:cNvPicPr>
            <a:picLocks noChangeAspect="1" noChangeArrowheads="1"/>
          </p:cNvPicPr>
          <p:nvPr/>
        </p:nvPicPr>
        <p:blipFill rotWithShape="1">
          <a:blip r:embed="rId3">
            <a:extLst>
              <a:ext uri="{28A0092B-C50C-407E-A947-70E740481C1C}">
                <a14:useLocalDpi xmlns:a14="http://schemas.microsoft.com/office/drawing/2010/main" val="0"/>
              </a:ext>
            </a:extLst>
          </a:blip>
          <a:srcRect l="4074" t="5657" r="19290" b="23840"/>
          <a:stretch/>
        </p:blipFill>
        <p:spPr bwMode="auto">
          <a:xfrm>
            <a:off x="5844194" y="-125472"/>
            <a:ext cx="6347805" cy="7023577"/>
          </a:xfrm>
          <a:prstGeom prst="rect">
            <a:avLst/>
          </a:prstGeom>
          <a:noFill/>
          <a:extLst>
            <a:ext uri="{909E8E84-426E-40DD-AFC4-6F175D3DCCD1}">
              <a14:hiddenFill xmlns:a14="http://schemas.microsoft.com/office/drawing/2010/main">
                <a:solidFill>
                  <a:srgbClr val="FFFFFF"/>
                </a:solidFill>
              </a14:hiddenFill>
            </a:ext>
          </a:extLst>
        </p:spPr>
      </p:pic>
      <p:sp useBgFill="1">
        <p:nvSpPr>
          <p:cNvPr id="3" name="Rectangle 2"/>
          <p:cNvSpPr/>
          <p:nvPr/>
        </p:nvSpPr>
        <p:spPr>
          <a:xfrm rot="462449">
            <a:off x="4896773" y="2365884"/>
            <a:ext cx="2819399" cy="5838806"/>
          </a:xfrm>
          <a:prstGeom prst="rect">
            <a:avLst/>
          </a:prstGeom>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ubtitle 2"/>
          <p:cNvSpPr txBox="1">
            <a:spLocks/>
          </p:cNvSpPr>
          <p:nvPr/>
        </p:nvSpPr>
        <p:spPr>
          <a:xfrm>
            <a:off x="462708" y="3117158"/>
            <a:ext cx="6962661" cy="1192151"/>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n-US" sz="4400" dirty="0" smtClean="0">
                <a:solidFill>
                  <a:prstClr val="white"/>
                </a:solidFill>
                <a:effectLst>
                  <a:outerShdw blurRad="38100" dist="38100" dir="2700000" algn="tl">
                    <a:srgbClr val="000000">
                      <a:alpha val="43137"/>
                    </a:srgbClr>
                  </a:outerShdw>
                </a:effectLst>
                <a:latin typeface="Bebas" pitchFamily="2" charset="0"/>
              </a:rPr>
              <a:t>US   HISTORY   EOC   REVIEW</a:t>
            </a:r>
            <a:endParaRPr lang="en-US" sz="4400" dirty="0" smtClean="0">
              <a:solidFill>
                <a:prstClr val="white"/>
              </a:solidFill>
              <a:effectLst>
                <a:outerShdw blurRad="38100" dist="38100" dir="2700000" algn="tl">
                  <a:srgbClr val="000000">
                    <a:alpha val="43137"/>
                  </a:srgbClr>
                </a:outerShdw>
              </a:effectLst>
              <a:latin typeface="Bebas" pitchFamily="2"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76832" y="4202808"/>
            <a:ext cx="4618733" cy="2113218"/>
          </a:xfrm>
          <a:prstGeom prst="rect">
            <a:avLst/>
          </a:prstGeom>
        </p:spPr>
      </p:pic>
      <p:sp>
        <p:nvSpPr>
          <p:cNvPr id="10" name="Title 1"/>
          <p:cNvSpPr txBox="1">
            <a:spLocks/>
          </p:cNvSpPr>
          <p:nvPr/>
        </p:nvSpPr>
        <p:spPr>
          <a:xfrm>
            <a:off x="0" y="27336"/>
            <a:ext cx="7772400" cy="35935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smtClean="0">
                <a:solidFill>
                  <a:prstClr val="white"/>
                </a:solidFill>
                <a:effectLst>
                  <a:outerShdw blurRad="38100" dist="38100" dir="2700000" algn="tl">
                    <a:srgbClr val="000000">
                      <a:alpha val="43137"/>
                    </a:srgbClr>
                  </a:outerShdw>
                </a:effectLst>
                <a:latin typeface="Georgia" panose="02040502050405020303" pitchFamily="18" charset="0"/>
              </a:rPr>
              <a:t>The Declaration</a:t>
            </a:r>
            <a:r>
              <a:rPr lang="en-US" sz="7200" b="1" dirty="0" smtClean="0">
                <a:solidFill>
                  <a:prstClr val="white"/>
                </a:solidFill>
                <a:effectLst>
                  <a:outerShdw blurRad="38100" dist="38100" dir="2700000" algn="tl">
                    <a:srgbClr val="000000">
                      <a:alpha val="43137"/>
                    </a:srgbClr>
                  </a:outerShdw>
                </a:effectLst>
                <a:latin typeface="Georgia" panose="02040502050405020303" pitchFamily="18" charset="0"/>
              </a:rPr>
              <a:t/>
            </a:r>
            <a:br>
              <a:rPr lang="en-US" sz="7200" b="1" dirty="0" smtClean="0">
                <a:solidFill>
                  <a:prstClr val="white"/>
                </a:solidFill>
                <a:effectLst>
                  <a:outerShdw blurRad="38100" dist="38100" dir="2700000" algn="tl">
                    <a:srgbClr val="000000">
                      <a:alpha val="43137"/>
                    </a:srgbClr>
                  </a:outerShdw>
                </a:effectLst>
                <a:latin typeface="Georgia" panose="02040502050405020303" pitchFamily="18" charset="0"/>
              </a:rPr>
            </a:br>
            <a:r>
              <a:rPr lang="en-US" sz="6000" b="1" dirty="0" smtClean="0">
                <a:solidFill>
                  <a:srgbClr val="FFE6A7"/>
                </a:solidFill>
                <a:effectLst>
                  <a:outerShdw blurRad="38100" dist="38100" dir="2700000" algn="tl">
                    <a:srgbClr val="000000">
                      <a:alpha val="43137"/>
                    </a:srgbClr>
                  </a:outerShdw>
                </a:effectLst>
                <a:latin typeface="Georgia" panose="02040502050405020303" pitchFamily="18" charset="0"/>
              </a:rPr>
              <a:t>of Independence</a:t>
            </a:r>
            <a:endParaRPr lang="en-US" sz="6000" b="1" dirty="0">
              <a:solidFill>
                <a:srgbClr val="FFE6A7"/>
              </a:solidFill>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24601495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75000"/>
              </a:schemeClr>
            </a:gs>
            <a:gs pos="100000">
              <a:schemeClr val="tx2">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4601" y="1371389"/>
            <a:ext cx="10515600" cy="1325563"/>
          </a:xfrm>
        </p:spPr>
        <p:txBody>
          <a:bodyPr>
            <a:noAutofit/>
          </a:bodyPr>
          <a:lstStyle/>
          <a:p>
            <a:r>
              <a:rPr lang="en-US" sz="11500" dirty="0" smtClean="0">
                <a:solidFill>
                  <a:srgbClr val="F6E8D6"/>
                </a:solidFill>
                <a:effectLst>
                  <a:outerShdw blurRad="38100" dist="38100" dir="2700000" algn="tl">
                    <a:srgbClr val="000000">
                      <a:alpha val="43137"/>
                    </a:srgbClr>
                  </a:outerShdw>
                </a:effectLst>
              </a:rPr>
              <a:t>JOHN   LOCKE</a:t>
            </a:r>
            <a:endParaRPr lang="en-US" sz="11500" dirty="0">
              <a:solidFill>
                <a:srgbClr val="F6E8D6"/>
              </a:solidFill>
              <a:effectLst>
                <a:outerShdw blurRad="38100" dist="38100" dir="2700000" algn="tl">
                  <a:srgbClr val="000000">
                    <a:alpha val="43137"/>
                  </a:srgbClr>
                </a:outerShdw>
              </a:effectLst>
            </a:endParaRPr>
          </a:p>
        </p:txBody>
      </p:sp>
      <p:pic>
        <p:nvPicPr>
          <p:cNvPr id="4" name="Picture 2" descr="https://upload.wikimedia.org/wikipedia/commons/d/d1/JohnLocke.png"/>
          <p:cNvPicPr>
            <a:picLocks noChangeAspect="1" noChangeArrowheads="1"/>
          </p:cNvPicPr>
          <p:nvPr/>
        </p:nvPicPr>
        <p:blipFill rotWithShape="1">
          <a:blip r:embed="rId3">
            <a:extLst>
              <a:ext uri="{28A0092B-C50C-407E-A947-70E740481C1C}">
                <a14:useLocalDpi xmlns:a14="http://schemas.microsoft.com/office/drawing/2010/main" val="0"/>
              </a:ext>
            </a:extLst>
          </a:blip>
          <a:srcRect t="-1" r="10130" b="25590"/>
          <a:stretch/>
        </p:blipFill>
        <p:spPr bwMode="auto">
          <a:xfrm>
            <a:off x="5662401" y="-114300"/>
            <a:ext cx="6510549" cy="6953250"/>
          </a:xfrm>
          <a:prstGeom prst="rect">
            <a:avLst/>
          </a:prstGeom>
          <a:noFill/>
          <a:extLst>
            <a:ext uri="{909E8E84-426E-40DD-AFC4-6F175D3DCCD1}">
              <a14:hiddenFill xmlns:a14="http://schemas.microsoft.com/office/drawing/2010/main">
                <a:solidFill>
                  <a:srgbClr val="FFFFFF"/>
                </a:solidFill>
              </a14:hiddenFill>
            </a:ext>
          </a:extLst>
        </p:spPr>
      </p:pic>
      <p:sp useBgFill="1">
        <p:nvSpPr>
          <p:cNvPr id="5" name="Rectangle 4"/>
          <p:cNvSpPr/>
          <p:nvPr/>
        </p:nvSpPr>
        <p:spPr>
          <a:xfrm rot="462449">
            <a:off x="4591050" y="3326708"/>
            <a:ext cx="2819399" cy="4579042"/>
          </a:xfrm>
          <a:prstGeom prst="rect">
            <a:avLst/>
          </a:prstGeom>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030704" y="3241244"/>
            <a:ext cx="5658853" cy="2551447"/>
          </a:xfrm>
        </p:spPr>
        <p:txBody>
          <a:bodyPr>
            <a:normAutofit/>
          </a:bodyPr>
          <a:lstStyle/>
          <a:p>
            <a:pPr marL="0" indent="0" algn="ctr">
              <a:lnSpc>
                <a:spcPct val="100000"/>
              </a:lnSpc>
              <a:buNone/>
            </a:pPr>
            <a:r>
              <a:rPr lang="en-US" sz="9500" i="1" dirty="0" smtClean="0">
                <a:solidFill>
                  <a:srgbClr val="D5C0BD"/>
                </a:solidFill>
                <a:effectLst>
                  <a:outerShdw blurRad="38100" dist="38100" dir="2700000" algn="tl">
                    <a:srgbClr val="000000">
                      <a:alpha val="43137"/>
                    </a:srgbClr>
                  </a:outerShdw>
                </a:effectLst>
              </a:rPr>
              <a:t>Appeal to </a:t>
            </a:r>
            <a:r>
              <a:rPr lang="en-US" sz="6600" i="1" dirty="0" smtClean="0">
                <a:solidFill>
                  <a:srgbClr val="F6E8D6"/>
                </a:solidFill>
                <a:effectLst>
                  <a:outerShdw blurRad="38100" dist="38100" dir="2700000" algn="tl">
                    <a:srgbClr val="000000">
                      <a:alpha val="43137"/>
                    </a:srgbClr>
                  </a:outerShdw>
                </a:effectLst>
              </a:rPr>
              <a:t>Natural</a:t>
            </a:r>
            <a:r>
              <a:rPr lang="en-US" sz="6600" i="1" dirty="0" smtClean="0">
                <a:solidFill>
                  <a:srgbClr val="D5C0BD"/>
                </a:solidFill>
                <a:effectLst>
                  <a:outerShdw blurRad="38100" dist="38100" dir="2700000" algn="tl">
                    <a:srgbClr val="000000">
                      <a:alpha val="43137"/>
                    </a:srgbClr>
                  </a:outerShdw>
                </a:effectLst>
              </a:rPr>
              <a:t> Law</a:t>
            </a:r>
            <a:endParaRPr lang="en-US" sz="5400" i="1" dirty="0" smtClean="0">
              <a:solidFill>
                <a:srgbClr val="D5C0BD"/>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783270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75000"/>
              </a:schemeClr>
            </a:gs>
            <a:gs pos="100000">
              <a:schemeClr val="tx2">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8873"/>
            <a:ext cx="12192000" cy="1848685"/>
          </a:xfrm>
        </p:spPr>
        <p:txBody>
          <a:bodyPr>
            <a:noAutofit/>
          </a:bodyPr>
          <a:lstStyle/>
          <a:p>
            <a:pPr algn="ctr"/>
            <a:r>
              <a:rPr lang="en-US" sz="11500" dirty="0" smtClean="0">
                <a:solidFill>
                  <a:srgbClr val="F7EAD9"/>
                </a:solidFill>
                <a:effectLst>
                  <a:outerShdw blurRad="38100" dist="38100" dir="2700000" algn="tl">
                    <a:srgbClr val="000000">
                      <a:alpha val="43137"/>
                    </a:srgbClr>
                  </a:outerShdw>
                </a:effectLst>
              </a:rPr>
              <a:t>TWO    AUDIENCES:</a:t>
            </a:r>
            <a:endParaRPr lang="en-US" sz="11500" dirty="0">
              <a:solidFill>
                <a:srgbClr val="F7EAD9"/>
              </a:solidFill>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234127451"/>
              </p:ext>
            </p:extLst>
          </p:nvPr>
        </p:nvGraphicFramePr>
        <p:xfrm>
          <a:off x="705852" y="2284243"/>
          <a:ext cx="10844464" cy="4068429"/>
        </p:xfrm>
        <a:graphic>
          <a:graphicData uri="http://schemas.openxmlformats.org/drawingml/2006/table">
            <a:tbl>
              <a:tblPr firstRow="1" firstCol="1" bandRow="1">
                <a:tableStyleId>{69CF1AB2-1976-4502-BF36-3FF5EA218861}</a:tableStyleId>
              </a:tblPr>
              <a:tblGrid>
                <a:gridCol w="5422232"/>
                <a:gridCol w="5422232"/>
              </a:tblGrid>
              <a:tr h="689466">
                <a:tc>
                  <a:txBody>
                    <a:bodyPr/>
                    <a:lstStyle/>
                    <a:p>
                      <a:pPr marL="0" marR="0" algn="ctr">
                        <a:spcBef>
                          <a:spcPts val="0"/>
                        </a:spcBef>
                        <a:spcAft>
                          <a:spcPts val="0"/>
                        </a:spcAft>
                      </a:pPr>
                      <a:r>
                        <a:rPr lang="en-US" sz="3600" dirty="0" smtClean="0">
                          <a:solidFill>
                            <a:srgbClr val="F6E8D6"/>
                          </a:solidFill>
                          <a:effectLst/>
                        </a:rPr>
                        <a:t>INTERNAL</a:t>
                      </a:r>
                      <a:endParaRPr lang="en-US" sz="2000" dirty="0">
                        <a:solidFill>
                          <a:srgbClr val="F6E8D6"/>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3600" dirty="0" smtClean="0">
                          <a:solidFill>
                            <a:schemeClr val="bg2">
                              <a:lumMod val="50000"/>
                            </a:schemeClr>
                          </a:solidFill>
                          <a:effectLst/>
                        </a:rPr>
                        <a:t>EXTERNAL</a:t>
                      </a:r>
                      <a:endParaRPr lang="en-US" sz="2000" dirty="0">
                        <a:solidFill>
                          <a:schemeClr val="bg2">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r>
              <a:tr h="3378963">
                <a:tc>
                  <a:txBody>
                    <a:bodyPr/>
                    <a:lstStyle/>
                    <a:p>
                      <a:pPr marL="0" marR="0">
                        <a:spcBef>
                          <a:spcPts val="0"/>
                        </a:spcBef>
                        <a:spcAft>
                          <a:spcPts val="0"/>
                        </a:spcAft>
                      </a:pPr>
                      <a:endParaRPr lang="en-US" sz="1800" dirty="0" smtClean="0">
                        <a:solidFill>
                          <a:srgbClr val="F6E8D6"/>
                        </a:solidFill>
                        <a:effectLst/>
                      </a:endParaRPr>
                    </a:p>
                    <a:p>
                      <a:pPr marL="288925" marR="0" indent="0" algn="l">
                        <a:spcBef>
                          <a:spcPts val="0"/>
                        </a:spcBef>
                        <a:spcAft>
                          <a:spcPts val="0"/>
                        </a:spcAft>
                      </a:pPr>
                      <a:r>
                        <a:rPr lang="en-US" sz="3600" b="0" dirty="0" smtClean="0">
                          <a:solidFill>
                            <a:srgbClr val="F6E8D6"/>
                          </a:solidFill>
                          <a:effectLst/>
                        </a:rPr>
                        <a:t>People in the newly-independent states who are either on the fence or inclined to support the British</a:t>
                      </a:r>
                      <a:endParaRPr lang="en-US" sz="3200" b="0" dirty="0">
                        <a:solidFill>
                          <a:srgbClr val="F6E8D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2">
                              <a:lumMod val="50000"/>
                            </a:schemeClr>
                          </a:solidFill>
                          <a:effectLst/>
                        </a:rPr>
                        <a:t> </a:t>
                      </a:r>
                      <a:endParaRPr kumimoji="0" lang="en-US" sz="1800" b="1" i="0" u="none" strike="noStrike" kern="1200" cap="none" spc="0" normalizeH="0" baseline="0" noProof="0" dirty="0" smtClean="0">
                        <a:ln>
                          <a:noFill/>
                        </a:ln>
                        <a:solidFill>
                          <a:srgbClr val="F6E8D6"/>
                        </a:solidFill>
                        <a:effectLst/>
                        <a:uLnTx/>
                        <a:uFillTx/>
                        <a:latin typeface="+mn-lt"/>
                        <a:ea typeface="+mn-ea"/>
                        <a:cs typeface="+mn-cs"/>
                      </a:endParaRPr>
                    </a:p>
                    <a:p>
                      <a:pPr marL="288925"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chemeClr val="tx1">
                              <a:lumMod val="65000"/>
                              <a:lumOff val="35000"/>
                            </a:schemeClr>
                          </a:solidFill>
                          <a:effectLst/>
                          <a:uLnTx/>
                          <a:uFillTx/>
                          <a:latin typeface="+mn-lt"/>
                          <a:ea typeface="+mn-ea"/>
                          <a:cs typeface="+mn-cs"/>
                        </a:rPr>
                        <a:t>Foreign nations (such as France) who may be inclined to offer military and financial assistance to the United States</a:t>
                      </a:r>
                      <a:endParaRPr kumimoji="0" lang="en-US" sz="32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bl>
          </a:graphicData>
        </a:graphic>
      </p:graphicFrame>
    </p:spTree>
    <p:extLst>
      <p:ext uri="{BB962C8B-B14F-4D97-AF65-F5344CB8AC3E}">
        <p14:creationId xmlns:p14="http://schemas.microsoft.com/office/powerpoint/2010/main" val="1599542269"/>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75000"/>
              </a:schemeClr>
            </a:gs>
            <a:gs pos="100000">
              <a:schemeClr val="tx2">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68873"/>
            <a:ext cx="12192000" cy="1848685"/>
          </a:xfrm>
        </p:spPr>
        <p:txBody>
          <a:bodyPr>
            <a:noAutofit/>
          </a:bodyPr>
          <a:lstStyle/>
          <a:p>
            <a:pPr algn="ctr"/>
            <a:r>
              <a:rPr lang="en-US" sz="11500" dirty="0" smtClean="0">
                <a:solidFill>
                  <a:srgbClr val="F7EAD9"/>
                </a:solidFill>
                <a:effectLst>
                  <a:outerShdw blurRad="38100" dist="38100" dir="2700000" algn="tl">
                    <a:srgbClr val="000000">
                      <a:alpha val="43137"/>
                    </a:srgbClr>
                  </a:outerShdw>
                </a:effectLst>
              </a:rPr>
              <a:t>TWO    AUDIENCES:</a:t>
            </a:r>
            <a:endParaRPr lang="en-US" sz="11500" dirty="0">
              <a:solidFill>
                <a:srgbClr val="F7EAD9"/>
              </a:solidFill>
              <a:effectLst>
                <a:outerShdw blurRad="38100" dist="38100" dir="2700000" algn="tl">
                  <a:srgbClr val="000000">
                    <a:alpha val="43137"/>
                  </a:srgbClr>
                </a:outerShdw>
              </a:effectLst>
            </a:endParaRPr>
          </a:p>
        </p:txBody>
      </p:sp>
      <p:graphicFrame>
        <p:nvGraphicFramePr>
          <p:cNvPr id="5" name="Table 4"/>
          <p:cNvGraphicFramePr>
            <a:graphicFrameLocks noGrp="1"/>
          </p:cNvGraphicFramePr>
          <p:nvPr>
            <p:extLst>
              <p:ext uri="{D42A27DB-BD31-4B8C-83A1-F6EECF244321}">
                <p14:modId xmlns:p14="http://schemas.microsoft.com/office/powerpoint/2010/main" val="2994455018"/>
              </p:ext>
            </p:extLst>
          </p:nvPr>
        </p:nvGraphicFramePr>
        <p:xfrm>
          <a:off x="705852" y="2284243"/>
          <a:ext cx="10844464" cy="4068429"/>
        </p:xfrm>
        <a:graphic>
          <a:graphicData uri="http://schemas.openxmlformats.org/drawingml/2006/table">
            <a:tbl>
              <a:tblPr firstRow="1" firstCol="1" bandRow="1">
                <a:tableStyleId>{69CF1AB2-1976-4502-BF36-3FF5EA218861}</a:tableStyleId>
              </a:tblPr>
              <a:tblGrid>
                <a:gridCol w="5422232"/>
                <a:gridCol w="5422232"/>
              </a:tblGrid>
              <a:tr h="689466">
                <a:tc>
                  <a:txBody>
                    <a:bodyPr/>
                    <a:lstStyle/>
                    <a:p>
                      <a:pPr marL="0" marR="0" algn="ctr">
                        <a:spcBef>
                          <a:spcPts val="0"/>
                        </a:spcBef>
                        <a:spcAft>
                          <a:spcPts val="0"/>
                        </a:spcAft>
                      </a:pPr>
                      <a:r>
                        <a:rPr lang="en-US" sz="3600" dirty="0" smtClean="0">
                          <a:solidFill>
                            <a:schemeClr val="tx1">
                              <a:lumMod val="65000"/>
                              <a:lumOff val="35000"/>
                            </a:schemeClr>
                          </a:solidFill>
                          <a:effectLst/>
                        </a:rPr>
                        <a:t>INTERNAL</a:t>
                      </a:r>
                      <a:endParaRPr lang="en-US" sz="2000" dirty="0">
                        <a:solidFill>
                          <a:schemeClr val="tx1">
                            <a:lumMod val="65000"/>
                            <a:lumOff val="35000"/>
                          </a:schemeClr>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3600" dirty="0" smtClean="0">
                          <a:solidFill>
                            <a:srgbClr val="F7EAD9"/>
                          </a:solidFill>
                          <a:effectLst/>
                        </a:rPr>
                        <a:t>EXTERNAL</a:t>
                      </a:r>
                      <a:endParaRPr lang="en-US" sz="2000" dirty="0">
                        <a:solidFill>
                          <a:srgbClr val="F7EAD9"/>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r>
              <a:tr h="3378963">
                <a:tc>
                  <a:txBody>
                    <a:bodyPr/>
                    <a:lstStyle/>
                    <a:p>
                      <a:pPr marL="0" marR="0">
                        <a:spcBef>
                          <a:spcPts val="0"/>
                        </a:spcBef>
                        <a:spcAft>
                          <a:spcPts val="0"/>
                        </a:spcAft>
                      </a:pPr>
                      <a:endParaRPr lang="en-US" sz="1800" dirty="0" smtClean="0">
                        <a:solidFill>
                          <a:schemeClr val="tx1">
                            <a:lumMod val="65000"/>
                            <a:lumOff val="35000"/>
                          </a:schemeClr>
                        </a:solidFill>
                        <a:effectLst/>
                      </a:endParaRPr>
                    </a:p>
                    <a:p>
                      <a:pPr marL="288925" marR="0" indent="0" algn="l">
                        <a:spcBef>
                          <a:spcPts val="0"/>
                        </a:spcBef>
                        <a:spcAft>
                          <a:spcPts val="0"/>
                        </a:spcAft>
                      </a:pPr>
                      <a:r>
                        <a:rPr lang="en-US" sz="3600" b="0" dirty="0" smtClean="0">
                          <a:solidFill>
                            <a:schemeClr val="tx1">
                              <a:lumMod val="65000"/>
                              <a:lumOff val="35000"/>
                            </a:schemeClr>
                          </a:solidFill>
                          <a:effectLst/>
                        </a:rPr>
                        <a:t>People in the newly-independent states who are either on the fence or inclined to support the British</a:t>
                      </a:r>
                      <a:endParaRPr lang="en-US" sz="3200" b="0" dirty="0">
                        <a:solidFill>
                          <a:schemeClr val="tx1">
                            <a:lumMod val="65000"/>
                            <a:lumOff val="3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F7EAD9"/>
                          </a:solidFill>
                          <a:effectLst/>
                        </a:rPr>
                        <a:t> </a:t>
                      </a:r>
                      <a:endParaRPr kumimoji="0" lang="en-US" sz="1800" b="1" i="0" u="none" strike="noStrike" kern="1200" cap="none" spc="0" normalizeH="0" baseline="0" noProof="0" dirty="0" smtClean="0">
                        <a:ln>
                          <a:noFill/>
                        </a:ln>
                        <a:solidFill>
                          <a:srgbClr val="F7EAD9"/>
                        </a:solidFill>
                        <a:effectLst/>
                        <a:uLnTx/>
                        <a:uFillTx/>
                        <a:latin typeface="+mn-lt"/>
                        <a:ea typeface="+mn-ea"/>
                        <a:cs typeface="+mn-cs"/>
                      </a:endParaRPr>
                    </a:p>
                    <a:p>
                      <a:pPr marL="288925"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srgbClr val="F7EAD9"/>
                          </a:solidFill>
                          <a:effectLst/>
                          <a:uLnTx/>
                          <a:uFillTx/>
                          <a:latin typeface="+mn-lt"/>
                          <a:ea typeface="+mn-ea"/>
                          <a:cs typeface="+mn-cs"/>
                        </a:rPr>
                        <a:t>Foreign nations (such as France) who may be inclined to offer military and financial assistance to the United States</a:t>
                      </a:r>
                      <a:endParaRPr kumimoji="0" lang="en-US" sz="3200" b="0" i="0" u="none" strike="noStrike" kern="1200" cap="none" spc="0" normalizeH="0" baseline="0" noProof="0" dirty="0">
                        <a:ln>
                          <a:noFill/>
                        </a:ln>
                        <a:solidFill>
                          <a:srgbClr val="F7EAD9"/>
                        </a:solidFill>
                        <a:effectLst/>
                        <a:uLnTx/>
                        <a:uFillTx/>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bl>
          </a:graphicData>
        </a:graphic>
      </p:graphicFrame>
    </p:spTree>
    <p:extLst>
      <p:ext uri="{BB962C8B-B14F-4D97-AF65-F5344CB8AC3E}">
        <p14:creationId xmlns:p14="http://schemas.microsoft.com/office/powerpoint/2010/main" val="2551649437"/>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75000"/>
              </a:schemeClr>
            </a:gs>
            <a:gs pos="100000">
              <a:schemeClr val="tx2">
                <a:lumMod val="5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095" y="368968"/>
            <a:ext cx="11277600" cy="6208295"/>
          </a:xfrm>
        </p:spPr>
        <p:txBody>
          <a:bodyPr>
            <a:normAutofit fontScale="70000" lnSpcReduction="20000"/>
          </a:bodyPr>
          <a:lstStyle/>
          <a:p>
            <a:pPr marL="0" marR="45720" indent="0">
              <a:lnSpc>
                <a:spcPct val="120000"/>
              </a:lnSpc>
              <a:spcBef>
                <a:spcPts val="0"/>
              </a:spcBef>
              <a:spcAft>
                <a:spcPts val="0"/>
              </a:spcAft>
              <a:buNone/>
            </a:pPr>
            <a:r>
              <a:rPr lang="en-US" sz="4800"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We hold these truths to be self-evident, that all men are created equal, that they are endowed by their Creator with certain unalienable Rights, that among these are </a:t>
            </a:r>
            <a:r>
              <a:rPr lang="en-US" sz="4800" b="1"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Life</a:t>
            </a:r>
            <a:r>
              <a:rPr lang="en-US" sz="4800"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 </a:t>
            </a:r>
            <a:r>
              <a:rPr lang="en-US" sz="4800" b="1"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Liberty</a:t>
            </a:r>
            <a:r>
              <a:rPr lang="en-US" sz="4800"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 and the </a:t>
            </a:r>
            <a:r>
              <a:rPr lang="en-US" sz="4800" b="1"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pursuit of Happiness</a:t>
            </a:r>
            <a:r>
              <a:rPr lang="en-US" sz="4800"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 — That to secure these rights, Governments are instituted among Men, deriving their just powers from the consent of the governed, — That </a:t>
            </a:r>
            <a:r>
              <a:rPr lang="en-US" sz="4800" b="1"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whenever any Form of Government becomes destructive of these ends, it is the Right of the People to alter or to abolish it,</a:t>
            </a:r>
            <a:r>
              <a:rPr lang="en-US" sz="4800"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 and to institute new Government, laying its foundation on such principles and organizing its powers in such form, as to them shall seem most likely to effect their Safety and Happiness. </a:t>
            </a:r>
            <a:endParaRPr lang="en-US" sz="3200" dirty="0">
              <a:solidFill>
                <a:srgbClr val="F6E8D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66646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75000"/>
              </a:schemeClr>
            </a:gs>
            <a:gs pos="100000">
              <a:schemeClr val="tx2">
                <a:lumMod val="50000"/>
              </a:schemeClr>
            </a:gs>
          </a:gsLst>
          <a:lin ang="5400000" scaled="1"/>
        </a:gradFill>
        <a:effectLst/>
      </p:bgPr>
    </p:bg>
    <p:spTree>
      <p:nvGrpSpPr>
        <p:cNvPr id="1" name=""/>
        <p:cNvGrpSpPr/>
        <p:nvPr/>
      </p:nvGrpSpPr>
      <p:grpSpPr>
        <a:xfrm>
          <a:off x="0" y="0"/>
          <a:ext cx="0" cy="0"/>
          <a:chOff x="0" y="0"/>
          <a:chExt cx="0" cy="0"/>
        </a:xfrm>
      </p:grpSpPr>
      <p:pic>
        <p:nvPicPr>
          <p:cNvPr id="4" name="Picture 2" descr="https://upload.wikimedia.org/wikipedia/commons/d/d1/JohnLocke.png"/>
          <p:cNvPicPr>
            <a:picLocks noChangeAspect="1" noChangeArrowheads="1"/>
          </p:cNvPicPr>
          <p:nvPr/>
        </p:nvPicPr>
        <p:blipFill rotWithShape="1">
          <a:blip r:embed="rId3">
            <a:extLst>
              <a:ext uri="{28A0092B-C50C-407E-A947-70E740481C1C}">
                <a14:useLocalDpi xmlns:a14="http://schemas.microsoft.com/office/drawing/2010/main" val="0"/>
              </a:ext>
            </a:extLst>
          </a:blip>
          <a:srcRect t="-1" r="10130" b="25590"/>
          <a:stretch/>
        </p:blipFill>
        <p:spPr bwMode="auto">
          <a:xfrm>
            <a:off x="5662401" y="-114300"/>
            <a:ext cx="6510549" cy="6953250"/>
          </a:xfrm>
          <a:prstGeom prst="rect">
            <a:avLst/>
          </a:prstGeom>
          <a:noFill/>
          <a:extLst>
            <a:ext uri="{909E8E84-426E-40DD-AFC4-6F175D3DCCD1}">
              <a14:hiddenFill xmlns:a14="http://schemas.microsoft.com/office/drawing/2010/main">
                <a:solidFill>
                  <a:srgbClr val="FFFFFF"/>
                </a:solidFill>
              </a14:hiddenFill>
            </a:ext>
          </a:extLst>
        </p:spPr>
      </p:pic>
      <p:sp useBgFill="1">
        <p:nvSpPr>
          <p:cNvPr id="5" name="Rectangle 4"/>
          <p:cNvSpPr/>
          <p:nvPr/>
        </p:nvSpPr>
        <p:spPr>
          <a:xfrm rot="462449">
            <a:off x="4591050" y="3326708"/>
            <a:ext cx="2819399" cy="4579042"/>
          </a:xfrm>
          <a:prstGeom prst="rect">
            <a:avLst/>
          </a:prstGeom>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4601" y="1371389"/>
            <a:ext cx="10515600" cy="1325563"/>
          </a:xfrm>
        </p:spPr>
        <p:txBody>
          <a:bodyPr>
            <a:noAutofit/>
          </a:bodyPr>
          <a:lstStyle/>
          <a:p>
            <a:r>
              <a:rPr lang="en-US" sz="8000" dirty="0" smtClean="0">
                <a:solidFill>
                  <a:srgbClr val="F6E8D6"/>
                </a:solidFill>
                <a:effectLst>
                  <a:outerShdw blurRad="38100" dist="38100" dir="2700000" algn="tl">
                    <a:srgbClr val="000000">
                      <a:alpha val="43137"/>
                    </a:srgbClr>
                  </a:outerShdw>
                </a:effectLst>
              </a:rPr>
              <a:t>Natural   rights</a:t>
            </a:r>
            <a:endParaRPr lang="en-US" sz="8000" dirty="0">
              <a:solidFill>
                <a:srgbClr val="F6E8D6"/>
              </a:solidFill>
              <a:effectLst>
                <a:outerShdw blurRad="38100" dist="38100" dir="2700000" algn="tl">
                  <a:srgbClr val="000000">
                    <a:alpha val="43137"/>
                  </a:srgbClr>
                </a:outerShdw>
              </a:effectLst>
            </a:endParaRPr>
          </a:p>
        </p:txBody>
      </p:sp>
      <p:sp>
        <p:nvSpPr>
          <p:cNvPr id="7" name="Content Placeholder 2"/>
          <p:cNvSpPr>
            <a:spLocks noGrp="1"/>
          </p:cNvSpPr>
          <p:nvPr>
            <p:ph idx="1"/>
          </p:nvPr>
        </p:nvSpPr>
        <p:spPr>
          <a:xfrm>
            <a:off x="950494" y="2920404"/>
            <a:ext cx="7583910" cy="3432271"/>
          </a:xfrm>
        </p:spPr>
        <p:txBody>
          <a:bodyPr>
            <a:noAutofit/>
          </a:bodyPr>
          <a:lstStyle/>
          <a:p>
            <a:pPr marL="0" indent="0">
              <a:lnSpc>
                <a:spcPct val="100000"/>
              </a:lnSpc>
              <a:buNone/>
            </a:pPr>
            <a:r>
              <a:rPr lang="en-US" sz="6000" i="1" dirty="0" smtClean="0">
                <a:solidFill>
                  <a:srgbClr val="E3D5D3"/>
                </a:solidFill>
                <a:effectLst>
                  <a:outerShdw blurRad="38100" dist="38100" dir="2700000" algn="tl">
                    <a:srgbClr val="000000">
                      <a:alpha val="43137"/>
                    </a:srgbClr>
                  </a:outerShdw>
                </a:effectLst>
              </a:rPr>
              <a:t>Life</a:t>
            </a:r>
          </a:p>
          <a:p>
            <a:pPr marL="0" indent="0">
              <a:lnSpc>
                <a:spcPct val="100000"/>
              </a:lnSpc>
              <a:buNone/>
            </a:pPr>
            <a:r>
              <a:rPr lang="en-US" sz="6000" i="1" dirty="0" smtClean="0">
                <a:solidFill>
                  <a:srgbClr val="E3D5D3"/>
                </a:solidFill>
                <a:effectLst>
                  <a:outerShdw blurRad="38100" dist="38100" dir="2700000" algn="tl">
                    <a:srgbClr val="000000">
                      <a:alpha val="43137"/>
                    </a:srgbClr>
                  </a:outerShdw>
                </a:effectLst>
              </a:rPr>
              <a:t>Liberty</a:t>
            </a:r>
          </a:p>
          <a:p>
            <a:pPr marL="0" indent="0">
              <a:lnSpc>
                <a:spcPct val="100000"/>
              </a:lnSpc>
              <a:buNone/>
            </a:pPr>
            <a:r>
              <a:rPr lang="en-US" sz="6000" i="1" dirty="0" smtClean="0">
                <a:solidFill>
                  <a:srgbClr val="E3D5D3"/>
                </a:solidFill>
                <a:effectLst>
                  <a:outerShdw blurRad="38100" dist="38100" dir="2700000" algn="tl">
                    <a:srgbClr val="000000">
                      <a:alpha val="43137"/>
                    </a:srgbClr>
                  </a:outerShdw>
                </a:effectLst>
              </a:rPr>
              <a:t>Property</a:t>
            </a:r>
            <a:endParaRPr lang="en-US" sz="3600" i="1" dirty="0" smtClean="0">
              <a:solidFill>
                <a:srgbClr val="E3D5D3"/>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380335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75000"/>
              </a:schemeClr>
            </a:gs>
            <a:gs pos="100000">
              <a:schemeClr val="tx2">
                <a:lumMod val="50000"/>
              </a:schemeClr>
            </a:gs>
          </a:gsLst>
          <a:lin ang="5400000" scaled="1"/>
        </a:gradFill>
        <a:effectLst/>
      </p:bgPr>
    </p:bg>
    <p:spTree>
      <p:nvGrpSpPr>
        <p:cNvPr id="1" name=""/>
        <p:cNvGrpSpPr/>
        <p:nvPr/>
      </p:nvGrpSpPr>
      <p:grpSpPr>
        <a:xfrm>
          <a:off x="0" y="0"/>
          <a:ext cx="0" cy="0"/>
          <a:chOff x="0" y="0"/>
          <a:chExt cx="0" cy="0"/>
        </a:xfrm>
      </p:grpSpPr>
      <p:pic>
        <p:nvPicPr>
          <p:cNvPr id="8" name="Picture 2" descr="Portrait of Thomas Jefferson by Rembrandt Peale"/>
          <p:cNvPicPr>
            <a:picLocks noChangeAspect="1" noChangeArrowheads="1"/>
          </p:cNvPicPr>
          <p:nvPr/>
        </p:nvPicPr>
        <p:blipFill rotWithShape="1">
          <a:blip r:embed="rId3">
            <a:extLst>
              <a:ext uri="{28A0092B-C50C-407E-A947-70E740481C1C}">
                <a14:useLocalDpi xmlns:a14="http://schemas.microsoft.com/office/drawing/2010/main" val="0"/>
              </a:ext>
            </a:extLst>
          </a:blip>
          <a:srcRect l="4074" t="5657" r="19290" b="23840"/>
          <a:stretch/>
        </p:blipFill>
        <p:spPr bwMode="auto">
          <a:xfrm>
            <a:off x="5844194" y="-125472"/>
            <a:ext cx="6347805" cy="7023577"/>
          </a:xfrm>
          <a:prstGeom prst="rect">
            <a:avLst/>
          </a:prstGeom>
          <a:noFill/>
          <a:extLst>
            <a:ext uri="{909E8E84-426E-40DD-AFC4-6F175D3DCCD1}">
              <a14:hiddenFill xmlns:a14="http://schemas.microsoft.com/office/drawing/2010/main">
                <a:solidFill>
                  <a:srgbClr val="FFFFFF"/>
                </a:solidFill>
              </a14:hiddenFill>
            </a:ext>
          </a:extLst>
        </p:spPr>
      </p:pic>
      <p:sp useBgFill="1">
        <p:nvSpPr>
          <p:cNvPr id="7" name="Rectangle 6"/>
          <p:cNvSpPr/>
          <p:nvPr/>
        </p:nvSpPr>
        <p:spPr>
          <a:xfrm rot="462449">
            <a:off x="4896773" y="2365884"/>
            <a:ext cx="2819399" cy="5838806"/>
          </a:xfrm>
          <a:prstGeom prst="rect">
            <a:avLst/>
          </a:prstGeom>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950494" y="2920404"/>
            <a:ext cx="7583910" cy="3432271"/>
          </a:xfrm>
        </p:spPr>
        <p:txBody>
          <a:bodyPr>
            <a:noAutofit/>
          </a:bodyPr>
          <a:lstStyle/>
          <a:p>
            <a:pPr marL="0" indent="0">
              <a:lnSpc>
                <a:spcPct val="100000"/>
              </a:lnSpc>
              <a:buNone/>
            </a:pPr>
            <a:r>
              <a:rPr lang="en-US" sz="6000" i="1" dirty="0" smtClean="0">
                <a:solidFill>
                  <a:srgbClr val="835852"/>
                </a:solidFill>
                <a:effectLst>
                  <a:outerShdw blurRad="38100" dist="38100" dir="2700000" algn="tl">
                    <a:srgbClr val="000000">
                      <a:alpha val="43137"/>
                    </a:srgbClr>
                  </a:outerShdw>
                </a:effectLst>
              </a:rPr>
              <a:t>Life</a:t>
            </a:r>
          </a:p>
          <a:p>
            <a:pPr marL="0" indent="0">
              <a:lnSpc>
                <a:spcPct val="100000"/>
              </a:lnSpc>
              <a:buNone/>
            </a:pPr>
            <a:r>
              <a:rPr lang="en-US" sz="6000" i="1" dirty="0" smtClean="0">
                <a:solidFill>
                  <a:srgbClr val="835852"/>
                </a:solidFill>
                <a:effectLst>
                  <a:outerShdw blurRad="38100" dist="38100" dir="2700000" algn="tl">
                    <a:srgbClr val="000000">
                      <a:alpha val="43137"/>
                    </a:srgbClr>
                  </a:outerShdw>
                </a:effectLst>
              </a:rPr>
              <a:t>Liberty</a:t>
            </a:r>
          </a:p>
          <a:p>
            <a:pPr marL="0" indent="0">
              <a:lnSpc>
                <a:spcPct val="100000"/>
              </a:lnSpc>
              <a:buNone/>
            </a:pPr>
            <a:r>
              <a:rPr lang="en-US" sz="6000" i="1" dirty="0" smtClean="0">
                <a:solidFill>
                  <a:srgbClr val="F7EAD9"/>
                </a:solidFill>
                <a:effectLst>
                  <a:outerShdw blurRad="38100" dist="38100" dir="2700000" algn="tl">
                    <a:srgbClr val="000000">
                      <a:alpha val="43137"/>
                    </a:srgbClr>
                  </a:outerShdw>
                </a:effectLst>
              </a:rPr>
              <a:t>Pursuit of Happiness</a:t>
            </a:r>
            <a:endParaRPr lang="en-US" sz="3600" i="1" dirty="0" smtClean="0">
              <a:solidFill>
                <a:srgbClr val="F7EAD9"/>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404601" y="1371389"/>
            <a:ext cx="10515600" cy="1325563"/>
          </a:xfrm>
        </p:spPr>
        <p:txBody>
          <a:bodyPr>
            <a:noAutofit/>
          </a:bodyPr>
          <a:lstStyle/>
          <a:p>
            <a:r>
              <a:rPr lang="en-US" sz="8000" dirty="0" smtClean="0">
                <a:solidFill>
                  <a:srgbClr val="F6E8D6"/>
                </a:solidFill>
                <a:effectLst>
                  <a:outerShdw blurRad="38100" dist="38100" dir="2700000" algn="tl">
                    <a:srgbClr val="000000">
                      <a:alpha val="43137"/>
                    </a:srgbClr>
                  </a:outerShdw>
                </a:effectLst>
              </a:rPr>
              <a:t>Natural   rights</a:t>
            </a:r>
            <a:endParaRPr lang="en-US" sz="8000" dirty="0">
              <a:solidFill>
                <a:srgbClr val="F6E8D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47104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75000"/>
              </a:schemeClr>
            </a:gs>
            <a:gs pos="100000">
              <a:schemeClr val="tx2">
                <a:lumMod val="50000"/>
              </a:schemeClr>
            </a:gs>
          </a:gsLst>
          <a:lin ang="5400000" scaled="1"/>
        </a:gradFill>
        <a:effectLst/>
      </p:bgPr>
    </p:bg>
    <p:spTree>
      <p:nvGrpSpPr>
        <p:cNvPr id="1" name=""/>
        <p:cNvGrpSpPr/>
        <p:nvPr/>
      </p:nvGrpSpPr>
      <p:grpSpPr>
        <a:xfrm>
          <a:off x="0" y="0"/>
          <a:ext cx="0" cy="0"/>
          <a:chOff x="0" y="0"/>
          <a:chExt cx="0" cy="0"/>
        </a:xfrm>
      </p:grpSpPr>
      <p:pic>
        <p:nvPicPr>
          <p:cNvPr id="8" name="Picture 2" descr="Portrait of Thomas Jefferson by Rembrandt Peale"/>
          <p:cNvPicPr>
            <a:picLocks noChangeAspect="1" noChangeArrowheads="1"/>
          </p:cNvPicPr>
          <p:nvPr/>
        </p:nvPicPr>
        <p:blipFill rotWithShape="1">
          <a:blip r:embed="rId3">
            <a:extLst>
              <a:ext uri="{28A0092B-C50C-407E-A947-70E740481C1C}">
                <a14:useLocalDpi xmlns:a14="http://schemas.microsoft.com/office/drawing/2010/main" val="0"/>
              </a:ext>
            </a:extLst>
          </a:blip>
          <a:srcRect l="4074" t="5657" r="19290" b="23840"/>
          <a:stretch/>
        </p:blipFill>
        <p:spPr bwMode="auto">
          <a:xfrm>
            <a:off x="5844194" y="-125472"/>
            <a:ext cx="6347805" cy="7023577"/>
          </a:xfrm>
          <a:prstGeom prst="rect">
            <a:avLst/>
          </a:prstGeom>
          <a:noFill/>
          <a:extLst>
            <a:ext uri="{909E8E84-426E-40DD-AFC4-6F175D3DCCD1}">
              <a14:hiddenFill xmlns:a14="http://schemas.microsoft.com/office/drawing/2010/main">
                <a:solidFill>
                  <a:srgbClr val="FFFFFF"/>
                </a:solidFill>
              </a14:hiddenFill>
            </a:ext>
          </a:extLst>
        </p:spPr>
      </p:pic>
      <p:sp useBgFill="1">
        <p:nvSpPr>
          <p:cNvPr id="7" name="Rectangle 6"/>
          <p:cNvSpPr/>
          <p:nvPr/>
        </p:nvSpPr>
        <p:spPr>
          <a:xfrm rot="462449">
            <a:off x="4896773" y="2365884"/>
            <a:ext cx="2819399" cy="5838806"/>
          </a:xfrm>
          <a:prstGeom prst="rect">
            <a:avLst/>
          </a:prstGeom>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950494" y="2920404"/>
            <a:ext cx="7583910" cy="3432271"/>
          </a:xfrm>
        </p:spPr>
        <p:txBody>
          <a:bodyPr>
            <a:noAutofit/>
          </a:bodyPr>
          <a:lstStyle/>
          <a:p>
            <a:pPr marL="0" indent="0">
              <a:lnSpc>
                <a:spcPct val="100000"/>
              </a:lnSpc>
              <a:buNone/>
            </a:pPr>
            <a:r>
              <a:rPr lang="en-US" sz="6000" i="1" dirty="0" smtClean="0">
                <a:solidFill>
                  <a:srgbClr val="835852"/>
                </a:solidFill>
                <a:effectLst>
                  <a:outerShdw blurRad="38100" dist="38100" dir="2700000" algn="tl">
                    <a:srgbClr val="000000">
                      <a:alpha val="43137"/>
                    </a:srgbClr>
                  </a:outerShdw>
                </a:effectLst>
              </a:rPr>
              <a:t>Life</a:t>
            </a:r>
          </a:p>
          <a:p>
            <a:pPr marL="0" indent="0">
              <a:lnSpc>
                <a:spcPct val="100000"/>
              </a:lnSpc>
              <a:buNone/>
            </a:pPr>
            <a:r>
              <a:rPr lang="en-US" sz="6000" i="1" dirty="0" smtClean="0">
                <a:solidFill>
                  <a:srgbClr val="835852"/>
                </a:solidFill>
                <a:effectLst>
                  <a:outerShdw blurRad="38100" dist="38100" dir="2700000" algn="tl">
                    <a:srgbClr val="000000">
                      <a:alpha val="43137"/>
                    </a:srgbClr>
                  </a:outerShdw>
                </a:effectLst>
              </a:rPr>
              <a:t>Liberty</a:t>
            </a:r>
          </a:p>
          <a:p>
            <a:pPr marL="0" indent="0">
              <a:lnSpc>
                <a:spcPct val="100000"/>
              </a:lnSpc>
              <a:buNone/>
            </a:pPr>
            <a:r>
              <a:rPr lang="en-US" sz="6000" i="1" dirty="0" smtClean="0">
                <a:solidFill>
                  <a:srgbClr val="E3D5D3"/>
                </a:solidFill>
                <a:effectLst>
                  <a:outerShdw blurRad="38100" dist="38100" dir="2700000" algn="tl">
                    <a:srgbClr val="000000">
                      <a:alpha val="43137"/>
                    </a:srgbClr>
                  </a:outerShdw>
                </a:effectLst>
              </a:rPr>
              <a:t>Pursuit of Happiness</a:t>
            </a:r>
            <a:endParaRPr lang="en-US" sz="3600" i="1" dirty="0" smtClean="0">
              <a:solidFill>
                <a:srgbClr val="E3D5D3"/>
              </a:soli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2331449" y="983215"/>
            <a:ext cx="5065757" cy="2238085"/>
          </a:xfrm>
        </p:spPr>
        <p:txBody>
          <a:bodyPr>
            <a:noAutofit/>
          </a:bodyPr>
          <a:lstStyle/>
          <a:p>
            <a:pPr algn="ctr">
              <a:lnSpc>
                <a:spcPct val="100000"/>
              </a:lnSpc>
            </a:pPr>
            <a:r>
              <a:rPr lang="en-US" sz="8800" dirty="0" smtClean="0">
                <a:solidFill>
                  <a:srgbClr val="F6E8D6"/>
                </a:solidFill>
                <a:effectLst>
                  <a:outerShdw blurRad="38100" dist="38100" dir="2700000" algn="tl">
                    <a:srgbClr val="000000">
                      <a:alpha val="43137"/>
                    </a:srgbClr>
                  </a:outerShdw>
                </a:effectLst>
              </a:rPr>
              <a:t>ECONOMIC FREEDOM</a:t>
            </a:r>
            <a:endParaRPr lang="en-US" sz="8800" dirty="0">
              <a:solidFill>
                <a:srgbClr val="F6E8D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51296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75000"/>
              </a:schemeClr>
            </a:gs>
            <a:gs pos="100000">
              <a:schemeClr val="tx2">
                <a:lumMod val="50000"/>
              </a:schemeClr>
            </a:gs>
          </a:gsLst>
          <a:lin ang="5400000" scaled="1"/>
        </a:gradFill>
        <a:effectLst/>
      </p:bgPr>
    </p:bg>
    <p:spTree>
      <p:nvGrpSpPr>
        <p:cNvPr id="1" name=""/>
        <p:cNvGrpSpPr/>
        <p:nvPr/>
      </p:nvGrpSpPr>
      <p:grpSpPr>
        <a:xfrm>
          <a:off x="0" y="0"/>
          <a:ext cx="0" cy="0"/>
          <a:chOff x="0" y="0"/>
          <a:chExt cx="0" cy="0"/>
        </a:xfrm>
      </p:grpSpPr>
      <p:pic>
        <p:nvPicPr>
          <p:cNvPr id="4" name="Picture 2" descr="https://upload.wikimedia.org/wikipedia/commons/d/d1/JohnLocke.png"/>
          <p:cNvPicPr>
            <a:picLocks noChangeAspect="1" noChangeArrowheads="1"/>
          </p:cNvPicPr>
          <p:nvPr/>
        </p:nvPicPr>
        <p:blipFill rotWithShape="1">
          <a:blip r:embed="rId3">
            <a:extLst>
              <a:ext uri="{28A0092B-C50C-407E-A947-70E740481C1C}">
                <a14:useLocalDpi xmlns:a14="http://schemas.microsoft.com/office/drawing/2010/main" val="0"/>
              </a:ext>
            </a:extLst>
          </a:blip>
          <a:srcRect t="-1" r="10130" b="25590"/>
          <a:stretch/>
        </p:blipFill>
        <p:spPr bwMode="auto">
          <a:xfrm>
            <a:off x="5662401" y="-114300"/>
            <a:ext cx="6510549" cy="6953250"/>
          </a:xfrm>
          <a:prstGeom prst="rect">
            <a:avLst/>
          </a:prstGeom>
          <a:noFill/>
          <a:extLst>
            <a:ext uri="{909E8E84-426E-40DD-AFC4-6F175D3DCCD1}">
              <a14:hiddenFill xmlns:a14="http://schemas.microsoft.com/office/drawing/2010/main">
                <a:solidFill>
                  <a:srgbClr val="FFFFFF"/>
                </a:solidFill>
              </a14:hiddenFill>
            </a:ext>
          </a:extLst>
        </p:spPr>
      </p:pic>
      <p:sp useBgFill="1">
        <p:nvSpPr>
          <p:cNvPr id="5" name="Rectangle 4"/>
          <p:cNvSpPr/>
          <p:nvPr/>
        </p:nvSpPr>
        <p:spPr>
          <a:xfrm rot="462449">
            <a:off x="4591050" y="3326708"/>
            <a:ext cx="2819399" cy="4579042"/>
          </a:xfrm>
          <a:prstGeom prst="rect">
            <a:avLst/>
          </a:prstGeom>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97570" y="2686453"/>
            <a:ext cx="7439525" cy="1325563"/>
          </a:xfrm>
        </p:spPr>
        <p:txBody>
          <a:bodyPr>
            <a:noAutofit/>
          </a:bodyPr>
          <a:lstStyle/>
          <a:p>
            <a:r>
              <a:rPr lang="en-US" sz="10500" dirty="0" smtClean="0">
                <a:solidFill>
                  <a:srgbClr val="F6E8D6"/>
                </a:solidFill>
                <a:effectLst>
                  <a:outerShdw blurRad="38100" dist="38100" dir="2700000" algn="tl">
                    <a:srgbClr val="000000">
                      <a:alpha val="43137"/>
                    </a:srgbClr>
                  </a:outerShdw>
                </a:effectLst>
              </a:rPr>
              <a:t>REVOLUTION</a:t>
            </a:r>
            <a:endParaRPr lang="en-US" sz="10500" dirty="0">
              <a:solidFill>
                <a:srgbClr val="F6E8D6"/>
              </a:solidFill>
              <a:effectLst>
                <a:outerShdw blurRad="38100" dist="38100" dir="2700000" algn="tl">
                  <a:srgbClr val="000000">
                    <a:alpha val="43137"/>
                  </a:srgbClr>
                </a:outerShdw>
              </a:effectLst>
            </a:endParaRPr>
          </a:p>
        </p:txBody>
      </p:sp>
      <p:sp>
        <p:nvSpPr>
          <p:cNvPr id="7" name="Content Placeholder 2"/>
          <p:cNvSpPr>
            <a:spLocks noGrp="1"/>
          </p:cNvSpPr>
          <p:nvPr>
            <p:ph idx="1"/>
          </p:nvPr>
        </p:nvSpPr>
        <p:spPr>
          <a:xfrm>
            <a:off x="597570" y="1171813"/>
            <a:ext cx="4904874" cy="1262237"/>
          </a:xfrm>
        </p:spPr>
        <p:txBody>
          <a:bodyPr>
            <a:noAutofit/>
          </a:bodyPr>
          <a:lstStyle/>
          <a:p>
            <a:pPr marL="0" indent="0">
              <a:lnSpc>
                <a:spcPct val="100000"/>
              </a:lnSpc>
              <a:buNone/>
            </a:pPr>
            <a:r>
              <a:rPr lang="en-US" sz="8000" i="1" dirty="0" smtClean="0">
                <a:solidFill>
                  <a:srgbClr val="E3D5D3"/>
                </a:solidFill>
                <a:effectLst>
                  <a:outerShdw blurRad="38100" dist="38100" dir="2700000" algn="tl">
                    <a:srgbClr val="000000">
                      <a:alpha val="43137"/>
                    </a:srgbClr>
                  </a:outerShdw>
                </a:effectLst>
              </a:rPr>
              <a:t>Right of</a:t>
            </a:r>
            <a:endParaRPr lang="en-US" sz="4800" i="1" dirty="0" smtClean="0">
              <a:solidFill>
                <a:srgbClr val="E3D5D3"/>
              </a:solidFill>
              <a:effectLst>
                <a:outerShdw blurRad="38100" dist="38100" dir="2700000" algn="tl">
                  <a:srgbClr val="000000">
                    <a:alpha val="43137"/>
                  </a:srgbClr>
                </a:outerShdw>
              </a:effectLst>
            </a:endParaRPr>
          </a:p>
        </p:txBody>
      </p:sp>
      <p:sp>
        <p:nvSpPr>
          <p:cNvPr id="3" name="Rectangle 2"/>
          <p:cNvSpPr/>
          <p:nvPr/>
        </p:nvSpPr>
        <p:spPr>
          <a:xfrm>
            <a:off x="805241" y="4857633"/>
            <a:ext cx="5868276" cy="954107"/>
          </a:xfrm>
          <a:prstGeom prst="rect">
            <a:avLst/>
          </a:prstGeom>
        </p:spPr>
        <p:txBody>
          <a:bodyPr wrap="square">
            <a:spAutoFit/>
          </a:bodyPr>
          <a:lstStyle/>
          <a:p>
            <a:pPr algn="ctr"/>
            <a:r>
              <a:rPr lang="en-US" sz="2800" i="1" dirty="0" smtClean="0">
                <a:solidFill>
                  <a:srgbClr val="D5C0BD"/>
                </a:solidFill>
                <a:effectLst/>
                <a:ea typeface="Times New Roman" panose="02020603050405020304" pitchFamily="18" charset="0"/>
                <a:cs typeface="Times New Roman" panose="02020603050405020304" pitchFamily="18" charset="0"/>
              </a:rPr>
              <a:t>People have the right to overthrow oppressive governments.</a:t>
            </a:r>
            <a:endParaRPr lang="en-US" sz="2800" dirty="0">
              <a:solidFill>
                <a:srgbClr val="D5C0BD"/>
              </a:solidFill>
            </a:endParaRPr>
          </a:p>
        </p:txBody>
      </p:sp>
    </p:spTree>
    <p:extLst>
      <p:ext uri="{BB962C8B-B14F-4D97-AF65-F5344CB8AC3E}">
        <p14:creationId xmlns:p14="http://schemas.microsoft.com/office/powerpoint/2010/main" val="71428101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75000"/>
              </a:schemeClr>
            </a:gs>
            <a:gs pos="100000">
              <a:schemeClr val="tx2">
                <a:lumMod val="5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095" y="368968"/>
            <a:ext cx="11036968" cy="6208295"/>
          </a:xfrm>
        </p:spPr>
        <p:txBody>
          <a:bodyPr>
            <a:noAutofit/>
          </a:bodyPr>
          <a:lstStyle/>
          <a:p>
            <a:pPr marL="0" marR="45720" indent="0">
              <a:lnSpc>
                <a:spcPct val="100000"/>
              </a:lnSpc>
              <a:spcBef>
                <a:spcPts val="0"/>
              </a:spcBef>
              <a:spcAft>
                <a:spcPts val="0"/>
              </a:spcAft>
              <a:buNone/>
            </a:pPr>
            <a:r>
              <a:rPr lang="en-US" sz="4400" b="1"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Prudence, indeed, will dictate that Governments long established should not be changed for light and transient causes; and accordingly all experience hath shewn that mankind are more disposed to suffer, while evils are sufferable than to right themselves by abolishing the forms to which they are accustomed. </a:t>
            </a:r>
            <a:endParaRPr lang="en-US" sz="3600" dirty="0">
              <a:solidFill>
                <a:srgbClr val="F6E8D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34773684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75000"/>
              </a:schemeClr>
            </a:gs>
            <a:gs pos="100000">
              <a:schemeClr val="tx2">
                <a:lumMod val="5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095" y="368968"/>
            <a:ext cx="11277600" cy="6208295"/>
          </a:xfrm>
        </p:spPr>
        <p:txBody>
          <a:bodyPr>
            <a:noAutofit/>
          </a:bodyPr>
          <a:lstStyle/>
          <a:p>
            <a:pPr marL="0" marR="45720" indent="0">
              <a:lnSpc>
                <a:spcPct val="100000"/>
              </a:lnSpc>
              <a:spcBef>
                <a:spcPts val="0"/>
              </a:spcBef>
              <a:spcAft>
                <a:spcPts val="0"/>
              </a:spcAft>
              <a:buNone/>
            </a:pPr>
            <a:r>
              <a:rPr lang="en-US" sz="4000" b="1"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But when a long train of abuses and usurpations, pursuing invariably the same Object evinces a design to reduce them under absolute Despotism, it is their right, it is their duty, to throw off such Government, and to provide new Guards for their future security.</a:t>
            </a:r>
            <a:r>
              <a:rPr lang="en-US" sz="4000"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 — Such has been the patient sufferance of these Colonies; and such is now the necessity which constrains them to alter their former Systems of Government. </a:t>
            </a:r>
            <a:endParaRPr lang="en-US" sz="3200" dirty="0">
              <a:solidFill>
                <a:srgbClr val="F6E8D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014304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75000"/>
              </a:schemeClr>
            </a:gs>
            <a:gs pos="100000">
              <a:schemeClr val="tx2">
                <a:lumMod val="50000"/>
              </a:schemeClr>
            </a:gs>
          </a:gsLst>
          <a:lin ang="5400000" scaled="1"/>
        </a:gradFill>
        <a:effectLst/>
      </p:bgPr>
    </p:bg>
    <p:spTree>
      <p:nvGrpSpPr>
        <p:cNvPr id="1" name=""/>
        <p:cNvGrpSpPr/>
        <p:nvPr/>
      </p:nvGrpSpPr>
      <p:grpSpPr>
        <a:xfrm>
          <a:off x="0" y="0"/>
          <a:ext cx="0" cy="0"/>
          <a:chOff x="0" y="0"/>
          <a:chExt cx="0" cy="0"/>
        </a:xfrm>
      </p:grpSpPr>
      <p:pic>
        <p:nvPicPr>
          <p:cNvPr id="11" name="Picture 2" descr="Portrait of Thomas Jefferson by Rembrandt Peale"/>
          <p:cNvPicPr>
            <a:picLocks noChangeAspect="1" noChangeArrowheads="1"/>
          </p:cNvPicPr>
          <p:nvPr/>
        </p:nvPicPr>
        <p:blipFill rotWithShape="1">
          <a:blip r:embed="rId3">
            <a:extLst>
              <a:ext uri="{28A0092B-C50C-407E-A947-70E740481C1C}">
                <a14:useLocalDpi xmlns:a14="http://schemas.microsoft.com/office/drawing/2010/main" val="0"/>
              </a:ext>
            </a:extLst>
          </a:blip>
          <a:srcRect l="4074" t="5657" r="19290" b="23840"/>
          <a:stretch/>
        </p:blipFill>
        <p:spPr bwMode="auto">
          <a:xfrm>
            <a:off x="5844194" y="-125472"/>
            <a:ext cx="6347805" cy="7023577"/>
          </a:xfrm>
          <a:prstGeom prst="rect">
            <a:avLst/>
          </a:prstGeom>
          <a:noFill/>
          <a:extLst>
            <a:ext uri="{909E8E84-426E-40DD-AFC4-6F175D3DCCD1}">
              <a14:hiddenFill xmlns:a14="http://schemas.microsoft.com/office/drawing/2010/main">
                <a:solidFill>
                  <a:srgbClr val="FFFFFF"/>
                </a:solidFill>
              </a14:hiddenFill>
            </a:ext>
          </a:extLst>
        </p:spPr>
      </p:pic>
      <p:sp useBgFill="1">
        <p:nvSpPr>
          <p:cNvPr id="3" name="Rectangle 2"/>
          <p:cNvSpPr/>
          <p:nvPr/>
        </p:nvSpPr>
        <p:spPr>
          <a:xfrm rot="462449">
            <a:off x="4896773" y="2365884"/>
            <a:ext cx="2819399" cy="5838806"/>
          </a:xfrm>
          <a:prstGeom prst="rect">
            <a:avLst/>
          </a:prstGeom>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Subtitle 2"/>
          <p:cNvSpPr txBox="1">
            <a:spLocks/>
          </p:cNvSpPr>
          <p:nvPr/>
        </p:nvSpPr>
        <p:spPr>
          <a:xfrm>
            <a:off x="429326" y="1046017"/>
            <a:ext cx="7108897" cy="1942517"/>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Font typeface="Arial" panose="020B0604020202020204" pitchFamily="34" charset="0"/>
              <a:buNone/>
            </a:pPr>
            <a:r>
              <a:rPr lang="en-US" sz="13800" dirty="0" smtClean="0">
                <a:solidFill>
                  <a:srgbClr val="FFE6A7"/>
                </a:solidFill>
                <a:effectLst>
                  <a:outerShdw blurRad="38100" dist="38100" dir="2700000" algn="tl">
                    <a:srgbClr val="000000">
                      <a:alpha val="43137"/>
                    </a:srgbClr>
                  </a:outerShdw>
                </a:effectLst>
                <a:latin typeface="Bebas" pitchFamily="2" charset="0"/>
              </a:rPr>
              <a:t>USHC   1.3</a:t>
            </a:r>
            <a:endParaRPr lang="en-US" sz="13800" dirty="0" smtClean="0">
              <a:solidFill>
                <a:srgbClr val="FFE6A7"/>
              </a:solidFill>
              <a:effectLst>
                <a:outerShdw blurRad="38100" dist="38100" dir="2700000" algn="tl">
                  <a:srgbClr val="000000">
                    <a:alpha val="43137"/>
                  </a:srgbClr>
                </a:outerShdw>
              </a:effectLst>
              <a:latin typeface="Bebas" pitchFamily="2" charset="0"/>
            </a:endParaRPr>
          </a:p>
        </p:txBody>
      </p:sp>
      <p:sp>
        <p:nvSpPr>
          <p:cNvPr id="10" name="Title 1"/>
          <p:cNvSpPr txBox="1">
            <a:spLocks/>
          </p:cNvSpPr>
          <p:nvPr/>
        </p:nvSpPr>
        <p:spPr>
          <a:xfrm>
            <a:off x="696950" y="3352826"/>
            <a:ext cx="6317162" cy="271343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prstClr val="white"/>
                </a:solidFill>
                <a:effectLst>
                  <a:outerShdw blurRad="38100" dist="38100" dir="2700000" algn="tl">
                    <a:srgbClr val="000000">
                      <a:alpha val="43137"/>
                    </a:srgbClr>
                  </a:outerShdw>
                </a:effectLst>
                <a:latin typeface="Georgia" panose="02040502050405020303" pitchFamily="18" charset="0"/>
              </a:rPr>
              <a:t>Analyze the impact of the Declaration </a:t>
            </a:r>
            <a:r>
              <a:rPr lang="en-US" sz="3600" dirty="0" smtClean="0">
                <a:solidFill>
                  <a:prstClr val="white"/>
                </a:solidFill>
                <a:effectLst>
                  <a:outerShdw blurRad="38100" dist="38100" dir="2700000" algn="tl">
                    <a:srgbClr val="000000">
                      <a:alpha val="43137"/>
                    </a:srgbClr>
                  </a:outerShdw>
                </a:effectLst>
                <a:latin typeface="Georgia" panose="02040502050405020303" pitchFamily="18" charset="0"/>
              </a:rPr>
              <a:t>of Independence </a:t>
            </a:r>
            <a:r>
              <a:rPr lang="en-US" sz="3600" dirty="0">
                <a:solidFill>
                  <a:prstClr val="white"/>
                </a:solidFill>
                <a:effectLst>
                  <a:outerShdw blurRad="38100" dist="38100" dir="2700000" algn="tl">
                    <a:srgbClr val="000000">
                      <a:alpha val="43137"/>
                    </a:srgbClr>
                  </a:outerShdw>
                </a:effectLst>
                <a:latin typeface="Georgia" panose="02040502050405020303" pitchFamily="18" charset="0"/>
              </a:rPr>
              <a:t>and the </a:t>
            </a:r>
            <a:r>
              <a:rPr lang="en-US" sz="3600" dirty="0" smtClean="0">
                <a:solidFill>
                  <a:prstClr val="white"/>
                </a:solidFill>
                <a:effectLst>
                  <a:outerShdw blurRad="38100" dist="38100" dir="2700000" algn="tl">
                    <a:srgbClr val="000000">
                      <a:alpha val="43137"/>
                    </a:srgbClr>
                  </a:outerShdw>
                </a:effectLst>
                <a:latin typeface="Georgia" panose="02040502050405020303" pitchFamily="18" charset="0"/>
              </a:rPr>
              <a:t>American Revolution </a:t>
            </a:r>
            <a:r>
              <a:rPr lang="en-US" sz="3600" dirty="0">
                <a:solidFill>
                  <a:prstClr val="white"/>
                </a:solidFill>
                <a:effectLst>
                  <a:outerShdw blurRad="38100" dist="38100" dir="2700000" algn="tl">
                    <a:srgbClr val="000000">
                      <a:alpha val="43137"/>
                    </a:srgbClr>
                  </a:outerShdw>
                </a:effectLst>
                <a:latin typeface="Georgia" panose="02040502050405020303" pitchFamily="18" charset="0"/>
              </a:rPr>
              <a:t>on establishing the ideals of a democratic republic. </a:t>
            </a:r>
            <a:endParaRPr lang="en-US" sz="3200" dirty="0">
              <a:solidFill>
                <a:srgbClr val="FFE6A7"/>
              </a:solidFill>
              <a:effectLst>
                <a:outerShdw blurRad="38100" dist="38100" dir="2700000" algn="tl">
                  <a:srgbClr val="000000">
                    <a:alpha val="43137"/>
                  </a:srgbClr>
                </a:outerShdw>
              </a:effectLst>
              <a:latin typeface="Georgia" panose="02040502050405020303" pitchFamily="18" charset="0"/>
            </a:endParaRPr>
          </a:p>
        </p:txBody>
      </p:sp>
    </p:spTree>
    <p:extLst>
      <p:ext uri="{BB962C8B-B14F-4D97-AF65-F5344CB8AC3E}">
        <p14:creationId xmlns:p14="http://schemas.microsoft.com/office/powerpoint/2010/main" val="222504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75000"/>
              </a:schemeClr>
            </a:gs>
            <a:gs pos="100000">
              <a:schemeClr val="tx2">
                <a:lumMod val="5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263" y="352926"/>
            <a:ext cx="7029626" cy="6208295"/>
          </a:xfrm>
        </p:spPr>
        <p:txBody>
          <a:bodyPr>
            <a:noAutofit/>
          </a:bodyPr>
          <a:lstStyle/>
          <a:p>
            <a:pPr marL="0" marR="45720" indent="0">
              <a:lnSpc>
                <a:spcPct val="100000"/>
              </a:lnSpc>
              <a:spcBef>
                <a:spcPts val="0"/>
              </a:spcBef>
              <a:buNone/>
            </a:pPr>
            <a:r>
              <a:rPr lang="en-US" sz="4400" b="1"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The history of the present King of Great Britain is a history of repeated injuries and usurpations</a:t>
            </a:r>
            <a:r>
              <a:rPr lang="en-US" sz="4400"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 all having in direct object the establishment of an absolute Tyranny over these States. To prove this, let Facts be submitted to a candid world</a:t>
            </a:r>
            <a:r>
              <a:rPr lang="en-US" sz="4400" dirty="0" smtClean="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a:t>
            </a:r>
            <a:endParaRPr lang="en-US" sz="3600" dirty="0">
              <a:solidFill>
                <a:srgbClr val="F6E8D6"/>
              </a:solidFill>
              <a:effectLst>
                <a:outerShdw blurRad="38100" dist="38100" dir="2700000" algn="tl">
                  <a:srgbClr val="000000">
                    <a:alpha val="43137"/>
                  </a:srgbClr>
                </a:outerShdw>
              </a:effectLst>
            </a:endParaRPr>
          </a:p>
        </p:txBody>
      </p:sp>
      <p:pic>
        <p:nvPicPr>
          <p:cNvPr id="7170" name="Picture 2" descr="Full-length portrait in oils of a clean-shaven young George in eighteenth century dress: gold jacket and breeches, ermine cloak, powdered wig, white stockings, and buckled shoes."/>
          <p:cNvPicPr>
            <a:picLocks noChangeAspect="1" noChangeArrowheads="1"/>
          </p:cNvPicPr>
          <p:nvPr/>
        </p:nvPicPr>
        <p:blipFill rotWithShape="1">
          <a:blip r:embed="rId3">
            <a:extLst>
              <a:ext uri="{28A0092B-C50C-407E-A947-70E740481C1C}">
                <a14:useLocalDpi xmlns:a14="http://schemas.microsoft.com/office/drawing/2010/main" val="0"/>
              </a:ext>
            </a:extLst>
          </a:blip>
          <a:srcRect l="394"/>
          <a:stretch/>
        </p:blipFill>
        <p:spPr bwMode="auto">
          <a:xfrm>
            <a:off x="7844588" y="261462"/>
            <a:ext cx="4053807" cy="63591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0326" y="834190"/>
            <a:ext cx="3336758" cy="3336758"/>
          </a:xfrm>
          <a:prstGeom prst="rect">
            <a:avLst/>
          </a:prstGeom>
        </p:spPr>
      </p:pic>
      <p:sp>
        <p:nvSpPr>
          <p:cNvPr id="4" name="TextBox 3"/>
          <p:cNvSpPr txBox="1"/>
          <p:nvPr/>
        </p:nvSpPr>
        <p:spPr>
          <a:xfrm rot="20915938">
            <a:off x="8470232" y="3078488"/>
            <a:ext cx="3428163" cy="923330"/>
          </a:xfrm>
          <a:prstGeom prst="rect">
            <a:avLst/>
          </a:prstGeom>
          <a:noFill/>
        </p:spPr>
        <p:txBody>
          <a:bodyPr wrap="square" rtlCol="0">
            <a:spAutoFit/>
          </a:bodyPr>
          <a:lstStyle/>
          <a:p>
            <a:pPr algn="ctr"/>
            <a:r>
              <a:rPr lang="en-US" sz="5400" dirty="0" smtClean="0">
                <a:solidFill>
                  <a:schemeClr val="bg1"/>
                </a:solidFill>
                <a:effectLst>
                  <a:glow rad="101600">
                    <a:srgbClr val="231718">
                      <a:alpha val="60000"/>
                    </a:srgbClr>
                  </a:glow>
                  <a:outerShdw blurRad="38100" dist="38100" dir="2700000" algn="tl">
                    <a:srgbClr val="000000">
                      <a:alpha val="43137"/>
                    </a:srgbClr>
                  </a:outerShdw>
                </a:effectLst>
                <a:latin typeface="+mj-lt"/>
              </a:rPr>
              <a:t>#stumped </a:t>
            </a:r>
            <a:endParaRPr lang="en-US" sz="5400" dirty="0">
              <a:solidFill>
                <a:schemeClr val="bg1"/>
              </a:solidFill>
              <a:effectLst>
                <a:glow rad="101600">
                  <a:srgbClr val="231718">
                    <a:alpha val="60000"/>
                  </a:srgbClr>
                </a:glow>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9915573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75000"/>
              </a:schemeClr>
            </a:gs>
            <a:gs pos="100000">
              <a:schemeClr val="tx2">
                <a:lumMod val="5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137" y="673770"/>
            <a:ext cx="7029626" cy="5727031"/>
          </a:xfrm>
        </p:spPr>
        <p:txBody>
          <a:bodyPr>
            <a:noAutofit/>
          </a:bodyPr>
          <a:lstStyle/>
          <a:p>
            <a:pPr marL="0" marR="45720" indent="0" algn="ctr">
              <a:lnSpc>
                <a:spcPct val="100000"/>
              </a:lnSpc>
              <a:spcBef>
                <a:spcPts val="0"/>
              </a:spcBef>
              <a:buNone/>
            </a:pPr>
            <a:r>
              <a:rPr lang="en-US" sz="18000" b="1" dirty="0" smtClean="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DEAR</a:t>
            </a:r>
            <a:r>
              <a:rPr lang="en-US" sz="19900" b="1" dirty="0" smtClean="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 </a:t>
            </a:r>
            <a:r>
              <a:rPr lang="en-US" sz="11500" b="1" dirty="0" smtClean="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GEORGE</a:t>
            </a:r>
            <a:endParaRPr lang="en-US" sz="8800" dirty="0">
              <a:solidFill>
                <a:srgbClr val="F6E8D6"/>
              </a:solidFill>
              <a:effectLst>
                <a:outerShdw blurRad="38100" dist="38100" dir="2700000" algn="tl">
                  <a:srgbClr val="000000">
                    <a:alpha val="43137"/>
                  </a:srgbClr>
                </a:outerShdw>
              </a:effectLst>
            </a:endParaRPr>
          </a:p>
        </p:txBody>
      </p:sp>
      <p:pic>
        <p:nvPicPr>
          <p:cNvPr id="7170" name="Picture 2" descr="Full-length portrait in oils of a clean-shaven young George in eighteenth century dress: gold jacket and breeches, ermine cloak, powdered wig, white stockings, and buckled shoes."/>
          <p:cNvPicPr>
            <a:picLocks noChangeAspect="1" noChangeArrowheads="1"/>
          </p:cNvPicPr>
          <p:nvPr/>
        </p:nvPicPr>
        <p:blipFill rotWithShape="1">
          <a:blip r:embed="rId3">
            <a:extLst>
              <a:ext uri="{28A0092B-C50C-407E-A947-70E740481C1C}">
                <a14:useLocalDpi xmlns:a14="http://schemas.microsoft.com/office/drawing/2010/main" val="0"/>
              </a:ext>
            </a:extLst>
          </a:blip>
          <a:srcRect l="394"/>
          <a:stretch/>
        </p:blipFill>
        <p:spPr bwMode="auto">
          <a:xfrm>
            <a:off x="7844588" y="261462"/>
            <a:ext cx="4053807" cy="63591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0326" y="834190"/>
            <a:ext cx="3336758" cy="3336758"/>
          </a:xfrm>
          <a:prstGeom prst="rect">
            <a:avLst/>
          </a:prstGeom>
        </p:spPr>
      </p:pic>
      <p:sp>
        <p:nvSpPr>
          <p:cNvPr id="4" name="TextBox 3"/>
          <p:cNvSpPr txBox="1"/>
          <p:nvPr/>
        </p:nvSpPr>
        <p:spPr>
          <a:xfrm rot="20915938">
            <a:off x="8470232" y="3078488"/>
            <a:ext cx="3428163" cy="923330"/>
          </a:xfrm>
          <a:prstGeom prst="rect">
            <a:avLst/>
          </a:prstGeom>
          <a:noFill/>
        </p:spPr>
        <p:txBody>
          <a:bodyPr wrap="square" rtlCol="0">
            <a:spAutoFit/>
          </a:bodyPr>
          <a:lstStyle/>
          <a:p>
            <a:pPr algn="ctr"/>
            <a:r>
              <a:rPr lang="en-US" sz="5400" dirty="0">
                <a:solidFill>
                  <a:prstClr val="white"/>
                </a:solidFill>
                <a:effectLst>
                  <a:glow rad="101600">
                    <a:srgbClr val="231718">
                      <a:alpha val="60000"/>
                    </a:srgbClr>
                  </a:glow>
                  <a:outerShdw blurRad="38100" dist="38100" dir="2700000" algn="tl">
                    <a:srgbClr val="000000">
                      <a:alpha val="43137"/>
                    </a:srgbClr>
                  </a:outerShdw>
                </a:effectLst>
                <a:latin typeface="Bebas"/>
              </a:rPr>
              <a:t>#stumped </a:t>
            </a:r>
          </a:p>
        </p:txBody>
      </p:sp>
    </p:spTree>
    <p:extLst>
      <p:ext uri="{BB962C8B-B14F-4D97-AF65-F5344CB8AC3E}">
        <p14:creationId xmlns:p14="http://schemas.microsoft.com/office/powerpoint/2010/main" val="202302567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75000"/>
              </a:schemeClr>
            </a:gs>
            <a:gs pos="100000">
              <a:schemeClr val="tx2">
                <a:lumMod val="5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263" y="352926"/>
            <a:ext cx="7029626" cy="6208295"/>
          </a:xfrm>
        </p:spPr>
        <p:txBody>
          <a:bodyPr>
            <a:noAutofit/>
          </a:bodyPr>
          <a:lstStyle/>
          <a:p>
            <a:pPr marL="0" marR="45720" indent="0">
              <a:lnSpc>
                <a:spcPct val="100000"/>
              </a:lnSpc>
              <a:spcBef>
                <a:spcPts val="0"/>
              </a:spcBef>
              <a:buNone/>
            </a:pPr>
            <a:r>
              <a:rPr lang="en-US" sz="3600" b="1"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He has dissolved Representative Houses repeatedly, for opposing with manly firmness his invasions on the rights of the people</a:t>
            </a:r>
            <a:r>
              <a:rPr lang="en-US" sz="3600" b="1" dirty="0" smtClean="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a:t>
            </a:r>
          </a:p>
          <a:p>
            <a:pPr marL="0" marR="45720" indent="0">
              <a:lnSpc>
                <a:spcPct val="100000"/>
              </a:lnSpc>
              <a:spcBef>
                <a:spcPts val="0"/>
              </a:spcBef>
              <a:buNone/>
            </a:pPr>
            <a:endParaRPr lang="en-US" sz="3600" b="1" dirty="0">
              <a:solidFill>
                <a:srgbClr val="F6E8D6"/>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endParaRPr>
          </a:p>
          <a:p>
            <a:pPr marL="0" marR="45720" indent="0">
              <a:lnSpc>
                <a:spcPct val="100000"/>
              </a:lnSpc>
              <a:spcBef>
                <a:spcPts val="0"/>
              </a:spcBef>
              <a:buNone/>
            </a:pPr>
            <a:r>
              <a:rPr lang="en-US" sz="3600" b="1"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He has erected a multitude of New Offices, and sent hither swarms of Officers to </a:t>
            </a:r>
            <a:r>
              <a:rPr lang="en-US" sz="3600" b="1" dirty="0" smtClean="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harrass </a:t>
            </a:r>
            <a:r>
              <a:rPr lang="en-US" sz="3600" dirty="0" smtClean="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[sic] </a:t>
            </a:r>
            <a:r>
              <a:rPr lang="en-US" sz="3600" b="1" dirty="0" smtClean="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our </a:t>
            </a:r>
            <a:r>
              <a:rPr lang="en-US" sz="3600" b="1"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people, and eat out their substance.</a:t>
            </a:r>
          </a:p>
        </p:txBody>
      </p:sp>
      <p:pic>
        <p:nvPicPr>
          <p:cNvPr id="7170" name="Picture 2" descr="Full-length portrait in oils of a clean-shaven young George in eighteenth century dress: gold jacket and breeches, ermine cloak, powdered wig, white stockings, and buckled shoes."/>
          <p:cNvPicPr>
            <a:picLocks noChangeAspect="1" noChangeArrowheads="1"/>
          </p:cNvPicPr>
          <p:nvPr/>
        </p:nvPicPr>
        <p:blipFill rotWithShape="1">
          <a:blip r:embed="rId3">
            <a:extLst>
              <a:ext uri="{28A0092B-C50C-407E-A947-70E740481C1C}">
                <a14:useLocalDpi xmlns:a14="http://schemas.microsoft.com/office/drawing/2010/main" val="0"/>
              </a:ext>
            </a:extLst>
          </a:blip>
          <a:srcRect l="394"/>
          <a:stretch/>
        </p:blipFill>
        <p:spPr bwMode="auto">
          <a:xfrm>
            <a:off x="7844588" y="261462"/>
            <a:ext cx="4053807" cy="63591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0326" y="834190"/>
            <a:ext cx="3336758" cy="3336758"/>
          </a:xfrm>
          <a:prstGeom prst="rect">
            <a:avLst/>
          </a:prstGeom>
        </p:spPr>
      </p:pic>
      <p:sp>
        <p:nvSpPr>
          <p:cNvPr id="4" name="TextBox 3"/>
          <p:cNvSpPr txBox="1"/>
          <p:nvPr/>
        </p:nvSpPr>
        <p:spPr>
          <a:xfrm rot="20915938">
            <a:off x="8470232" y="3078488"/>
            <a:ext cx="3428163" cy="923330"/>
          </a:xfrm>
          <a:prstGeom prst="rect">
            <a:avLst/>
          </a:prstGeom>
          <a:noFill/>
        </p:spPr>
        <p:txBody>
          <a:bodyPr wrap="square" rtlCol="0">
            <a:spAutoFit/>
          </a:bodyPr>
          <a:lstStyle/>
          <a:p>
            <a:pPr algn="ctr"/>
            <a:r>
              <a:rPr lang="en-US" sz="5400" dirty="0" smtClean="0">
                <a:solidFill>
                  <a:schemeClr val="bg1"/>
                </a:solidFill>
                <a:effectLst>
                  <a:glow rad="101600">
                    <a:srgbClr val="231718">
                      <a:alpha val="60000"/>
                    </a:srgbClr>
                  </a:glow>
                  <a:outerShdw blurRad="38100" dist="38100" dir="2700000" algn="tl">
                    <a:srgbClr val="000000">
                      <a:alpha val="43137"/>
                    </a:srgbClr>
                  </a:outerShdw>
                </a:effectLst>
                <a:latin typeface="+mj-lt"/>
              </a:rPr>
              <a:t>#stumped </a:t>
            </a:r>
            <a:endParaRPr lang="en-US" sz="5400" dirty="0">
              <a:solidFill>
                <a:schemeClr val="bg1"/>
              </a:solidFill>
              <a:effectLst>
                <a:glow rad="101600">
                  <a:srgbClr val="231718">
                    <a:alpha val="60000"/>
                  </a:srgbClr>
                </a:glow>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29600817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75000"/>
              </a:schemeClr>
            </a:gs>
            <a:gs pos="100000">
              <a:schemeClr val="tx2">
                <a:lumMod val="5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263" y="352926"/>
            <a:ext cx="7029626" cy="6208295"/>
          </a:xfrm>
        </p:spPr>
        <p:txBody>
          <a:bodyPr>
            <a:noAutofit/>
          </a:bodyPr>
          <a:lstStyle/>
          <a:p>
            <a:pPr marL="0" marR="45720" indent="0">
              <a:lnSpc>
                <a:spcPct val="100000"/>
              </a:lnSpc>
              <a:spcBef>
                <a:spcPts val="0"/>
              </a:spcBef>
              <a:buNone/>
            </a:pPr>
            <a:r>
              <a:rPr lang="en-US" sz="3200" b="1"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He has plundered our seas, ravaged our Coasts, burnt our towns, and destroyed the lives of our people.</a:t>
            </a:r>
          </a:p>
          <a:p>
            <a:pPr marL="0" marR="45720" indent="0">
              <a:lnSpc>
                <a:spcPct val="100000"/>
              </a:lnSpc>
              <a:spcBef>
                <a:spcPts val="0"/>
              </a:spcBef>
              <a:buNone/>
            </a:pPr>
            <a:endParaRPr lang="en-US" sz="3200" b="1" dirty="0" smtClean="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endParaRPr>
          </a:p>
          <a:p>
            <a:pPr marL="0" marR="45720" indent="0">
              <a:lnSpc>
                <a:spcPct val="100000"/>
              </a:lnSpc>
              <a:spcBef>
                <a:spcPts val="0"/>
              </a:spcBef>
              <a:buNone/>
            </a:pPr>
            <a:r>
              <a:rPr lang="en-US" sz="3200" b="1" dirty="0" smtClean="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He </a:t>
            </a:r>
            <a:r>
              <a:rPr lang="en-US" sz="3200" b="1"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is at this time transporting large Armies of foreign Mercenaries to compleat the works of death, desolation and tyranny, already begun with circumstances of Cruelty &amp; perfidy scarcely paralleled in the most barbarous ages, and totally unworthy the Head of a civilized nation.</a:t>
            </a:r>
          </a:p>
        </p:txBody>
      </p:sp>
      <p:pic>
        <p:nvPicPr>
          <p:cNvPr id="7170" name="Picture 2" descr="Full-length portrait in oils of a clean-shaven young George in eighteenth century dress: gold jacket and breeches, ermine cloak, powdered wig, white stockings, and buckled shoes."/>
          <p:cNvPicPr>
            <a:picLocks noChangeAspect="1" noChangeArrowheads="1"/>
          </p:cNvPicPr>
          <p:nvPr/>
        </p:nvPicPr>
        <p:blipFill rotWithShape="1">
          <a:blip r:embed="rId3">
            <a:extLst>
              <a:ext uri="{28A0092B-C50C-407E-A947-70E740481C1C}">
                <a14:useLocalDpi xmlns:a14="http://schemas.microsoft.com/office/drawing/2010/main" val="0"/>
              </a:ext>
            </a:extLst>
          </a:blip>
          <a:srcRect l="394"/>
          <a:stretch/>
        </p:blipFill>
        <p:spPr bwMode="auto">
          <a:xfrm>
            <a:off x="7844588" y="261462"/>
            <a:ext cx="4053807" cy="63591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0326" y="834190"/>
            <a:ext cx="3336758" cy="3336758"/>
          </a:xfrm>
          <a:prstGeom prst="rect">
            <a:avLst/>
          </a:prstGeom>
        </p:spPr>
      </p:pic>
      <p:sp>
        <p:nvSpPr>
          <p:cNvPr id="4" name="TextBox 3"/>
          <p:cNvSpPr txBox="1"/>
          <p:nvPr/>
        </p:nvSpPr>
        <p:spPr>
          <a:xfrm rot="20915938">
            <a:off x="8470232" y="3078488"/>
            <a:ext cx="3428163" cy="923330"/>
          </a:xfrm>
          <a:prstGeom prst="rect">
            <a:avLst/>
          </a:prstGeom>
          <a:noFill/>
        </p:spPr>
        <p:txBody>
          <a:bodyPr wrap="square" rtlCol="0">
            <a:spAutoFit/>
          </a:bodyPr>
          <a:lstStyle/>
          <a:p>
            <a:pPr algn="ctr"/>
            <a:r>
              <a:rPr lang="en-US" sz="5400" dirty="0" smtClean="0">
                <a:solidFill>
                  <a:schemeClr val="bg1"/>
                </a:solidFill>
                <a:effectLst>
                  <a:glow rad="101600">
                    <a:srgbClr val="231718">
                      <a:alpha val="60000"/>
                    </a:srgbClr>
                  </a:glow>
                  <a:outerShdw blurRad="38100" dist="38100" dir="2700000" algn="tl">
                    <a:srgbClr val="000000">
                      <a:alpha val="43137"/>
                    </a:srgbClr>
                  </a:outerShdw>
                </a:effectLst>
                <a:latin typeface="+mj-lt"/>
              </a:rPr>
              <a:t>#stumped </a:t>
            </a:r>
            <a:endParaRPr lang="en-US" sz="5400" dirty="0">
              <a:solidFill>
                <a:schemeClr val="bg1"/>
              </a:solidFill>
              <a:effectLst>
                <a:glow rad="101600">
                  <a:srgbClr val="231718">
                    <a:alpha val="60000"/>
                  </a:srgbClr>
                </a:glow>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9742431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75000"/>
              </a:schemeClr>
            </a:gs>
            <a:gs pos="100000">
              <a:schemeClr val="tx2">
                <a:lumMod val="5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81263" y="320842"/>
            <a:ext cx="7029626" cy="6208295"/>
          </a:xfrm>
        </p:spPr>
        <p:txBody>
          <a:bodyPr>
            <a:noAutofit/>
          </a:bodyPr>
          <a:lstStyle/>
          <a:p>
            <a:pPr marL="0" marR="45720" indent="0">
              <a:lnSpc>
                <a:spcPct val="100000"/>
              </a:lnSpc>
              <a:spcBef>
                <a:spcPts val="0"/>
              </a:spcBef>
              <a:buNone/>
            </a:pPr>
            <a:r>
              <a:rPr lang="en-US" sz="3000" b="1"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He has constrained our fellow Citizens taken Captive on the high Seas to bear Arms against their Country, to become the executioners of their friends and Brethren, or to fall themselves by their Hands. </a:t>
            </a:r>
          </a:p>
          <a:p>
            <a:pPr marL="0" marR="45720" indent="0">
              <a:lnSpc>
                <a:spcPct val="100000"/>
              </a:lnSpc>
              <a:spcBef>
                <a:spcPts val="0"/>
              </a:spcBef>
              <a:buNone/>
            </a:pPr>
            <a:endParaRPr lang="en-US" sz="1800" b="1" dirty="0" smtClean="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endParaRPr>
          </a:p>
          <a:p>
            <a:pPr marL="0" marR="45720" indent="0">
              <a:lnSpc>
                <a:spcPct val="100000"/>
              </a:lnSpc>
              <a:spcBef>
                <a:spcPts val="0"/>
              </a:spcBef>
              <a:buNone/>
            </a:pPr>
            <a:r>
              <a:rPr lang="en-US" sz="3000" b="1" dirty="0" smtClean="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He </a:t>
            </a:r>
            <a:r>
              <a:rPr lang="en-US" sz="3000" b="1"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has excited domestic insurrections [slave rebellions] amongst us, and has endeavoured to bring on the inhabitants of our frontiers, the merciless Indian Savages, whose known rule of warfare, is an undistinguished destruction of all ages, sexes and conditions.</a:t>
            </a:r>
          </a:p>
        </p:txBody>
      </p:sp>
      <p:pic>
        <p:nvPicPr>
          <p:cNvPr id="7170" name="Picture 2" descr="Full-length portrait in oils of a clean-shaven young George in eighteenth century dress: gold jacket and breeches, ermine cloak, powdered wig, white stockings, and buckled shoes."/>
          <p:cNvPicPr>
            <a:picLocks noChangeAspect="1" noChangeArrowheads="1"/>
          </p:cNvPicPr>
          <p:nvPr/>
        </p:nvPicPr>
        <p:blipFill rotWithShape="1">
          <a:blip r:embed="rId3">
            <a:extLst>
              <a:ext uri="{28A0092B-C50C-407E-A947-70E740481C1C}">
                <a14:useLocalDpi xmlns:a14="http://schemas.microsoft.com/office/drawing/2010/main" val="0"/>
              </a:ext>
            </a:extLst>
          </a:blip>
          <a:srcRect l="394"/>
          <a:stretch/>
        </p:blipFill>
        <p:spPr bwMode="auto">
          <a:xfrm>
            <a:off x="7844588" y="261462"/>
            <a:ext cx="4053807" cy="63591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0326" y="834190"/>
            <a:ext cx="3336758" cy="3336758"/>
          </a:xfrm>
          <a:prstGeom prst="rect">
            <a:avLst/>
          </a:prstGeom>
        </p:spPr>
      </p:pic>
      <p:sp>
        <p:nvSpPr>
          <p:cNvPr id="4" name="TextBox 3"/>
          <p:cNvSpPr txBox="1"/>
          <p:nvPr/>
        </p:nvSpPr>
        <p:spPr>
          <a:xfrm rot="20915938">
            <a:off x="8470232" y="3078488"/>
            <a:ext cx="3428163" cy="923330"/>
          </a:xfrm>
          <a:prstGeom prst="rect">
            <a:avLst/>
          </a:prstGeom>
          <a:noFill/>
        </p:spPr>
        <p:txBody>
          <a:bodyPr wrap="square" rtlCol="0">
            <a:spAutoFit/>
          </a:bodyPr>
          <a:lstStyle/>
          <a:p>
            <a:pPr algn="ctr"/>
            <a:r>
              <a:rPr lang="en-US" sz="5400" dirty="0" smtClean="0">
                <a:solidFill>
                  <a:schemeClr val="bg1"/>
                </a:solidFill>
                <a:effectLst>
                  <a:glow rad="101600">
                    <a:srgbClr val="231718">
                      <a:alpha val="60000"/>
                    </a:srgbClr>
                  </a:glow>
                  <a:outerShdw blurRad="38100" dist="38100" dir="2700000" algn="tl">
                    <a:srgbClr val="000000">
                      <a:alpha val="43137"/>
                    </a:srgbClr>
                  </a:outerShdw>
                </a:effectLst>
                <a:latin typeface="+mj-lt"/>
              </a:rPr>
              <a:t>#stumped </a:t>
            </a:r>
            <a:endParaRPr lang="en-US" sz="5400" dirty="0">
              <a:solidFill>
                <a:schemeClr val="bg1"/>
              </a:solidFill>
              <a:effectLst>
                <a:glow rad="101600">
                  <a:srgbClr val="231718">
                    <a:alpha val="60000"/>
                  </a:srgbClr>
                </a:glow>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137940685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75000"/>
              </a:schemeClr>
            </a:gs>
            <a:gs pos="100000">
              <a:schemeClr val="tx2">
                <a:lumMod val="5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095" y="368968"/>
            <a:ext cx="11277600" cy="6208295"/>
          </a:xfrm>
        </p:spPr>
        <p:txBody>
          <a:bodyPr>
            <a:noAutofit/>
          </a:bodyPr>
          <a:lstStyle/>
          <a:p>
            <a:pPr marL="288925" marR="45720" indent="-288925">
              <a:lnSpc>
                <a:spcPct val="100000"/>
              </a:lnSpc>
              <a:spcBef>
                <a:spcPts val="0"/>
              </a:spcBef>
              <a:spcAft>
                <a:spcPts val="0"/>
              </a:spcAft>
              <a:buNone/>
            </a:pPr>
            <a:r>
              <a:rPr lang="en-US" sz="4800" b="1"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“These United Colonies are, and of Right ought to be Free and Independent States… and that as Free and Independent States, they have full Power to levy War, conclude Peace, contract Alliances, establish Commerce, and to do all other Acts and Things which Independent States may of right do.”</a:t>
            </a:r>
            <a:endParaRPr lang="en-US" sz="4000" dirty="0">
              <a:solidFill>
                <a:srgbClr val="F6E8D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0784272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11565" b="12820"/>
          <a:stretch/>
        </p:blipFill>
        <p:spPr>
          <a:xfrm>
            <a:off x="-1" y="-32084"/>
            <a:ext cx="12192001" cy="6914147"/>
          </a:xfrm>
          <a:prstGeom prst="rect">
            <a:avLst/>
          </a:prstGeom>
        </p:spPr>
      </p:pic>
      <p:pic>
        <p:nvPicPr>
          <p:cNvPr id="4" name="Content Placeholder 3"/>
          <p:cNvPicPr>
            <a:picLocks noGrp="1" noChangeAspect="1"/>
          </p:cNvPicPr>
          <p:nvPr>
            <p:ph idx="1"/>
          </p:nvPr>
        </p:nvPicPr>
        <p:blipFill>
          <a:blip r:embed="rId3" cstate="print">
            <a:extLst>
              <a:ext uri="{BEBA8EAE-BF5A-486C-A8C5-ECC9F3942E4B}">
                <a14:imgProps xmlns:a14="http://schemas.microsoft.com/office/drawing/2010/main">
                  <a14:imgLayer r:embed="rId4">
                    <a14:imgEffect>
                      <a14:backgroundRemoval t="9933" b="100000" l="0" r="89992"/>
                    </a14:imgEffect>
                  </a14:imgLayer>
                </a14:imgProps>
              </a:ext>
              <a:ext uri="{28A0092B-C50C-407E-A947-70E740481C1C}">
                <a14:useLocalDpi xmlns:a14="http://schemas.microsoft.com/office/drawing/2010/main" val="0"/>
              </a:ext>
            </a:extLst>
          </a:blip>
          <a:stretch>
            <a:fillRect/>
          </a:stretch>
        </p:blipFill>
        <p:spPr>
          <a:xfrm>
            <a:off x="-1" y="0"/>
            <a:ext cx="8572499" cy="6858000"/>
          </a:xfrm>
        </p:spPr>
      </p:pic>
      <p:sp>
        <p:nvSpPr>
          <p:cNvPr id="2" name="Title 1"/>
          <p:cNvSpPr>
            <a:spLocks noGrp="1"/>
          </p:cNvSpPr>
          <p:nvPr>
            <p:ph type="title"/>
          </p:nvPr>
        </p:nvSpPr>
        <p:spPr>
          <a:xfrm>
            <a:off x="5342021" y="2324947"/>
            <a:ext cx="6140114" cy="3420812"/>
          </a:xfrm>
        </p:spPr>
        <p:txBody>
          <a:bodyPr>
            <a:normAutofit/>
          </a:bodyPr>
          <a:lstStyle/>
          <a:p>
            <a:pPr algn="r"/>
            <a:r>
              <a:rPr lang="en-US" sz="11500" dirty="0" smtClean="0">
                <a:solidFill>
                  <a:srgbClr val="FFB3B3"/>
                </a:solidFill>
                <a:effectLst>
                  <a:glow rad="101600">
                    <a:schemeClr val="tx1">
                      <a:alpha val="60000"/>
                    </a:schemeClr>
                  </a:glow>
                  <a:outerShdw blurRad="38100" dist="38100" dir="2700000" algn="tl">
                    <a:srgbClr val="000000">
                      <a:alpha val="43137"/>
                    </a:srgbClr>
                  </a:outerShdw>
                </a:effectLst>
              </a:rPr>
              <a:t>FULL </a:t>
            </a:r>
            <a:r>
              <a:rPr lang="en-US" sz="11500" dirty="0" smtClean="0">
                <a:solidFill>
                  <a:schemeClr val="bg1"/>
                </a:solidFill>
                <a:effectLst>
                  <a:glow rad="101600">
                    <a:schemeClr val="tx1">
                      <a:alpha val="60000"/>
                    </a:schemeClr>
                  </a:glow>
                  <a:outerShdw blurRad="38100" dist="38100" dir="2700000" algn="tl">
                    <a:srgbClr val="000000">
                      <a:alpha val="43137"/>
                    </a:srgbClr>
                  </a:outerShdw>
                </a:effectLst>
              </a:rPr>
              <a:t/>
            </a:r>
            <a:br>
              <a:rPr lang="en-US" sz="11500" dirty="0" smtClean="0">
                <a:solidFill>
                  <a:schemeClr val="bg1"/>
                </a:solidFill>
                <a:effectLst>
                  <a:glow rad="101600">
                    <a:schemeClr val="tx1">
                      <a:alpha val="60000"/>
                    </a:schemeClr>
                  </a:glow>
                  <a:outerShdw blurRad="38100" dist="38100" dir="2700000" algn="tl">
                    <a:srgbClr val="000000">
                      <a:alpha val="43137"/>
                    </a:srgbClr>
                  </a:outerShdw>
                </a:effectLst>
              </a:rPr>
            </a:br>
            <a:r>
              <a:rPr lang="en-US" sz="8000" dirty="0" smtClean="0">
                <a:solidFill>
                  <a:schemeClr val="bg1"/>
                </a:solidFill>
                <a:effectLst>
                  <a:glow rad="101600">
                    <a:schemeClr val="tx1">
                      <a:alpha val="60000"/>
                    </a:schemeClr>
                  </a:glow>
                  <a:outerShdw blurRad="38100" dist="38100" dir="2700000" algn="tl">
                    <a:srgbClr val="000000">
                      <a:alpha val="43137"/>
                    </a:srgbClr>
                  </a:outerShdw>
                </a:effectLst>
              </a:rPr>
              <a:t>COMMITMENT</a:t>
            </a:r>
            <a:endParaRPr lang="en-US" sz="8000" dirty="0">
              <a:solidFill>
                <a:schemeClr val="bg1"/>
              </a:solidFill>
              <a:effectLst>
                <a:glow rad="101600">
                  <a:schemeClr val="tx1">
                    <a:alpha val="60000"/>
                  </a:schemeClr>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8242662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75000"/>
              </a:schemeClr>
            </a:gs>
            <a:gs pos="100000">
              <a:schemeClr val="tx2">
                <a:lumMod val="5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70697067"/>
              </p:ext>
            </p:extLst>
          </p:nvPr>
        </p:nvGraphicFramePr>
        <p:xfrm>
          <a:off x="705852" y="753979"/>
          <a:ext cx="10844464" cy="5774372"/>
        </p:xfrm>
        <a:graphic>
          <a:graphicData uri="http://schemas.openxmlformats.org/drawingml/2006/table">
            <a:tbl>
              <a:tblPr firstRow="1" firstCol="1" bandRow="1">
                <a:tableStyleId>{69CF1AB2-1976-4502-BF36-3FF5EA218861}</a:tableStyleId>
              </a:tblPr>
              <a:tblGrid>
                <a:gridCol w="5422232"/>
                <a:gridCol w="5422232"/>
              </a:tblGrid>
              <a:tr h="978568">
                <a:tc>
                  <a:txBody>
                    <a:bodyPr/>
                    <a:lstStyle/>
                    <a:p>
                      <a:pPr marL="0" marR="0" algn="ctr">
                        <a:spcBef>
                          <a:spcPts val="0"/>
                        </a:spcBef>
                        <a:spcAft>
                          <a:spcPts val="0"/>
                        </a:spcAft>
                      </a:pPr>
                      <a:r>
                        <a:rPr lang="en-US" sz="3600" dirty="0">
                          <a:solidFill>
                            <a:srgbClr val="F6E8D6"/>
                          </a:solidFill>
                          <a:effectLst/>
                        </a:rPr>
                        <a:t>DOMESTIC </a:t>
                      </a:r>
                      <a:r>
                        <a:rPr lang="en-US" sz="3600" dirty="0" smtClean="0">
                          <a:solidFill>
                            <a:srgbClr val="F6E8D6"/>
                          </a:solidFill>
                          <a:effectLst/>
                        </a:rPr>
                        <a:t>  POLICY</a:t>
                      </a:r>
                      <a:endParaRPr lang="en-US" sz="2000" dirty="0">
                        <a:solidFill>
                          <a:srgbClr val="F6E8D6"/>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3600" dirty="0">
                          <a:solidFill>
                            <a:schemeClr val="bg2">
                              <a:lumMod val="50000"/>
                            </a:schemeClr>
                          </a:solidFill>
                          <a:effectLst/>
                        </a:rPr>
                        <a:t>FOREIGN </a:t>
                      </a:r>
                      <a:r>
                        <a:rPr lang="en-US" sz="3600" dirty="0" smtClean="0">
                          <a:solidFill>
                            <a:schemeClr val="bg2">
                              <a:lumMod val="50000"/>
                            </a:schemeClr>
                          </a:solidFill>
                          <a:effectLst/>
                        </a:rPr>
                        <a:t>  POLICY</a:t>
                      </a:r>
                      <a:endParaRPr lang="en-US" sz="2000" dirty="0">
                        <a:solidFill>
                          <a:schemeClr val="bg2">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r>
              <a:tr h="4795804">
                <a:tc>
                  <a:txBody>
                    <a:bodyPr/>
                    <a:lstStyle/>
                    <a:p>
                      <a:pPr marL="0" marR="0">
                        <a:spcBef>
                          <a:spcPts val="0"/>
                        </a:spcBef>
                        <a:spcAft>
                          <a:spcPts val="0"/>
                        </a:spcAft>
                      </a:pPr>
                      <a:endParaRPr lang="en-US" sz="1800" dirty="0" smtClean="0">
                        <a:solidFill>
                          <a:srgbClr val="F6E8D6"/>
                        </a:solidFill>
                        <a:effectLst/>
                      </a:endParaRPr>
                    </a:p>
                    <a:p>
                      <a:pPr marL="0" marR="0" algn="ctr">
                        <a:spcBef>
                          <a:spcPts val="0"/>
                        </a:spcBef>
                        <a:spcAft>
                          <a:spcPts val="0"/>
                        </a:spcAft>
                      </a:pPr>
                      <a:r>
                        <a:rPr lang="en-US" sz="2400" dirty="0" smtClean="0">
                          <a:solidFill>
                            <a:srgbClr val="F6E8D6"/>
                          </a:solidFill>
                          <a:effectLst/>
                        </a:rPr>
                        <a:t>ARTICLES </a:t>
                      </a:r>
                      <a:r>
                        <a:rPr lang="en-US" sz="2400" dirty="0">
                          <a:solidFill>
                            <a:srgbClr val="F6E8D6"/>
                          </a:solidFill>
                          <a:effectLst/>
                        </a:rPr>
                        <a:t>OF </a:t>
                      </a:r>
                      <a:r>
                        <a:rPr lang="en-US" sz="2400" dirty="0" smtClean="0">
                          <a:solidFill>
                            <a:srgbClr val="F6E8D6"/>
                          </a:solidFill>
                          <a:effectLst/>
                        </a:rPr>
                        <a:t>CONFEDERATION</a:t>
                      </a:r>
                      <a:endParaRPr lang="en-US" sz="2000" dirty="0">
                        <a:solidFill>
                          <a:srgbClr val="F6E8D6"/>
                        </a:solidFill>
                        <a:effectLst/>
                      </a:endParaRPr>
                    </a:p>
                    <a:p>
                      <a:pPr marL="0" marR="0">
                        <a:spcBef>
                          <a:spcPts val="0"/>
                        </a:spcBef>
                        <a:spcAft>
                          <a:spcPts val="0"/>
                        </a:spcAft>
                      </a:pPr>
                      <a:r>
                        <a:rPr lang="en-US" sz="2800" dirty="0">
                          <a:solidFill>
                            <a:srgbClr val="F6E8D6"/>
                          </a:solidFill>
                          <a:effectLst/>
                        </a:rPr>
                        <a:t> </a:t>
                      </a:r>
                      <a:endParaRPr lang="en-US" sz="2800" dirty="0" smtClean="0">
                        <a:solidFill>
                          <a:srgbClr val="F6E8D6"/>
                        </a:solidFill>
                        <a:effectLst/>
                      </a:endParaRPr>
                    </a:p>
                    <a:p>
                      <a:pPr marL="288925" marR="0" indent="0">
                        <a:spcBef>
                          <a:spcPts val="0"/>
                        </a:spcBef>
                        <a:spcAft>
                          <a:spcPts val="0"/>
                        </a:spcAft>
                      </a:pPr>
                      <a:r>
                        <a:rPr lang="en-US" sz="3200" dirty="0" smtClean="0">
                          <a:solidFill>
                            <a:srgbClr val="F6E8D6"/>
                          </a:solidFill>
                          <a:effectLst/>
                        </a:rPr>
                        <a:t>The </a:t>
                      </a:r>
                      <a:r>
                        <a:rPr lang="en-US" sz="3200" dirty="0">
                          <a:solidFill>
                            <a:srgbClr val="F6E8D6"/>
                          </a:solidFill>
                          <a:effectLst/>
                        </a:rPr>
                        <a:t>Principles of the </a:t>
                      </a:r>
                      <a:r>
                        <a:rPr lang="en-US" sz="3200" dirty="0" smtClean="0">
                          <a:solidFill>
                            <a:srgbClr val="F6E8D6"/>
                          </a:solidFill>
                          <a:effectLst/>
                        </a:rPr>
                        <a:t/>
                      </a:r>
                      <a:br>
                        <a:rPr lang="en-US" sz="3200" dirty="0" smtClean="0">
                          <a:solidFill>
                            <a:srgbClr val="F6E8D6"/>
                          </a:solidFill>
                          <a:effectLst/>
                        </a:rPr>
                      </a:br>
                      <a:r>
                        <a:rPr lang="en-US" sz="3200" dirty="0" smtClean="0">
                          <a:solidFill>
                            <a:srgbClr val="F6E8D6"/>
                          </a:solidFill>
                          <a:effectLst/>
                        </a:rPr>
                        <a:t>Declaration in </a:t>
                      </a:r>
                      <a:r>
                        <a:rPr lang="en-US" sz="3200" dirty="0">
                          <a:solidFill>
                            <a:srgbClr val="F6E8D6"/>
                          </a:solidFill>
                          <a:effectLst/>
                        </a:rPr>
                        <a:t>Action:</a:t>
                      </a:r>
                      <a:endParaRPr lang="en-US" sz="2800" dirty="0">
                        <a:solidFill>
                          <a:srgbClr val="F6E8D6"/>
                        </a:solidFill>
                        <a:effectLst/>
                      </a:endParaRPr>
                    </a:p>
                    <a:p>
                      <a:pPr marL="0" marR="0">
                        <a:spcBef>
                          <a:spcPts val="0"/>
                        </a:spcBef>
                        <a:spcAft>
                          <a:spcPts val="0"/>
                        </a:spcAft>
                      </a:pPr>
                      <a:r>
                        <a:rPr lang="en-US" sz="1000" dirty="0">
                          <a:solidFill>
                            <a:srgbClr val="F6E8D6"/>
                          </a:solidFill>
                          <a:effectLst/>
                        </a:rPr>
                        <a:t> </a:t>
                      </a:r>
                      <a:endParaRPr lang="en-US" sz="1800" dirty="0" smtClean="0">
                        <a:solidFill>
                          <a:srgbClr val="F6E8D6"/>
                        </a:solidFill>
                        <a:effectLst/>
                      </a:endParaRPr>
                    </a:p>
                    <a:p>
                      <a:pPr marL="0" marR="0">
                        <a:spcBef>
                          <a:spcPts val="0"/>
                        </a:spcBef>
                        <a:spcAft>
                          <a:spcPts val="0"/>
                        </a:spcAft>
                      </a:pPr>
                      <a:endParaRPr lang="en-US" sz="2000" dirty="0" smtClean="0">
                        <a:solidFill>
                          <a:srgbClr val="F6E8D6"/>
                        </a:solidFill>
                        <a:effectLst/>
                      </a:endParaRPr>
                    </a:p>
                    <a:p>
                      <a:pPr marL="0" marR="0" indent="0" algn="ctr">
                        <a:spcBef>
                          <a:spcPts val="0"/>
                        </a:spcBef>
                        <a:spcAft>
                          <a:spcPts val="0"/>
                        </a:spcAft>
                      </a:pPr>
                      <a:r>
                        <a:rPr lang="en-US" sz="3200" dirty="0" smtClean="0">
                          <a:solidFill>
                            <a:srgbClr val="F6E8D6"/>
                          </a:solidFill>
                          <a:effectLst/>
                        </a:rPr>
                        <a:t>DECENTRALIZED </a:t>
                      </a:r>
                    </a:p>
                    <a:p>
                      <a:pPr marL="0" marR="0" indent="0" algn="ctr">
                        <a:spcBef>
                          <a:spcPts val="0"/>
                        </a:spcBef>
                        <a:spcAft>
                          <a:spcPts val="0"/>
                        </a:spcAft>
                      </a:pPr>
                      <a:r>
                        <a:rPr lang="en-US" sz="3200" dirty="0" smtClean="0">
                          <a:solidFill>
                            <a:srgbClr val="F6E8D6"/>
                          </a:solidFill>
                          <a:effectLst/>
                        </a:rPr>
                        <a:t>GOVERNMENT</a:t>
                      </a:r>
                      <a:endParaRPr lang="en-US" sz="2800" dirty="0">
                        <a:solidFill>
                          <a:srgbClr val="F6E8D6"/>
                        </a:solidFill>
                        <a:effectLst/>
                      </a:endParaRPr>
                    </a:p>
                    <a:p>
                      <a:pPr marL="0" marR="0" indent="0" algn="ctr">
                        <a:spcBef>
                          <a:spcPts val="0"/>
                        </a:spcBef>
                        <a:spcAft>
                          <a:spcPts val="0"/>
                        </a:spcAft>
                      </a:pPr>
                      <a:endParaRPr lang="en-US" sz="2000" dirty="0" smtClean="0">
                        <a:solidFill>
                          <a:srgbClr val="F6E8D6"/>
                        </a:solidFill>
                        <a:effectLst/>
                      </a:endParaRPr>
                    </a:p>
                    <a:p>
                      <a:pPr marL="0" marR="0" indent="0" algn="ctr">
                        <a:spcBef>
                          <a:spcPts val="0"/>
                        </a:spcBef>
                        <a:spcAft>
                          <a:spcPts val="0"/>
                        </a:spcAft>
                      </a:pPr>
                      <a:r>
                        <a:rPr lang="en-US" sz="2400" dirty="0" smtClean="0">
                          <a:solidFill>
                            <a:srgbClr val="F6E8D6"/>
                          </a:solidFill>
                          <a:effectLst/>
                        </a:rPr>
                        <a:t>No </a:t>
                      </a:r>
                      <a:r>
                        <a:rPr lang="en-US" sz="2400" dirty="0">
                          <a:solidFill>
                            <a:srgbClr val="F6E8D6"/>
                          </a:solidFill>
                          <a:effectLst/>
                        </a:rPr>
                        <a:t>Independent </a:t>
                      </a:r>
                      <a:r>
                        <a:rPr lang="en-US" sz="2400" dirty="0" smtClean="0">
                          <a:solidFill>
                            <a:srgbClr val="F6E8D6"/>
                          </a:solidFill>
                          <a:effectLst/>
                        </a:rPr>
                        <a:t>Executive</a:t>
                      </a:r>
                      <a:endParaRPr lang="en-US" sz="2000" dirty="0">
                        <a:solidFill>
                          <a:srgbClr val="F6E8D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1800" dirty="0">
                          <a:solidFill>
                            <a:schemeClr val="bg2">
                              <a:lumMod val="50000"/>
                            </a:schemeClr>
                          </a:solidFill>
                          <a:effectLst/>
                        </a:rPr>
                        <a:t> </a:t>
                      </a:r>
                    </a:p>
                    <a:p>
                      <a:pPr marL="0" marR="0" algn="ctr">
                        <a:spcBef>
                          <a:spcPts val="0"/>
                        </a:spcBef>
                        <a:spcAft>
                          <a:spcPts val="0"/>
                        </a:spcAft>
                      </a:pPr>
                      <a:r>
                        <a:rPr lang="en-US" sz="2400" b="1" kern="1200" dirty="0">
                          <a:solidFill>
                            <a:schemeClr val="bg2">
                              <a:lumMod val="50000"/>
                            </a:schemeClr>
                          </a:solidFill>
                          <a:effectLst/>
                          <a:latin typeface="+mn-lt"/>
                          <a:ea typeface="+mn-ea"/>
                          <a:cs typeface="+mn-cs"/>
                        </a:rPr>
                        <a:t>ALLIANCE WITH </a:t>
                      </a:r>
                      <a:r>
                        <a:rPr lang="en-US" sz="2400" b="1" kern="1200" dirty="0" smtClean="0">
                          <a:solidFill>
                            <a:schemeClr val="bg2">
                              <a:lumMod val="50000"/>
                            </a:schemeClr>
                          </a:solidFill>
                          <a:effectLst/>
                          <a:latin typeface="+mn-lt"/>
                          <a:ea typeface="+mn-ea"/>
                          <a:cs typeface="+mn-cs"/>
                        </a:rPr>
                        <a:t>FRANCE</a:t>
                      </a:r>
                      <a:endParaRPr lang="en-US" sz="2400" b="1" kern="1200" dirty="0">
                        <a:solidFill>
                          <a:schemeClr val="bg2">
                            <a:lumMod val="50000"/>
                          </a:schemeClr>
                        </a:solidFill>
                        <a:effectLst/>
                        <a:latin typeface="+mn-lt"/>
                        <a:ea typeface="+mn-ea"/>
                        <a:cs typeface="+mn-cs"/>
                      </a:endParaRPr>
                    </a:p>
                    <a:p>
                      <a:pPr marL="0" marR="0" algn="ctr">
                        <a:spcBef>
                          <a:spcPts val="0"/>
                        </a:spcBef>
                        <a:spcAft>
                          <a:spcPts val="0"/>
                        </a:spcAft>
                      </a:pPr>
                      <a:r>
                        <a:rPr lang="en-US" sz="2000" dirty="0">
                          <a:solidFill>
                            <a:schemeClr val="bg2">
                              <a:lumMod val="50000"/>
                            </a:schemeClr>
                          </a:solidFill>
                          <a:effectLst/>
                        </a:rPr>
                        <a:t>(following the Battle of Saratoga)</a:t>
                      </a:r>
                      <a:endParaRPr lang="en-US" sz="1800" dirty="0">
                        <a:solidFill>
                          <a:schemeClr val="bg2">
                            <a:lumMod val="50000"/>
                          </a:schemeClr>
                        </a:solidFill>
                        <a:effectLst/>
                      </a:endParaRPr>
                    </a:p>
                    <a:p>
                      <a:pPr marL="0" marR="0" algn="ctr">
                        <a:spcBef>
                          <a:spcPts val="0"/>
                        </a:spcBef>
                        <a:spcAft>
                          <a:spcPts val="0"/>
                        </a:spcAft>
                      </a:pPr>
                      <a:endParaRPr lang="en-US" sz="1200" dirty="0" smtClean="0">
                        <a:solidFill>
                          <a:schemeClr val="bg2">
                            <a:lumMod val="50000"/>
                          </a:schemeClr>
                        </a:solidFill>
                        <a:effectLst/>
                      </a:endParaRPr>
                    </a:p>
                    <a:p>
                      <a:pPr marL="0" marR="0" algn="ctr">
                        <a:spcBef>
                          <a:spcPts val="0"/>
                        </a:spcBef>
                        <a:spcAft>
                          <a:spcPts val="0"/>
                        </a:spcAft>
                      </a:pPr>
                      <a:endParaRPr lang="en-US" sz="1200" dirty="0" smtClean="0">
                        <a:solidFill>
                          <a:schemeClr val="bg2">
                            <a:lumMod val="50000"/>
                          </a:schemeClr>
                        </a:solidFill>
                        <a:effectLst/>
                      </a:endParaRPr>
                    </a:p>
                    <a:p>
                      <a:pPr marL="0" marR="0" algn="ctr">
                        <a:spcBef>
                          <a:spcPts val="0"/>
                        </a:spcBef>
                        <a:spcAft>
                          <a:spcPts val="0"/>
                        </a:spcAft>
                      </a:pPr>
                      <a:r>
                        <a:rPr lang="en-US" sz="1200" dirty="0">
                          <a:solidFill>
                            <a:schemeClr val="bg2">
                              <a:lumMod val="50000"/>
                            </a:schemeClr>
                          </a:solidFill>
                          <a:effectLst/>
                        </a:rPr>
                        <a:t> </a:t>
                      </a:r>
                      <a:endParaRPr lang="en-US" sz="1800" dirty="0">
                        <a:solidFill>
                          <a:schemeClr val="bg2">
                            <a:lumMod val="50000"/>
                          </a:schemeClr>
                        </a:solidFill>
                        <a:effectLst/>
                      </a:endParaRPr>
                    </a:p>
                    <a:p>
                      <a:pPr marL="0" marR="0" algn="ctr">
                        <a:spcBef>
                          <a:spcPts val="0"/>
                        </a:spcBef>
                        <a:spcAft>
                          <a:spcPts val="0"/>
                        </a:spcAft>
                      </a:pPr>
                      <a:r>
                        <a:rPr lang="en-US" sz="3200" dirty="0">
                          <a:solidFill>
                            <a:schemeClr val="bg2">
                              <a:lumMod val="50000"/>
                            </a:schemeClr>
                          </a:solidFill>
                          <a:effectLst/>
                        </a:rPr>
                        <a:t>“The enemy of my enemy </a:t>
                      </a:r>
                      <a:r>
                        <a:rPr lang="en-US" sz="3200" dirty="0" smtClean="0">
                          <a:solidFill>
                            <a:schemeClr val="bg2">
                              <a:lumMod val="50000"/>
                            </a:schemeClr>
                          </a:solidFill>
                          <a:effectLst/>
                        </a:rPr>
                        <a:t/>
                      </a:r>
                      <a:br>
                        <a:rPr lang="en-US" sz="3200" dirty="0" smtClean="0">
                          <a:solidFill>
                            <a:schemeClr val="bg2">
                              <a:lumMod val="50000"/>
                            </a:schemeClr>
                          </a:solidFill>
                          <a:effectLst/>
                        </a:rPr>
                      </a:br>
                      <a:r>
                        <a:rPr lang="en-US" sz="3200" dirty="0" smtClean="0">
                          <a:solidFill>
                            <a:schemeClr val="bg2">
                              <a:lumMod val="50000"/>
                            </a:schemeClr>
                          </a:solidFill>
                          <a:effectLst/>
                        </a:rPr>
                        <a:t>is </a:t>
                      </a:r>
                      <a:r>
                        <a:rPr lang="en-US" sz="3200" dirty="0">
                          <a:solidFill>
                            <a:schemeClr val="bg2">
                              <a:lumMod val="50000"/>
                            </a:schemeClr>
                          </a:solidFill>
                          <a:effectLst/>
                        </a:rPr>
                        <a:t>my friend.”</a:t>
                      </a:r>
                      <a:endParaRPr lang="en-US" sz="2800" dirty="0">
                        <a:solidFill>
                          <a:schemeClr val="bg2">
                            <a:lumMod val="50000"/>
                          </a:schemeClr>
                        </a:solidFill>
                        <a:effectLst/>
                      </a:endParaRPr>
                    </a:p>
                    <a:p>
                      <a:pPr marL="0" marR="0" algn="ctr">
                        <a:spcBef>
                          <a:spcPts val="0"/>
                        </a:spcBef>
                        <a:spcAft>
                          <a:spcPts val="0"/>
                        </a:spcAft>
                      </a:pPr>
                      <a:r>
                        <a:rPr lang="en-US" sz="1050" dirty="0">
                          <a:solidFill>
                            <a:schemeClr val="bg2">
                              <a:lumMod val="50000"/>
                            </a:schemeClr>
                          </a:solidFill>
                          <a:effectLst/>
                        </a:rPr>
                        <a:t> </a:t>
                      </a:r>
                      <a:endParaRPr lang="en-US" sz="1800" dirty="0">
                        <a:solidFill>
                          <a:schemeClr val="bg2">
                            <a:lumMod val="50000"/>
                          </a:schemeClr>
                        </a:solidFill>
                        <a:effectLst/>
                      </a:endParaRPr>
                    </a:p>
                    <a:p>
                      <a:pPr marL="0" marR="0" algn="ctr">
                        <a:spcBef>
                          <a:spcPts val="0"/>
                        </a:spcBef>
                        <a:spcAft>
                          <a:spcPts val="0"/>
                        </a:spcAft>
                      </a:pPr>
                      <a:endParaRPr lang="en-US" sz="2000" dirty="0" smtClean="0">
                        <a:solidFill>
                          <a:schemeClr val="bg2">
                            <a:lumMod val="50000"/>
                          </a:schemeClr>
                        </a:solidFill>
                        <a:effectLst/>
                      </a:endParaRPr>
                    </a:p>
                    <a:p>
                      <a:pPr marL="0" marR="0" algn="ctr">
                        <a:spcBef>
                          <a:spcPts val="0"/>
                        </a:spcBef>
                        <a:spcAft>
                          <a:spcPts val="0"/>
                        </a:spcAft>
                      </a:pPr>
                      <a:r>
                        <a:rPr lang="en-US" sz="2000" dirty="0" smtClean="0">
                          <a:solidFill>
                            <a:schemeClr val="bg2">
                              <a:lumMod val="50000"/>
                            </a:schemeClr>
                          </a:solidFill>
                          <a:effectLst/>
                        </a:rPr>
                        <a:t>Why </a:t>
                      </a:r>
                      <a:r>
                        <a:rPr lang="en-US" sz="2000" dirty="0">
                          <a:solidFill>
                            <a:schemeClr val="bg2">
                              <a:lumMod val="50000"/>
                            </a:schemeClr>
                          </a:solidFill>
                          <a:effectLst/>
                        </a:rPr>
                        <a:t>did France assist the United States?</a:t>
                      </a:r>
                      <a:endParaRPr lang="en-US" sz="1800" dirty="0">
                        <a:solidFill>
                          <a:schemeClr val="bg2">
                            <a:lumMod val="50000"/>
                          </a:schemeClr>
                        </a:solidFill>
                        <a:effectLst/>
                      </a:endParaRPr>
                    </a:p>
                    <a:p>
                      <a:pPr marL="0" marR="0" algn="ctr">
                        <a:spcBef>
                          <a:spcPts val="0"/>
                        </a:spcBef>
                        <a:spcAft>
                          <a:spcPts val="0"/>
                        </a:spcAft>
                      </a:pPr>
                      <a:r>
                        <a:rPr lang="en-US" sz="800" dirty="0">
                          <a:solidFill>
                            <a:schemeClr val="bg2">
                              <a:lumMod val="50000"/>
                            </a:schemeClr>
                          </a:solidFill>
                          <a:effectLst/>
                        </a:rPr>
                        <a:t> </a:t>
                      </a:r>
                      <a:endParaRPr lang="en-US" sz="1800" dirty="0">
                        <a:solidFill>
                          <a:schemeClr val="bg2">
                            <a:lumMod val="50000"/>
                          </a:schemeClr>
                        </a:solidFill>
                        <a:effectLst/>
                      </a:endParaRPr>
                    </a:p>
                    <a:p>
                      <a:pPr marL="0" marR="0" algn="ctr">
                        <a:spcBef>
                          <a:spcPts val="0"/>
                        </a:spcBef>
                        <a:spcAft>
                          <a:spcPts val="0"/>
                        </a:spcAft>
                      </a:pPr>
                      <a:r>
                        <a:rPr lang="en-US" sz="2000" dirty="0" smtClean="0">
                          <a:solidFill>
                            <a:schemeClr val="bg2">
                              <a:lumMod val="50000"/>
                            </a:schemeClr>
                          </a:solidFill>
                          <a:effectLst/>
                        </a:rPr>
                        <a:t>_________________________</a:t>
                      </a:r>
                      <a:r>
                        <a:rPr lang="en-US" sz="2000" dirty="0">
                          <a:solidFill>
                            <a:schemeClr val="bg2">
                              <a:lumMod val="50000"/>
                            </a:schemeClr>
                          </a:solidFill>
                          <a:effectLst/>
                        </a:rPr>
                        <a:t/>
                      </a:r>
                      <a:br>
                        <a:rPr lang="en-US" sz="2000" dirty="0">
                          <a:solidFill>
                            <a:schemeClr val="bg2">
                              <a:lumMod val="50000"/>
                            </a:schemeClr>
                          </a:solidFill>
                          <a:effectLst/>
                        </a:rPr>
                      </a:br>
                      <a:endParaRPr lang="en-US" sz="18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bl>
          </a:graphicData>
        </a:graphic>
      </p:graphicFrame>
    </p:spTree>
    <p:extLst>
      <p:ext uri="{BB962C8B-B14F-4D97-AF65-F5344CB8AC3E}">
        <p14:creationId xmlns:p14="http://schemas.microsoft.com/office/powerpoint/2010/main" val="218292451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75000"/>
              </a:schemeClr>
            </a:gs>
            <a:gs pos="100000">
              <a:schemeClr val="tx2">
                <a:lumMod val="50000"/>
              </a:schemeClr>
            </a:gs>
          </a:gsLst>
          <a:lin ang="5400000" scaled="1"/>
        </a:gra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20578825"/>
              </p:ext>
            </p:extLst>
          </p:nvPr>
        </p:nvGraphicFramePr>
        <p:xfrm>
          <a:off x="705852" y="753979"/>
          <a:ext cx="10844464" cy="5774372"/>
        </p:xfrm>
        <a:graphic>
          <a:graphicData uri="http://schemas.openxmlformats.org/drawingml/2006/table">
            <a:tbl>
              <a:tblPr firstRow="1" firstCol="1" bandRow="1">
                <a:tableStyleId>{69CF1AB2-1976-4502-BF36-3FF5EA218861}</a:tableStyleId>
              </a:tblPr>
              <a:tblGrid>
                <a:gridCol w="5422232"/>
                <a:gridCol w="5422232"/>
              </a:tblGrid>
              <a:tr h="978568">
                <a:tc>
                  <a:txBody>
                    <a:bodyPr/>
                    <a:lstStyle/>
                    <a:p>
                      <a:pPr marL="0" marR="0" algn="ctr">
                        <a:spcBef>
                          <a:spcPts val="0"/>
                        </a:spcBef>
                        <a:spcAft>
                          <a:spcPts val="0"/>
                        </a:spcAft>
                      </a:pPr>
                      <a:r>
                        <a:rPr lang="en-US" sz="3600" dirty="0">
                          <a:solidFill>
                            <a:schemeClr val="bg2">
                              <a:lumMod val="50000"/>
                            </a:schemeClr>
                          </a:solidFill>
                          <a:effectLst/>
                        </a:rPr>
                        <a:t>DOMESTIC </a:t>
                      </a:r>
                      <a:r>
                        <a:rPr lang="en-US" sz="3600" dirty="0" smtClean="0">
                          <a:solidFill>
                            <a:schemeClr val="bg2">
                              <a:lumMod val="50000"/>
                            </a:schemeClr>
                          </a:solidFill>
                          <a:effectLst/>
                        </a:rPr>
                        <a:t>  POLICY</a:t>
                      </a:r>
                      <a:endParaRPr lang="en-US" sz="2000" dirty="0">
                        <a:solidFill>
                          <a:schemeClr val="bg2">
                            <a:lumMod val="50000"/>
                          </a:schemeClr>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spcBef>
                          <a:spcPts val="0"/>
                        </a:spcBef>
                        <a:spcAft>
                          <a:spcPts val="0"/>
                        </a:spcAft>
                      </a:pPr>
                      <a:r>
                        <a:rPr lang="en-US" sz="3600" dirty="0">
                          <a:solidFill>
                            <a:srgbClr val="F6E8D6"/>
                          </a:solidFill>
                          <a:effectLst/>
                        </a:rPr>
                        <a:t>FOREIGN </a:t>
                      </a:r>
                      <a:r>
                        <a:rPr lang="en-US" sz="3600" dirty="0" smtClean="0">
                          <a:solidFill>
                            <a:srgbClr val="F6E8D6"/>
                          </a:solidFill>
                          <a:effectLst/>
                        </a:rPr>
                        <a:t>  POLICY</a:t>
                      </a:r>
                      <a:endParaRPr lang="en-US" sz="2000" dirty="0">
                        <a:solidFill>
                          <a:srgbClr val="F6E8D6"/>
                        </a:solidFill>
                        <a:effectLst/>
                        <a:latin typeface="+mj-lt"/>
                        <a:ea typeface="Calibri" panose="020F0502020204030204" pitchFamily="34" charset="0"/>
                        <a:cs typeface="Times New Roman" panose="02020603050405020304" pitchFamily="18" charset="0"/>
                      </a:endParaRPr>
                    </a:p>
                  </a:txBody>
                  <a:tcPr marL="68580" marR="68580" marT="0" marB="0" anchor="ctr">
                    <a:noFill/>
                  </a:tcPr>
                </a:tc>
              </a:tr>
              <a:tr h="4795804">
                <a:tc>
                  <a:txBody>
                    <a:bodyPr/>
                    <a:lstStyle/>
                    <a:p>
                      <a:pPr marL="0" marR="0">
                        <a:spcBef>
                          <a:spcPts val="0"/>
                        </a:spcBef>
                        <a:spcAft>
                          <a:spcPts val="0"/>
                        </a:spcAft>
                      </a:pPr>
                      <a:endParaRPr lang="en-US" sz="1800" dirty="0" smtClean="0">
                        <a:solidFill>
                          <a:schemeClr val="bg2">
                            <a:lumMod val="50000"/>
                          </a:schemeClr>
                        </a:solidFill>
                        <a:effectLst/>
                      </a:endParaRPr>
                    </a:p>
                    <a:p>
                      <a:pPr marL="0" marR="0" algn="ctr">
                        <a:spcBef>
                          <a:spcPts val="0"/>
                        </a:spcBef>
                        <a:spcAft>
                          <a:spcPts val="0"/>
                        </a:spcAft>
                      </a:pPr>
                      <a:r>
                        <a:rPr lang="en-US" sz="2400" dirty="0" smtClean="0">
                          <a:solidFill>
                            <a:schemeClr val="bg2">
                              <a:lumMod val="50000"/>
                            </a:schemeClr>
                          </a:solidFill>
                          <a:effectLst/>
                        </a:rPr>
                        <a:t>ARTICLES </a:t>
                      </a:r>
                      <a:r>
                        <a:rPr lang="en-US" sz="2400" dirty="0">
                          <a:solidFill>
                            <a:schemeClr val="bg2">
                              <a:lumMod val="50000"/>
                            </a:schemeClr>
                          </a:solidFill>
                          <a:effectLst/>
                        </a:rPr>
                        <a:t>OF </a:t>
                      </a:r>
                      <a:r>
                        <a:rPr lang="en-US" sz="2400" dirty="0" smtClean="0">
                          <a:solidFill>
                            <a:schemeClr val="bg2">
                              <a:lumMod val="50000"/>
                            </a:schemeClr>
                          </a:solidFill>
                          <a:effectLst/>
                        </a:rPr>
                        <a:t>CONFEDERATION</a:t>
                      </a:r>
                      <a:endParaRPr lang="en-US" sz="2000" dirty="0">
                        <a:solidFill>
                          <a:schemeClr val="bg2">
                            <a:lumMod val="50000"/>
                          </a:schemeClr>
                        </a:solidFill>
                        <a:effectLst/>
                      </a:endParaRPr>
                    </a:p>
                    <a:p>
                      <a:pPr marL="0" marR="0">
                        <a:spcBef>
                          <a:spcPts val="0"/>
                        </a:spcBef>
                        <a:spcAft>
                          <a:spcPts val="0"/>
                        </a:spcAft>
                      </a:pPr>
                      <a:r>
                        <a:rPr lang="en-US" sz="2800" dirty="0">
                          <a:solidFill>
                            <a:schemeClr val="bg2">
                              <a:lumMod val="50000"/>
                            </a:schemeClr>
                          </a:solidFill>
                          <a:effectLst/>
                        </a:rPr>
                        <a:t> </a:t>
                      </a:r>
                      <a:endParaRPr lang="en-US" sz="2800" dirty="0" smtClean="0">
                        <a:solidFill>
                          <a:schemeClr val="bg2">
                            <a:lumMod val="50000"/>
                          </a:schemeClr>
                        </a:solidFill>
                        <a:effectLst/>
                      </a:endParaRPr>
                    </a:p>
                    <a:p>
                      <a:pPr marL="288925" marR="0" indent="0">
                        <a:spcBef>
                          <a:spcPts val="0"/>
                        </a:spcBef>
                        <a:spcAft>
                          <a:spcPts val="0"/>
                        </a:spcAft>
                      </a:pPr>
                      <a:r>
                        <a:rPr lang="en-US" sz="3200" dirty="0" smtClean="0">
                          <a:solidFill>
                            <a:schemeClr val="bg2">
                              <a:lumMod val="50000"/>
                            </a:schemeClr>
                          </a:solidFill>
                          <a:effectLst/>
                        </a:rPr>
                        <a:t>The </a:t>
                      </a:r>
                      <a:r>
                        <a:rPr lang="en-US" sz="3200" dirty="0">
                          <a:solidFill>
                            <a:schemeClr val="bg2">
                              <a:lumMod val="50000"/>
                            </a:schemeClr>
                          </a:solidFill>
                          <a:effectLst/>
                        </a:rPr>
                        <a:t>Principles of the </a:t>
                      </a:r>
                      <a:r>
                        <a:rPr lang="en-US" sz="3200" dirty="0" smtClean="0">
                          <a:solidFill>
                            <a:schemeClr val="bg2">
                              <a:lumMod val="50000"/>
                            </a:schemeClr>
                          </a:solidFill>
                          <a:effectLst/>
                        </a:rPr>
                        <a:t/>
                      </a:r>
                      <a:br>
                        <a:rPr lang="en-US" sz="3200" dirty="0" smtClean="0">
                          <a:solidFill>
                            <a:schemeClr val="bg2">
                              <a:lumMod val="50000"/>
                            </a:schemeClr>
                          </a:solidFill>
                          <a:effectLst/>
                        </a:rPr>
                      </a:br>
                      <a:r>
                        <a:rPr lang="en-US" sz="3200" dirty="0" smtClean="0">
                          <a:solidFill>
                            <a:schemeClr val="bg2">
                              <a:lumMod val="50000"/>
                            </a:schemeClr>
                          </a:solidFill>
                          <a:effectLst/>
                        </a:rPr>
                        <a:t>Declaration in </a:t>
                      </a:r>
                      <a:r>
                        <a:rPr lang="en-US" sz="3200" dirty="0">
                          <a:solidFill>
                            <a:schemeClr val="bg2">
                              <a:lumMod val="50000"/>
                            </a:schemeClr>
                          </a:solidFill>
                          <a:effectLst/>
                        </a:rPr>
                        <a:t>Action:</a:t>
                      </a:r>
                      <a:endParaRPr lang="en-US" sz="2800" dirty="0">
                        <a:solidFill>
                          <a:schemeClr val="bg2">
                            <a:lumMod val="50000"/>
                          </a:schemeClr>
                        </a:solidFill>
                        <a:effectLst/>
                      </a:endParaRPr>
                    </a:p>
                    <a:p>
                      <a:pPr marL="0" marR="0">
                        <a:spcBef>
                          <a:spcPts val="0"/>
                        </a:spcBef>
                        <a:spcAft>
                          <a:spcPts val="0"/>
                        </a:spcAft>
                      </a:pPr>
                      <a:r>
                        <a:rPr lang="en-US" sz="1000" dirty="0">
                          <a:solidFill>
                            <a:schemeClr val="bg2">
                              <a:lumMod val="50000"/>
                            </a:schemeClr>
                          </a:solidFill>
                          <a:effectLst/>
                        </a:rPr>
                        <a:t> </a:t>
                      </a:r>
                      <a:endParaRPr lang="en-US" sz="1800" dirty="0" smtClean="0">
                        <a:solidFill>
                          <a:schemeClr val="bg2">
                            <a:lumMod val="50000"/>
                          </a:schemeClr>
                        </a:solidFill>
                        <a:effectLst/>
                      </a:endParaRPr>
                    </a:p>
                    <a:p>
                      <a:pPr marL="0" marR="0">
                        <a:spcBef>
                          <a:spcPts val="0"/>
                        </a:spcBef>
                        <a:spcAft>
                          <a:spcPts val="0"/>
                        </a:spcAft>
                      </a:pPr>
                      <a:endParaRPr lang="en-US" sz="2000" dirty="0" smtClean="0">
                        <a:solidFill>
                          <a:schemeClr val="bg2">
                            <a:lumMod val="50000"/>
                          </a:schemeClr>
                        </a:solidFill>
                        <a:effectLst/>
                      </a:endParaRPr>
                    </a:p>
                    <a:p>
                      <a:pPr marL="0" marR="0" indent="0" algn="ctr">
                        <a:spcBef>
                          <a:spcPts val="0"/>
                        </a:spcBef>
                        <a:spcAft>
                          <a:spcPts val="0"/>
                        </a:spcAft>
                      </a:pPr>
                      <a:r>
                        <a:rPr lang="en-US" sz="3200" dirty="0" smtClean="0">
                          <a:solidFill>
                            <a:schemeClr val="bg2">
                              <a:lumMod val="50000"/>
                            </a:schemeClr>
                          </a:solidFill>
                          <a:effectLst/>
                        </a:rPr>
                        <a:t>DECENTRALIZED </a:t>
                      </a:r>
                    </a:p>
                    <a:p>
                      <a:pPr marL="0" marR="0" indent="0" algn="ctr">
                        <a:spcBef>
                          <a:spcPts val="0"/>
                        </a:spcBef>
                        <a:spcAft>
                          <a:spcPts val="0"/>
                        </a:spcAft>
                      </a:pPr>
                      <a:r>
                        <a:rPr lang="en-US" sz="3200" dirty="0" smtClean="0">
                          <a:solidFill>
                            <a:schemeClr val="bg2">
                              <a:lumMod val="50000"/>
                            </a:schemeClr>
                          </a:solidFill>
                          <a:effectLst/>
                        </a:rPr>
                        <a:t>GOVERNMENT</a:t>
                      </a:r>
                      <a:endParaRPr lang="en-US" sz="2800" dirty="0">
                        <a:solidFill>
                          <a:schemeClr val="bg2">
                            <a:lumMod val="50000"/>
                          </a:schemeClr>
                        </a:solidFill>
                        <a:effectLst/>
                      </a:endParaRPr>
                    </a:p>
                    <a:p>
                      <a:pPr marL="0" marR="0" indent="0" algn="ctr">
                        <a:spcBef>
                          <a:spcPts val="0"/>
                        </a:spcBef>
                        <a:spcAft>
                          <a:spcPts val="0"/>
                        </a:spcAft>
                      </a:pPr>
                      <a:endParaRPr lang="en-US" sz="2000" dirty="0" smtClean="0">
                        <a:solidFill>
                          <a:schemeClr val="bg2">
                            <a:lumMod val="50000"/>
                          </a:schemeClr>
                        </a:solidFill>
                        <a:effectLst/>
                      </a:endParaRPr>
                    </a:p>
                    <a:p>
                      <a:pPr marL="0" marR="0" indent="0" algn="ctr">
                        <a:spcBef>
                          <a:spcPts val="0"/>
                        </a:spcBef>
                        <a:spcAft>
                          <a:spcPts val="0"/>
                        </a:spcAft>
                      </a:pPr>
                      <a:r>
                        <a:rPr lang="en-US" sz="2400" dirty="0" smtClean="0">
                          <a:solidFill>
                            <a:schemeClr val="bg2">
                              <a:lumMod val="50000"/>
                            </a:schemeClr>
                          </a:solidFill>
                          <a:effectLst/>
                        </a:rPr>
                        <a:t>No </a:t>
                      </a:r>
                      <a:r>
                        <a:rPr lang="en-US" sz="2400" dirty="0">
                          <a:solidFill>
                            <a:schemeClr val="bg2">
                              <a:lumMod val="50000"/>
                            </a:schemeClr>
                          </a:solidFill>
                          <a:effectLst/>
                        </a:rPr>
                        <a:t>Independent </a:t>
                      </a:r>
                      <a:r>
                        <a:rPr lang="en-US" sz="2400" dirty="0" smtClean="0">
                          <a:solidFill>
                            <a:schemeClr val="bg2">
                              <a:lumMod val="50000"/>
                            </a:schemeClr>
                          </a:solidFill>
                          <a:effectLst/>
                        </a:rPr>
                        <a:t>Executive</a:t>
                      </a:r>
                      <a:endParaRPr lang="en-US" sz="2000" dirty="0">
                        <a:solidFill>
                          <a:schemeClr val="bg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marL="0" marR="0">
                        <a:spcBef>
                          <a:spcPts val="0"/>
                        </a:spcBef>
                        <a:spcAft>
                          <a:spcPts val="0"/>
                        </a:spcAft>
                      </a:pPr>
                      <a:r>
                        <a:rPr lang="en-US" sz="1800" dirty="0">
                          <a:solidFill>
                            <a:srgbClr val="F6E8D6"/>
                          </a:solidFill>
                          <a:effectLst/>
                        </a:rPr>
                        <a:t> </a:t>
                      </a:r>
                    </a:p>
                    <a:p>
                      <a:pPr marL="0" marR="0" algn="ctr">
                        <a:spcBef>
                          <a:spcPts val="0"/>
                        </a:spcBef>
                        <a:spcAft>
                          <a:spcPts val="0"/>
                        </a:spcAft>
                      </a:pPr>
                      <a:r>
                        <a:rPr lang="en-US" sz="2400" b="1" kern="1200" dirty="0">
                          <a:solidFill>
                            <a:srgbClr val="F6E8D6"/>
                          </a:solidFill>
                          <a:effectLst/>
                          <a:latin typeface="+mn-lt"/>
                          <a:ea typeface="+mn-ea"/>
                          <a:cs typeface="+mn-cs"/>
                        </a:rPr>
                        <a:t>ALLIANCE WITH </a:t>
                      </a:r>
                      <a:r>
                        <a:rPr lang="en-US" sz="2400" b="1" kern="1200" dirty="0" smtClean="0">
                          <a:solidFill>
                            <a:srgbClr val="F6E8D6"/>
                          </a:solidFill>
                          <a:effectLst/>
                          <a:latin typeface="+mn-lt"/>
                          <a:ea typeface="+mn-ea"/>
                          <a:cs typeface="+mn-cs"/>
                        </a:rPr>
                        <a:t>FRANCE</a:t>
                      </a:r>
                      <a:endParaRPr lang="en-US" sz="2400" b="1" kern="1200" dirty="0">
                        <a:solidFill>
                          <a:srgbClr val="F6E8D6"/>
                        </a:solidFill>
                        <a:effectLst/>
                        <a:latin typeface="+mn-lt"/>
                        <a:ea typeface="+mn-ea"/>
                        <a:cs typeface="+mn-cs"/>
                      </a:endParaRPr>
                    </a:p>
                    <a:p>
                      <a:pPr marL="0" marR="0" algn="ctr">
                        <a:spcBef>
                          <a:spcPts val="0"/>
                        </a:spcBef>
                        <a:spcAft>
                          <a:spcPts val="0"/>
                        </a:spcAft>
                      </a:pPr>
                      <a:r>
                        <a:rPr lang="en-US" sz="2000" dirty="0">
                          <a:solidFill>
                            <a:srgbClr val="D5C0BD"/>
                          </a:solidFill>
                          <a:effectLst/>
                        </a:rPr>
                        <a:t>(following the Battle of Saratoga)</a:t>
                      </a:r>
                      <a:endParaRPr lang="en-US" sz="1800" dirty="0">
                        <a:solidFill>
                          <a:srgbClr val="D5C0BD"/>
                        </a:solidFill>
                        <a:effectLst/>
                      </a:endParaRPr>
                    </a:p>
                    <a:p>
                      <a:pPr marL="0" marR="0" algn="ctr">
                        <a:spcBef>
                          <a:spcPts val="0"/>
                        </a:spcBef>
                        <a:spcAft>
                          <a:spcPts val="0"/>
                        </a:spcAft>
                      </a:pPr>
                      <a:endParaRPr lang="en-US" sz="1200" dirty="0" smtClean="0">
                        <a:solidFill>
                          <a:srgbClr val="F6E8D6"/>
                        </a:solidFill>
                        <a:effectLst/>
                      </a:endParaRPr>
                    </a:p>
                    <a:p>
                      <a:pPr marL="0" marR="0" algn="ctr">
                        <a:spcBef>
                          <a:spcPts val="0"/>
                        </a:spcBef>
                        <a:spcAft>
                          <a:spcPts val="0"/>
                        </a:spcAft>
                      </a:pPr>
                      <a:endParaRPr lang="en-US" sz="1200" dirty="0" smtClean="0">
                        <a:solidFill>
                          <a:srgbClr val="F6E8D6"/>
                        </a:solidFill>
                        <a:effectLst/>
                      </a:endParaRPr>
                    </a:p>
                    <a:p>
                      <a:pPr marL="0" marR="0" algn="ctr">
                        <a:spcBef>
                          <a:spcPts val="0"/>
                        </a:spcBef>
                        <a:spcAft>
                          <a:spcPts val="0"/>
                        </a:spcAft>
                      </a:pPr>
                      <a:r>
                        <a:rPr lang="en-US" sz="1200" dirty="0">
                          <a:solidFill>
                            <a:srgbClr val="F6E8D6"/>
                          </a:solidFill>
                          <a:effectLst/>
                        </a:rPr>
                        <a:t> </a:t>
                      </a:r>
                      <a:endParaRPr lang="en-US" sz="1800" dirty="0">
                        <a:solidFill>
                          <a:srgbClr val="F6E8D6"/>
                        </a:solidFill>
                        <a:effectLst/>
                      </a:endParaRPr>
                    </a:p>
                    <a:p>
                      <a:pPr marL="0" marR="0" algn="ctr">
                        <a:spcBef>
                          <a:spcPts val="0"/>
                        </a:spcBef>
                        <a:spcAft>
                          <a:spcPts val="0"/>
                        </a:spcAft>
                      </a:pPr>
                      <a:r>
                        <a:rPr lang="en-US" sz="3200" dirty="0">
                          <a:solidFill>
                            <a:srgbClr val="F6E8D6"/>
                          </a:solidFill>
                          <a:effectLst/>
                        </a:rPr>
                        <a:t>“The enemy of my enemy </a:t>
                      </a:r>
                      <a:r>
                        <a:rPr lang="en-US" sz="3200" dirty="0" smtClean="0">
                          <a:solidFill>
                            <a:srgbClr val="F6E8D6"/>
                          </a:solidFill>
                          <a:effectLst/>
                        </a:rPr>
                        <a:t/>
                      </a:r>
                      <a:br>
                        <a:rPr lang="en-US" sz="3200" dirty="0" smtClean="0">
                          <a:solidFill>
                            <a:srgbClr val="F6E8D6"/>
                          </a:solidFill>
                          <a:effectLst/>
                        </a:rPr>
                      </a:br>
                      <a:r>
                        <a:rPr lang="en-US" sz="3200" dirty="0" smtClean="0">
                          <a:solidFill>
                            <a:srgbClr val="F6E8D6"/>
                          </a:solidFill>
                          <a:effectLst/>
                        </a:rPr>
                        <a:t>is </a:t>
                      </a:r>
                      <a:r>
                        <a:rPr lang="en-US" sz="3200" dirty="0">
                          <a:solidFill>
                            <a:srgbClr val="F6E8D6"/>
                          </a:solidFill>
                          <a:effectLst/>
                        </a:rPr>
                        <a:t>my friend.”</a:t>
                      </a:r>
                      <a:endParaRPr lang="en-US" sz="2800" dirty="0">
                        <a:solidFill>
                          <a:srgbClr val="F6E8D6"/>
                        </a:solidFill>
                        <a:effectLst/>
                      </a:endParaRPr>
                    </a:p>
                    <a:p>
                      <a:pPr marL="0" marR="0" algn="ctr">
                        <a:spcBef>
                          <a:spcPts val="0"/>
                        </a:spcBef>
                        <a:spcAft>
                          <a:spcPts val="0"/>
                        </a:spcAft>
                      </a:pPr>
                      <a:r>
                        <a:rPr lang="en-US" sz="1050" dirty="0">
                          <a:solidFill>
                            <a:srgbClr val="F6E8D6"/>
                          </a:solidFill>
                          <a:effectLst/>
                        </a:rPr>
                        <a:t> </a:t>
                      </a:r>
                      <a:endParaRPr lang="en-US" sz="1800" dirty="0">
                        <a:solidFill>
                          <a:srgbClr val="F6E8D6"/>
                        </a:solidFill>
                        <a:effectLst/>
                      </a:endParaRPr>
                    </a:p>
                    <a:p>
                      <a:pPr marL="0" marR="0" algn="ctr">
                        <a:spcBef>
                          <a:spcPts val="0"/>
                        </a:spcBef>
                        <a:spcAft>
                          <a:spcPts val="0"/>
                        </a:spcAft>
                      </a:pPr>
                      <a:endParaRPr lang="en-US" sz="2000" dirty="0" smtClean="0">
                        <a:solidFill>
                          <a:srgbClr val="F6E8D6"/>
                        </a:solidFill>
                        <a:effectLst/>
                      </a:endParaRPr>
                    </a:p>
                    <a:p>
                      <a:pPr marL="0" marR="0" algn="ctr">
                        <a:spcBef>
                          <a:spcPts val="0"/>
                        </a:spcBef>
                        <a:spcAft>
                          <a:spcPts val="0"/>
                        </a:spcAft>
                      </a:pPr>
                      <a:r>
                        <a:rPr lang="en-US" sz="2000" dirty="0" smtClean="0">
                          <a:solidFill>
                            <a:srgbClr val="F6E8D6"/>
                          </a:solidFill>
                          <a:effectLst/>
                        </a:rPr>
                        <a:t>Why </a:t>
                      </a:r>
                      <a:r>
                        <a:rPr lang="en-US" sz="2000" dirty="0">
                          <a:solidFill>
                            <a:srgbClr val="F6E8D6"/>
                          </a:solidFill>
                          <a:effectLst/>
                        </a:rPr>
                        <a:t>did France assist the United States?</a:t>
                      </a:r>
                      <a:endParaRPr lang="en-US" sz="1800" dirty="0">
                        <a:solidFill>
                          <a:srgbClr val="F6E8D6"/>
                        </a:solidFill>
                        <a:effectLst/>
                      </a:endParaRPr>
                    </a:p>
                    <a:p>
                      <a:pPr marL="0" marR="0" algn="ctr">
                        <a:spcBef>
                          <a:spcPts val="0"/>
                        </a:spcBef>
                        <a:spcAft>
                          <a:spcPts val="0"/>
                        </a:spcAft>
                      </a:pPr>
                      <a:r>
                        <a:rPr lang="en-US" sz="800" dirty="0">
                          <a:solidFill>
                            <a:srgbClr val="F6E8D6"/>
                          </a:solidFill>
                          <a:effectLst/>
                        </a:rPr>
                        <a:t> </a:t>
                      </a:r>
                      <a:endParaRPr lang="en-US" sz="1800" dirty="0">
                        <a:solidFill>
                          <a:srgbClr val="F6E8D6"/>
                        </a:solidFill>
                        <a:effectLst/>
                      </a:endParaRPr>
                    </a:p>
                    <a:p>
                      <a:pPr marL="0" marR="0" algn="ctr">
                        <a:spcBef>
                          <a:spcPts val="0"/>
                        </a:spcBef>
                        <a:spcAft>
                          <a:spcPts val="0"/>
                        </a:spcAft>
                      </a:pPr>
                      <a:r>
                        <a:rPr lang="en-US" sz="2000" dirty="0" smtClean="0">
                          <a:solidFill>
                            <a:srgbClr val="F6E8D6"/>
                          </a:solidFill>
                          <a:effectLst/>
                        </a:rPr>
                        <a:t>_________________________</a:t>
                      </a:r>
                      <a:r>
                        <a:rPr lang="en-US" sz="2000" dirty="0">
                          <a:solidFill>
                            <a:srgbClr val="F6E8D6"/>
                          </a:solidFill>
                          <a:effectLst/>
                        </a:rPr>
                        <a:t/>
                      </a:r>
                      <a:br>
                        <a:rPr lang="en-US" sz="2000" dirty="0">
                          <a:solidFill>
                            <a:srgbClr val="F6E8D6"/>
                          </a:solidFill>
                          <a:effectLst/>
                        </a:rPr>
                      </a:br>
                      <a:endParaRPr lang="en-US" sz="1800" dirty="0">
                        <a:solidFill>
                          <a:srgbClr val="F6E8D6"/>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r>
            </a:tbl>
          </a:graphicData>
        </a:graphic>
      </p:graphicFrame>
    </p:spTree>
    <p:extLst>
      <p:ext uri="{BB962C8B-B14F-4D97-AF65-F5344CB8AC3E}">
        <p14:creationId xmlns:p14="http://schemas.microsoft.com/office/powerpoint/2010/main" val="209985633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75000"/>
              </a:schemeClr>
            </a:gs>
            <a:gs pos="100000">
              <a:schemeClr val="tx2">
                <a:lumMod val="50000"/>
              </a:schemeClr>
            </a:gs>
          </a:gsLst>
          <a:lin ang="5400000" scaled="1"/>
        </a:gradFill>
        <a:effectLst/>
      </p:bgPr>
    </p:bg>
    <p:spTree>
      <p:nvGrpSpPr>
        <p:cNvPr id="1" name=""/>
        <p:cNvGrpSpPr/>
        <p:nvPr/>
      </p:nvGrpSpPr>
      <p:grpSpPr>
        <a:xfrm>
          <a:off x="0" y="0"/>
          <a:ext cx="0" cy="0"/>
          <a:chOff x="0" y="0"/>
          <a:chExt cx="0" cy="0"/>
        </a:xfrm>
      </p:grpSpPr>
      <p:pic>
        <p:nvPicPr>
          <p:cNvPr id="7" name="Picture 2" descr="Portrait of Thomas Jefferson by Rembrandt Peale"/>
          <p:cNvPicPr>
            <a:picLocks noChangeAspect="1" noChangeArrowheads="1"/>
          </p:cNvPicPr>
          <p:nvPr/>
        </p:nvPicPr>
        <p:blipFill rotWithShape="1">
          <a:blip r:embed="rId3">
            <a:extLst>
              <a:ext uri="{28A0092B-C50C-407E-A947-70E740481C1C}">
                <a14:useLocalDpi xmlns:a14="http://schemas.microsoft.com/office/drawing/2010/main" val="0"/>
              </a:ext>
            </a:extLst>
          </a:blip>
          <a:srcRect l="4074" t="5657" r="19290" b="23840"/>
          <a:stretch/>
        </p:blipFill>
        <p:spPr bwMode="auto">
          <a:xfrm>
            <a:off x="5844194" y="-125472"/>
            <a:ext cx="6347805" cy="7023577"/>
          </a:xfrm>
          <a:prstGeom prst="rect">
            <a:avLst/>
          </a:prstGeom>
          <a:noFill/>
          <a:extLst>
            <a:ext uri="{909E8E84-426E-40DD-AFC4-6F175D3DCCD1}">
              <a14:hiddenFill xmlns:a14="http://schemas.microsoft.com/office/drawing/2010/main">
                <a:solidFill>
                  <a:srgbClr val="FFFFFF"/>
                </a:solidFill>
              </a14:hiddenFill>
            </a:ext>
          </a:extLst>
        </p:spPr>
      </p:pic>
      <p:sp useBgFill="1">
        <p:nvSpPr>
          <p:cNvPr id="5" name="Rectangle 4"/>
          <p:cNvSpPr/>
          <p:nvPr/>
        </p:nvSpPr>
        <p:spPr>
          <a:xfrm rot="462449">
            <a:off x="4848647" y="2337536"/>
            <a:ext cx="2819399" cy="5838806"/>
          </a:xfrm>
          <a:prstGeom prst="rect">
            <a:avLst/>
          </a:prstGeom>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Content Placeholder 2"/>
          <p:cNvSpPr>
            <a:spLocks noGrp="1"/>
          </p:cNvSpPr>
          <p:nvPr>
            <p:ph idx="1"/>
          </p:nvPr>
        </p:nvSpPr>
        <p:spPr>
          <a:xfrm>
            <a:off x="385010" y="2133598"/>
            <a:ext cx="7138738" cy="3914273"/>
          </a:xfrm>
        </p:spPr>
        <p:txBody>
          <a:bodyPr>
            <a:noAutofit/>
          </a:bodyPr>
          <a:lstStyle/>
          <a:p>
            <a:pPr marL="0" marR="45720" indent="0">
              <a:lnSpc>
                <a:spcPct val="100000"/>
              </a:lnSpc>
              <a:spcBef>
                <a:spcPts val="0"/>
              </a:spcBef>
              <a:spcAft>
                <a:spcPts val="0"/>
              </a:spcAft>
              <a:buNone/>
            </a:pPr>
            <a:r>
              <a:rPr lang="en-US" sz="4000" b="1" dirty="0" smtClean="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Northern states passed gradual emancipation laws.</a:t>
            </a:r>
          </a:p>
          <a:p>
            <a:pPr marL="288925" marR="45720" indent="-288925">
              <a:lnSpc>
                <a:spcPct val="100000"/>
              </a:lnSpc>
              <a:spcBef>
                <a:spcPts val="0"/>
              </a:spcBef>
              <a:spcAft>
                <a:spcPts val="0"/>
              </a:spcAft>
              <a:buNone/>
            </a:pPr>
            <a:r>
              <a:rPr lang="en-US" sz="3600" b="1" dirty="0" smtClean="0">
                <a:solidFill>
                  <a:srgbClr val="D5C0BD"/>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rPr>
              <a:t>		(Southern states did not.)</a:t>
            </a:r>
          </a:p>
          <a:p>
            <a:pPr marL="288925" marR="45720" indent="-288925">
              <a:lnSpc>
                <a:spcPct val="100000"/>
              </a:lnSpc>
              <a:spcBef>
                <a:spcPts val="0"/>
              </a:spcBef>
              <a:spcAft>
                <a:spcPts val="0"/>
              </a:spcAft>
              <a:buNone/>
            </a:pPr>
            <a:endParaRPr lang="en-US" sz="3600" b="1" dirty="0">
              <a:solidFill>
                <a:srgbClr val="D5C0BD"/>
              </a:solidFill>
              <a:effectLst>
                <a:outerShdw blurRad="38100" dist="38100" dir="2700000" algn="tl">
                  <a:srgbClr val="000000">
                    <a:alpha val="43137"/>
                  </a:srgbClr>
                </a:outerShdw>
              </a:effectLst>
              <a:latin typeface="Garamond" panose="02020404030301010803" pitchFamily="18" charset="0"/>
              <a:cs typeface="Times New Roman" panose="02020603050405020304" pitchFamily="18" charset="0"/>
            </a:endParaRPr>
          </a:p>
          <a:p>
            <a:pPr marL="0" marR="45720" indent="0">
              <a:lnSpc>
                <a:spcPct val="100000"/>
              </a:lnSpc>
              <a:spcBef>
                <a:spcPts val="0"/>
              </a:spcBef>
              <a:spcAft>
                <a:spcPts val="0"/>
              </a:spcAft>
              <a:buNone/>
            </a:pPr>
            <a:r>
              <a:rPr lang="en-US" sz="4000" b="1" dirty="0" smtClean="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Most states disestablished their state-supported churches.</a:t>
            </a:r>
            <a:endParaRPr lang="en-US" sz="2400" dirty="0">
              <a:solidFill>
                <a:srgbClr val="D5C0BD"/>
              </a:solidFill>
              <a:effectLst>
                <a:outerShdw blurRad="38100" dist="38100" dir="2700000" algn="tl">
                  <a:srgbClr val="000000">
                    <a:alpha val="43137"/>
                  </a:srgbClr>
                </a:outerShdw>
              </a:effectLst>
            </a:endParaRPr>
          </a:p>
        </p:txBody>
      </p:sp>
      <p:sp>
        <p:nvSpPr>
          <p:cNvPr id="6" name="Title 1"/>
          <p:cNvSpPr>
            <a:spLocks noGrp="1"/>
          </p:cNvSpPr>
          <p:nvPr>
            <p:ph type="title"/>
          </p:nvPr>
        </p:nvSpPr>
        <p:spPr>
          <a:xfrm>
            <a:off x="385010" y="537199"/>
            <a:ext cx="10515600" cy="1325563"/>
          </a:xfrm>
        </p:spPr>
        <p:txBody>
          <a:bodyPr>
            <a:noAutofit/>
          </a:bodyPr>
          <a:lstStyle/>
          <a:p>
            <a:r>
              <a:rPr lang="en-US" sz="8000" dirty="0" smtClean="0">
                <a:solidFill>
                  <a:srgbClr val="F6E8D6"/>
                </a:solidFill>
                <a:effectLst>
                  <a:outerShdw blurRad="38100" dist="38100" dir="2700000" algn="tl">
                    <a:srgbClr val="000000">
                      <a:alpha val="43137"/>
                    </a:srgbClr>
                  </a:outerShdw>
                </a:effectLst>
              </a:rPr>
              <a:t>REPUBLICANISM</a:t>
            </a:r>
            <a:endParaRPr lang="en-US" sz="8000" dirty="0">
              <a:solidFill>
                <a:srgbClr val="F6E8D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012346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upload.wikimedia.org/wikipedia/commons/thumb/d/d7/Minute_Man_Statue_Lexington_Massachusetts.jpg/1024px-Minute_Man_Statue_Lexington_Massachusetts.jpg"/>
          <p:cNvPicPr>
            <a:picLocks noChangeAspect="1" noChangeArrowheads="1"/>
          </p:cNvPicPr>
          <p:nvPr/>
        </p:nvPicPr>
        <p:blipFill rotWithShape="1">
          <a:blip r:embed="rId2">
            <a:extLst>
              <a:ext uri="{28A0092B-C50C-407E-A947-70E740481C1C}">
                <a14:useLocalDpi xmlns:a14="http://schemas.microsoft.com/office/drawing/2010/main" val="0"/>
              </a:ext>
            </a:extLst>
          </a:blip>
          <a:srcRect l="10576" t="18970" b="9197"/>
          <a:stretch/>
        </p:blipFill>
        <p:spPr bwMode="auto">
          <a:xfrm>
            <a:off x="-16042" y="-48126"/>
            <a:ext cx="12208042" cy="69622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962400" y="461381"/>
            <a:ext cx="5486400" cy="2426201"/>
          </a:xfrm>
        </p:spPr>
        <p:txBody>
          <a:bodyPr>
            <a:noAutofit/>
          </a:bodyPr>
          <a:lstStyle/>
          <a:p>
            <a:pPr algn="ctr">
              <a:lnSpc>
                <a:spcPct val="110000"/>
              </a:lnSpc>
            </a:pPr>
            <a:r>
              <a:rPr lang="en-US" sz="6600" dirty="0" smtClean="0"/>
              <a:t>LEXINGTON   &amp;   </a:t>
            </a:r>
            <a:br>
              <a:rPr lang="en-US" sz="6600" dirty="0" smtClean="0"/>
            </a:br>
            <a:r>
              <a:rPr lang="en-US" sz="6600" dirty="0" smtClean="0"/>
              <a:t>cONCORD</a:t>
            </a:r>
            <a:endParaRPr lang="en-US" sz="6600" dirty="0"/>
          </a:p>
        </p:txBody>
      </p:sp>
      <p:sp>
        <p:nvSpPr>
          <p:cNvPr id="3" name="Content Placeholder 2"/>
          <p:cNvSpPr>
            <a:spLocks noGrp="1"/>
          </p:cNvSpPr>
          <p:nvPr>
            <p:ph idx="1"/>
          </p:nvPr>
        </p:nvSpPr>
        <p:spPr>
          <a:xfrm>
            <a:off x="6657474" y="4973051"/>
            <a:ext cx="5486400" cy="1316205"/>
          </a:xfrm>
        </p:spPr>
        <p:txBody>
          <a:bodyPr>
            <a:normAutofit/>
          </a:bodyPr>
          <a:lstStyle/>
          <a:p>
            <a:pPr marL="0" indent="0" algn="ctr">
              <a:buNone/>
            </a:pPr>
            <a:r>
              <a:rPr lang="en-US" sz="6600" b="1" dirty="0" smtClean="0">
                <a:solidFill>
                  <a:schemeClr val="bg1"/>
                </a:solidFill>
                <a:effectLst>
                  <a:outerShdw blurRad="38100" dist="38100" dir="2700000" algn="tl">
                    <a:srgbClr val="000000">
                      <a:alpha val="43137"/>
                    </a:srgbClr>
                  </a:outerShdw>
                </a:effectLst>
              </a:rPr>
              <a:t>April, 1775</a:t>
            </a:r>
            <a:endParaRPr lang="en-US" sz="6600" b="1" dirty="0">
              <a:solidFill>
                <a:schemeClr val="bg1"/>
              </a:solidFill>
              <a:effectLst>
                <a:outerShdw blurRad="38100" dist="38100" dir="2700000" algn="tl">
                  <a:srgbClr val="000000">
                    <a:alpha val="43137"/>
                  </a:srgbClr>
                </a:outerShdw>
              </a:effectLst>
            </a:endParaRPr>
          </a:p>
        </p:txBody>
      </p:sp>
      <p:sp>
        <p:nvSpPr>
          <p:cNvPr id="5" name="Rectangle 4"/>
          <p:cNvSpPr/>
          <p:nvPr/>
        </p:nvSpPr>
        <p:spPr>
          <a:xfrm>
            <a:off x="138983" y="6388587"/>
            <a:ext cx="2190023" cy="338554"/>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r>
              <a:rPr lang="en-US" sz="1600" dirty="0" smtClean="0"/>
              <a:t>Photo Credit: </a:t>
            </a:r>
            <a:r>
              <a:rPr lang="en-US" sz="1600" i="0" u="none" strike="noStrike" dirty="0" err="1" smtClean="0">
                <a:solidFill>
                  <a:srgbClr val="663366"/>
                </a:solidFill>
                <a:effectLst/>
                <a:hlinkClick r:id="rId3" tooltip="w:User:Daderot"/>
              </a:rPr>
              <a:t>Daderot</a:t>
            </a:r>
            <a:endParaRPr lang="en-US" sz="1600" dirty="0" smtClean="0"/>
          </a:p>
        </p:txBody>
      </p:sp>
    </p:spTree>
    <p:extLst>
      <p:ext uri="{BB962C8B-B14F-4D97-AF65-F5344CB8AC3E}">
        <p14:creationId xmlns:p14="http://schemas.microsoft.com/office/powerpoint/2010/main" val="42871137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75000"/>
              </a:schemeClr>
            </a:gs>
            <a:gs pos="100000">
              <a:schemeClr val="tx2">
                <a:lumMod val="50000"/>
              </a:schemeClr>
            </a:gs>
          </a:gsLst>
          <a:lin ang="5400000" scaled="1"/>
        </a:gradFill>
        <a:effectLst/>
      </p:bgPr>
    </p:bg>
    <p:spTree>
      <p:nvGrpSpPr>
        <p:cNvPr id="1" name=""/>
        <p:cNvGrpSpPr/>
        <p:nvPr/>
      </p:nvGrpSpPr>
      <p:grpSpPr>
        <a:xfrm>
          <a:off x="0" y="0"/>
          <a:ext cx="0" cy="0"/>
          <a:chOff x="0" y="0"/>
          <a:chExt cx="0" cy="0"/>
        </a:xfrm>
      </p:grpSpPr>
      <p:pic>
        <p:nvPicPr>
          <p:cNvPr id="23554" name="Picture 2" descr="https://upload.wikimedia.org/wikipedia/commons/thumb/a/a9/Lyndon_Johnson_signing_Civil_Rights_Act%2C_July_2%2C_1964.jpg/1024px-Lyndon_Johnson_signing_Civil_Rights_Act%2C_July_2%2C_1964.jpg"/>
          <p:cNvPicPr>
            <a:picLocks noChangeAspect="1" noChangeArrowheads="1"/>
          </p:cNvPicPr>
          <p:nvPr/>
        </p:nvPicPr>
        <p:blipFill rotWithShape="1">
          <a:blip r:embed="rId3">
            <a:extLst>
              <a:ext uri="{28A0092B-C50C-407E-A947-70E740481C1C}">
                <a14:useLocalDpi xmlns:a14="http://schemas.microsoft.com/office/drawing/2010/main" val="0"/>
              </a:ext>
            </a:extLst>
          </a:blip>
          <a:srcRect t="13285" b="1473"/>
          <a:stretch/>
        </p:blipFill>
        <p:spPr bwMode="auto">
          <a:xfrm>
            <a:off x="0" y="-48126"/>
            <a:ext cx="12192000" cy="696227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a:xfrm>
            <a:off x="7202908" y="5839323"/>
            <a:ext cx="3497178" cy="674521"/>
          </a:xfrm>
        </p:spPr>
        <p:txBody>
          <a:bodyPr>
            <a:normAutofit fontScale="62500" lnSpcReduction="20000"/>
          </a:bodyPr>
          <a:lstStyle/>
          <a:p>
            <a:pPr marL="0" indent="0">
              <a:lnSpc>
                <a:spcPct val="120000"/>
              </a:lnSpc>
              <a:buNone/>
            </a:pPr>
            <a:r>
              <a:rPr lang="en-US" b="1" dirty="0" smtClean="0">
                <a:solidFill>
                  <a:schemeClr val="bg1"/>
                </a:solidFill>
                <a:effectLst>
                  <a:outerShdw blurRad="38100" dist="38100" dir="2700000" algn="tl">
                    <a:srgbClr val="000000">
                      <a:alpha val="43137"/>
                    </a:srgbClr>
                  </a:outerShdw>
                </a:effectLst>
              </a:rPr>
              <a:t>President Johnson signs the Civil Rights Act of 1964. </a:t>
            </a:r>
            <a:endParaRPr lang="en-US" b="1" dirty="0">
              <a:solidFill>
                <a:schemeClr val="bg1"/>
              </a:solidFill>
              <a:effectLst>
                <a:outerShdw blurRad="38100" dist="38100" dir="2700000" algn="tl">
                  <a:srgbClr val="000000">
                    <a:alpha val="43137"/>
                  </a:srgbClr>
                </a:outerShdw>
              </a:effectLst>
            </a:endParaRPr>
          </a:p>
        </p:txBody>
      </p:sp>
      <p:sp>
        <p:nvSpPr>
          <p:cNvPr id="7" name="Title 6"/>
          <p:cNvSpPr>
            <a:spLocks noGrp="1"/>
          </p:cNvSpPr>
          <p:nvPr>
            <p:ph type="title"/>
          </p:nvPr>
        </p:nvSpPr>
        <p:spPr>
          <a:xfrm>
            <a:off x="0" y="365125"/>
            <a:ext cx="12192000" cy="1325563"/>
          </a:xfrm>
        </p:spPr>
        <p:txBody>
          <a:bodyPr>
            <a:normAutofit/>
          </a:bodyPr>
          <a:lstStyle/>
          <a:p>
            <a:pPr algn="ctr"/>
            <a:r>
              <a:rPr lang="en-US" sz="7200" dirty="0" smtClean="0">
                <a:ln>
                  <a:solidFill>
                    <a:schemeClr val="tx1"/>
                  </a:solidFill>
                </a:ln>
                <a:solidFill>
                  <a:schemeClr val="bg1"/>
                </a:solidFill>
                <a:effectLst>
                  <a:outerShdw blurRad="38100" dist="38100" dir="2700000" algn="tl">
                    <a:srgbClr val="000000">
                      <a:alpha val="43137"/>
                    </a:srgbClr>
                  </a:outerShdw>
                </a:effectLst>
              </a:rPr>
              <a:t>ALL   MEN   ARE   CREATED   EQUAL</a:t>
            </a:r>
            <a:endParaRPr lang="en-US" sz="7200" dirty="0">
              <a:ln>
                <a:solidFill>
                  <a:schemeClr val="tx1"/>
                </a:soli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856226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7474" y="4973051"/>
            <a:ext cx="5486400" cy="1316205"/>
          </a:xfrm>
        </p:spPr>
        <p:txBody>
          <a:bodyPr>
            <a:normAutofit/>
          </a:bodyPr>
          <a:lstStyle/>
          <a:p>
            <a:pPr marL="0" indent="0" algn="ctr">
              <a:buNone/>
            </a:pPr>
            <a:r>
              <a:rPr lang="en-US" sz="6600" b="1" dirty="0" smtClean="0">
                <a:solidFill>
                  <a:schemeClr val="bg1"/>
                </a:solidFill>
                <a:effectLst>
                  <a:outerShdw blurRad="38100" dist="38100" dir="2700000" algn="tl">
                    <a:srgbClr val="000000">
                      <a:alpha val="43137"/>
                    </a:srgbClr>
                  </a:outerShdw>
                </a:effectLst>
              </a:rPr>
              <a:t>15 Months</a:t>
            </a:r>
            <a:endParaRPr lang="en-US" sz="6600" b="1" dirty="0">
              <a:solidFill>
                <a:schemeClr val="bg1"/>
              </a:solidFill>
              <a:effectLst>
                <a:outerShdw blurRad="38100" dist="38100" dir="2700000" algn="tl">
                  <a:srgbClr val="000000">
                    <a:alpha val="43137"/>
                  </a:srgbClr>
                </a:outerShdw>
              </a:effectLst>
            </a:endParaRPr>
          </a:p>
        </p:txBody>
      </p:sp>
      <p:pic>
        <p:nvPicPr>
          <p:cNvPr id="3074" name="Picture 2" descr="United States Declaration of Independence.jpg"/>
          <p:cNvPicPr>
            <a:picLocks noChangeAspect="1" noChangeArrowheads="1"/>
          </p:cNvPicPr>
          <p:nvPr/>
        </p:nvPicPr>
        <p:blipFill rotWithShape="1">
          <a:blip r:embed="rId2">
            <a:extLst>
              <a:ext uri="{28A0092B-C50C-407E-A947-70E740481C1C}">
                <a14:useLocalDpi xmlns:a14="http://schemas.microsoft.com/office/drawing/2010/main" val="0"/>
              </a:ext>
            </a:extLst>
          </a:blip>
          <a:srcRect b="52100"/>
          <a:stretch/>
        </p:blipFill>
        <p:spPr bwMode="auto">
          <a:xfrm>
            <a:off x="0" y="-4325"/>
            <a:ext cx="12192000" cy="692763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0" y="2310066"/>
            <a:ext cx="12192000" cy="4211052"/>
          </a:xfrm>
        </p:spPr>
        <p:txBody>
          <a:bodyPr>
            <a:noAutofit/>
          </a:bodyPr>
          <a:lstStyle/>
          <a:p>
            <a:pPr algn="ctr">
              <a:lnSpc>
                <a:spcPct val="100000"/>
              </a:lnSpc>
            </a:pPr>
            <a:r>
              <a:rPr lang="en-US" sz="11500" dirty="0" smtClean="0">
                <a:effectLst>
                  <a:glow rad="101600">
                    <a:srgbClr val="F7F0E6">
                      <a:alpha val="60000"/>
                    </a:srgbClr>
                  </a:glow>
                </a:effectLst>
              </a:rPr>
              <a:t>AN   INFLUENTIAL   DOCUMENT</a:t>
            </a:r>
            <a:endParaRPr lang="en-US" sz="11500" dirty="0">
              <a:effectLst>
                <a:glow rad="101600">
                  <a:srgbClr val="F7F0E6">
                    <a:alpha val="60000"/>
                  </a:srgbClr>
                </a:glow>
              </a:effectLst>
            </a:endParaRPr>
          </a:p>
        </p:txBody>
      </p:sp>
    </p:spTree>
    <p:extLst>
      <p:ext uri="{BB962C8B-B14F-4D97-AF65-F5344CB8AC3E}">
        <p14:creationId xmlns:p14="http://schemas.microsoft.com/office/powerpoint/2010/main" val="11249879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0592" y="5085345"/>
            <a:ext cx="5486400" cy="1316205"/>
          </a:xfrm>
        </p:spPr>
        <p:txBody>
          <a:bodyPr>
            <a:normAutofit/>
          </a:bodyPr>
          <a:lstStyle/>
          <a:p>
            <a:pPr marL="0" indent="0" algn="ctr">
              <a:buNone/>
            </a:pPr>
            <a:r>
              <a:rPr lang="en-US" sz="6600" b="1" dirty="0" smtClean="0">
                <a:solidFill>
                  <a:schemeClr val="bg1"/>
                </a:solidFill>
                <a:effectLst>
                  <a:outerShdw blurRad="38100" dist="38100" dir="2700000" algn="tl">
                    <a:srgbClr val="000000">
                      <a:alpha val="43137"/>
                    </a:srgbClr>
                  </a:outerShdw>
                </a:effectLst>
              </a:rPr>
              <a:t>15 Months</a:t>
            </a:r>
            <a:endParaRPr lang="en-US" sz="6600" b="1" dirty="0">
              <a:solidFill>
                <a:schemeClr val="bg1"/>
              </a:solidFill>
              <a:effectLst>
                <a:outerShdw blurRad="38100" dist="38100" dir="2700000" algn="tl">
                  <a:srgbClr val="000000">
                    <a:alpha val="43137"/>
                  </a:srgbClr>
                </a:outerShdw>
              </a:effectLst>
            </a:endParaRPr>
          </a:p>
        </p:txBody>
      </p:sp>
      <p:pic>
        <p:nvPicPr>
          <p:cNvPr id="3074" name="Picture 2" descr="United States Declaration of Independence.jpg"/>
          <p:cNvPicPr>
            <a:picLocks noChangeAspect="1" noChangeArrowheads="1"/>
          </p:cNvPicPr>
          <p:nvPr/>
        </p:nvPicPr>
        <p:blipFill rotWithShape="1">
          <a:blip r:embed="rId2">
            <a:extLst>
              <a:ext uri="{28A0092B-C50C-407E-A947-70E740481C1C}">
                <a14:useLocalDpi xmlns:a14="http://schemas.microsoft.com/office/drawing/2010/main" val="0"/>
              </a:ext>
            </a:extLst>
          </a:blip>
          <a:srcRect b="52100"/>
          <a:stretch/>
        </p:blipFill>
        <p:spPr bwMode="auto">
          <a:xfrm>
            <a:off x="0" y="-4325"/>
            <a:ext cx="12192000" cy="6927639"/>
          </a:xfrm>
          <a:prstGeom prst="rect">
            <a:avLst/>
          </a:prstGeom>
          <a:noFill/>
          <a:extLst>
            <a:ext uri="{909E8E84-426E-40DD-AFC4-6F175D3DCCD1}">
              <a14:hiddenFill xmlns:a14="http://schemas.microsoft.com/office/drawing/2010/main">
                <a:solidFill>
                  <a:srgbClr val="FFFFFF"/>
                </a:solidFill>
              </a14:hiddenFill>
            </a:ext>
          </a:extLst>
        </p:spPr>
      </p:pic>
      <p:pic>
        <p:nvPicPr>
          <p:cNvPr id="26626" name="Picture 2" descr="Robespierre cro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6209" y="2497386"/>
            <a:ext cx="2924310" cy="3904164"/>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Sam Houston c1850-cr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20519" y="2497387"/>
            <a:ext cx="2900479" cy="3904164"/>
          </a:xfrm>
          <a:prstGeom prst="rect">
            <a:avLst/>
          </a:prstGeom>
          <a:noFill/>
          <a:extLst>
            <a:ext uri="{909E8E84-426E-40DD-AFC4-6F175D3DCCD1}">
              <a14:hiddenFill xmlns:a14="http://schemas.microsoft.com/office/drawing/2010/main">
                <a:solidFill>
                  <a:srgbClr val="FFFFFF"/>
                </a:solidFill>
              </a14:hiddenFill>
            </a:ext>
          </a:extLst>
        </p:spPr>
      </p:pic>
      <p:pic>
        <p:nvPicPr>
          <p:cNvPr id="26630" name="Picture 6" descr="Elizabeth Stant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0998" y="2497386"/>
            <a:ext cx="2674084" cy="3904164"/>
          </a:xfrm>
          <a:prstGeom prst="rect">
            <a:avLst/>
          </a:prstGeom>
          <a:noFill/>
          <a:extLst>
            <a:ext uri="{909E8E84-426E-40DD-AFC4-6F175D3DCCD1}">
              <a14:hiddenFill xmlns:a14="http://schemas.microsoft.com/office/drawing/2010/main">
                <a:solidFill>
                  <a:srgbClr val="FFFFFF"/>
                </a:solidFill>
              </a14:hiddenFill>
            </a:ext>
          </a:extLst>
        </p:spPr>
      </p:pic>
      <p:pic>
        <p:nvPicPr>
          <p:cNvPr id="26632" name="Picture 8" descr="Ho Chi Minh 194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95081" y="2497386"/>
            <a:ext cx="2874607" cy="3904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6698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189" y="4804551"/>
            <a:ext cx="5913438"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92" y="4804551"/>
            <a:ext cx="59690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329" y="230121"/>
            <a:ext cx="11271341" cy="5157000"/>
          </a:xfrm>
          <a:prstGeom prst="rect">
            <a:avLst/>
          </a:prstGeom>
        </p:spPr>
      </p:pic>
    </p:spTree>
    <p:extLst>
      <p:ext uri="{BB962C8B-B14F-4D97-AF65-F5344CB8AC3E}">
        <p14:creationId xmlns:p14="http://schemas.microsoft.com/office/powerpoint/2010/main" val="2571024875"/>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26" presetClass="emph" presetSubtype="0" fill="hold" nodeType="withEffect">
                                  <p:stCondLst>
                                    <p:cond delay="0"/>
                                  </p:stCondLst>
                                  <p:childTnLst>
                                    <p:animEffect transition="out" filter="fade">
                                      <p:cBhvr>
                                        <p:cTn id="9" dur="500" tmFilter="0, 0; .2, .5; .8, .5; 1, 0"/>
                                        <p:tgtEl>
                                          <p:spTgt spid="1026"/>
                                        </p:tgtEl>
                                      </p:cBhvr>
                                    </p:animEffect>
                                    <p:animScale>
                                      <p:cBhvr>
                                        <p:cTn id="10" dur="250" autoRev="1" fill="hold"/>
                                        <p:tgtEl>
                                          <p:spTgt spid="1026"/>
                                        </p:tgtEl>
                                      </p:cBhvr>
                                      <p:by x="105000" y="105000"/>
                                    </p:animScale>
                                  </p:childTnLst>
                                </p:cTn>
                              </p:par>
                            </p:childTnLst>
                          </p:cTn>
                        </p:par>
                        <p:par>
                          <p:cTn id="11" fill="hold">
                            <p:stCondLst>
                              <p:cond delay="500"/>
                            </p:stCondLst>
                            <p:childTnLst>
                              <p:par>
                                <p:cTn id="12" presetID="10" presetClass="entr" presetSubtype="0" fill="hold" nodeType="afterEffect">
                                  <p:stCondLst>
                                    <p:cond delay="500"/>
                                  </p:stCondLst>
                                  <p:childTnLst>
                                    <p:set>
                                      <p:cBhvr>
                                        <p:cTn id="13" dur="1" fill="hold">
                                          <p:stCondLst>
                                            <p:cond delay="0"/>
                                          </p:stCondLst>
                                        </p:cTn>
                                        <p:tgtEl>
                                          <p:spTgt spid="1027"/>
                                        </p:tgtEl>
                                        <p:attrNameLst>
                                          <p:attrName>style.visibility</p:attrName>
                                        </p:attrNameLst>
                                      </p:cBhvr>
                                      <p:to>
                                        <p:strVal val="visible"/>
                                      </p:to>
                                    </p:set>
                                    <p:animEffect transition="in" filter="fade">
                                      <p:cBhvr>
                                        <p:cTn id="14" dur="500"/>
                                        <p:tgtEl>
                                          <p:spTgt spid="1027"/>
                                        </p:tgtEl>
                                      </p:cBhvr>
                                    </p:animEffect>
                                  </p:childTnLst>
                                </p:cTn>
                              </p:par>
                              <p:par>
                                <p:cTn id="15" presetID="26" presetClass="emph" presetSubtype="0" fill="hold" nodeType="withEffect">
                                  <p:stCondLst>
                                    <p:cond delay="500"/>
                                  </p:stCondLst>
                                  <p:childTnLst>
                                    <p:animEffect transition="out" filter="fade">
                                      <p:cBhvr>
                                        <p:cTn id="16" dur="500" tmFilter="0, 0; .2, .5; .8, .5; 1, 0"/>
                                        <p:tgtEl>
                                          <p:spTgt spid="1027"/>
                                        </p:tgtEl>
                                      </p:cBhvr>
                                    </p:animEffect>
                                    <p:animScale>
                                      <p:cBhvr>
                                        <p:cTn id="17" dur="250" autoRev="1" fill="hold"/>
                                        <p:tgtEl>
                                          <p:spTgt spid="102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7474" y="4973051"/>
            <a:ext cx="5486400" cy="1316205"/>
          </a:xfrm>
        </p:spPr>
        <p:txBody>
          <a:bodyPr>
            <a:normAutofit/>
          </a:bodyPr>
          <a:lstStyle/>
          <a:p>
            <a:pPr marL="0" indent="0" algn="ctr">
              <a:buNone/>
            </a:pPr>
            <a:r>
              <a:rPr lang="en-US" sz="6600" b="1" dirty="0" smtClean="0">
                <a:solidFill>
                  <a:schemeClr val="bg1"/>
                </a:solidFill>
                <a:effectLst>
                  <a:outerShdw blurRad="38100" dist="38100" dir="2700000" algn="tl">
                    <a:srgbClr val="000000">
                      <a:alpha val="43137"/>
                    </a:srgbClr>
                  </a:outerShdw>
                </a:effectLst>
              </a:rPr>
              <a:t>15 Months</a:t>
            </a:r>
            <a:endParaRPr lang="en-US" sz="6600" b="1" dirty="0">
              <a:solidFill>
                <a:schemeClr val="bg1"/>
              </a:solidFill>
              <a:effectLst>
                <a:outerShdw blurRad="38100" dist="38100" dir="2700000" algn="tl">
                  <a:srgbClr val="000000">
                    <a:alpha val="43137"/>
                  </a:srgbClr>
                </a:outerShdw>
              </a:effectLst>
            </a:endParaRPr>
          </a:p>
        </p:txBody>
      </p:sp>
      <p:pic>
        <p:nvPicPr>
          <p:cNvPr id="3074" name="Picture 2" descr="United States Declaration of Independence.jpg"/>
          <p:cNvPicPr>
            <a:picLocks noChangeAspect="1" noChangeArrowheads="1"/>
          </p:cNvPicPr>
          <p:nvPr/>
        </p:nvPicPr>
        <p:blipFill rotWithShape="1">
          <a:blip r:embed="rId2">
            <a:extLst>
              <a:ext uri="{28A0092B-C50C-407E-A947-70E740481C1C}">
                <a14:useLocalDpi xmlns:a14="http://schemas.microsoft.com/office/drawing/2010/main" val="0"/>
              </a:ext>
            </a:extLst>
          </a:blip>
          <a:srcRect b="52100"/>
          <a:stretch/>
        </p:blipFill>
        <p:spPr bwMode="auto">
          <a:xfrm>
            <a:off x="0" y="-4325"/>
            <a:ext cx="12192000" cy="6927639"/>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title"/>
          </p:nvPr>
        </p:nvSpPr>
        <p:spPr>
          <a:xfrm>
            <a:off x="0" y="3561347"/>
            <a:ext cx="12192000" cy="2069430"/>
          </a:xfrm>
        </p:spPr>
        <p:txBody>
          <a:bodyPr>
            <a:noAutofit/>
          </a:bodyPr>
          <a:lstStyle/>
          <a:p>
            <a:pPr algn="ctr"/>
            <a:r>
              <a:rPr lang="en-US" sz="11500" dirty="0" smtClean="0">
                <a:effectLst>
                  <a:glow rad="101600">
                    <a:srgbClr val="F7F0E6">
                      <a:alpha val="60000"/>
                    </a:srgbClr>
                  </a:glow>
                </a:effectLst>
              </a:rPr>
              <a:t>15   Months   later</a:t>
            </a:r>
            <a:endParaRPr lang="en-US" sz="11500" dirty="0">
              <a:effectLst>
                <a:glow rad="101600">
                  <a:srgbClr val="F7F0E6">
                    <a:alpha val="60000"/>
                  </a:srgbClr>
                </a:glow>
              </a:effectLst>
            </a:endParaRPr>
          </a:p>
        </p:txBody>
      </p:sp>
    </p:spTree>
    <p:extLst>
      <p:ext uri="{BB962C8B-B14F-4D97-AF65-F5344CB8AC3E}">
        <p14:creationId xmlns:p14="http://schemas.microsoft.com/office/powerpoint/2010/main" val="39680861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3C2722"/>
            </a:gs>
            <a:gs pos="74000">
              <a:srgbClr val="614D34"/>
            </a:gs>
            <a:gs pos="100000">
              <a:srgbClr val="231718"/>
            </a:gs>
          </a:gsLst>
          <a:lin ang="2700000" scaled="1"/>
          <a:tileRect/>
        </a:gradFill>
        <a:effectLst/>
      </p:bgPr>
    </p:bg>
    <p:spTree>
      <p:nvGrpSpPr>
        <p:cNvPr id="1" name=""/>
        <p:cNvGrpSpPr/>
        <p:nvPr/>
      </p:nvGrpSpPr>
      <p:grpSpPr>
        <a:xfrm>
          <a:off x="0" y="0"/>
          <a:ext cx="0" cy="0"/>
          <a:chOff x="0" y="0"/>
          <a:chExt cx="0" cy="0"/>
        </a:xfrm>
      </p:grpSpPr>
      <p:pic>
        <p:nvPicPr>
          <p:cNvPr id="5122" name="Picture 2" descr="File:Thomas Paine rev1.jpg"/>
          <p:cNvPicPr>
            <a:picLocks noChangeAspect="1" noChangeArrowheads="1"/>
          </p:cNvPicPr>
          <p:nvPr/>
        </p:nvPicPr>
        <p:blipFill rotWithShape="1">
          <a:blip r:embed="rId2">
            <a:extLst>
              <a:ext uri="{28A0092B-C50C-407E-A947-70E740481C1C}">
                <a14:useLocalDpi xmlns:a14="http://schemas.microsoft.com/office/drawing/2010/main" val="0"/>
              </a:ext>
            </a:extLst>
          </a:blip>
          <a:srcRect b="16768"/>
          <a:stretch/>
        </p:blipFill>
        <p:spPr bwMode="auto">
          <a:xfrm>
            <a:off x="6041571" y="0"/>
            <a:ext cx="6150430" cy="6890657"/>
          </a:xfrm>
          <a:prstGeom prst="rect">
            <a:avLst/>
          </a:prstGeom>
          <a:noFill/>
          <a:extLst>
            <a:ext uri="{909E8E84-426E-40DD-AFC4-6F175D3DCCD1}">
              <a14:hiddenFill xmlns:a14="http://schemas.microsoft.com/office/drawing/2010/main">
                <a:solidFill>
                  <a:srgbClr val="FFFFFF"/>
                </a:solidFill>
              </a14:hiddenFill>
            </a:ext>
          </a:extLst>
        </p:spPr>
      </p:pic>
      <p:sp useBgFill="1">
        <p:nvSpPr>
          <p:cNvPr id="4" name="Rectangle 3"/>
          <p:cNvSpPr/>
          <p:nvPr/>
        </p:nvSpPr>
        <p:spPr>
          <a:xfrm>
            <a:off x="4379495" y="-818147"/>
            <a:ext cx="2791327" cy="8935452"/>
          </a:xfrm>
          <a:prstGeom prst="rect">
            <a:avLst/>
          </a:prstGeom>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0421" y="579965"/>
            <a:ext cx="7555832" cy="5460458"/>
          </a:xfrm>
        </p:spPr>
        <p:txBody>
          <a:bodyPr>
            <a:noAutofit/>
          </a:bodyPr>
          <a:lstStyle/>
          <a:p>
            <a:pPr algn="ctr">
              <a:lnSpc>
                <a:spcPct val="100000"/>
              </a:lnSpc>
            </a:pPr>
            <a:r>
              <a:rPr lang="en-US" sz="26000" dirty="0" smtClean="0">
                <a:solidFill>
                  <a:srgbClr val="F7EAD9"/>
                </a:solidFill>
                <a:effectLst>
                  <a:outerShdw blurRad="38100" dist="38100" dir="2700000" algn="tl">
                    <a:srgbClr val="000000">
                      <a:alpha val="43137"/>
                    </a:srgbClr>
                  </a:outerShdw>
                </a:effectLst>
              </a:rPr>
              <a:t>Why</a:t>
            </a:r>
            <a:r>
              <a:rPr lang="en-US" sz="7200" dirty="0" smtClean="0">
                <a:solidFill>
                  <a:srgbClr val="F7EAD9"/>
                </a:solidFill>
                <a:latin typeface="+mn-lt"/>
              </a:rPr>
              <a:t> </a:t>
            </a:r>
            <a:r>
              <a:rPr lang="en-US" sz="7200" dirty="0" smtClean="0">
                <a:solidFill>
                  <a:srgbClr val="EFD7B7"/>
                </a:solidFill>
                <a:latin typeface="+mn-lt"/>
              </a:rPr>
              <a:t/>
            </a:r>
            <a:br>
              <a:rPr lang="en-US" sz="7200" dirty="0" smtClean="0">
                <a:solidFill>
                  <a:srgbClr val="EFD7B7"/>
                </a:solidFill>
                <a:latin typeface="+mn-lt"/>
              </a:rPr>
            </a:br>
            <a:r>
              <a:rPr lang="en-US" sz="5400" i="1" dirty="0" smtClean="0">
                <a:solidFill>
                  <a:srgbClr val="EFD7B7"/>
                </a:solidFill>
                <a:effectLst>
                  <a:outerShdw blurRad="38100" dist="38100" dir="2700000" algn="tl">
                    <a:srgbClr val="000000">
                      <a:alpha val="43137"/>
                    </a:srgbClr>
                  </a:outerShdw>
                </a:effectLst>
                <a:latin typeface="+mn-lt"/>
              </a:rPr>
              <a:t>did it take so long?</a:t>
            </a:r>
            <a:endParaRPr lang="en-US" sz="5400" i="1" dirty="0">
              <a:solidFill>
                <a:srgbClr val="EFD7B7"/>
              </a:solidFill>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9031706" y="6128082"/>
            <a:ext cx="3080082" cy="626395"/>
          </a:xfrm>
        </p:spPr>
        <p:txBody>
          <a:bodyPr anchor="ctr">
            <a:normAutofit/>
          </a:bodyPr>
          <a:lstStyle/>
          <a:p>
            <a:pPr marL="0" indent="0" algn="ctr">
              <a:buNone/>
            </a:pPr>
            <a:r>
              <a:rPr lang="en-US" b="1" dirty="0" smtClean="0">
                <a:solidFill>
                  <a:srgbClr val="EFD7B7"/>
                </a:solidFill>
                <a:effectLst>
                  <a:outerShdw blurRad="38100" dist="38100" dir="2700000" algn="tl">
                    <a:srgbClr val="000000">
                      <a:alpha val="43137"/>
                    </a:srgbClr>
                  </a:outerShdw>
                </a:effectLst>
              </a:rPr>
              <a:t>Thomas Paine</a:t>
            </a:r>
            <a:endParaRPr lang="en-US" b="1" dirty="0">
              <a:solidFill>
                <a:srgbClr val="EFD7B7"/>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6502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75000"/>
              </a:schemeClr>
            </a:gs>
            <a:gs pos="100000">
              <a:schemeClr val="tx2">
                <a:lumMod val="50000"/>
              </a:schemeClr>
            </a:gs>
          </a:gsLst>
          <a:lin ang="5400000" scaled="1"/>
        </a:gradFill>
        <a:effectLst/>
      </p:bgPr>
    </p:bg>
    <p:spTree>
      <p:nvGrpSpPr>
        <p:cNvPr id="1" name=""/>
        <p:cNvGrpSpPr/>
        <p:nvPr/>
      </p:nvGrpSpPr>
      <p:grpSpPr>
        <a:xfrm>
          <a:off x="0" y="0"/>
          <a:ext cx="0" cy="0"/>
          <a:chOff x="0" y="0"/>
          <a:chExt cx="0" cy="0"/>
        </a:xfrm>
      </p:grpSpPr>
      <p:pic>
        <p:nvPicPr>
          <p:cNvPr id="6146" name="Picture 2" descr="Join, or Die by Benjamin Franklin was recycled to encourage the former colonies to unite against British ru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8147" y="0"/>
            <a:ext cx="951570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65261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75000"/>
              </a:schemeClr>
            </a:gs>
            <a:gs pos="100000">
              <a:schemeClr val="tx2">
                <a:lumMod val="5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17095" y="368968"/>
            <a:ext cx="11277600" cy="6208295"/>
          </a:xfrm>
        </p:spPr>
        <p:txBody>
          <a:bodyPr>
            <a:normAutofit lnSpcReduction="10000"/>
          </a:bodyPr>
          <a:lstStyle/>
          <a:p>
            <a:pPr marL="0" marR="45720" indent="0" algn="ctr">
              <a:lnSpc>
                <a:spcPct val="100000"/>
              </a:lnSpc>
              <a:spcBef>
                <a:spcPts val="0"/>
              </a:spcBef>
              <a:spcAft>
                <a:spcPts val="0"/>
              </a:spcAft>
              <a:buNone/>
            </a:pPr>
            <a:r>
              <a:rPr lang="en-US" sz="4800" b="1"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I</a:t>
            </a:r>
            <a:r>
              <a:rPr lang="en-US" sz="3600" b="1"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N</a:t>
            </a:r>
            <a:r>
              <a:rPr lang="en-US" sz="4800" b="1"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 CONGRESS, J</a:t>
            </a:r>
            <a:r>
              <a:rPr lang="en-US" sz="3600" b="1"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ULY 4, 1776</a:t>
            </a:r>
            <a:endParaRPr lang="en-US" dirty="0">
              <a:solidFill>
                <a:srgbClr val="F6E8D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45720" indent="0" algn="ctr">
              <a:lnSpc>
                <a:spcPct val="100000"/>
              </a:lnSpc>
              <a:spcBef>
                <a:spcPts val="0"/>
              </a:spcBef>
              <a:spcAft>
                <a:spcPts val="0"/>
              </a:spcAft>
              <a:buNone/>
            </a:pPr>
            <a:r>
              <a:rPr lang="en-US" sz="900" b="1"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 </a:t>
            </a:r>
            <a:endParaRPr lang="en-US" dirty="0">
              <a:solidFill>
                <a:srgbClr val="F6E8D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45720" indent="0" algn="ctr">
              <a:lnSpc>
                <a:spcPct val="100000"/>
              </a:lnSpc>
              <a:spcBef>
                <a:spcPts val="600"/>
              </a:spcBef>
              <a:spcAft>
                <a:spcPts val="600"/>
              </a:spcAft>
              <a:buNone/>
            </a:pPr>
            <a:r>
              <a:rPr lang="en-US" b="1"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The unanimous Declaration of the thirteen united States of America</a:t>
            </a:r>
            <a:endParaRPr lang="en-US" dirty="0">
              <a:solidFill>
                <a:srgbClr val="F6E8D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45720" indent="0">
              <a:lnSpc>
                <a:spcPct val="100000"/>
              </a:lnSpc>
              <a:spcBef>
                <a:spcPts val="600"/>
              </a:spcBef>
              <a:spcAft>
                <a:spcPts val="600"/>
              </a:spcAft>
              <a:buNone/>
            </a:pPr>
            <a:r>
              <a:rPr lang="en-US" sz="3200" b="1"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
            </a:r>
            <a:br>
              <a:rPr lang="en-US" sz="3200" b="1"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br>
            <a:r>
              <a:rPr lang="en-US" sz="3600" b="1" dirty="0" smtClean="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W</a:t>
            </a:r>
            <a:r>
              <a:rPr lang="en-US" sz="3600" dirty="0" smtClean="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hen </a:t>
            </a:r>
            <a:r>
              <a:rPr lang="en-US" sz="3600"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in the Course of human events it becomes necessary for one people to dissolve the political bands which have connected them with another and to assume among the powers of the earth, the separate and equal station to which </a:t>
            </a:r>
            <a:r>
              <a:rPr lang="en-US" sz="3600" b="1"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the Laws of Nature and of Nature's God</a:t>
            </a:r>
            <a:r>
              <a:rPr lang="en-US" sz="3600"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 entitle them, </a:t>
            </a:r>
            <a:r>
              <a:rPr lang="en-US" sz="3600" b="1"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a decent respect to the opinions of mankind</a:t>
            </a:r>
            <a:r>
              <a:rPr lang="en-US" sz="3600" dirty="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 requires that they should declare the causes which impel them to the separation.</a:t>
            </a:r>
            <a:endParaRPr lang="en-US" sz="3200" dirty="0">
              <a:solidFill>
                <a:srgbClr val="F6E8D6"/>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0000"/>
              </a:lnSpc>
              <a:buNone/>
            </a:pPr>
            <a:endParaRPr lang="en-US" sz="3200" dirty="0">
              <a:solidFill>
                <a:srgbClr val="F6E8D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410148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75000"/>
              </a:schemeClr>
            </a:gs>
            <a:gs pos="100000">
              <a:schemeClr val="tx2">
                <a:lumMod val="5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33137" y="673770"/>
            <a:ext cx="7029626" cy="5727031"/>
          </a:xfrm>
        </p:spPr>
        <p:txBody>
          <a:bodyPr>
            <a:noAutofit/>
          </a:bodyPr>
          <a:lstStyle/>
          <a:p>
            <a:pPr marL="0" marR="45720" indent="0" algn="ctr">
              <a:lnSpc>
                <a:spcPct val="100000"/>
              </a:lnSpc>
              <a:spcBef>
                <a:spcPts val="0"/>
              </a:spcBef>
              <a:buNone/>
            </a:pPr>
            <a:r>
              <a:rPr lang="en-US" sz="18000" b="1" dirty="0" smtClean="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DEAR</a:t>
            </a:r>
            <a:r>
              <a:rPr lang="en-US" sz="19900" b="1" dirty="0" smtClean="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 </a:t>
            </a:r>
            <a:r>
              <a:rPr lang="en-US" sz="11500" b="1" dirty="0" smtClean="0">
                <a:solidFill>
                  <a:srgbClr val="F6E8D6"/>
                </a:solidFill>
                <a:effectLst>
                  <a:outerShdw blurRad="38100" dist="38100" dir="2700000" algn="tl">
                    <a:srgbClr val="000000">
                      <a:alpha val="43137"/>
                    </a:srgbClr>
                  </a:outerShdw>
                </a:effectLst>
                <a:latin typeface="Garamond" panose="02020404030301010803" pitchFamily="18" charset="0"/>
                <a:ea typeface="Times New Roman" panose="02020603050405020304" pitchFamily="18" charset="0"/>
                <a:cs typeface="Times New Roman" panose="02020603050405020304" pitchFamily="18" charset="0"/>
              </a:rPr>
              <a:t>GEORGE</a:t>
            </a:r>
            <a:endParaRPr lang="en-US" sz="8800" dirty="0">
              <a:solidFill>
                <a:srgbClr val="F6E8D6"/>
              </a:solidFill>
              <a:effectLst>
                <a:outerShdw blurRad="38100" dist="38100" dir="2700000" algn="tl">
                  <a:srgbClr val="000000">
                    <a:alpha val="43137"/>
                  </a:srgbClr>
                </a:outerShdw>
              </a:effectLst>
            </a:endParaRPr>
          </a:p>
        </p:txBody>
      </p:sp>
      <p:pic>
        <p:nvPicPr>
          <p:cNvPr id="7170" name="Picture 2" descr="Full-length portrait in oils of a clean-shaven young George in eighteenth century dress: gold jacket and breeches, ermine cloak, powdered wig, white stockings, and buckled shoes."/>
          <p:cNvPicPr>
            <a:picLocks noChangeAspect="1" noChangeArrowheads="1"/>
          </p:cNvPicPr>
          <p:nvPr/>
        </p:nvPicPr>
        <p:blipFill rotWithShape="1">
          <a:blip r:embed="rId3">
            <a:extLst>
              <a:ext uri="{28A0092B-C50C-407E-A947-70E740481C1C}">
                <a14:useLocalDpi xmlns:a14="http://schemas.microsoft.com/office/drawing/2010/main" val="0"/>
              </a:ext>
            </a:extLst>
          </a:blip>
          <a:srcRect l="394"/>
          <a:stretch/>
        </p:blipFill>
        <p:spPr bwMode="auto">
          <a:xfrm>
            <a:off x="7844588" y="261462"/>
            <a:ext cx="4053807" cy="63591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0326" y="834190"/>
            <a:ext cx="3336758" cy="3336758"/>
          </a:xfrm>
          <a:prstGeom prst="rect">
            <a:avLst/>
          </a:prstGeom>
        </p:spPr>
      </p:pic>
      <p:sp>
        <p:nvSpPr>
          <p:cNvPr id="4" name="TextBox 3"/>
          <p:cNvSpPr txBox="1"/>
          <p:nvPr/>
        </p:nvSpPr>
        <p:spPr>
          <a:xfrm rot="20915938">
            <a:off x="8470232" y="3078488"/>
            <a:ext cx="3428163" cy="923330"/>
          </a:xfrm>
          <a:prstGeom prst="rect">
            <a:avLst/>
          </a:prstGeom>
          <a:noFill/>
        </p:spPr>
        <p:txBody>
          <a:bodyPr wrap="square" rtlCol="0">
            <a:spAutoFit/>
          </a:bodyPr>
          <a:lstStyle/>
          <a:p>
            <a:pPr algn="ctr"/>
            <a:r>
              <a:rPr lang="en-US" sz="5400" dirty="0" smtClean="0">
                <a:solidFill>
                  <a:schemeClr val="bg1"/>
                </a:solidFill>
                <a:effectLst>
                  <a:glow rad="101600">
                    <a:srgbClr val="231718">
                      <a:alpha val="60000"/>
                    </a:srgbClr>
                  </a:glow>
                  <a:outerShdw blurRad="38100" dist="38100" dir="2700000" algn="tl">
                    <a:srgbClr val="000000">
                      <a:alpha val="43137"/>
                    </a:srgbClr>
                  </a:outerShdw>
                </a:effectLst>
                <a:latin typeface="+mj-lt"/>
              </a:rPr>
              <a:t>#stumped </a:t>
            </a:r>
            <a:endParaRPr lang="en-US" sz="5400" dirty="0">
              <a:solidFill>
                <a:schemeClr val="bg1"/>
              </a:solidFill>
              <a:effectLst>
                <a:glow rad="101600">
                  <a:srgbClr val="231718">
                    <a:alpha val="60000"/>
                  </a:srgbClr>
                </a:glow>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24107088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75000"/>
              </a:schemeClr>
            </a:gs>
            <a:gs pos="100000">
              <a:schemeClr val="tx2">
                <a:lumMod val="5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4601" y="1371389"/>
            <a:ext cx="10515600" cy="1325563"/>
          </a:xfrm>
        </p:spPr>
        <p:txBody>
          <a:bodyPr>
            <a:noAutofit/>
          </a:bodyPr>
          <a:lstStyle/>
          <a:p>
            <a:r>
              <a:rPr lang="en-US" sz="11500" dirty="0" smtClean="0">
                <a:solidFill>
                  <a:srgbClr val="F6E8D6"/>
                </a:solidFill>
                <a:effectLst>
                  <a:outerShdw blurRad="38100" dist="38100" dir="2700000" algn="tl">
                    <a:srgbClr val="000000">
                      <a:alpha val="43137"/>
                    </a:srgbClr>
                  </a:outerShdw>
                </a:effectLst>
              </a:rPr>
              <a:t>JOHN   LOCKE</a:t>
            </a:r>
            <a:endParaRPr lang="en-US" sz="11500" dirty="0">
              <a:solidFill>
                <a:srgbClr val="F6E8D6"/>
              </a:solidFill>
              <a:effectLst>
                <a:outerShdw blurRad="38100" dist="38100" dir="2700000" algn="tl">
                  <a:srgbClr val="000000">
                    <a:alpha val="43137"/>
                  </a:srgbClr>
                </a:outerShdw>
              </a:effectLst>
            </a:endParaRPr>
          </a:p>
        </p:txBody>
      </p:sp>
      <p:pic>
        <p:nvPicPr>
          <p:cNvPr id="4" name="Picture 2" descr="https://upload.wikimedia.org/wikipedia/commons/d/d1/JohnLocke.png"/>
          <p:cNvPicPr>
            <a:picLocks noChangeAspect="1" noChangeArrowheads="1"/>
          </p:cNvPicPr>
          <p:nvPr/>
        </p:nvPicPr>
        <p:blipFill rotWithShape="1">
          <a:blip r:embed="rId3">
            <a:extLst>
              <a:ext uri="{28A0092B-C50C-407E-A947-70E740481C1C}">
                <a14:useLocalDpi xmlns:a14="http://schemas.microsoft.com/office/drawing/2010/main" val="0"/>
              </a:ext>
            </a:extLst>
          </a:blip>
          <a:srcRect t="-1" r="10130" b="25590"/>
          <a:stretch/>
        </p:blipFill>
        <p:spPr bwMode="auto">
          <a:xfrm>
            <a:off x="5662401" y="-114300"/>
            <a:ext cx="6510549" cy="6953250"/>
          </a:xfrm>
          <a:prstGeom prst="rect">
            <a:avLst/>
          </a:prstGeom>
          <a:noFill/>
          <a:extLst>
            <a:ext uri="{909E8E84-426E-40DD-AFC4-6F175D3DCCD1}">
              <a14:hiddenFill xmlns:a14="http://schemas.microsoft.com/office/drawing/2010/main">
                <a:solidFill>
                  <a:srgbClr val="FFFFFF"/>
                </a:solidFill>
              </a14:hiddenFill>
            </a:ext>
          </a:extLst>
        </p:spPr>
      </p:pic>
      <p:sp useBgFill="1">
        <p:nvSpPr>
          <p:cNvPr id="5" name="Rectangle 4"/>
          <p:cNvSpPr/>
          <p:nvPr/>
        </p:nvSpPr>
        <p:spPr>
          <a:xfrm rot="462449">
            <a:off x="4591050" y="3326708"/>
            <a:ext cx="2819399" cy="4579042"/>
          </a:xfrm>
          <a:prstGeom prst="rect">
            <a:avLst/>
          </a:prstGeom>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030704" y="3273328"/>
            <a:ext cx="5658853" cy="2551447"/>
          </a:xfrm>
        </p:spPr>
        <p:txBody>
          <a:bodyPr>
            <a:normAutofit/>
          </a:bodyPr>
          <a:lstStyle/>
          <a:p>
            <a:pPr marL="0" indent="0" algn="ctr">
              <a:buNone/>
            </a:pPr>
            <a:r>
              <a:rPr lang="en-US" sz="8000" i="1" dirty="0" smtClean="0">
                <a:solidFill>
                  <a:srgbClr val="F6E8D6"/>
                </a:solidFill>
                <a:effectLst>
                  <a:outerShdw blurRad="38100" dist="38100" dir="2700000" algn="tl">
                    <a:srgbClr val="000000">
                      <a:alpha val="43137"/>
                    </a:srgbClr>
                  </a:outerShdw>
                </a:effectLst>
              </a:rPr>
              <a:t>Influencer</a:t>
            </a:r>
            <a:endParaRPr lang="en-US" sz="6600" i="1" dirty="0" smtClean="0">
              <a:solidFill>
                <a:srgbClr val="F6E8D6"/>
              </a:solidFill>
              <a:effectLst>
                <a:outerShdw blurRad="38100" dist="38100" dir="2700000" algn="tl">
                  <a:srgbClr val="000000">
                    <a:alpha val="43137"/>
                  </a:srgbClr>
                </a:outerShdw>
              </a:effectLst>
            </a:endParaRPr>
          </a:p>
          <a:p>
            <a:pPr marL="0" indent="0" algn="ctr">
              <a:buNone/>
            </a:pPr>
            <a:endParaRPr lang="en-US" sz="1700" i="1" dirty="0">
              <a:solidFill>
                <a:srgbClr val="F6E8D6"/>
              </a:solidFill>
              <a:effectLst>
                <a:outerShdw blurRad="38100" dist="38100" dir="2700000" algn="tl">
                  <a:srgbClr val="000000">
                    <a:alpha val="43137"/>
                  </a:srgbClr>
                </a:outerShdw>
              </a:effectLst>
            </a:endParaRPr>
          </a:p>
          <a:p>
            <a:pPr marL="0" indent="0" algn="ctr">
              <a:buNone/>
            </a:pPr>
            <a:r>
              <a:rPr lang="en-US" sz="4000" dirty="0" smtClean="0">
                <a:solidFill>
                  <a:srgbClr val="F6E8D6"/>
                </a:solidFill>
                <a:effectLst>
                  <a:outerShdw blurRad="38100" dist="38100" dir="2700000" algn="tl">
                    <a:srgbClr val="000000">
                      <a:alpha val="43137"/>
                    </a:srgbClr>
                  </a:outerShdw>
                </a:effectLst>
              </a:rPr>
              <a:t>Limited Government</a:t>
            </a:r>
            <a:r>
              <a:rPr lang="en-US" sz="4000" i="1" dirty="0" smtClean="0">
                <a:solidFill>
                  <a:srgbClr val="F6E8D6"/>
                </a:solidFill>
                <a:effectLst>
                  <a:outerShdw blurRad="38100" dist="38100" dir="2700000" algn="tl">
                    <a:srgbClr val="000000">
                      <a:alpha val="43137"/>
                    </a:srgbClr>
                  </a:outerShdw>
                </a:effectLst>
              </a:rPr>
              <a:t> </a:t>
            </a:r>
            <a:endParaRPr lang="en-US" sz="4000" i="1" dirty="0">
              <a:solidFill>
                <a:srgbClr val="F6E8D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703843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ebas Georgia">
      <a:majorFont>
        <a:latin typeface="Bebas"/>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Custom 17">
      <a:dk1>
        <a:srgbClr val="072F54"/>
      </a:dk1>
      <a:lt1>
        <a:sysClr val="window" lastClr="FFFFFF"/>
      </a:lt1>
      <a:dk2>
        <a:srgbClr val="072F54"/>
      </a:dk2>
      <a:lt2>
        <a:srgbClr val="FFFFFF"/>
      </a:lt2>
      <a:accent1>
        <a:srgbClr val="FFFFFF"/>
      </a:accent1>
      <a:accent2>
        <a:srgbClr val="FDDF8B"/>
      </a:accent2>
      <a:accent3>
        <a:srgbClr val="FDDF8B"/>
      </a:accent3>
      <a:accent4>
        <a:srgbClr val="9ECCF6"/>
      </a:accent4>
      <a:accent5>
        <a:srgbClr val="FDDF8B"/>
      </a:accent5>
      <a:accent6>
        <a:srgbClr val="FDDF8B"/>
      </a:accent6>
      <a:hlink>
        <a:srgbClr val="FDDF8B"/>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824</TotalTime>
  <Words>764</Words>
  <Application>Microsoft Office PowerPoint</Application>
  <PresentationFormat>Widescreen</PresentationFormat>
  <Paragraphs>131</Paragraphs>
  <Slides>33</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Bebas</vt:lpstr>
      <vt:lpstr>Times New Roman</vt:lpstr>
      <vt:lpstr>Georgia</vt:lpstr>
      <vt:lpstr>Arial</vt:lpstr>
      <vt:lpstr>Garamond</vt:lpstr>
      <vt:lpstr>Calibri</vt:lpstr>
      <vt:lpstr>1_Office Theme</vt:lpstr>
      <vt:lpstr>3_Office Theme</vt:lpstr>
      <vt:lpstr>PowerPoint Presentation</vt:lpstr>
      <vt:lpstr>PowerPoint Presentation</vt:lpstr>
      <vt:lpstr>LEXINGTON   &amp;    cONCORD</vt:lpstr>
      <vt:lpstr>15   Months   later</vt:lpstr>
      <vt:lpstr>Why  did it take so long?</vt:lpstr>
      <vt:lpstr>PowerPoint Presentation</vt:lpstr>
      <vt:lpstr>PowerPoint Presentation</vt:lpstr>
      <vt:lpstr>PowerPoint Presentation</vt:lpstr>
      <vt:lpstr>JOHN   LOCKE</vt:lpstr>
      <vt:lpstr>JOHN   LOCKE</vt:lpstr>
      <vt:lpstr>TWO    AUDIENCES:</vt:lpstr>
      <vt:lpstr>TWO    AUDIENCES:</vt:lpstr>
      <vt:lpstr>PowerPoint Presentation</vt:lpstr>
      <vt:lpstr>Natural   rights</vt:lpstr>
      <vt:lpstr>Natural   rights</vt:lpstr>
      <vt:lpstr>ECONOMIC FREEDOM</vt:lpstr>
      <vt:lpstr>REVOLUTION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FULL  COMMITMENT</vt:lpstr>
      <vt:lpstr>PowerPoint Presentation</vt:lpstr>
      <vt:lpstr>PowerPoint Presentation</vt:lpstr>
      <vt:lpstr>REPUBLICANISM</vt:lpstr>
      <vt:lpstr>ALL   MEN   ARE   CREATED   EQUAL</vt:lpstr>
      <vt:lpstr>AN   INFLUENTIAL   DOCUMENT</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Declaration of Independence (USHC 1.3)</dc:title>
  <dc:creator>Tom Richey</dc:creator>
  <cp:lastModifiedBy>Tom</cp:lastModifiedBy>
  <cp:revision>17</cp:revision>
  <dcterms:created xsi:type="dcterms:W3CDTF">2016-05-15T01:09:44Z</dcterms:created>
  <dcterms:modified xsi:type="dcterms:W3CDTF">2016-05-15T14:54:04Z</dcterms:modified>
</cp:coreProperties>
</file>