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6"/>
  </p:notesMasterIdLst>
  <p:sldIdLst>
    <p:sldId id="257" r:id="rId3"/>
    <p:sldId id="258" r:id="rId4"/>
    <p:sldId id="277" r:id="rId5"/>
    <p:sldId id="266" r:id="rId6"/>
    <p:sldId id="268" r:id="rId7"/>
    <p:sldId id="267" r:id="rId8"/>
    <p:sldId id="274" r:id="rId9"/>
    <p:sldId id="269" r:id="rId10"/>
    <p:sldId id="259" r:id="rId11"/>
    <p:sldId id="265" r:id="rId12"/>
    <p:sldId id="261" r:id="rId13"/>
    <p:sldId id="260" r:id="rId14"/>
    <p:sldId id="262" r:id="rId15"/>
    <p:sldId id="263" r:id="rId16"/>
    <p:sldId id="264" r:id="rId17"/>
    <p:sldId id="271" r:id="rId18"/>
    <p:sldId id="270" r:id="rId19"/>
    <p:sldId id="275" r:id="rId20"/>
    <p:sldId id="272" r:id="rId21"/>
    <p:sldId id="278" r:id="rId22"/>
    <p:sldId id="279" r:id="rId23"/>
    <p:sldId id="273" r:id="rId24"/>
    <p:sldId id="280" r:id="rId25"/>
    <p:sldId id="283" r:id="rId26"/>
    <p:sldId id="281" r:id="rId27"/>
    <p:sldId id="282" r:id="rId28"/>
    <p:sldId id="284" r:id="rId29"/>
    <p:sldId id="285" r:id="rId30"/>
    <p:sldId id="287" r:id="rId31"/>
    <p:sldId id="288" r:id="rId32"/>
    <p:sldId id="289" r:id="rId33"/>
    <p:sldId id="286"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lineChart>
        <c:grouping val="standard"/>
        <c:varyColors val="0"/>
        <c:ser>
          <c:idx val="0"/>
          <c:order val="0"/>
          <c:tx>
            <c:strRef>
              <c:f>Sheet1!$B$1</c:f>
              <c:strCache>
                <c:ptCount val="1"/>
                <c:pt idx="0">
                  <c:v>Debt</c:v>
                </c:pt>
              </c:strCache>
            </c:strRef>
          </c:tx>
          <c:spPr>
            <a:ln w="76200">
              <a:solidFill>
                <a:srgbClr val="FF3B3B"/>
              </a:solidFill>
            </a:ln>
          </c:spPr>
          <c:marker>
            <c:spPr>
              <a:solidFill>
                <a:srgbClr val="FF3B3B"/>
              </a:solidFill>
              <a:ln w="76200">
                <a:solidFill>
                  <a:srgbClr val="FF3B3B"/>
                </a:solidFill>
              </a:ln>
            </c:spPr>
          </c:marker>
          <c:cat>
            <c:numRef>
              <c:f>Sheet1!$A$2:$A$4</c:f>
              <c:numCache>
                <c:formatCode>General</c:formatCode>
                <c:ptCount val="3"/>
                <c:pt idx="0">
                  <c:v>1754</c:v>
                </c:pt>
                <c:pt idx="1">
                  <c:v>1763</c:v>
                </c:pt>
                <c:pt idx="2">
                  <c:v>1764</c:v>
                </c:pt>
              </c:numCache>
            </c:numRef>
          </c:cat>
          <c:val>
            <c:numRef>
              <c:f>Sheet1!$B$2:$B$4</c:f>
              <c:numCache>
                <c:formatCode>#,##0</c:formatCode>
                <c:ptCount val="3"/>
                <c:pt idx="0">
                  <c:v>75000000</c:v>
                </c:pt>
                <c:pt idx="1">
                  <c:v>122600000</c:v>
                </c:pt>
                <c:pt idx="2">
                  <c:v>130000000</c:v>
                </c:pt>
              </c:numCache>
            </c:numRef>
          </c:val>
          <c:smooth val="0"/>
        </c:ser>
        <c:dLbls>
          <c:showLegendKey val="0"/>
          <c:showVal val="0"/>
          <c:showCatName val="0"/>
          <c:showSerName val="0"/>
          <c:showPercent val="0"/>
          <c:showBubbleSize val="0"/>
        </c:dLbls>
        <c:marker val="1"/>
        <c:smooth val="0"/>
        <c:axId val="323634872"/>
        <c:axId val="323635264"/>
      </c:lineChart>
      <c:dateAx>
        <c:axId val="323634872"/>
        <c:scaling>
          <c:orientation val="minMax"/>
        </c:scaling>
        <c:delete val="0"/>
        <c:axPos val="b"/>
        <c:numFmt formatCode="0" sourceLinked="0"/>
        <c:majorTickMark val="out"/>
        <c:minorTickMark val="none"/>
        <c:tickLblPos val="nextTo"/>
        <c:crossAx val="323635264"/>
        <c:crosses val="autoZero"/>
        <c:auto val="0"/>
        <c:lblOffset val="100"/>
        <c:baseTimeUnit val="days"/>
        <c:majorUnit val="1"/>
      </c:dateAx>
      <c:valAx>
        <c:axId val="323635264"/>
        <c:scaling>
          <c:orientation val="minMax"/>
        </c:scaling>
        <c:delete val="0"/>
        <c:axPos val="l"/>
        <c:majorGridlines/>
        <c:numFmt formatCode="[$£-809]#,##0" sourceLinked="0"/>
        <c:majorTickMark val="out"/>
        <c:minorTickMark val="none"/>
        <c:tickLblPos val="nextTo"/>
        <c:crossAx val="323634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EB389-A8E4-4170-A5BD-24183D3FB6E0}" type="datetimeFigureOut">
              <a:rPr lang="en-US" smtClean="0"/>
              <a:t>5/16/2016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5A47D2-DD7C-4614-B44F-53199AF65FBB}" type="slidenum">
              <a:rPr lang="en-US" smtClean="0"/>
              <a:t>‹#›</a:t>
            </a:fld>
            <a:endParaRPr lang="en-US"/>
          </a:p>
        </p:txBody>
      </p:sp>
    </p:spTree>
    <p:extLst>
      <p:ext uri="{BB962C8B-B14F-4D97-AF65-F5344CB8AC3E}">
        <p14:creationId xmlns:p14="http://schemas.microsoft.com/office/powerpoint/2010/main" val="38530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50114-AB1E-4077-8D90-C4795193C90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71508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AB52DF-5023-41E2-97DA-0BB6844A27F9}" type="datetimeFigureOut">
              <a:rPr lang="en-US" smtClean="0">
                <a:solidFill>
                  <a:prstClr val="white">
                    <a:tint val="75000"/>
                  </a:prstClr>
                </a:solidFill>
              </a:rPr>
              <a:pPr/>
              <a:t>5/16/2016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5895005-13E7-49FB-A745-86A49509E90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2630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B52DF-5023-41E2-97DA-0BB6844A27F9}" type="datetimeFigureOut">
              <a:rPr lang="en-US" smtClean="0">
                <a:solidFill>
                  <a:prstClr val="white">
                    <a:tint val="75000"/>
                  </a:prstClr>
                </a:solidFill>
              </a:rPr>
              <a:pPr/>
              <a:t>5/16/2016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5895005-13E7-49FB-A745-86A49509E90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4998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B52DF-5023-41E2-97DA-0BB6844A27F9}" type="datetimeFigureOut">
              <a:rPr lang="en-US" smtClean="0">
                <a:solidFill>
                  <a:prstClr val="white">
                    <a:tint val="75000"/>
                  </a:prstClr>
                </a:solidFill>
              </a:rPr>
              <a:pPr/>
              <a:t>5/16/2016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5895005-13E7-49FB-A745-86A49509E90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3999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5/16/2016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446053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5/16/2016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936063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5/16/2016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332108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5/16/2016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572639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5/16/2016</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389856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5/16/2016</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794829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5/16/2016</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311650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5/16/2016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60310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B52DF-5023-41E2-97DA-0BB6844A27F9}" type="datetimeFigureOut">
              <a:rPr lang="en-US" smtClean="0">
                <a:solidFill>
                  <a:prstClr val="white">
                    <a:tint val="75000"/>
                  </a:prstClr>
                </a:solidFill>
              </a:rPr>
              <a:pPr/>
              <a:t>5/16/2016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5895005-13E7-49FB-A745-86A49509E90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75209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5/16/2016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920865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5/16/2016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415847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5/16/2016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45399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B52DF-5023-41E2-97DA-0BB6844A27F9}" type="datetimeFigureOut">
              <a:rPr lang="en-US" smtClean="0">
                <a:solidFill>
                  <a:prstClr val="white">
                    <a:tint val="75000"/>
                  </a:prstClr>
                </a:solidFill>
              </a:rPr>
              <a:pPr/>
              <a:t>5/16/2016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5895005-13E7-49FB-A745-86A49509E90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867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AB52DF-5023-41E2-97DA-0BB6844A27F9}" type="datetimeFigureOut">
              <a:rPr lang="en-US" smtClean="0">
                <a:solidFill>
                  <a:prstClr val="white">
                    <a:tint val="75000"/>
                  </a:prstClr>
                </a:solidFill>
              </a:rPr>
              <a:pPr/>
              <a:t>5/16/2016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5895005-13E7-49FB-A745-86A49509E90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9049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AB52DF-5023-41E2-97DA-0BB6844A27F9}" type="datetimeFigureOut">
              <a:rPr lang="en-US" smtClean="0">
                <a:solidFill>
                  <a:prstClr val="white">
                    <a:tint val="75000"/>
                  </a:prstClr>
                </a:solidFill>
              </a:rPr>
              <a:pPr/>
              <a:t>5/16/2016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85895005-13E7-49FB-A745-86A49509E90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5466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AB52DF-5023-41E2-97DA-0BB6844A27F9}" type="datetimeFigureOut">
              <a:rPr lang="en-US" smtClean="0">
                <a:solidFill>
                  <a:prstClr val="white">
                    <a:tint val="75000"/>
                  </a:prstClr>
                </a:solidFill>
              </a:rPr>
              <a:pPr/>
              <a:t>5/16/2016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85895005-13E7-49FB-A745-86A49509E90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92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B52DF-5023-41E2-97DA-0BB6844A27F9}" type="datetimeFigureOut">
              <a:rPr lang="en-US" smtClean="0">
                <a:solidFill>
                  <a:prstClr val="white">
                    <a:tint val="75000"/>
                  </a:prstClr>
                </a:solidFill>
              </a:rPr>
              <a:pPr/>
              <a:t>5/16/2016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5895005-13E7-49FB-A745-86A49509E90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9773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B52DF-5023-41E2-97DA-0BB6844A27F9}" type="datetimeFigureOut">
              <a:rPr lang="en-US" smtClean="0">
                <a:solidFill>
                  <a:prstClr val="white">
                    <a:tint val="75000"/>
                  </a:prstClr>
                </a:solidFill>
              </a:rPr>
              <a:pPr/>
              <a:t>5/16/2016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5895005-13E7-49FB-A745-86A49509E90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085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B52DF-5023-41E2-97DA-0BB6844A27F9}" type="datetimeFigureOut">
              <a:rPr lang="en-US" smtClean="0">
                <a:solidFill>
                  <a:prstClr val="white">
                    <a:tint val="75000"/>
                  </a:prstClr>
                </a:solidFill>
              </a:rPr>
              <a:pPr/>
              <a:t>5/16/2016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5895005-13E7-49FB-A745-86A49509E90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6296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accent3">
                <a:lumMod val="50000"/>
              </a:schemeClr>
            </a:gs>
            <a:gs pos="100000">
              <a:schemeClr val="bg1">
                <a:lumMod val="90000"/>
                <a:lumOff val="1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FDAB52DF-5023-41E2-97DA-0BB6844A27F9}" type="datetimeFigureOut">
              <a:rPr lang="en-US" smtClean="0">
                <a:solidFill>
                  <a:prstClr val="white">
                    <a:tint val="75000"/>
                  </a:prstClr>
                </a:solidFill>
                <a:latin typeface="Arial" charset="0"/>
              </a:rPr>
              <a:pPr fontAlgn="base">
                <a:spcBef>
                  <a:spcPct val="0"/>
                </a:spcBef>
                <a:spcAft>
                  <a:spcPct val="0"/>
                </a:spcAft>
              </a:pPr>
              <a:t>5/16/2016</a:t>
            </a:fld>
            <a:endParaRPr lang="en-US">
              <a:solidFill>
                <a:prstClr val="white">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white">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85895005-13E7-49FB-A745-86A49509E906}" type="slidenum">
              <a:rPr lang="en-US" smtClean="0">
                <a:solidFill>
                  <a:prstClr val="white">
                    <a:tint val="75000"/>
                  </a:prstClr>
                </a:solidFill>
                <a:latin typeface="Arial" charset="0"/>
              </a:rPr>
              <a:pPr fontAlgn="base">
                <a:spcBef>
                  <a:spcPct val="0"/>
                </a:spcBef>
                <a:spcAft>
                  <a:spcPct val="0"/>
                </a:spcAft>
              </a:pPr>
              <a:t>‹#›</a:t>
            </a:fld>
            <a:endParaRPr lang="en-US">
              <a:solidFill>
                <a:prstClr val="white">
                  <a:tint val="75000"/>
                </a:prstClr>
              </a:solidFill>
              <a:latin typeface="Arial" charset="0"/>
            </a:endParaRPr>
          </a:p>
        </p:txBody>
      </p:sp>
    </p:spTree>
    <p:extLst>
      <p:ext uri="{BB962C8B-B14F-4D97-AF65-F5344CB8AC3E}">
        <p14:creationId xmlns:p14="http://schemas.microsoft.com/office/powerpoint/2010/main" val="7656555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5/16/2016</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4448591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ed.sc.gov/agency/pr/standards-and-curriculum/documents/FINALAPPROVEDSSStandardsAugust182011.pdf" TargetMode="Externa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wmf"/></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file:///F:\APUSH\Unit%2002%20-%20Revolution\Lesson%201%20-%20The%20Long%20Train\jinglebells.wav" TargetMode="External"/><Relationship Id="rId1" Type="http://schemas.microsoft.com/office/2007/relationships/media" Target="file:///F:\APUSH\Unit%2002%20-%20Revolution\Lesson%201%20-%20The%20Long%20Train\jinglebells.wav" TargetMode="External"/><Relationship Id="rId6" Type="http://schemas.openxmlformats.org/officeDocument/2006/relationships/hyperlink" Target="http://www.tomrichey.net/site"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wmf"/></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flickr.com/photos/darwinbell/"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lickr.com/photos/aidanmorgan/"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flickr.com/photos/jeanettevictoria/"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hyperlink" Target="http://www.flickr.com/photos/rachelfordjam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12"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6.png"/><Relationship Id="rId11" Type="http://schemas.openxmlformats.org/officeDocument/2006/relationships/image" Target="../media/image49.png"/><Relationship Id="rId5" Type="http://schemas.openxmlformats.org/officeDocument/2006/relationships/hyperlink" Target="https://www.facebook.com/pages/Tom-Richey/14074617563" TargetMode="Externa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hyperlink" Target="http://www.youtube.com/tomforameric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lickr.com/people/mharrsch/"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accent3">
                <a:lumMod val="50000"/>
              </a:schemeClr>
            </a:gs>
            <a:gs pos="100000">
              <a:schemeClr val="bg1">
                <a:lumMod val="90000"/>
                <a:lumOff val="1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3638550"/>
            <a:ext cx="4800599" cy="2990850"/>
          </a:xfrm>
        </p:spPr>
        <p:txBody>
          <a:bodyPr>
            <a:normAutofit fontScale="90000"/>
          </a:bodyPr>
          <a:lstStyle/>
          <a:p>
            <a:pPr algn="ctr"/>
            <a:r>
              <a:rPr lang="en-US" sz="4800" b="1" dirty="0" smtClean="0"/>
              <a:t>South Carolina </a:t>
            </a:r>
            <a:br>
              <a:rPr lang="en-US" sz="4800" b="1" dirty="0" smtClean="0"/>
            </a:br>
            <a:r>
              <a:rPr lang="en-US" sz="4800" b="1" dirty="0" smtClean="0"/>
              <a:t>End-of-Course </a:t>
            </a:r>
            <a:br>
              <a:rPr lang="en-US" sz="4800" b="1" dirty="0" smtClean="0"/>
            </a:br>
            <a:r>
              <a:rPr lang="en-US" sz="4800" b="1" dirty="0" smtClean="0"/>
              <a:t>Examination </a:t>
            </a:r>
            <a:br>
              <a:rPr lang="en-US" sz="4800" b="1" dirty="0" smtClean="0"/>
            </a:br>
            <a:r>
              <a:rPr lang="en-US" sz="4800" b="1" dirty="0" smtClean="0"/>
              <a:t>in US History</a:t>
            </a:r>
            <a:endParaRPr lang="en-US" sz="4800" b="1" dirty="0"/>
          </a:p>
        </p:txBody>
      </p:sp>
      <p:pic>
        <p:nvPicPr>
          <p:cNvPr id="1026" name="Picture 2" descr="C:\Users\Tom\AppData\Local\Microsoft\Windows\Temporary Internet Files\Content.IE5\51PNCNAR\MC900027411[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2721" y="457200"/>
            <a:ext cx="4062679" cy="38577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om\AppData\Local\Microsoft\Windows\Temporary Internet Files\Content.IE5\314A8ZQH\MC900048382[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0600" y="228599"/>
            <a:ext cx="2230527" cy="21275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2121" y="228599"/>
            <a:ext cx="4800600" cy="1981201"/>
          </a:xfrm>
          <a:prstGeom prst="rect">
            <a:avLst/>
          </a:prstGeom>
        </p:spPr>
        <p:txBody>
          <a:bodyPr vert="horz" lIns="91440" tIns="45720" rIns="91440" bIns="45720" rtlCol="0" anchor="b">
            <a:noAutofit/>
            <a:scene3d>
              <a:camera prst="orthographicFront"/>
              <a:lightRig rig="soft" dir="t">
                <a:rot lat="0" lon="0" rev="10800000"/>
              </a:lightRig>
            </a:scene3d>
            <a:sp3d>
              <a:bevelT w="27940" h="12700"/>
              <a:contourClr>
                <a:srgbClr val="DDDDDD"/>
              </a:contourClr>
            </a:sp3d>
          </a:bodyPr>
          <a:lstStyle>
            <a:lvl1pPr algn="l" defTabSz="914400" rtl="0" eaLnBrk="1" latinLnBrk="0" hangingPunct="1">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spc="150" dirty="0" smtClean="0">
                <a:ln w="11430"/>
                <a:solidFill>
                  <a:srgbClr val="F8F8F8"/>
                </a:solidFill>
                <a:effectLst>
                  <a:outerShdw blurRad="25400" algn="tl" rotWithShape="0">
                    <a:srgbClr val="000000">
                      <a:alpha val="43000"/>
                    </a:srgbClr>
                  </a:outerShdw>
                </a:effectLst>
                <a:latin typeface="Eras Demi ITC" pitchFamily="34" charset="0"/>
              </a:rPr>
              <a:t>INTENSIVE</a:t>
            </a:r>
            <a:br>
              <a:rPr lang="en-US" b="1" spc="150" dirty="0" smtClean="0">
                <a:ln w="11430"/>
                <a:solidFill>
                  <a:srgbClr val="F8F8F8"/>
                </a:solidFill>
                <a:effectLst>
                  <a:outerShdw blurRad="25400" algn="tl" rotWithShape="0">
                    <a:srgbClr val="000000">
                      <a:alpha val="43000"/>
                    </a:srgbClr>
                  </a:outerShdw>
                </a:effectLst>
                <a:latin typeface="Eras Demi ITC" pitchFamily="34" charset="0"/>
              </a:rPr>
            </a:br>
            <a:r>
              <a:rPr lang="en-US" b="1" spc="150" dirty="0" smtClean="0">
                <a:ln w="11430"/>
                <a:solidFill>
                  <a:srgbClr val="F8F8F8"/>
                </a:solidFill>
                <a:effectLst>
                  <a:outerShdw blurRad="25400" algn="tl" rotWithShape="0">
                    <a:srgbClr val="000000">
                      <a:alpha val="43000"/>
                    </a:srgbClr>
                  </a:outerShdw>
                </a:effectLst>
                <a:latin typeface="Eras Demi ITC" pitchFamily="34" charset="0"/>
              </a:rPr>
              <a:t>REVIEW</a:t>
            </a:r>
            <a:endParaRPr lang="en-US" b="1" spc="150" dirty="0">
              <a:ln w="11430"/>
              <a:solidFill>
                <a:srgbClr val="F8F8F8"/>
              </a:solidFill>
              <a:effectLst>
                <a:outerShdw blurRad="25400" algn="tl" rotWithShape="0">
                  <a:srgbClr val="000000">
                    <a:alpha val="43000"/>
                  </a:srgbClr>
                </a:outerShdw>
              </a:effectLst>
              <a:latin typeface="Eras Demi ITC" pitchFamily="34" charset="0"/>
            </a:endParaRPr>
          </a:p>
        </p:txBody>
      </p:sp>
      <p:sp>
        <p:nvSpPr>
          <p:cNvPr id="3" name="AutoShape 2" descr="https://mail-attachment.googleusercontent.com/attachment/u/0/?ui=2&amp;ik=de1f2a8af3&amp;view=att&amp;th=13b62ed7984180d5&amp;attid=0.1&amp;disp=inline&amp;realattid=f_haa6mefv0&amp;safe=1&amp;zw&amp;saduie=AG9B_P8368CIZtOSzis1qbzK8j1T&amp;sadet=1356234757979&amp;sads=Krutc3rgyAo_n8y51lpf1d5Ui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 name="AutoShape 4" descr="https://mail-attachment.googleusercontent.com/attachment/u/0/?ui=2&amp;ik=de1f2a8af3&amp;view=att&amp;th=13b62ed7984180d5&amp;attid=0.1&amp;disp=inline&amp;realattid=f_haa6mefv0&amp;safe=1&amp;zw&amp;saduie=AG9B_P8368CIZtOSzis1qbzK8j1T&amp;sadet=1356234757979&amp;sads=Krutc3rgyAo_n8y51lpf1d5Ui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4583" y="4724400"/>
            <a:ext cx="4373217" cy="1828800"/>
          </a:xfrm>
          <a:prstGeom prst="rect">
            <a:avLst/>
          </a:prstGeom>
        </p:spPr>
      </p:pic>
      <p:sp>
        <p:nvSpPr>
          <p:cNvPr id="9" name="Content Placeholder 2"/>
          <p:cNvSpPr txBox="1">
            <a:spLocks/>
          </p:cNvSpPr>
          <p:nvPr/>
        </p:nvSpPr>
        <p:spPr>
          <a:xfrm>
            <a:off x="152401" y="2386085"/>
            <a:ext cx="4750856" cy="4319516"/>
          </a:xfrm>
          <a:prstGeom prst="rect">
            <a:avLst/>
          </a:prstGeom>
          <a:solidFill>
            <a:schemeClr val="bg2">
              <a:lumMod val="75000"/>
            </a:schemeClr>
          </a:solidFill>
          <a:ln>
            <a:noFill/>
          </a:ln>
          <a:effectLst>
            <a:softEdge rad="31750"/>
          </a:effectLst>
        </p:spPr>
        <p:txBody>
          <a:bodyPr vert="horz" lIns="100584" tIns="45720" anchor="t">
            <a:normAutofit fontScale="92500" lnSpcReduction="20000"/>
          </a:bodyPr>
          <a:lstStyle>
            <a:lvl1pPr marL="0" indent="0" algn="l" rtl="0" eaLnBrk="1" latinLnBrk="0" hangingPunct="1">
              <a:spcBef>
                <a:spcPts val="0"/>
              </a:spcBef>
              <a:buClr>
                <a:schemeClr val="accent2">
                  <a:lumMod val="75000"/>
                </a:schemeClr>
              </a:buClr>
              <a:buSzPct val="85000"/>
              <a:buFont typeface="Wingdings 2" pitchFamily="18" charset="2"/>
              <a:buNone/>
              <a:defRPr kumimoji="1" sz="2000" kern="1200">
                <a:solidFill>
                  <a:schemeClr val="tx1"/>
                </a:solidFill>
                <a:latin typeface="+mn-lt"/>
                <a:ea typeface="+mn-ea"/>
                <a:cs typeface="+mn-cs"/>
              </a:defRPr>
            </a:lvl1pPr>
            <a:lvl2pPr marL="457200" indent="0" algn="ctr" rtl="0" eaLnBrk="1" latinLnBrk="0" hangingPunct="1">
              <a:spcBef>
                <a:spcPct val="20000"/>
              </a:spcBef>
              <a:buClr>
                <a:schemeClr val="accent2">
                  <a:lumMod val="60000"/>
                  <a:lumOff val="40000"/>
                </a:schemeClr>
              </a:buClr>
              <a:buSzPct val="80000"/>
              <a:buFont typeface="Wingdings" pitchFamily="2" charset="2"/>
              <a:buNone/>
              <a:defRPr kumimoji="1" sz="2600" kern="1200">
                <a:solidFill>
                  <a:schemeClr val="tx1"/>
                </a:solidFill>
                <a:latin typeface="+mn-lt"/>
                <a:ea typeface="+mn-ea"/>
                <a:cs typeface="+mn-cs"/>
              </a:defRPr>
            </a:lvl2pPr>
            <a:lvl3pPr marL="914400" indent="0" algn="ctr" rtl="0" eaLnBrk="1" latinLnBrk="0" hangingPunct="1">
              <a:spcBef>
                <a:spcPct val="20000"/>
              </a:spcBef>
              <a:buClr>
                <a:schemeClr val="accent2">
                  <a:lumMod val="40000"/>
                  <a:lumOff val="60000"/>
                </a:schemeClr>
              </a:buClr>
              <a:buSzPct val="65000"/>
              <a:buFont typeface="Wingdings 2" pitchFamily="18" charset="2"/>
              <a:buNone/>
              <a:defRPr kumimoji="1" sz="2400" kern="1200">
                <a:solidFill>
                  <a:schemeClr val="tx1"/>
                </a:solidFill>
                <a:latin typeface="+mn-lt"/>
                <a:ea typeface="+mn-ea"/>
                <a:cs typeface="+mn-cs"/>
              </a:defRPr>
            </a:lvl3pPr>
            <a:lvl4pPr marL="1371600" indent="0" algn="ctr" rtl="0" eaLnBrk="1" latinLnBrk="0" hangingPunct="1">
              <a:spcBef>
                <a:spcPct val="20000"/>
              </a:spcBef>
              <a:buClr>
                <a:schemeClr val="accent2">
                  <a:lumMod val="20000"/>
                  <a:lumOff val="80000"/>
                </a:schemeClr>
              </a:buClr>
              <a:buSzPct val="100000"/>
              <a:buFont typeface="Arial" pitchFamily="34" charset="0"/>
              <a:buNone/>
              <a:defRPr kumimoji="1" sz="2200" kern="1200">
                <a:solidFill>
                  <a:schemeClr val="tx1"/>
                </a:solidFill>
                <a:latin typeface="+mn-lt"/>
                <a:ea typeface="+mn-ea"/>
                <a:cs typeface="+mn-cs"/>
              </a:defRPr>
            </a:lvl4pPr>
            <a:lvl5pPr marL="1828800" indent="0" algn="ctr" rtl="0" eaLnBrk="1" latinLnBrk="0" hangingPunct="1">
              <a:spcBef>
                <a:spcPct val="20000"/>
              </a:spcBef>
              <a:buClr>
                <a:schemeClr val="accent2">
                  <a:lumMod val="75000"/>
                </a:schemeClr>
              </a:buClr>
              <a:buSzPct val="50000"/>
              <a:buFont typeface="Wingdings" pitchFamily="2" charset="2"/>
              <a:buNone/>
              <a:defRPr kumimoji="1"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1" sz="1600" kern="1200">
                <a:solidFill>
                  <a:schemeClr val="tx1"/>
                </a:solidFill>
                <a:latin typeface="+mn-lt"/>
                <a:ea typeface="+mn-ea"/>
                <a:cs typeface="+mn-cs"/>
              </a:defRPr>
            </a:lvl9pPr>
            <a:extLst/>
          </a:lstStyle>
          <a:p>
            <a:pPr marL="411163" indent="-411163" algn="just">
              <a:buClr>
                <a:srgbClr val="297FD5">
                  <a:lumMod val="75000"/>
                </a:srgbClr>
              </a:buClr>
            </a:pPr>
            <a:endParaRPr lang="en-US" sz="1000" b="1" dirty="0" smtClean="0">
              <a:solidFill>
                <a:prstClr val="white"/>
              </a:solidFill>
              <a:latin typeface="Calibri" pitchFamily="34" charset="0"/>
            </a:endParaRPr>
          </a:p>
          <a:p>
            <a:pPr marL="411163" indent="-411163" algn="just">
              <a:buClr>
                <a:srgbClr val="297FD5">
                  <a:lumMod val="75000"/>
                </a:srgbClr>
              </a:buClr>
            </a:pPr>
            <a:r>
              <a:rPr lang="en-US" sz="4200" dirty="0">
                <a:solidFill>
                  <a:prstClr val="white"/>
                </a:solidFill>
                <a:latin typeface="Eras Demi ITC" pitchFamily="34" charset="0"/>
              </a:rPr>
              <a:t>US</a:t>
            </a:r>
            <a:r>
              <a:rPr lang="en-US" sz="4200" dirty="0" smtClean="0">
                <a:solidFill>
                  <a:prstClr val="white"/>
                </a:solidFill>
                <a:latin typeface="Eras Demi ITC" pitchFamily="34" charset="0"/>
              </a:rPr>
              <a:t>HC 1.2</a:t>
            </a:r>
          </a:p>
          <a:p>
            <a:pPr>
              <a:buClr>
                <a:srgbClr val="297FD5">
                  <a:lumMod val="75000"/>
                </a:srgbClr>
              </a:buClr>
            </a:pPr>
            <a:endParaRPr lang="en-US" sz="1800" dirty="0">
              <a:solidFill>
                <a:prstClr val="white"/>
              </a:solidFill>
              <a:latin typeface="Eras Demi ITC" pitchFamily="34" charset="0"/>
            </a:endParaRPr>
          </a:p>
          <a:p>
            <a:pPr>
              <a:buClr>
                <a:srgbClr val="297FD5">
                  <a:lumMod val="75000"/>
                </a:srgbClr>
              </a:buClr>
            </a:pPr>
            <a:r>
              <a:rPr lang="en-US" sz="2400" dirty="0">
                <a:solidFill>
                  <a:srgbClr val="FFFFFF"/>
                </a:solidFill>
                <a:latin typeface="Eras Demi ITC" pitchFamily="34" charset="0"/>
              </a:rPr>
              <a:t>Analyze the early development of representative government and political rights in the American colonies, including the influence of the British political system and the rule of law as written in the Magna Carta and the English Bill of Rights, and the conflict between the colonial legislatures and the British Parliament over the right to tax that resulted in the American Revolutionary War. </a:t>
            </a:r>
            <a:endParaRPr lang="en-US" dirty="0" smtClean="0">
              <a:solidFill>
                <a:prstClr val="white"/>
              </a:solidFill>
              <a:latin typeface="Eras Demi ITC" pitchFamily="34" charset="0"/>
            </a:endParaRPr>
          </a:p>
        </p:txBody>
      </p:sp>
      <p:pic>
        <p:nvPicPr>
          <p:cNvPr id="10" name="Picture 4" descr="http://reading-calendars.pbworks.com/f/1295639331/SCDE_logo_BW-300dpi.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5600" y="2500538"/>
            <a:ext cx="1828800" cy="486634"/>
          </a:xfrm>
          <a:prstGeom prst="roundRect">
            <a:avLst>
              <a:gd name="adj" fmla="val 44977"/>
            </a:avLst>
          </a:prstGeom>
          <a:ln>
            <a:noFill/>
          </a:ln>
          <a:effectLst>
            <a:outerShdw blurRad="76200" dist="38100" dir="7800000" algn="tl" rotWithShape="0">
              <a:srgbClr val="000000">
                <a:alpha val="40000"/>
              </a:srgbClr>
            </a:outerShdw>
            <a:softEdge rad="6350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0159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1143000"/>
          </a:xfrm>
        </p:spPr>
        <p:txBody>
          <a:bodyPr>
            <a:noAutofit/>
          </a:bodyPr>
          <a:lstStyle/>
          <a:p>
            <a:pPr algn="l"/>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Stamp Act</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0" y="1598247"/>
            <a:ext cx="5029200" cy="2211754"/>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INTERNAL Tax </a:t>
            </a: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r>
            <a:b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b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on </a:t>
            </a:r>
            <a:b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b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Calligraphy" pitchFamily="66" charset="0"/>
              </a:rPr>
              <a:t>legal documents</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Calligraphy" pitchFamily="66" charset="0"/>
            </a:endParaRPr>
          </a:p>
        </p:txBody>
      </p:sp>
      <p:pic>
        <p:nvPicPr>
          <p:cNvPr id="4" name="Picture 2"/>
          <p:cNvPicPr>
            <a:picLocks noChangeAspect="1" noChangeArrowheads="1"/>
          </p:cNvPicPr>
          <p:nvPr/>
        </p:nvPicPr>
        <p:blipFill>
          <a:blip r:embed="rId2" cstate="print"/>
          <a:srcRect/>
          <a:stretch>
            <a:fillRect/>
          </a:stretch>
        </p:blipFill>
        <p:spPr bwMode="auto">
          <a:xfrm>
            <a:off x="5105400" y="1598246"/>
            <a:ext cx="3745992" cy="4802554"/>
          </a:xfrm>
          <a:prstGeom prst="rect">
            <a:avLst/>
          </a:prstGeom>
          <a:noFill/>
          <a:ln w="9525">
            <a:noFill/>
            <a:miter lim="800000"/>
            <a:headEnd/>
            <a:tailEnd/>
          </a:ln>
        </p:spPr>
      </p:pic>
      <p:pic>
        <p:nvPicPr>
          <p:cNvPr id="6" name="Picture 2" descr="http://legacy.owensboro.kctcs.edu/mmaltby/his108/Stamp%20Act%20stamp.jpg"/>
          <p:cNvPicPr>
            <a:picLocks noChangeAspect="1" noChangeArrowheads="1"/>
          </p:cNvPicPr>
          <p:nvPr/>
        </p:nvPicPr>
        <p:blipFill rotWithShape="1">
          <a:blip r:embed="rId3">
            <a:extLst>
              <a:ext uri="{28A0092B-C50C-407E-A947-70E740481C1C}">
                <a14:useLocalDpi xmlns:a14="http://schemas.microsoft.com/office/drawing/2010/main" val="0"/>
              </a:ext>
            </a:extLst>
          </a:blip>
          <a:srcRect l="15308" r="14686"/>
          <a:stretch/>
        </p:blipFill>
        <p:spPr bwMode="auto">
          <a:xfrm>
            <a:off x="5105400" y="1571280"/>
            <a:ext cx="3745992" cy="4815842"/>
          </a:xfrm>
          <a:prstGeom prst="rect">
            <a:avLst/>
          </a:prstGeom>
          <a:noFill/>
          <a:effectLst>
            <a:glow rad="139700">
              <a:schemeClr val="accent5">
                <a:satMod val="175000"/>
                <a:alpha val="40000"/>
              </a:schemeClr>
            </a:glow>
            <a:softEdge rad="31750"/>
          </a:effectLst>
          <a:extLst>
            <a:ext uri="{909E8E84-426E-40DD-AFC4-6F175D3DCCD1}">
              <a14:hiddenFill xmlns:a14="http://schemas.microsoft.com/office/drawing/2010/main">
                <a:solidFill>
                  <a:srgbClr val="FFFFFF"/>
                </a:solidFill>
              </a14:hiddenFill>
            </a:ext>
          </a:extLst>
        </p:spPr>
      </p:pic>
      <p:sp>
        <p:nvSpPr>
          <p:cNvPr id="7" name="Text Placeholder 3"/>
          <p:cNvSpPr txBox="1">
            <a:spLocks/>
          </p:cNvSpPr>
          <p:nvPr/>
        </p:nvSpPr>
        <p:spPr>
          <a:xfrm>
            <a:off x="6978396" y="457200"/>
            <a:ext cx="2013204" cy="639762"/>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1765</a:t>
            </a:r>
            <a:endParaRPr lang="en-US"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0" y="4315361"/>
            <a:ext cx="5105400" cy="221599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MASS RESISTANCE</a:t>
            </a:r>
          </a:p>
          <a:p>
            <a:pPr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Boycotts</a:t>
            </a:r>
          </a:p>
          <a:p>
            <a:pPr algn="ctr"/>
            <a:r>
              <a:rPr lang="en-US"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Mob Violence</a:t>
            </a:r>
            <a:endParaRPr lang="en-US"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endParaRPr>
          </a:p>
        </p:txBody>
      </p:sp>
    </p:spTree>
    <p:extLst>
      <p:ext uri="{BB962C8B-B14F-4D97-AF65-F5344CB8AC3E}">
        <p14:creationId xmlns:p14="http://schemas.microsoft.com/office/powerpoint/2010/main" val="58403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xit" presetSubtype="0" fill="hold" nodeType="after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0"/>
          </a:xfrm>
        </p:spPr>
        <p:txBody>
          <a:bodyPr>
            <a:normAutofit fontScale="90000"/>
          </a:bodyPr>
          <a:lstStyle/>
          <a:p>
            <a:r>
              <a:rPr lang="en-US" sz="287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NO</a:t>
            </a:r>
            <a:r>
              <a:rPr lang="en-US"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6700" dirty="0" smtClean="0"/>
              <a:t/>
            </a:r>
            <a:br>
              <a:rPr lang="en-US" sz="6700" dirty="0" smtClean="0"/>
            </a:br>
            <a:r>
              <a:rPr lang="en-US" sz="8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Lucida Calligraphy" pitchFamily="66" charset="0"/>
              </a:rPr>
              <a:t>TAXATION</a:t>
            </a:r>
            <a:r>
              <a:rPr lang="en-US" sz="67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 </a:t>
            </a:r>
            <a:r>
              <a:rPr lang="en-US" sz="6600" dirty="0" smtClean="0"/>
              <a:t/>
            </a:r>
            <a:br>
              <a:rPr lang="en-US" sz="6600" dirty="0" smtClean="0"/>
            </a:br>
            <a:r>
              <a:rPr lang="en-US" sz="1800" dirty="0" smtClean="0"/>
              <a:t> </a:t>
            </a:r>
            <a:r>
              <a:rPr lang="en-US" dirty="0" smtClean="0"/>
              <a:t/>
            </a:r>
            <a:br>
              <a:rPr lang="en-US" dirty="0" smtClean="0"/>
            </a:br>
            <a:r>
              <a:rPr lang="en-US"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WITHOUT </a:t>
            </a:r>
            <a:r>
              <a:rPr lang="en-US" dirty="0" smtClean="0"/>
              <a:t/>
            </a:r>
            <a:br>
              <a:rPr lang="en-US" dirty="0" smtClean="0"/>
            </a:br>
            <a:r>
              <a:rPr lang="en-US" sz="40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Lucida Calligraphy" pitchFamily="66" charset="0"/>
              </a:rPr>
              <a:t>REPRESENTATION</a:t>
            </a:r>
            <a:endParaRPr lang="en-US" sz="4000" dirty="0">
              <a:latin typeface="Lucida Calligraphy" pitchFamily="66" charset="0"/>
            </a:endParaRPr>
          </a:p>
        </p:txBody>
      </p:sp>
    </p:spTree>
    <p:extLst>
      <p:ext uri="{BB962C8B-B14F-4D97-AF65-F5344CB8AC3E}">
        <p14:creationId xmlns:p14="http://schemas.microsoft.com/office/powerpoint/2010/main" val="794836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4858147" cy="18288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Calligraphy" pitchFamily="66" charset="0"/>
              </a:rPr>
              <a:t>Resistance </a:t>
            </a: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Movement(s)</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Title 1"/>
          <p:cNvSpPr>
            <a:spLocks noGrp="1"/>
          </p:cNvSpPr>
          <p:nvPr>
            <p:ph type="title"/>
          </p:nvPr>
        </p:nvSpPr>
        <p:spPr>
          <a:xfrm>
            <a:off x="152400" y="76200"/>
            <a:ext cx="8991600" cy="1143000"/>
          </a:xfrm>
        </p:spPr>
        <p:txBody>
          <a:bodyPr>
            <a:noAutofit/>
          </a:bodyPr>
          <a:lstStyle/>
          <a:p>
            <a:pPr algn="l"/>
            <a:r>
              <a:rPr lang="en-US" sz="6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Sons of Liberty</a:t>
            </a:r>
            <a:endParaRPr lang="en-US" sz="6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34" name="Picture 10" descr="C:\Users\Tom\AppData\Local\Microsoft\Windows\Temporary Internet Files\Content.IE5\55P82POS\MC900293194[1].wmf"/>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46325" y="3276600"/>
            <a:ext cx="2258875" cy="20072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ile:Philip Dawe (attributed), The Bostonians Paying the Excise-man, or Tarring and Feathering (17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147" y="1376362"/>
            <a:ext cx="3904853" cy="50958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 y="5446693"/>
            <a:ext cx="4858148" cy="1077218"/>
          </a:xfrm>
          <a:prstGeom prst="rect">
            <a:avLst/>
          </a:prstGeom>
          <a:noFill/>
        </p:spPr>
        <p:txBody>
          <a:bodyPr wrap="square" rtlCol="0">
            <a:spAutoFit/>
          </a:bodyPr>
          <a:lstStyle/>
          <a:p>
            <a:pPr algn="ctr"/>
            <a:r>
              <a:rPr lang="en-US" sz="3200" i="1" dirty="0" smtClean="0"/>
              <a:t>Intimidation</a:t>
            </a:r>
          </a:p>
          <a:p>
            <a:pPr algn="ctr"/>
            <a:r>
              <a:rPr lang="en-US" sz="3200" i="1" dirty="0" smtClean="0"/>
              <a:t>Mass Protests</a:t>
            </a:r>
            <a:endParaRPr lang="en-US" sz="3200" i="1" dirty="0"/>
          </a:p>
        </p:txBody>
      </p:sp>
    </p:spTree>
    <p:extLst>
      <p:ext uri="{BB962C8B-B14F-4D97-AF65-F5344CB8AC3E}">
        <p14:creationId xmlns:p14="http://schemas.microsoft.com/office/powerpoint/2010/main" val="2076526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4634143" cy="18288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Calligraphy" pitchFamily="66" charset="0"/>
              </a:rPr>
              <a:t>Homespun</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Fabric</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descr="[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143" y="1371600"/>
            <a:ext cx="4281257" cy="5105400"/>
          </a:xfrm>
          <a:prstGeom prst="rect">
            <a:avLst/>
          </a:prstGeom>
          <a:solidFill>
            <a:schemeClr val="accent6"/>
          </a:solidFill>
        </p:spPr>
      </p:pic>
      <p:sp>
        <p:nvSpPr>
          <p:cNvPr id="7" name="Title 1"/>
          <p:cNvSpPr>
            <a:spLocks noGrp="1"/>
          </p:cNvSpPr>
          <p:nvPr>
            <p:ph type="title"/>
          </p:nvPr>
        </p:nvSpPr>
        <p:spPr>
          <a:xfrm>
            <a:off x="152400" y="76200"/>
            <a:ext cx="8991600" cy="1143000"/>
          </a:xfrm>
        </p:spPr>
        <p:txBody>
          <a:bodyPr>
            <a:noAutofit/>
          </a:bodyPr>
          <a:lstStyle/>
          <a:p>
            <a:pPr algn="l"/>
            <a:r>
              <a:rPr lang="en-US" sz="6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Daughters of Liberty</a:t>
            </a:r>
            <a:endParaRPr lang="en-US" sz="6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1" y="5446693"/>
            <a:ext cx="4634143" cy="1077218"/>
          </a:xfrm>
          <a:prstGeom prst="rect">
            <a:avLst/>
          </a:prstGeom>
          <a:noFill/>
        </p:spPr>
        <p:txBody>
          <a:bodyPr wrap="square" rtlCol="0">
            <a:spAutoFit/>
          </a:bodyPr>
          <a:lstStyle/>
          <a:p>
            <a:pPr algn="ctr"/>
            <a:r>
              <a:rPr lang="en-US" sz="3200" i="1" dirty="0" smtClean="0"/>
              <a:t>Reduced dependence </a:t>
            </a:r>
            <a:br>
              <a:rPr lang="en-US" sz="3200" i="1" dirty="0" smtClean="0"/>
            </a:br>
            <a:r>
              <a:rPr lang="en-US" sz="3200" i="1" dirty="0" smtClean="0"/>
              <a:t>on British textiles</a:t>
            </a:r>
            <a:endParaRPr lang="en-US" sz="3200" i="1" dirty="0"/>
          </a:p>
        </p:txBody>
      </p:sp>
      <p:pic>
        <p:nvPicPr>
          <p:cNvPr id="1033" name="Picture 9" descr="C:\Users\Tom\AppData\Local\Microsoft\Windows\Temporary Internet Files\Content.IE5\CKT9UPW3\MC900293192[1].wmf"/>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50564" y="3124200"/>
            <a:ext cx="1533011" cy="214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243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Sons of Liberty Broadside, 1765.jpg"/>
          <p:cNvPicPr>
            <a:picLocks noChangeAspect="1" noChangeArrowheads="1"/>
          </p:cNvPicPr>
          <p:nvPr/>
        </p:nvPicPr>
        <p:blipFill>
          <a:blip r:embed="rId2">
            <a:clrChange>
              <a:clrFrom>
                <a:srgbClr val="FEFFF7"/>
              </a:clrFrom>
              <a:clrTo>
                <a:srgbClr val="FEFFF7">
                  <a:alpha val="0"/>
                </a:srgbClr>
              </a:clrTo>
            </a:clrChange>
            <a:extLst>
              <a:ext uri="{28A0092B-C50C-407E-A947-70E740481C1C}">
                <a14:useLocalDpi xmlns:a14="http://schemas.microsoft.com/office/drawing/2010/main" val="0"/>
              </a:ext>
            </a:extLst>
          </a:blip>
          <a:srcRect/>
          <a:stretch>
            <a:fillRect/>
          </a:stretch>
        </p:blipFill>
        <p:spPr bwMode="auto">
          <a:xfrm>
            <a:off x="0" y="381000"/>
            <a:ext cx="9166915" cy="6096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87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1143000"/>
          </a:xfrm>
        </p:spPr>
        <p:txBody>
          <a:bodyPr>
            <a:noAutofit/>
          </a:bodyPr>
          <a:lstStyle/>
          <a:p>
            <a:pPr algn="l"/>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Stamp Act</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0" y="1598247"/>
            <a:ext cx="5029200" cy="2211754"/>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INTERNAL Tax </a:t>
            </a: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r>
            <a:b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b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on </a:t>
            </a:r>
            <a:b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b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Calligraphy" pitchFamily="66" charset="0"/>
              </a:rPr>
              <a:t>legal documents</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Calligraphy" pitchFamily="66" charset="0"/>
            </a:endParaRPr>
          </a:p>
        </p:txBody>
      </p:sp>
      <p:pic>
        <p:nvPicPr>
          <p:cNvPr id="4" name="Picture 2"/>
          <p:cNvPicPr>
            <a:picLocks noChangeAspect="1" noChangeArrowheads="1"/>
          </p:cNvPicPr>
          <p:nvPr/>
        </p:nvPicPr>
        <p:blipFill>
          <a:blip r:embed="rId2" cstate="print"/>
          <a:srcRect/>
          <a:stretch>
            <a:fillRect/>
          </a:stretch>
        </p:blipFill>
        <p:spPr bwMode="auto">
          <a:xfrm>
            <a:off x="5105400" y="1598246"/>
            <a:ext cx="3745992" cy="4802554"/>
          </a:xfrm>
          <a:prstGeom prst="rect">
            <a:avLst/>
          </a:prstGeom>
          <a:noFill/>
          <a:ln w="9525">
            <a:noFill/>
            <a:miter lim="800000"/>
            <a:headEnd/>
            <a:tailEnd/>
          </a:ln>
        </p:spPr>
      </p:pic>
      <p:pic>
        <p:nvPicPr>
          <p:cNvPr id="6" name="Picture 2" descr="http://legacy.owensboro.kctcs.edu/mmaltby/his108/Stamp%20Act%20stamp.jpg"/>
          <p:cNvPicPr>
            <a:picLocks noChangeAspect="1" noChangeArrowheads="1"/>
          </p:cNvPicPr>
          <p:nvPr/>
        </p:nvPicPr>
        <p:blipFill rotWithShape="1">
          <a:blip r:embed="rId3">
            <a:extLst>
              <a:ext uri="{28A0092B-C50C-407E-A947-70E740481C1C}">
                <a14:useLocalDpi xmlns:a14="http://schemas.microsoft.com/office/drawing/2010/main" val="0"/>
              </a:ext>
            </a:extLst>
          </a:blip>
          <a:srcRect l="15308" r="14686"/>
          <a:stretch/>
        </p:blipFill>
        <p:spPr bwMode="auto">
          <a:xfrm>
            <a:off x="5105400" y="1571280"/>
            <a:ext cx="3745992" cy="4815842"/>
          </a:xfrm>
          <a:prstGeom prst="rect">
            <a:avLst/>
          </a:prstGeom>
          <a:noFill/>
          <a:effectLst>
            <a:glow rad="139700">
              <a:schemeClr val="accent5">
                <a:satMod val="175000"/>
                <a:alpha val="40000"/>
              </a:schemeClr>
            </a:glow>
            <a:softEdge rad="31750"/>
          </a:effectLst>
          <a:extLst>
            <a:ext uri="{909E8E84-426E-40DD-AFC4-6F175D3DCCD1}">
              <a14:hiddenFill xmlns:a14="http://schemas.microsoft.com/office/drawing/2010/main">
                <a:solidFill>
                  <a:srgbClr val="FFFFFF"/>
                </a:solidFill>
              </a14:hiddenFill>
            </a:ext>
          </a:extLst>
        </p:spPr>
      </p:pic>
      <p:sp>
        <p:nvSpPr>
          <p:cNvPr id="7" name="Text Placeholder 3"/>
          <p:cNvSpPr txBox="1">
            <a:spLocks/>
          </p:cNvSpPr>
          <p:nvPr/>
        </p:nvSpPr>
        <p:spPr>
          <a:xfrm>
            <a:off x="6978396" y="457200"/>
            <a:ext cx="2013204" cy="639762"/>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1765</a:t>
            </a:r>
            <a:endParaRPr lang="en-US"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0" y="4315361"/>
            <a:ext cx="5105400" cy="221599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MASS RESISTANCE</a:t>
            </a:r>
          </a:p>
          <a:p>
            <a:pPr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Boycotts</a:t>
            </a:r>
          </a:p>
          <a:p>
            <a:pPr algn="ctr"/>
            <a:r>
              <a:rPr lang="en-US" sz="40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Mob Violence</a:t>
            </a:r>
            <a:endParaRPr lang="en-US" sz="40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endParaRPr>
          </a:p>
        </p:txBody>
      </p:sp>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9488124">
            <a:off x="-790793" y="2236690"/>
            <a:ext cx="10635265" cy="22159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REPEALED</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22964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Users\Tom\AppData\Local\Microsoft\Windows\Temporary Internet Files\Content.IE5\DQRHCO83\MP9004329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999" y="0"/>
            <a:ext cx="4952999" cy="330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7" descr="C:\Users\Tom\AppData\Local\Microsoft\Windows\Temporary Internet Files\Content.IE5\55P82POS\MP90041179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8000" y="3302000"/>
            <a:ext cx="3555999" cy="3555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Users\Tom\AppData\Local\Microsoft\Windows\Temporary Internet Files\Content.IE5\DQRHCO83\MP900442186[1].jpg"/>
          <p:cNvPicPr>
            <a:picLocks noChangeAspect="1" noChangeArrowheads="1"/>
          </p:cNvPicPr>
          <p:nvPr/>
        </p:nvPicPr>
        <p:blipFill rotWithShape="1">
          <a:blip r:embed="rId4">
            <a:extLst>
              <a:ext uri="{28A0092B-C50C-407E-A947-70E740481C1C}">
                <a14:useLocalDpi xmlns:a14="http://schemas.microsoft.com/office/drawing/2010/main" val="0"/>
              </a:ext>
            </a:extLst>
          </a:blip>
          <a:srcRect t="-4531" b="-1"/>
          <a:stretch/>
        </p:blipFill>
        <p:spPr bwMode="auto">
          <a:xfrm>
            <a:off x="-1" y="3105151"/>
            <a:ext cx="2405588" cy="377189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Tom\AppData\Local\Microsoft\Windows\Temporary Internet Files\Content.IE5\S3LQFRLB\MP90042760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302000"/>
            <a:ext cx="3630017" cy="3630017"/>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Tom\AppData\Local\Microsoft\Windows\Temporary Internet Files\Content.IE5\ZJOEIU64\MP90043944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4716"/>
            <a:ext cx="4953001" cy="329728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38100" y="4715"/>
            <a:ext cx="9182098" cy="6872333"/>
          </a:xfrm>
          <a:solidFill>
            <a:schemeClr val="bg1">
              <a:alpha val="65000"/>
            </a:schemeClr>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Parliament’s </a:t>
            </a:r>
            <a:r>
              <a:rPr lang="en-US" sz="11500" b="1" dirty="0" smtClean="0">
                <a:ln w="11430">
                  <a:solidFill>
                    <a:srgbClr val="FF3B3B"/>
                  </a:solidFill>
                </a:ln>
                <a:solidFill>
                  <a:srgbClr val="FF3B3B"/>
                </a:solidFill>
                <a:effectLst>
                  <a:outerShdw blurRad="50800" dist="39000" dir="5460000" algn="tl">
                    <a:srgbClr val="000000">
                      <a:alpha val="38000"/>
                    </a:srgbClr>
                  </a:outerShdw>
                </a:effectLst>
                <a:latin typeface="Lucida Calligraphy" pitchFamily="66" charset="0"/>
              </a:rPr>
              <a:t>Not</a:t>
            </a:r>
            <a:r>
              <a:rPr lang="en-US" sz="11500" b="1" dirty="0" smtClean="0">
                <a:ln w="11430">
                  <a:solidFill>
                    <a:srgbClr val="FF3B3B"/>
                  </a:solidFill>
                </a:ln>
                <a:solidFill>
                  <a:srgbClr val="FF3B3B"/>
                </a:solidFill>
                <a:effectLst>
                  <a:outerShdw blurRad="50800" dist="39000" dir="5460000" algn="tl">
                    <a:srgbClr val="000000">
                      <a:alpha val="38000"/>
                    </a:srgbClr>
                  </a:outerShdw>
                </a:effectLst>
              </a:rPr>
              <a:t> </a:t>
            </a:r>
            <a:r>
              <a:rPr lang="en-US" sz="1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Done</a:t>
            </a:r>
            <a:endParaRPr lang="en-US" sz="1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1558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grpId="0" nodeType="clickEffect">
                                  <p:stCondLst>
                                    <p:cond delay="0"/>
                                  </p:stCondLst>
                                  <p:childTnLst>
                                    <p:animEffect transition="out" filter="wheel(4)">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084096" cy="1143000"/>
          </a:xfrm>
        </p:spPr>
        <p:txBody>
          <a:bodyPr>
            <a:noAutofit/>
          </a:bodyPr>
          <a:lstStyle/>
          <a:p>
            <a:pPr algn="l"/>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Townshend Acts</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1" y="1371600"/>
            <a:ext cx="5105401" cy="2438401"/>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Tax on </a:t>
            </a: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r>
            <a:b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b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Calligraphy" pitchFamily="66" charset="0"/>
              </a:rPr>
              <a:t>Imports</a:t>
            </a: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r>
            <a:b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b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Calligraphy" pitchFamily="66" charset="0"/>
            </a:endParaRPr>
          </a:p>
        </p:txBody>
      </p:sp>
      <p:sp>
        <p:nvSpPr>
          <p:cNvPr id="7" name="Text Placeholder 3"/>
          <p:cNvSpPr txBox="1">
            <a:spLocks/>
          </p:cNvSpPr>
          <p:nvPr/>
        </p:nvSpPr>
        <p:spPr>
          <a:xfrm>
            <a:off x="6978396" y="457200"/>
            <a:ext cx="2013204" cy="639762"/>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1767</a:t>
            </a:r>
            <a:endParaRPr lang="en-US"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224" name="Picture 8" descr="C:\Users\Tom\AppData\Local\Microsoft\Windows\Temporary Internet Files\Content.IE5\BHTCPN3E\MC90043807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1430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C:\Users\Tom\AppData\Local\Microsoft\Windows\Temporary Internet Files\Content.IE5\E8DPK5BM\MC90044038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526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C:\Users\Tom\AppData\Local\Microsoft\Windows\Temporary Internet Files\Content.IE5\OIJICIE5\MC9002265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98" y="4442816"/>
            <a:ext cx="2859011" cy="2038350"/>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C:\Users\Tom\AppData\Local\Microsoft\Windows\Temporary Internet Files\Content.IE5\VXBNUF10\MC90044175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9624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C:\Users\Tom\AppData\Local\Microsoft\Windows\Temporary Internet Files\Content.IE5\3J1VCP10\MP900386725[1].jpg"/>
          <p:cNvPicPr>
            <a:picLocks noChangeAspect="1" noChangeArrowheads="1"/>
          </p:cNvPicPr>
          <p:nvPr/>
        </p:nvPicPr>
        <p:blipFill>
          <a:blip r:embed="rId6">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638800" y="4277868"/>
            <a:ext cx="3429000" cy="244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39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p:cTn id="7" dur="500" fill="hold"/>
                                        <p:tgtEl>
                                          <p:spTgt spid="9224"/>
                                        </p:tgtEl>
                                        <p:attrNameLst>
                                          <p:attrName>ppt_w</p:attrName>
                                        </p:attrNameLst>
                                      </p:cBhvr>
                                      <p:tavLst>
                                        <p:tav tm="0">
                                          <p:val>
                                            <p:fltVal val="0"/>
                                          </p:val>
                                        </p:tav>
                                        <p:tav tm="100000">
                                          <p:val>
                                            <p:strVal val="#ppt_w"/>
                                          </p:val>
                                        </p:tav>
                                      </p:tavLst>
                                    </p:anim>
                                    <p:anim calcmode="lin" valueType="num">
                                      <p:cBhvr>
                                        <p:cTn id="8" dur="500" fill="hold"/>
                                        <p:tgtEl>
                                          <p:spTgt spid="9224"/>
                                        </p:tgtEl>
                                        <p:attrNameLst>
                                          <p:attrName>ppt_h</p:attrName>
                                        </p:attrNameLst>
                                      </p:cBhvr>
                                      <p:tavLst>
                                        <p:tav tm="0">
                                          <p:val>
                                            <p:fltVal val="0"/>
                                          </p:val>
                                        </p:tav>
                                        <p:tav tm="100000">
                                          <p:val>
                                            <p:strVal val="#ppt_h"/>
                                          </p:val>
                                        </p:tav>
                                      </p:tavLst>
                                    </p:anim>
                                    <p:animEffect transition="in" filter="fade">
                                      <p:cBhvr>
                                        <p:cTn id="9" dur="500"/>
                                        <p:tgtEl>
                                          <p:spTgt spid="92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227"/>
                                        </p:tgtEl>
                                        <p:attrNameLst>
                                          <p:attrName>style.visibility</p:attrName>
                                        </p:attrNameLst>
                                      </p:cBhvr>
                                      <p:to>
                                        <p:strVal val="visible"/>
                                      </p:to>
                                    </p:set>
                                    <p:anim calcmode="lin" valueType="num">
                                      <p:cBhvr>
                                        <p:cTn id="14" dur="500" fill="hold"/>
                                        <p:tgtEl>
                                          <p:spTgt spid="9227"/>
                                        </p:tgtEl>
                                        <p:attrNameLst>
                                          <p:attrName>ppt_w</p:attrName>
                                        </p:attrNameLst>
                                      </p:cBhvr>
                                      <p:tavLst>
                                        <p:tav tm="0">
                                          <p:val>
                                            <p:fltVal val="0"/>
                                          </p:val>
                                        </p:tav>
                                        <p:tav tm="100000">
                                          <p:val>
                                            <p:strVal val="#ppt_w"/>
                                          </p:val>
                                        </p:tav>
                                      </p:tavLst>
                                    </p:anim>
                                    <p:anim calcmode="lin" valueType="num">
                                      <p:cBhvr>
                                        <p:cTn id="15" dur="500" fill="hold"/>
                                        <p:tgtEl>
                                          <p:spTgt spid="9227"/>
                                        </p:tgtEl>
                                        <p:attrNameLst>
                                          <p:attrName>ppt_h</p:attrName>
                                        </p:attrNameLst>
                                      </p:cBhvr>
                                      <p:tavLst>
                                        <p:tav tm="0">
                                          <p:val>
                                            <p:fltVal val="0"/>
                                          </p:val>
                                        </p:tav>
                                        <p:tav tm="100000">
                                          <p:val>
                                            <p:strVal val="#ppt_h"/>
                                          </p:val>
                                        </p:tav>
                                      </p:tavLst>
                                    </p:anim>
                                    <p:animEffect transition="in" filter="fade">
                                      <p:cBhvr>
                                        <p:cTn id="16" dur="500"/>
                                        <p:tgtEl>
                                          <p:spTgt spid="92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229"/>
                                        </p:tgtEl>
                                        <p:attrNameLst>
                                          <p:attrName>style.visibility</p:attrName>
                                        </p:attrNameLst>
                                      </p:cBhvr>
                                      <p:to>
                                        <p:strVal val="visible"/>
                                      </p:to>
                                    </p:set>
                                    <p:anim calcmode="lin" valueType="num">
                                      <p:cBhvr>
                                        <p:cTn id="21" dur="500" fill="hold"/>
                                        <p:tgtEl>
                                          <p:spTgt spid="9229"/>
                                        </p:tgtEl>
                                        <p:attrNameLst>
                                          <p:attrName>ppt_w</p:attrName>
                                        </p:attrNameLst>
                                      </p:cBhvr>
                                      <p:tavLst>
                                        <p:tav tm="0">
                                          <p:val>
                                            <p:fltVal val="0"/>
                                          </p:val>
                                        </p:tav>
                                        <p:tav tm="100000">
                                          <p:val>
                                            <p:strVal val="#ppt_w"/>
                                          </p:val>
                                        </p:tav>
                                      </p:tavLst>
                                    </p:anim>
                                    <p:anim calcmode="lin" valueType="num">
                                      <p:cBhvr>
                                        <p:cTn id="22" dur="500" fill="hold"/>
                                        <p:tgtEl>
                                          <p:spTgt spid="9229"/>
                                        </p:tgtEl>
                                        <p:attrNameLst>
                                          <p:attrName>ppt_h</p:attrName>
                                        </p:attrNameLst>
                                      </p:cBhvr>
                                      <p:tavLst>
                                        <p:tav tm="0">
                                          <p:val>
                                            <p:fltVal val="0"/>
                                          </p:val>
                                        </p:tav>
                                        <p:tav tm="100000">
                                          <p:val>
                                            <p:strVal val="#ppt_h"/>
                                          </p:val>
                                        </p:tav>
                                      </p:tavLst>
                                    </p:anim>
                                    <p:animEffect transition="in" filter="fade">
                                      <p:cBhvr>
                                        <p:cTn id="23" dur="500"/>
                                        <p:tgtEl>
                                          <p:spTgt spid="922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231"/>
                                        </p:tgtEl>
                                        <p:attrNameLst>
                                          <p:attrName>style.visibility</p:attrName>
                                        </p:attrNameLst>
                                      </p:cBhvr>
                                      <p:to>
                                        <p:strVal val="visible"/>
                                      </p:to>
                                    </p:set>
                                    <p:anim calcmode="lin" valueType="num">
                                      <p:cBhvr>
                                        <p:cTn id="28" dur="500" fill="hold"/>
                                        <p:tgtEl>
                                          <p:spTgt spid="9231"/>
                                        </p:tgtEl>
                                        <p:attrNameLst>
                                          <p:attrName>ppt_w</p:attrName>
                                        </p:attrNameLst>
                                      </p:cBhvr>
                                      <p:tavLst>
                                        <p:tav tm="0">
                                          <p:val>
                                            <p:fltVal val="0"/>
                                          </p:val>
                                        </p:tav>
                                        <p:tav tm="100000">
                                          <p:val>
                                            <p:strVal val="#ppt_w"/>
                                          </p:val>
                                        </p:tav>
                                      </p:tavLst>
                                    </p:anim>
                                    <p:anim calcmode="lin" valueType="num">
                                      <p:cBhvr>
                                        <p:cTn id="29" dur="500" fill="hold"/>
                                        <p:tgtEl>
                                          <p:spTgt spid="9231"/>
                                        </p:tgtEl>
                                        <p:attrNameLst>
                                          <p:attrName>ppt_h</p:attrName>
                                        </p:attrNameLst>
                                      </p:cBhvr>
                                      <p:tavLst>
                                        <p:tav tm="0">
                                          <p:val>
                                            <p:fltVal val="0"/>
                                          </p:val>
                                        </p:tav>
                                        <p:tav tm="100000">
                                          <p:val>
                                            <p:strVal val="#ppt_h"/>
                                          </p:val>
                                        </p:tav>
                                      </p:tavLst>
                                    </p:anim>
                                    <p:animEffect transition="in" filter="fade">
                                      <p:cBhvr>
                                        <p:cTn id="30" dur="500"/>
                                        <p:tgtEl>
                                          <p:spTgt spid="923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232"/>
                                        </p:tgtEl>
                                        <p:attrNameLst>
                                          <p:attrName>style.visibility</p:attrName>
                                        </p:attrNameLst>
                                      </p:cBhvr>
                                      <p:to>
                                        <p:strVal val="visible"/>
                                      </p:to>
                                    </p:set>
                                    <p:anim calcmode="lin" valueType="num">
                                      <p:cBhvr>
                                        <p:cTn id="35" dur="500" fill="hold"/>
                                        <p:tgtEl>
                                          <p:spTgt spid="9232"/>
                                        </p:tgtEl>
                                        <p:attrNameLst>
                                          <p:attrName>ppt_w</p:attrName>
                                        </p:attrNameLst>
                                      </p:cBhvr>
                                      <p:tavLst>
                                        <p:tav tm="0">
                                          <p:val>
                                            <p:fltVal val="0"/>
                                          </p:val>
                                        </p:tav>
                                        <p:tav tm="100000">
                                          <p:val>
                                            <p:strVal val="#ppt_w"/>
                                          </p:val>
                                        </p:tav>
                                      </p:tavLst>
                                    </p:anim>
                                    <p:anim calcmode="lin" valueType="num">
                                      <p:cBhvr>
                                        <p:cTn id="36" dur="500" fill="hold"/>
                                        <p:tgtEl>
                                          <p:spTgt spid="9232"/>
                                        </p:tgtEl>
                                        <p:attrNameLst>
                                          <p:attrName>ppt_h</p:attrName>
                                        </p:attrNameLst>
                                      </p:cBhvr>
                                      <p:tavLst>
                                        <p:tav tm="0">
                                          <p:val>
                                            <p:fltVal val="0"/>
                                          </p:val>
                                        </p:tav>
                                        <p:tav tm="100000">
                                          <p:val>
                                            <p:strVal val="#ppt_h"/>
                                          </p:val>
                                        </p:tav>
                                      </p:tavLst>
                                    </p:anim>
                                    <p:animEffect transition="in" filter="fade">
                                      <p:cBhvr>
                                        <p:cTn id="37" dur="500"/>
                                        <p:tgtEl>
                                          <p:spTgt spid="9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2" descr="File:Philip Dawe (attributed), The Bostonians Paying the Excise-man, or Tarring and Feathering (17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
            <a:ext cx="5257800" cy="686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601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le:Boston 1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457200"/>
            <a:ext cx="9149941" cy="58674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051" y="6324600"/>
            <a:ext cx="9149941" cy="400110"/>
          </a:xfrm>
          <a:prstGeom prst="rect">
            <a:avLst/>
          </a:prstGeom>
        </p:spPr>
        <p:txBody>
          <a:bodyPr wrap="square">
            <a:spAutoFit/>
          </a:bodyPr>
          <a:lstStyle/>
          <a:p>
            <a:pPr algn="ctr"/>
            <a:r>
              <a:rPr lang="en-US" sz="2000" dirty="0" smtClean="0"/>
              <a:t>Paul Revere's engraving of British troops landing in Boston in 1768.</a:t>
            </a:r>
            <a:endParaRPr lang="en-US" sz="2000" dirty="0"/>
          </a:p>
        </p:txBody>
      </p:sp>
    </p:spTree>
    <p:extLst>
      <p:ext uri="{BB962C8B-B14F-4D97-AF65-F5344CB8AC3E}">
        <p14:creationId xmlns:p14="http://schemas.microsoft.com/office/powerpoint/2010/main" val="212583666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C:\Users\trichey\AppData\Local\Microsoft\Windows\Temporary Internet Files\Content.IE5\20CFV0EP\MP91022809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43347"/>
            <a:ext cx="9129294" cy="6106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374" y="152400"/>
            <a:ext cx="9136668" cy="4953000"/>
          </a:xfrm>
        </p:spPr>
        <p:txBody>
          <a:bodyPr>
            <a:noAutofit/>
          </a:bodyPr>
          <a:lstStyle/>
          <a:p>
            <a:r>
              <a:rPr lang="en-US" sz="9600" b="1" dirty="0" smtClean="0">
                <a:effectLst>
                  <a:glow rad="101600">
                    <a:schemeClr val="bg1">
                      <a:alpha val="60000"/>
                    </a:schemeClr>
                  </a:glow>
                </a:effectLst>
                <a:latin typeface="Eras Demi ITC" pitchFamily="34" charset="0"/>
              </a:rPr>
              <a:t>A Long Train </a:t>
            </a:r>
            <a:br>
              <a:rPr lang="en-US" sz="9600" b="1" dirty="0" smtClean="0">
                <a:effectLst>
                  <a:glow rad="101600">
                    <a:schemeClr val="bg1">
                      <a:alpha val="60000"/>
                    </a:schemeClr>
                  </a:glow>
                </a:effectLst>
                <a:latin typeface="Eras Demi ITC" pitchFamily="34" charset="0"/>
              </a:rPr>
            </a:br>
            <a:r>
              <a:rPr lang="en-US" sz="8800" b="1" dirty="0" smtClean="0">
                <a:effectLst>
                  <a:glow rad="101600">
                    <a:schemeClr val="bg1">
                      <a:alpha val="60000"/>
                    </a:schemeClr>
                  </a:glow>
                </a:effectLst>
                <a:latin typeface="Eras Demi ITC" pitchFamily="34" charset="0"/>
              </a:rPr>
              <a:t>of</a:t>
            </a:r>
            <a:r>
              <a:rPr lang="en-US" sz="13800" b="1" dirty="0" smtClean="0">
                <a:effectLst>
                  <a:glow rad="101600">
                    <a:schemeClr val="bg1">
                      <a:alpha val="60000"/>
                    </a:schemeClr>
                  </a:glow>
                </a:effectLst>
                <a:latin typeface="Eras Demi ITC" pitchFamily="34" charset="0"/>
              </a:rPr>
              <a:t> Abuses </a:t>
            </a:r>
            <a:r>
              <a:rPr lang="en-US" sz="9600" b="1" dirty="0" smtClean="0">
                <a:effectLst>
                  <a:glow rad="101600">
                    <a:schemeClr val="bg1">
                      <a:alpha val="60000"/>
                    </a:schemeClr>
                  </a:glow>
                </a:effectLst>
                <a:latin typeface="Eras Demi ITC" pitchFamily="34" charset="0"/>
              </a:rPr>
              <a:t/>
            </a:r>
            <a:br>
              <a:rPr lang="en-US" sz="9600" b="1" dirty="0" smtClean="0">
                <a:effectLst>
                  <a:glow rad="101600">
                    <a:schemeClr val="bg1">
                      <a:alpha val="60000"/>
                    </a:schemeClr>
                  </a:glow>
                </a:effectLst>
                <a:latin typeface="Eras Demi ITC" pitchFamily="34" charset="0"/>
              </a:rPr>
            </a:br>
            <a:r>
              <a:rPr lang="en-US" sz="7200" b="1" dirty="0" smtClean="0">
                <a:effectLst>
                  <a:glow rad="101600">
                    <a:schemeClr val="bg1">
                      <a:alpha val="60000"/>
                    </a:schemeClr>
                  </a:glow>
                </a:effectLst>
                <a:latin typeface="Eras Demi ITC" pitchFamily="34" charset="0"/>
              </a:rPr>
              <a:t>and Usurpations</a:t>
            </a:r>
            <a:endParaRPr lang="en-US" sz="9600" b="1" dirty="0">
              <a:effectLst>
                <a:glow rad="101600">
                  <a:schemeClr val="bg1">
                    <a:alpha val="60000"/>
                  </a:schemeClr>
                </a:glow>
              </a:effectLst>
              <a:latin typeface="Eras Demi ITC" pitchFamily="34" charset="0"/>
            </a:endParaRPr>
          </a:p>
        </p:txBody>
      </p:sp>
      <p:pic>
        <p:nvPicPr>
          <p:cNvPr id="6" name="jinglebells.wa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9144000" y="6553200"/>
            <a:ext cx="304800" cy="304800"/>
          </a:xfrm>
          <a:prstGeom prst="rect">
            <a:avLst/>
          </a:prstGeom>
        </p:spPr>
      </p:pic>
      <p:pic>
        <p:nvPicPr>
          <p:cNvPr id="7" name="Picture 2" descr="TomRichey.net">
            <a:hlinkClick r:id="rId6"/>
          </p:cNvPr>
          <p:cNvPicPr>
            <a:picLocks noChangeAspect="1" noChangeArrowheads="1"/>
          </p:cNvPicPr>
          <p:nvPr/>
        </p:nvPicPr>
        <p:blipFill>
          <a:blip r:embed="rId7" cstate="print">
            <a:duotone>
              <a:prstClr val="black"/>
              <a:schemeClr val="accent5">
                <a:tint val="45000"/>
                <a:satMod val="400000"/>
              </a:schemeClr>
            </a:duotone>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525087" y="5257800"/>
            <a:ext cx="3430274" cy="1420177"/>
          </a:xfrm>
          <a:prstGeom prst="rect">
            <a:avLst/>
          </a:prstGeom>
          <a:noFill/>
          <a:effectLst>
            <a:glow rad="101600">
              <a:schemeClr val="accent5">
                <a:satMod val="175000"/>
                <a:alpha val="40000"/>
              </a:schemeClr>
            </a:glow>
            <a:softEdge rad="127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 y="5352871"/>
            <a:ext cx="5525085" cy="1200329"/>
          </a:xfrm>
          <a:prstGeom prst="rect">
            <a:avLst/>
          </a:prstGeom>
        </p:spPr>
        <p:txBody>
          <a:bodyPr wrap="square">
            <a:spAutoFit/>
          </a:bodyPr>
          <a:lstStyle/>
          <a:p>
            <a:pPr algn="ctr"/>
            <a:r>
              <a:rPr lang="en-US" sz="4000" b="1" i="1" dirty="0" smtClean="0">
                <a:effectLst>
                  <a:glow rad="101600">
                    <a:schemeClr val="bg1">
                      <a:alpha val="60000"/>
                    </a:schemeClr>
                  </a:glow>
                </a:effectLst>
                <a:latin typeface="Lucida Calligraphy" pitchFamily="66" charset="0"/>
              </a:rPr>
              <a:t>The Causes of the </a:t>
            </a:r>
            <a:r>
              <a:rPr lang="en-US" sz="3200" b="1" i="1" dirty="0" smtClean="0">
                <a:effectLst>
                  <a:glow rad="101600">
                    <a:schemeClr val="bg1">
                      <a:alpha val="60000"/>
                    </a:schemeClr>
                  </a:glow>
                </a:effectLst>
                <a:latin typeface="Lucida Calligraphy" pitchFamily="66" charset="0"/>
              </a:rPr>
              <a:t>American Revolution</a:t>
            </a:r>
            <a:endParaRPr lang="en-US" sz="3200" i="1" dirty="0">
              <a:latin typeface="Lucida Calligraphy" pitchFamily="66" charset="0"/>
            </a:endParaRPr>
          </a:p>
        </p:txBody>
      </p:sp>
    </p:spTree>
    <p:extLst>
      <p:ext uri="{BB962C8B-B14F-4D97-AF65-F5344CB8AC3E}">
        <p14:creationId xmlns:p14="http://schemas.microsoft.com/office/powerpoint/2010/main" val="340523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3.bp.blogspot.com/_lSkiR8I0oWk/S_Gkf6V04MI/AAAAAAAAI6I/Pgq-7LSLGXA/s1600/RevereBOSTONMASSACRE.jpg">
            <a:hlinkClick r:id="rId2" action="ppaction://hlinksldjump"/>
          </p:cNvPr>
          <p:cNvPicPr>
            <a:picLocks noChangeAspect="1" noChangeArrowheads="1"/>
          </p:cNvPicPr>
          <p:nvPr/>
        </p:nvPicPr>
        <p:blipFill>
          <a:blip r:embed="rId3" cstate="print"/>
          <a:srcRect t="1741" r="296" b="20084"/>
          <a:stretch>
            <a:fillRect/>
          </a:stretch>
        </p:blipFill>
        <p:spPr bwMode="auto">
          <a:xfrm>
            <a:off x="762000" y="15875"/>
            <a:ext cx="7632452" cy="6842125"/>
          </a:xfrm>
          <a:prstGeom prst="rect">
            <a:avLst/>
          </a:prstGeom>
          <a:noFill/>
        </p:spPr>
      </p:pic>
      <p:sp>
        <p:nvSpPr>
          <p:cNvPr id="7" name="Rectangle 6"/>
          <p:cNvSpPr/>
          <p:nvPr/>
        </p:nvSpPr>
        <p:spPr>
          <a:xfrm>
            <a:off x="0" y="0"/>
            <a:ext cx="9144000"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p>
          <a:p>
            <a:pPr algn="ctr"/>
            <a:r>
              <a:rPr lang="en-US" sz="5400" b="1" dirty="0" smtClean="0"/>
              <a:t>Confrontation </a:t>
            </a:r>
            <a:r>
              <a:rPr lang="en-US" sz="4000" b="1" dirty="0" smtClean="0"/>
              <a:t/>
            </a:r>
            <a:br>
              <a:rPr lang="en-US" sz="4000" b="1" dirty="0" smtClean="0"/>
            </a:br>
            <a:r>
              <a:rPr lang="en-US" sz="4000" b="1" dirty="0" smtClean="0"/>
              <a:t>between </a:t>
            </a:r>
            <a:br>
              <a:rPr lang="en-US" sz="4000" b="1" dirty="0" smtClean="0"/>
            </a:br>
            <a:r>
              <a:rPr lang="en-US" sz="4800" b="1" dirty="0" smtClean="0">
                <a:ln>
                  <a:solidFill>
                    <a:schemeClr val="tx1"/>
                  </a:solidFill>
                </a:ln>
                <a:solidFill>
                  <a:srgbClr val="FF3B3B"/>
                </a:solidFill>
                <a:latin typeface="Lucida Calligraphy" pitchFamily="66" charset="0"/>
              </a:rPr>
              <a:t>British Troops </a:t>
            </a:r>
            <a:r>
              <a:rPr lang="en-US" sz="4800" b="1" dirty="0" smtClean="0">
                <a:latin typeface="Lucida Calligraphy" pitchFamily="66" charset="0"/>
              </a:rPr>
              <a:t/>
            </a:r>
            <a:br>
              <a:rPr lang="en-US" sz="4800" b="1" dirty="0" smtClean="0">
                <a:latin typeface="Lucida Calligraphy" pitchFamily="66" charset="0"/>
              </a:rPr>
            </a:br>
            <a:r>
              <a:rPr lang="en-US" sz="4000" b="1" dirty="0" smtClean="0"/>
              <a:t>and a </a:t>
            </a:r>
            <a:br>
              <a:rPr lang="en-US" sz="4000" b="1" dirty="0" smtClean="0"/>
            </a:b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Rowdy Mob</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itle 1"/>
          <p:cNvSpPr>
            <a:spLocks noGrp="1"/>
          </p:cNvSpPr>
          <p:nvPr>
            <p:ph type="title"/>
          </p:nvPr>
        </p:nvSpPr>
        <p:spPr>
          <a:xfrm>
            <a:off x="152400" y="152400"/>
            <a:ext cx="7084096" cy="1143000"/>
          </a:xfrm>
        </p:spPr>
        <p:txBody>
          <a:bodyPr>
            <a:noAutofit/>
          </a:bodyPr>
          <a:lstStyle/>
          <a:p>
            <a:pPr algn="l"/>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Boston Massacre</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 Placeholder 3"/>
          <p:cNvSpPr txBox="1">
            <a:spLocks/>
          </p:cNvSpPr>
          <p:nvPr/>
        </p:nvSpPr>
        <p:spPr>
          <a:xfrm>
            <a:off x="6978396" y="457200"/>
            <a:ext cx="2013204" cy="639762"/>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1770</a:t>
            </a:r>
            <a:endParaRPr lang="en-US"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15021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3.bp.blogspot.com/_lSkiR8I0oWk/S_Gkf6V04MI/AAAAAAAAI6I/Pgq-7LSLGXA/s1600/RevereBOSTONMASSACRE.jpg">
            <a:hlinkClick r:id="rId2" action="ppaction://hlinksldjump"/>
          </p:cNvPr>
          <p:cNvPicPr>
            <a:picLocks noChangeAspect="1" noChangeArrowheads="1"/>
          </p:cNvPicPr>
          <p:nvPr/>
        </p:nvPicPr>
        <p:blipFill>
          <a:blip r:embed="rId3" cstate="print"/>
          <a:srcRect t="1741" r="296" b="20084"/>
          <a:stretch>
            <a:fillRect/>
          </a:stretch>
        </p:blipFill>
        <p:spPr bwMode="auto">
          <a:xfrm>
            <a:off x="762000" y="15875"/>
            <a:ext cx="7632452" cy="6842125"/>
          </a:xfrm>
          <a:prstGeom prst="rect">
            <a:avLst/>
          </a:prstGeom>
          <a:noFill/>
        </p:spPr>
      </p:pic>
    </p:spTree>
    <p:extLst>
      <p:ext uri="{BB962C8B-B14F-4D97-AF65-F5344CB8AC3E}">
        <p14:creationId xmlns:p14="http://schemas.microsoft.com/office/powerpoint/2010/main" val="4266663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084096" cy="1143000"/>
          </a:xfrm>
        </p:spPr>
        <p:txBody>
          <a:bodyPr>
            <a:noAutofit/>
          </a:bodyPr>
          <a:lstStyle/>
          <a:p>
            <a:pPr algn="l"/>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Townshend Acts</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1" y="1371600"/>
            <a:ext cx="5105401" cy="2438401"/>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Tax on </a:t>
            </a: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r>
            <a:b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br>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Calligraphy" pitchFamily="66" charset="0"/>
              </a:rPr>
              <a:t>Imports</a:t>
            </a: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r>
            <a:b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b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Calligraphy" pitchFamily="66" charset="0"/>
            </a:endParaRPr>
          </a:p>
        </p:txBody>
      </p:sp>
      <p:sp>
        <p:nvSpPr>
          <p:cNvPr id="7" name="Text Placeholder 3"/>
          <p:cNvSpPr txBox="1">
            <a:spLocks/>
          </p:cNvSpPr>
          <p:nvPr/>
        </p:nvSpPr>
        <p:spPr>
          <a:xfrm>
            <a:off x="6978396" y="457200"/>
            <a:ext cx="2013204" cy="639762"/>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1767</a:t>
            </a:r>
            <a:endParaRPr lang="en-US"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224" name="Picture 8" descr="C:\Users\Tom\AppData\Local\Microsoft\Windows\Temporary Internet Files\Content.IE5\BHTCPN3E\MC90043807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1430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C:\Users\Tom\AppData\Local\Microsoft\Windows\Temporary Internet Files\Content.IE5\E8DPK5BM\MC90044038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526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C:\Users\Tom\AppData\Local\Microsoft\Windows\Temporary Internet Files\Content.IE5\OIJICIE5\MC9002265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98" y="4442816"/>
            <a:ext cx="2859011" cy="2038350"/>
          </a:xfrm>
          <a:prstGeom prst="rect">
            <a:avLst/>
          </a:prstGeom>
          <a:noFill/>
          <a:extLst>
            <a:ext uri="{909E8E84-426E-40DD-AFC4-6F175D3DCCD1}">
              <a14:hiddenFill xmlns:a14="http://schemas.microsoft.com/office/drawing/2010/main">
                <a:solidFill>
                  <a:srgbClr val="FFFFFF"/>
                </a:solidFill>
              </a14:hiddenFill>
            </a:ext>
          </a:extLst>
        </p:spPr>
      </p:pic>
      <p:pic>
        <p:nvPicPr>
          <p:cNvPr id="9231" name="Picture 15" descr="C:\Users\Tom\AppData\Local\Microsoft\Windows\Temporary Internet Files\Content.IE5\VXBNUF10\MC90044175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9624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C:\Users\Tom\AppData\Local\Microsoft\Windows\Temporary Internet Files\Content.IE5\3J1VCP10\MP900386725[1].jpg"/>
          <p:cNvPicPr>
            <a:picLocks noChangeAspect="1" noChangeArrowheads="1"/>
          </p:cNvPicPr>
          <p:nvPr/>
        </p:nvPicPr>
        <p:blipFill>
          <a:blip r:embed="rId6">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638800" y="4277868"/>
            <a:ext cx="3429000" cy="24460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1905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9488124">
            <a:off x="-790793" y="2236690"/>
            <a:ext cx="10635265" cy="22159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REPEALED</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2" name="Picture 16" descr="C:\Users\Tom\AppData\Local\Microsoft\Windows\Temporary Internet Files\Content.IE5\3J1VCP10\MP900386725[1].jpg"/>
          <p:cNvPicPr>
            <a:picLocks noChangeAspect="1" noChangeArrowheads="1"/>
          </p:cNvPicPr>
          <p:nvPr/>
        </p:nvPicPr>
        <p:blipFill>
          <a:blip r:embed="rId6">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638800" y="4267200"/>
            <a:ext cx="3429000" cy="24460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04800"/>
            <a:ext cx="4636302" cy="1938992"/>
          </a:xfrm>
          <a:prstGeom prst="rect">
            <a:avLst/>
          </a:prstGeom>
          <a:solidFill>
            <a:schemeClr val="bg1">
              <a:alpha val="50000"/>
            </a:schemeClr>
          </a:solidFill>
          <a:effectLst>
            <a:softEdge rad="127000"/>
          </a:effectLst>
        </p:spPr>
        <p:txBody>
          <a:bodyPr wrap="square">
            <a:spAutoFit/>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With one exception...</a:t>
            </a:r>
            <a:endParaRPr lang="en-US" sz="1050" dirty="0"/>
          </a:p>
        </p:txBody>
      </p:sp>
    </p:spTree>
    <p:extLst>
      <p:ext uri="{BB962C8B-B14F-4D97-AF65-F5344CB8AC3E}">
        <p14:creationId xmlns:p14="http://schemas.microsoft.com/office/powerpoint/2010/main" val="203731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31" presetClass="exit" presetSubtype="0" fill="hold" nodeType="afterEffect">
                                  <p:stCondLst>
                                    <p:cond delay="0"/>
                                  </p:stCondLst>
                                  <p:childTnLst>
                                    <p:anim calcmode="lin" valueType="num">
                                      <p:cBhvr>
                                        <p:cTn id="23" dur="500"/>
                                        <p:tgtEl>
                                          <p:spTgt spid="9224"/>
                                        </p:tgtEl>
                                        <p:attrNameLst>
                                          <p:attrName>ppt_w</p:attrName>
                                        </p:attrNameLst>
                                      </p:cBhvr>
                                      <p:tavLst>
                                        <p:tav tm="0">
                                          <p:val>
                                            <p:strVal val="ppt_w"/>
                                          </p:val>
                                        </p:tav>
                                        <p:tav tm="100000">
                                          <p:val>
                                            <p:fltVal val="0"/>
                                          </p:val>
                                        </p:tav>
                                      </p:tavLst>
                                    </p:anim>
                                    <p:anim calcmode="lin" valueType="num">
                                      <p:cBhvr>
                                        <p:cTn id="24" dur="500"/>
                                        <p:tgtEl>
                                          <p:spTgt spid="9224"/>
                                        </p:tgtEl>
                                        <p:attrNameLst>
                                          <p:attrName>ppt_h</p:attrName>
                                        </p:attrNameLst>
                                      </p:cBhvr>
                                      <p:tavLst>
                                        <p:tav tm="0">
                                          <p:val>
                                            <p:strVal val="ppt_h"/>
                                          </p:val>
                                        </p:tav>
                                        <p:tav tm="100000">
                                          <p:val>
                                            <p:fltVal val="0"/>
                                          </p:val>
                                        </p:tav>
                                      </p:tavLst>
                                    </p:anim>
                                    <p:anim calcmode="lin" valueType="num">
                                      <p:cBhvr>
                                        <p:cTn id="25" dur="500"/>
                                        <p:tgtEl>
                                          <p:spTgt spid="9224"/>
                                        </p:tgtEl>
                                        <p:attrNameLst>
                                          <p:attrName>style.rotation</p:attrName>
                                        </p:attrNameLst>
                                      </p:cBhvr>
                                      <p:tavLst>
                                        <p:tav tm="0">
                                          <p:val>
                                            <p:fltVal val="0"/>
                                          </p:val>
                                        </p:tav>
                                        <p:tav tm="100000">
                                          <p:val>
                                            <p:fltVal val="90"/>
                                          </p:val>
                                        </p:tav>
                                      </p:tavLst>
                                    </p:anim>
                                    <p:animEffect transition="out" filter="fade">
                                      <p:cBhvr>
                                        <p:cTn id="26" dur="500"/>
                                        <p:tgtEl>
                                          <p:spTgt spid="9224"/>
                                        </p:tgtEl>
                                      </p:cBhvr>
                                    </p:animEffect>
                                    <p:set>
                                      <p:cBhvr>
                                        <p:cTn id="27" dur="1" fill="hold">
                                          <p:stCondLst>
                                            <p:cond delay="499"/>
                                          </p:stCondLst>
                                        </p:cTn>
                                        <p:tgtEl>
                                          <p:spTgt spid="9224"/>
                                        </p:tgtEl>
                                        <p:attrNameLst>
                                          <p:attrName>style.visibility</p:attrName>
                                        </p:attrNameLst>
                                      </p:cBhvr>
                                      <p:to>
                                        <p:strVal val="hidden"/>
                                      </p:to>
                                    </p:set>
                                  </p:childTnLst>
                                </p:cTn>
                              </p:par>
                            </p:childTnLst>
                          </p:cTn>
                        </p:par>
                        <p:par>
                          <p:cTn id="28" fill="hold">
                            <p:stCondLst>
                              <p:cond delay="2500"/>
                            </p:stCondLst>
                            <p:childTnLst>
                              <p:par>
                                <p:cTn id="29" presetID="31" presetClass="exit" presetSubtype="0" fill="hold" nodeType="afterEffect">
                                  <p:stCondLst>
                                    <p:cond delay="0"/>
                                  </p:stCondLst>
                                  <p:childTnLst>
                                    <p:anim calcmode="lin" valueType="num">
                                      <p:cBhvr>
                                        <p:cTn id="30" dur="500"/>
                                        <p:tgtEl>
                                          <p:spTgt spid="9227"/>
                                        </p:tgtEl>
                                        <p:attrNameLst>
                                          <p:attrName>ppt_w</p:attrName>
                                        </p:attrNameLst>
                                      </p:cBhvr>
                                      <p:tavLst>
                                        <p:tav tm="0">
                                          <p:val>
                                            <p:strVal val="ppt_w"/>
                                          </p:val>
                                        </p:tav>
                                        <p:tav tm="100000">
                                          <p:val>
                                            <p:fltVal val="0"/>
                                          </p:val>
                                        </p:tav>
                                      </p:tavLst>
                                    </p:anim>
                                    <p:anim calcmode="lin" valueType="num">
                                      <p:cBhvr>
                                        <p:cTn id="31" dur="500"/>
                                        <p:tgtEl>
                                          <p:spTgt spid="9227"/>
                                        </p:tgtEl>
                                        <p:attrNameLst>
                                          <p:attrName>ppt_h</p:attrName>
                                        </p:attrNameLst>
                                      </p:cBhvr>
                                      <p:tavLst>
                                        <p:tav tm="0">
                                          <p:val>
                                            <p:strVal val="ppt_h"/>
                                          </p:val>
                                        </p:tav>
                                        <p:tav tm="100000">
                                          <p:val>
                                            <p:fltVal val="0"/>
                                          </p:val>
                                        </p:tav>
                                      </p:tavLst>
                                    </p:anim>
                                    <p:anim calcmode="lin" valueType="num">
                                      <p:cBhvr>
                                        <p:cTn id="32" dur="500"/>
                                        <p:tgtEl>
                                          <p:spTgt spid="9227"/>
                                        </p:tgtEl>
                                        <p:attrNameLst>
                                          <p:attrName>style.rotation</p:attrName>
                                        </p:attrNameLst>
                                      </p:cBhvr>
                                      <p:tavLst>
                                        <p:tav tm="0">
                                          <p:val>
                                            <p:fltVal val="0"/>
                                          </p:val>
                                        </p:tav>
                                        <p:tav tm="100000">
                                          <p:val>
                                            <p:fltVal val="90"/>
                                          </p:val>
                                        </p:tav>
                                      </p:tavLst>
                                    </p:anim>
                                    <p:animEffect transition="out" filter="fade">
                                      <p:cBhvr>
                                        <p:cTn id="33" dur="500"/>
                                        <p:tgtEl>
                                          <p:spTgt spid="9227"/>
                                        </p:tgtEl>
                                      </p:cBhvr>
                                    </p:animEffect>
                                    <p:set>
                                      <p:cBhvr>
                                        <p:cTn id="34" dur="1" fill="hold">
                                          <p:stCondLst>
                                            <p:cond delay="499"/>
                                          </p:stCondLst>
                                        </p:cTn>
                                        <p:tgtEl>
                                          <p:spTgt spid="9227"/>
                                        </p:tgtEl>
                                        <p:attrNameLst>
                                          <p:attrName>style.visibility</p:attrName>
                                        </p:attrNameLst>
                                      </p:cBhvr>
                                      <p:to>
                                        <p:strVal val="hidden"/>
                                      </p:to>
                                    </p:set>
                                  </p:childTnLst>
                                </p:cTn>
                              </p:par>
                            </p:childTnLst>
                          </p:cTn>
                        </p:par>
                        <p:par>
                          <p:cTn id="35" fill="hold">
                            <p:stCondLst>
                              <p:cond delay="3000"/>
                            </p:stCondLst>
                            <p:childTnLst>
                              <p:par>
                                <p:cTn id="36" presetID="31" presetClass="exit" presetSubtype="0" fill="hold" nodeType="afterEffect">
                                  <p:stCondLst>
                                    <p:cond delay="0"/>
                                  </p:stCondLst>
                                  <p:childTnLst>
                                    <p:anim calcmode="lin" valueType="num">
                                      <p:cBhvr>
                                        <p:cTn id="37" dur="500"/>
                                        <p:tgtEl>
                                          <p:spTgt spid="9229"/>
                                        </p:tgtEl>
                                        <p:attrNameLst>
                                          <p:attrName>ppt_w</p:attrName>
                                        </p:attrNameLst>
                                      </p:cBhvr>
                                      <p:tavLst>
                                        <p:tav tm="0">
                                          <p:val>
                                            <p:strVal val="ppt_w"/>
                                          </p:val>
                                        </p:tav>
                                        <p:tav tm="100000">
                                          <p:val>
                                            <p:fltVal val="0"/>
                                          </p:val>
                                        </p:tav>
                                      </p:tavLst>
                                    </p:anim>
                                    <p:anim calcmode="lin" valueType="num">
                                      <p:cBhvr>
                                        <p:cTn id="38" dur="500"/>
                                        <p:tgtEl>
                                          <p:spTgt spid="9229"/>
                                        </p:tgtEl>
                                        <p:attrNameLst>
                                          <p:attrName>ppt_h</p:attrName>
                                        </p:attrNameLst>
                                      </p:cBhvr>
                                      <p:tavLst>
                                        <p:tav tm="0">
                                          <p:val>
                                            <p:strVal val="ppt_h"/>
                                          </p:val>
                                        </p:tav>
                                        <p:tav tm="100000">
                                          <p:val>
                                            <p:fltVal val="0"/>
                                          </p:val>
                                        </p:tav>
                                      </p:tavLst>
                                    </p:anim>
                                    <p:anim calcmode="lin" valueType="num">
                                      <p:cBhvr>
                                        <p:cTn id="39" dur="500"/>
                                        <p:tgtEl>
                                          <p:spTgt spid="9229"/>
                                        </p:tgtEl>
                                        <p:attrNameLst>
                                          <p:attrName>style.rotation</p:attrName>
                                        </p:attrNameLst>
                                      </p:cBhvr>
                                      <p:tavLst>
                                        <p:tav tm="0">
                                          <p:val>
                                            <p:fltVal val="0"/>
                                          </p:val>
                                        </p:tav>
                                        <p:tav tm="100000">
                                          <p:val>
                                            <p:fltVal val="90"/>
                                          </p:val>
                                        </p:tav>
                                      </p:tavLst>
                                    </p:anim>
                                    <p:animEffect transition="out" filter="fade">
                                      <p:cBhvr>
                                        <p:cTn id="40" dur="500"/>
                                        <p:tgtEl>
                                          <p:spTgt spid="9229"/>
                                        </p:tgtEl>
                                      </p:cBhvr>
                                    </p:animEffect>
                                    <p:set>
                                      <p:cBhvr>
                                        <p:cTn id="41" dur="1" fill="hold">
                                          <p:stCondLst>
                                            <p:cond delay="499"/>
                                          </p:stCondLst>
                                        </p:cTn>
                                        <p:tgtEl>
                                          <p:spTgt spid="9229"/>
                                        </p:tgtEl>
                                        <p:attrNameLst>
                                          <p:attrName>style.visibility</p:attrName>
                                        </p:attrNameLst>
                                      </p:cBhvr>
                                      <p:to>
                                        <p:strVal val="hidden"/>
                                      </p:to>
                                    </p:set>
                                  </p:childTnLst>
                                </p:cTn>
                              </p:par>
                            </p:childTnLst>
                          </p:cTn>
                        </p:par>
                        <p:par>
                          <p:cTn id="42" fill="hold">
                            <p:stCondLst>
                              <p:cond delay="3500"/>
                            </p:stCondLst>
                            <p:childTnLst>
                              <p:par>
                                <p:cTn id="43" presetID="31" presetClass="exit" presetSubtype="0" fill="hold" nodeType="afterEffect">
                                  <p:stCondLst>
                                    <p:cond delay="0"/>
                                  </p:stCondLst>
                                  <p:childTnLst>
                                    <p:anim calcmode="lin" valueType="num">
                                      <p:cBhvr>
                                        <p:cTn id="44" dur="500"/>
                                        <p:tgtEl>
                                          <p:spTgt spid="9231"/>
                                        </p:tgtEl>
                                        <p:attrNameLst>
                                          <p:attrName>ppt_w</p:attrName>
                                        </p:attrNameLst>
                                      </p:cBhvr>
                                      <p:tavLst>
                                        <p:tav tm="0">
                                          <p:val>
                                            <p:strVal val="ppt_w"/>
                                          </p:val>
                                        </p:tav>
                                        <p:tav tm="100000">
                                          <p:val>
                                            <p:fltVal val="0"/>
                                          </p:val>
                                        </p:tav>
                                      </p:tavLst>
                                    </p:anim>
                                    <p:anim calcmode="lin" valueType="num">
                                      <p:cBhvr>
                                        <p:cTn id="45" dur="500"/>
                                        <p:tgtEl>
                                          <p:spTgt spid="9231"/>
                                        </p:tgtEl>
                                        <p:attrNameLst>
                                          <p:attrName>ppt_h</p:attrName>
                                        </p:attrNameLst>
                                      </p:cBhvr>
                                      <p:tavLst>
                                        <p:tav tm="0">
                                          <p:val>
                                            <p:strVal val="ppt_h"/>
                                          </p:val>
                                        </p:tav>
                                        <p:tav tm="100000">
                                          <p:val>
                                            <p:fltVal val="0"/>
                                          </p:val>
                                        </p:tav>
                                      </p:tavLst>
                                    </p:anim>
                                    <p:anim calcmode="lin" valueType="num">
                                      <p:cBhvr>
                                        <p:cTn id="46" dur="500"/>
                                        <p:tgtEl>
                                          <p:spTgt spid="9231"/>
                                        </p:tgtEl>
                                        <p:attrNameLst>
                                          <p:attrName>style.rotation</p:attrName>
                                        </p:attrNameLst>
                                      </p:cBhvr>
                                      <p:tavLst>
                                        <p:tav tm="0">
                                          <p:val>
                                            <p:fltVal val="0"/>
                                          </p:val>
                                        </p:tav>
                                        <p:tav tm="100000">
                                          <p:val>
                                            <p:fltVal val="90"/>
                                          </p:val>
                                        </p:tav>
                                      </p:tavLst>
                                    </p:anim>
                                    <p:animEffect transition="out" filter="fade">
                                      <p:cBhvr>
                                        <p:cTn id="47" dur="500"/>
                                        <p:tgtEl>
                                          <p:spTgt spid="9231"/>
                                        </p:tgtEl>
                                      </p:cBhvr>
                                    </p:animEffect>
                                    <p:set>
                                      <p:cBhvr>
                                        <p:cTn id="48" dur="1" fill="hold">
                                          <p:stCondLst>
                                            <p:cond delay="499"/>
                                          </p:stCondLst>
                                        </p:cTn>
                                        <p:tgtEl>
                                          <p:spTgt spid="9231"/>
                                        </p:tgtEl>
                                        <p:attrNameLst>
                                          <p:attrName>style.visibility</p:attrName>
                                        </p:attrNameLst>
                                      </p:cBhvr>
                                      <p:to>
                                        <p:strVal val="hidden"/>
                                      </p:to>
                                    </p:set>
                                  </p:childTnLst>
                                </p:cTn>
                              </p:par>
                            </p:childTnLst>
                          </p:cTn>
                        </p:par>
                        <p:par>
                          <p:cTn id="49" fill="hold">
                            <p:stCondLst>
                              <p:cond delay="4000"/>
                            </p:stCondLst>
                            <p:childTnLst>
                              <p:par>
                                <p:cTn id="50" presetID="2" presetClass="entr" presetSubtype="9"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0-#ppt_w/2"/>
                                          </p:val>
                                        </p:tav>
                                        <p:tav tm="100000">
                                          <p:val>
                                            <p:strVal val="#ppt_x"/>
                                          </p:val>
                                        </p:tav>
                                      </p:tavLst>
                                    </p:anim>
                                    <p:anim calcmode="lin" valueType="num">
                                      <p:cBhvr additive="base">
                                        <p:cTn id="53" dur="500" fill="hold"/>
                                        <p:tgtEl>
                                          <p:spTgt spid="4"/>
                                        </p:tgtEl>
                                        <p:attrNameLst>
                                          <p:attrName>ppt_y</p:attrName>
                                        </p:attrNameLst>
                                      </p:cBhvr>
                                      <p:tavLst>
                                        <p:tav tm="0">
                                          <p:val>
                                            <p:strVal val="0-#ppt_h/2"/>
                                          </p:val>
                                        </p:tav>
                                        <p:tav tm="100000">
                                          <p:val>
                                            <p:strVal val="#ppt_y"/>
                                          </p:val>
                                        </p:tav>
                                      </p:tavLst>
                                    </p:anim>
                                  </p:childTnLst>
                                </p:cTn>
                              </p:par>
                              <p:par>
                                <p:cTn id="54" presetID="10" presetClass="exit" presetSubtype="0" fill="hold" grpId="1" nodeType="with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par>
                          <p:cTn id="57" fill="hold">
                            <p:stCondLst>
                              <p:cond delay="4500"/>
                            </p:stCondLst>
                            <p:childTnLst>
                              <p:par>
                                <p:cTn id="58" presetID="10" presetClass="entr" presetSubtype="0"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par>
                          <p:cTn id="61" fill="hold">
                            <p:stCondLst>
                              <p:cond delay="5000"/>
                            </p:stCondLst>
                            <p:childTnLst>
                              <p:par>
                                <p:cTn id="62" presetID="26" presetClass="emph" presetSubtype="0" repeatCount="2000" fill="hold" nodeType="afterEffect">
                                  <p:stCondLst>
                                    <p:cond delay="0"/>
                                  </p:stCondLst>
                                  <p:childTnLst>
                                    <p:animEffect transition="out" filter="fade">
                                      <p:cBhvr>
                                        <p:cTn id="63" dur="500" tmFilter="0, 0; .2, .5; .8, .5; 1, 0"/>
                                        <p:tgtEl>
                                          <p:spTgt spid="12"/>
                                        </p:tgtEl>
                                      </p:cBhvr>
                                    </p:animEffect>
                                    <p:animScale>
                                      <p:cBhvr>
                                        <p:cTn id="64"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Users\Tom\AppData\Local\Microsoft\Windows\Temporary Internet Files\Content.IE5\E8DPK5BM\MP900407133[1].jpg"/>
          <p:cNvPicPr>
            <a:picLocks noChangeAspect="1" noChangeArrowheads="1"/>
          </p:cNvPicPr>
          <p:nvPr/>
        </p:nvPicPr>
        <p:blipFill rotWithShape="1">
          <a:blip r:embed="rId2">
            <a:extLst>
              <a:ext uri="{28A0092B-C50C-407E-A947-70E740481C1C}">
                <a14:useLocalDpi xmlns:a14="http://schemas.microsoft.com/office/drawing/2010/main" val="0"/>
              </a:ext>
            </a:extLst>
          </a:blip>
          <a:srcRect t="3125" b="3125"/>
          <a:stretch/>
        </p:blipFill>
        <p:spPr bwMode="auto">
          <a:xfrm>
            <a:off x="0" y="0"/>
            <a:ext cx="9144000"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Rectangular Callout 4"/>
          <p:cNvSpPr/>
          <p:nvPr/>
        </p:nvSpPr>
        <p:spPr>
          <a:xfrm>
            <a:off x="533400" y="495300"/>
            <a:ext cx="5791200" cy="1104900"/>
          </a:xfrm>
          <a:prstGeom prst="wedgeRectCallout">
            <a:avLst>
              <a:gd name="adj1" fmla="val 55230"/>
              <a:gd name="adj2" fmla="val 13219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smtClean="0"/>
              <a:t>Just because we don’t tax... doesn’t mean that we can’t!</a:t>
            </a:r>
            <a:endParaRPr lang="en-US" sz="3200" dirty="0"/>
          </a:p>
        </p:txBody>
      </p:sp>
    </p:spTree>
    <p:extLst>
      <p:ext uri="{BB962C8B-B14F-4D97-AF65-F5344CB8AC3E}">
        <p14:creationId xmlns:p14="http://schemas.microsoft.com/office/powerpoint/2010/main" val="2624875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124450" cy="21336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Chain </a:t>
            </a:r>
            <a:b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Events</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228600" y="2895600"/>
            <a:ext cx="4895850" cy="2590800"/>
          </a:xfrm>
        </p:spPr>
        <p:txBody>
          <a:bodyPr>
            <a:noAutofit/>
          </a:bodyPr>
          <a:lstStyle/>
          <a:p>
            <a:r>
              <a:rPr lang="en-US" sz="3300" dirty="0" smtClean="0"/>
              <a:t>Tea Act</a:t>
            </a:r>
          </a:p>
          <a:p>
            <a:r>
              <a:rPr lang="en-US" sz="3300" dirty="0" smtClean="0"/>
              <a:t>Boston Tea Party</a:t>
            </a:r>
          </a:p>
          <a:p>
            <a:r>
              <a:rPr lang="en-US" sz="3300" dirty="0" smtClean="0"/>
              <a:t>Intolerable Acts</a:t>
            </a:r>
          </a:p>
          <a:p>
            <a:r>
              <a:rPr lang="en-US" sz="3300" dirty="0" smtClean="0"/>
              <a:t>Lexington &amp; Concord</a:t>
            </a:r>
            <a:endParaRPr lang="en-US" sz="3300" dirty="0"/>
          </a:p>
        </p:txBody>
      </p:sp>
      <p:pic>
        <p:nvPicPr>
          <p:cNvPr id="3074" name="Picture 2" descr="http://farm1.staticflickr.com/224/522032651_a4efb16f62_b.jpg"/>
          <p:cNvPicPr>
            <a:picLocks noChangeAspect="1" noChangeArrowheads="1"/>
          </p:cNvPicPr>
          <p:nvPr/>
        </p:nvPicPr>
        <p:blipFill rotWithShape="1">
          <a:blip r:embed="rId2">
            <a:extLst>
              <a:ext uri="{28A0092B-C50C-407E-A947-70E740481C1C}">
                <a14:useLocalDpi xmlns:a14="http://schemas.microsoft.com/office/drawing/2010/main" val="0"/>
              </a:ext>
            </a:extLst>
          </a:blip>
          <a:srcRect l="4902" r="16956"/>
          <a:stretch/>
        </p:blipFill>
        <p:spPr bwMode="auto">
          <a:xfrm>
            <a:off x="5124450" y="0"/>
            <a:ext cx="4038600" cy="6819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2057400"/>
            <a:ext cx="5124450" cy="461665"/>
          </a:xfrm>
          <a:prstGeom prst="rect">
            <a:avLst/>
          </a:prstGeom>
        </p:spPr>
        <p:txBody>
          <a:bodyPr wrap="square">
            <a:spAutoFit/>
          </a:bodyPr>
          <a:lstStyle/>
          <a:p>
            <a:pPr algn="ctr"/>
            <a:r>
              <a:rPr lang="en-US" sz="2400" b="1" dirty="0" smtClean="0">
                <a:latin typeface="Lucida Calligraphy" pitchFamily="66" charset="0"/>
              </a:rPr>
              <a:t>Leading to the Revolution</a:t>
            </a:r>
            <a:endParaRPr lang="en-US" sz="2400" b="1" dirty="0">
              <a:latin typeface="Lucida Calligraphy" pitchFamily="66" charset="0"/>
            </a:endParaRPr>
          </a:p>
        </p:txBody>
      </p:sp>
      <p:sp>
        <p:nvSpPr>
          <p:cNvPr id="5" name="Rectangle 4"/>
          <p:cNvSpPr/>
          <p:nvPr/>
        </p:nvSpPr>
        <p:spPr>
          <a:xfrm>
            <a:off x="0" y="6512124"/>
            <a:ext cx="2379177" cy="307777"/>
          </a:xfrm>
          <a:prstGeom prst="rect">
            <a:avLst/>
          </a:prstGeom>
        </p:spPr>
        <p:txBody>
          <a:bodyPr wrap="none">
            <a:spAutoFit/>
          </a:bodyPr>
          <a:lstStyle/>
          <a:p>
            <a:r>
              <a:rPr lang="en-US" sz="1400" b="1" dirty="0" smtClean="0"/>
              <a:t>Photo Credit:  </a:t>
            </a:r>
            <a:r>
              <a:rPr lang="en-US" sz="1400" b="1" dirty="0" smtClean="0">
                <a:hlinkClick r:id="rId3"/>
              </a:rPr>
              <a:t>Darwin </a:t>
            </a:r>
            <a:r>
              <a:rPr lang="en-US" sz="1400" b="1" dirty="0">
                <a:hlinkClick r:id="rId3"/>
              </a:rPr>
              <a:t>Bell</a:t>
            </a:r>
            <a:endParaRPr lang="en-US" sz="1400" dirty="0"/>
          </a:p>
        </p:txBody>
      </p:sp>
    </p:spTree>
    <p:extLst>
      <p:ext uri="{BB962C8B-B14F-4D97-AF65-F5344CB8AC3E}">
        <p14:creationId xmlns:p14="http://schemas.microsoft.com/office/powerpoint/2010/main" val="2398177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descr="http://farm6.staticflickr.com/5025/5588594181_e1506cbc95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05900" cy="60735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p>
          <a:p>
            <a:pPr algn="ctr"/>
            <a:r>
              <a:rPr lang="en-US"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Parliament</a:t>
            </a:r>
            <a:r>
              <a:rPr lang="en-US" sz="4000" b="1" dirty="0" smtClean="0"/>
              <a:t/>
            </a:r>
            <a:br>
              <a:rPr lang="en-US" sz="4000" b="1" dirty="0" smtClean="0"/>
            </a:br>
            <a:r>
              <a:rPr lang="en-US" sz="4400" b="1" dirty="0" smtClean="0"/>
              <a:t>Grants a</a:t>
            </a:r>
            <a:r>
              <a:rPr lang="en-US" sz="4000" b="1" dirty="0" smtClean="0"/>
              <a:t/>
            </a:r>
            <a:br>
              <a:rPr lang="en-US" sz="4000" b="1" dirty="0" smtClean="0"/>
            </a:b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rPr>
              <a:t>Monopoly</a:t>
            </a:r>
            <a:r>
              <a:rPr lang="en-US" sz="4800" b="1" dirty="0" smtClean="0">
                <a:latin typeface="Lucida Calligraphy" pitchFamily="66" charset="0"/>
              </a:rPr>
              <a:t/>
            </a:r>
            <a:br>
              <a:rPr lang="en-US" sz="4800" b="1" dirty="0" smtClean="0">
                <a:latin typeface="Lucida Calligraphy" pitchFamily="66" charset="0"/>
              </a:rPr>
            </a:br>
            <a:r>
              <a:rPr lang="en-US" sz="5400" b="1" dirty="0" smtClean="0"/>
              <a:t>to a British</a:t>
            </a:r>
            <a:r>
              <a:rPr lang="en-US" sz="4000" b="1" dirty="0" smtClean="0"/>
              <a:t/>
            </a:r>
            <a:br>
              <a:rPr lang="en-US" sz="4000" b="1" dirty="0" smtClean="0"/>
            </a:br>
            <a:r>
              <a:rPr lang="en-US"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rPr>
              <a:t>Company</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Lucida Calligraphy" pitchFamily="66" charset="0"/>
            </a:endParaRPr>
          </a:p>
        </p:txBody>
      </p:sp>
      <p:sp>
        <p:nvSpPr>
          <p:cNvPr id="7" name="Title 1"/>
          <p:cNvSpPr>
            <a:spLocks noGrp="1"/>
          </p:cNvSpPr>
          <p:nvPr>
            <p:ph type="title"/>
          </p:nvPr>
        </p:nvSpPr>
        <p:spPr>
          <a:xfrm>
            <a:off x="152400" y="152400"/>
            <a:ext cx="7084096" cy="1143000"/>
          </a:xfrm>
        </p:spPr>
        <p:txBody>
          <a:bodyPr>
            <a:noAutofit/>
          </a:bodyPr>
          <a:lstStyle/>
          <a:p>
            <a:pPr algn="l"/>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Tea Act</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 Placeholder 3"/>
          <p:cNvSpPr txBox="1">
            <a:spLocks/>
          </p:cNvSpPr>
          <p:nvPr/>
        </p:nvSpPr>
        <p:spPr>
          <a:xfrm>
            <a:off x="6978396" y="457200"/>
            <a:ext cx="2013204" cy="639762"/>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1773</a:t>
            </a:r>
            <a:endParaRPr lang="en-US"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6533132" y="6488668"/>
            <a:ext cx="2534668" cy="307777"/>
          </a:xfrm>
          <a:prstGeom prst="rect">
            <a:avLst/>
          </a:prstGeom>
        </p:spPr>
        <p:txBody>
          <a:bodyPr wrap="none">
            <a:spAutoFit/>
          </a:bodyPr>
          <a:lstStyle/>
          <a:p>
            <a:r>
              <a:rPr lang="en-US" sz="1400" b="1" dirty="0" smtClean="0"/>
              <a:t>Photo Credit:  </a:t>
            </a:r>
            <a:r>
              <a:rPr lang="en-US" sz="1400" b="1" dirty="0" smtClean="0">
                <a:hlinkClick r:id="rId3"/>
              </a:rPr>
              <a:t>John-Morgan</a:t>
            </a:r>
            <a:endParaRPr lang="en-US" sz="1400" dirty="0"/>
          </a:p>
        </p:txBody>
      </p:sp>
    </p:spTree>
    <p:extLst>
      <p:ext uri="{BB962C8B-B14F-4D97-AF65-F5344CB8AC3E}">
        <p14:creationId xmlns:p14="http://schemas.microsoft.com/office/powerpoint/2010/main" val="149999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accent3">
                <a:lumMod val="50000"/>
              </a:schemeClr>
            </a:gs>
            <a:gs pos="100000">
              <a:schemeClr val="bg1">
                <a:lumMod val="90000"/>
                <a:lumOff val="1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7" name="Title 1"/>
          <p:cNvSpPr>
            <a:spLocks noGrp="1"/>
          </p:cNvSpPr>
          <p:nvPr>
            <p:ph type="title"/>
          </p:nvPr>
        </p:nvSpPr>
        <p:spPr>
          <a:xfrm>
            <a:off x="152400" y="152400"/>
            <a:ext cx="7084096" cy="1143000"/>
          </a:xfrm>
        </p:spPr>
        <p:txBody>
          <a:bodyPr>
            <a:noAutofit/>
          </a:bodyPr>
          <a:lstStyle/>
          <a:p>
            <a:pPr algn="l"/>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Boston Tea Party</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 Placeholder 3"/>
          <p:cNvSpPr txBox="1">
            <a:spLocks/>
          </p:cNvSpPr>
          <p:nvPr/>
        </p:nvSpPr>
        <p:spPr>
          <a:xfrm>
            <a:off x="6978396" y="457200"/>
            <a:ext cx="2013204" cy="639762"/>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1773</a:t>
            </a:r>
            <a:endParaRPr lang="en-US"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descr="File:Boston Tea Party-1973 issue-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30" y="1374791"/>
            <a:ext cx="8512270" cy="533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982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accent3">
                <a:lumMod val="50000"/>
              </a:schemeClr>
            </a:gs>
            <a:gs pos="100000">
              <a:schemeClr val="bg1">
                <a:lumMod val="90000"/>
                <a:lumOff val="1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7" name="Title 1"/>
          <p:cNvSpPr>
            <a:spLocks noGrp="1"/>
          </p:cNvSpPr>
          <p:nvPr>
            <p:ph type="title"/>
          </p:nvPr>
        </p:nvSpPr>
        <p:spPr>
          <a:xfrm>
            <a:off x="152400" y="152400"/>
            <a:ext cx="7084096" cy="1143000"/>
          </a:xfrm>
        </p:spPr>
        <p:txBody>
          <a:bodyPr>
            <a:noAutofit/>
          </a:bodyPr>
          <a:lstStyle/>
          <a:p>
            <a:pPr algn="l"/>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Intolerable Acts</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 Placeholder 3"/>
          <p:cNvSpPr txBox="1">
            <a:spLocks/>
          </p:cNvSpPr>
          <p:nvPr/>
        </p:nvSpPr>
        <p:spPr>
          <a:xfrm>
            <a:off x="6978396" y="457200"/>
            <a:ext cx="2013204" cy="639762"/>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1774</a:t>
            </a:r>
            <a:endParaRPr lang="en-US"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101" name="Picture 5" descr="C:\Users\Tom\AppData\Local\Microsoft\Windows\Temporary Internet Files\Content.IE5\3J1VCP10\MP900402417[2].jpg"/>
          <p:cNvPicPr>
            <a:picLocks noChangeAspect="1" noChangeArrowheads="1"/>
          </p:cNvPicPr>
          <p:nvPr/>
        </p:nvPicPr>
        <p:blipFill rotWithShape="1">
          <a:blip r:embed="rId2">
            <a:extLst>
              <a:ext uri="{28A0092B-C50C-407E-A947-70E740481C1C}">
                <a14:useLocalDpi xmlns:a14="http://schemas.microsoft.com/office/drawing/2010/main" val="0"/>
              </a:ext>
            </a:extLst>
          </a:blip>
          <a:srcRect b="4278"/>
          <a:stretch/>
        </p:blipFill>
        <p:spPr bwMode="auto">
          <a:xfrm>
            <a:off x="228600" y="1219200"/>
            <a:ext cx="8686800" cy="55412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0" y="2694563"/>
            <a:ext cx="2819400" cy="1877437"/>
          </a:xfrm>
          <a:prstGeom prst="rect">
            <a:avLst/>
          </a:prstGeom>
          <a:noFill/>
        </p:spPr>
        <p:txBody>
          <a:bodyPr wrap="square" rtlCol="0">
            <a:spAutoFit/>
          </a:bodyPr>
          <a:lstStyle/>
          <a:p>
            <a:pPr algn="ctr"/>
            <a:r>
              <a:rPr lang="en-US" sz="4000" dirty="0" smtClean="0"/>
              <a:t>MARTIAL </a:t>
            </a:r>
            <a:r>
              <a:rPr lang="en-US" sz="7200" dirty="0" smtClean="0"/>
              <a:t>LAW</a:t>
            </a:r>
            <a:endParaRPr lang="en-US" sz="8000" dirty="0"/>
          </a:p>
        </p:txBody>
      </p:sp>
    </p:spTree>
    <p:extLst>
      <p:ext uri="{BB962C8B-B14F-4D97-AF65-F5344CB8AC3E}">
        <p14:creationId xmlns:p14="http://schemas.microsoft.com/office/powerpoint/2010/main" val="3731877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122" name="Picture 2" descr="http://farm3.staticflickr.com/2628/4058237387_ab1c455863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89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48400" y="6494502"/>
            <a:ext cx="2839239" cy="307777"/>
          </a:xfrm>
          <a:prstGeom prst="rect">
            <a:avLst/>
          </a:prstGeom>
        </p:spPr>
        <p:txBody>
          <a:bodyPr wrap="none">
            <a:spAutoFit/>
          </a:bodyPr>
          <a:lstStyle/>
          <a:p>
            <a:r>
              <a:rPr lang="en-US" sz="1400" b="1" dirty="0" smtClean="0"/>
              <a:t>Photo Credit : </a:t>
            </a:r>
            <a:r>
              <a:rPr lang="en-US" sz="1400" b="1" dirty="0" smtClean="0">
                <a:hlinkClick r:id="rId3"/>
              </a:rPr>
              <a:t>Jeanette </a:t>
            </a:r>
            <a:r>
              <a:rPr lang="en-US" sz="1400" b="1" dirty="0">
                <a:hlinkClick r:id="rId3"/>
              </a:rPr>
              <a:t>Runyon</a:t>
            </a:r>
            <a:endParaRPr lang="en-US" sz="1400" dirty="0"/>
          </a:p>
        </p:txBody>
      </p:sp>
      <p:sp>
        <p:nvSpPr>
          <p:cNvPr id="8" name="TextBox 7"/>
          <p:cNvSpPr txBox="1"/>
          <p:nvPr/>
        </p:nvSpPr>
        <p:spPr>
          <a:xfrm>
            <a:off x="0" y="381000"/>
            <a:ext cx="4148584" cy="1754326"/>
          </a:xfrm>
          <a:prstGeom prst="rect">
            <a:avLst/>
          </a:prstGeom>
          <a:noFill/>
        </p:spPr>
        <p:txBody>
          <a:bodyPr wrap="square" rtlCol="0">
            <a:spAutoFit/>
          </a:bodyPr>
          <a:lstStyle/>
          <a:p>
            <a:pPr algn="ctr"/>
            <a:r>
              <a:rPr lang="en-US" sz="6000" dirty="0" smtClean="0"/>
              <a:t>The </a:t>
            </a:r>
            <a:r>
              <a:rPr lang="en-US" sz="4800" dirty="0" smtClean="0"/>
              <a:t/>
            </a:r>
            <a:br>
              <a:rPr lang="en-US" sz="4800" dirty="0" smtClean="0"/>
            </a:b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rPr>
              <a:t>Minuteman</a:t>
            </a:r>
            <a:endParaRPr lang="en-US" sz="4800" dirty="0">
              <a:latin typeface="Lucida Calligraphy" pitchFamily="66" charset="0"/>
            </a:endParaRPr>
          </a:p>
        </p:txBody>
      </p:sp>
    </p:spTree>
    <p:extLst>
      <p:ext uri="{BB962C8B-B14F-4D97-AF65-F5344CB8AC3E}">
        <p14:creationId xmlns:p14="http://schemas.microsoft.com/office/powerpoint/2010/main" val="1534532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arm4.staticflickr.com/3190/2337955043_83225ff261_b.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4662" t="10969"/>
          <a:stretch/>
        </p:blipFill>
        <p:spPr bwMode="auto">
          <a:xfrm>
            <a:off x="4231394" y="0"/>
            <a:ext cx="4912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6431518"/>
            <a:ext cx="2972289" cy="307777"/>
          </a:xfrm>
          <a:prstGeom prst="rect">
            <a:avLst/>
          </a:prstGeom>
        </p:spPr>
        <p:txBody>
          <a:bodyPr wrap="none">
            <a:spAutoFit/>
          </a:bodyPr>
          <a:lstStyle/>
          <a:p>
            <a:r>
              <a:rPr lang="en-US" sz="1400" b="1" dirty="0" smtClean="0"/>
              <a:t>Photo Credit:  </a:t>
            </a:r>
            <a:r>
              <a:rPr lang="en-US" sz="1400" b="1" dirty="0" smtClean="0">
                <a:hlinkClick r:id="rId4"/>
              </a:rPr>
              <a:t>Rachel </a:t>
            </a:r>
            <a:r>
              <a:rPr lang="en-US" sz="1400" b="1" dirty="0">
                <a:hlinkClick r:id="rId4"/>
              </a:rPr>
              <a:t>Ford James</a:t>
            </a:r>
            <a:endParaRPr lang="en-US" sz="1400" dirty="0"/>
          </a:p>
        </p:txBody>
      </p:sp>
      <p:sp>
        <p:nvSpPr>
          <p:cNvPr id="6" name="TextBox 5"/>
          <p:cNvSpPr txBox="1"/>
          <p:nvPr/>
        </p:nvSpPr>
        <p:spPr>
          <a:xfrm>
            <a:off x="0" y="381000"/>
            <a:ext cx="4231394" cy="1754326"/>
          </a:xfrm>
          <a:prstGeom prst="rect">
            <a:avLst/>
          </a:prstGeom>
          <a:noFill/>
        </p:spPr>
        <p:txBody>
          <a:bodyPr wrap="square" rtlCol="0">
            <a:spAutoFit/>
          </a:bodyPr>
          <a:lstStyle/>
          <a:p>
            <a:pPr algn="ctr"/>
            <a:r>
              <a:rPr lang="en-US" sz="6000" dirty="0" smtClean="0"/>
              <a:t>The </a:t>
            </a:r>
            <a:r>
              <a:rPr lang="en-US" sz="4800" dirty="0" smtClean="0"/>
              <a:t/>
            </a:r>
            <a:br>
              <a:rPr lang="en-US" sz="4800" dirty="0" smtClean="0"/>
            </a:br>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rPr>
              <a:t>Minuteman</a:t>
            </a:r>
            <a:endParaRPr lang="en-US" sz="4800" dirty="0">
              <a:latin typeface="Lucida Calligraphy" pitchFamily="66" charset="0"/>
            </a:endParaRPr>
          </a:p>
        </p:txBody>
      </p:sp>
    </p:spTree>
    <p:extLst>
      <p:ext uri="{BB962C8B-B14F-4D97-AF65-F5344CB8AC3E}">
        <p14:creationId xmlns:p14="http://schemas.microsoft.com/office/powerpoint/2010/main" val="1797272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accent3">
                <a:lumMod val="50000"/>
              </a:schemeClr>
            </a:gs>
            <a:gs pos="100000">
              <a:schemeClr val="bg1">
                <a:lumMod val="90000"/>
                <a:lumOff val="10000"/>
              </a:schemeClr>
            </a:gs>
          </a:gsLst>
          <a:lin ang="5400000" scaled="0"/>
          <a:tileRect/>
        </a:gradFill>
        <a:effectLst/>
      </p:bgPr>
    </p:bg>
    <p:spTree>
      <p:nvGrpSpPr>
        <p:cNvPr id="1" name=""/>
        <p:cNvGrpSpPr/>
        <p:nvPr/>
      </p:nvGrpSpPr>
      <p:grpSpPr>
        <a:xfrm>
          <a:off x="0" y="0"/>
          <a:ext cx="0" cy="0"/>
          <a:chOff x="0" y="0"/>
          <a:chExt cx="0" cy="0"/>
        </a:xfrm>
      </p:grpSpPr>
      <p:pic>
        <p:nvPicPr>
          <p:cNvPr id="8" name="Picture 2" descr="File:The Death of General Wolfe B.West,1770.jpg"/>
          <p:cNvPicPr>
            <a:picLocks noChangeAspect="1" noChangeArrowheads="1"/>
          </p:cNvPicPr>
          <p:nvPr/>
        </p:nvPicPr>
        <p:blipFill rotWithShape="1">
          <a:blip r:embed="rId2">
            <a:extLst>
              <a:ext uri="{28A0092B-C50C-407E-A947-70E740481C1C}">
                <a14:useLocalDpi xmlns:a14="http://schemas.microsoft.com/office/drawing/2010/main" val="0"/>
              </a:ext>
            </a:extLst>
          </a:blip>
          <a:srcRect l="3283" r="3427" b="1458"/>
          <a:stretch/>
        </p:blipFill>
        <p:spPr bwMode="auto">
          <a:xfrm>
            <a:off x="215626" y="1883978"/>
            <a:ext cx="6720632" cy="47296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srcRect/>
          <a:stretch>
            <a:fillRect/>
          </a:stretch>
        </p:blipFill>
        <p:spPr bwMode="auto">
          <a:xfrm>
            <a:off x="7162800" y="1883979"/>
            <a:ext cx="1828800" cy="28575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rcRect/>
          <a:stretch>
            <a:fillRect/>
          </a:stretch>
        </p:blipFill>
        <p:spPr bwMode="auto">
          <a:xfrm>
            <a:off x="7162799" y="4948386"/>
            <a:ext cx="1828799" cy="1665248"/>
          </a:xfrm>
          <a:prstGeom prst="rect">
            <a:avLst/>
          </a:prstGeom>
          <a:noFill/>
          <a:ln w="9525">
            <a:noFill/>
            <a:miter lim="800000"/>
            <a:headEnd/>
            <a:tailEnd/>
          </a:ln>
        </p:spPr>
      </p:pic>
      <p:sp>
        <p:nvSpPr>
          <p:cNvPr id="7" name="Title 1"/>
          <p:cNvSpPr>
            <a:spLocks noGrp="1"/>
          </p:cNvSpPr>
          <p:nvPr>
            <p:ph type="title"/>
          </p:nvPr>
        </p:nvSpPr>
        <p:spPr>
          <a:xfrm>
            <a:off x="76200" y="-152400"/>
            <a:ext cx="9144000" cy="26670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6600"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French and Indian War</a:t>
            </a:r>
            <a:endParaRPr lang="en-US" sz="6600"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Text Placeholder 3"/>
          <p:cNvSpPr txBox="1">
            <a:spLocks/>
          </p:cNvSpPr>
          <p:nvPr/>
        </p:nvSpPr>
        <p:spPr>
          <a:xfrm>
            <a:off x="6019800" y="1066800"/>
            <a:ext cx="2971800" cy="639762"/>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1754-63</a:t>
            </a:r>
            <a:endParaRPr lang="en-US" sz="4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788105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096963"/>
            <a:ext cx="4800600" cy="1265238"/>
          </a:xfrm>
        </p:spPr>
        <p:txBody>
          <a:bodyPr>
            <a:noAutofit/>
          </a:bodyPr>
          <a:lstStyle/>
          <a:p>
            <a:pPr marL="0" indent="0" algn="ctr">
              <a:buNone/>
            </a:pPr>
            <a:r>
              <a:rPr lang="en-US" sz="3600" dirty="0" smtClean="0"/>
              <a:t>OBJECTIVE:</a:t>
            </a:r>
          </a:p>
          <a:p>
            <a:pPr marL="0" indent="0" algn="ctr">
              <a:buNone/>
            </a:pPr>
            <a:r>
              <a:rPr lang="en-US" sz="3600" i="1" dirty="0" smtClean="0"/>
              <a:t>Seize the Arsenal</a:t>
            </a:r>
            <a:endParaRPr lang="en-US" sz="3600" i="1" dirty="0"/>
          </a:p>
        </p:txBody>
      </p:sp>
      <p:sp>
        <p:nvSpPr>
          <p:cNvPr id="4" name="Title 1"/>
          <p:cNvSpPr>
            <a:spLocks noGrp="1"/>
          </p:cNvSpPr>
          <p:nvPr>
            <p:ph type="title"/>
          </p:nvPr>
        </p:nvSpPr>
        <p:spPr>
          <a:xfrm>
            <a:off x="152400" y="0"/>
            <a:ext cx="7084096" cy="2133600"/>
          </a:xfrm>
        </p:spPr>
        <p:txBody>
          <a:bodyPr>
            <a:noAutofit/>
          </a:bodyPr>
          <a:lstStyle/>
          <a:p>
            <a:pPr algn="l"/>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Lexington &amp; Concord</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 Placeholder 3"/>
          <p:cNvSpPr txBox="1">
            <a:spLocks/>
          </p:cNvSpPr>
          <p:nvPr/>
        </p:nvSpPr>
        <p:spPr>
          <a:xfrm>
            <a:off x="6978396" y="457200"/>
            <a:ext cx="2013204" cy="639762"/>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1775</a:t>
            </a:r>
            <a:endParaRPr lang="en-US"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194" name="Picture 2" descr="File:Concord Expedition and Patriot Messeng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17182"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878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farm3.staticflickr.com/2347/1990353932_336684db7d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37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File:Massachusetts quarter, reverse side, 2000.png"/>
          <p:cNvPicPr>
            <a:picLocks noChangeAspect="1" noChangeArrowheads="1"/>
          </p:cNvPicPr>
          <p:nvPr/>
        </p:nvPicPr>
        <p:blipFill rotWithShape="1">
          <a:blip r:embed="rId2">
            <a:extLst>
              <a:ext uri="{28A0092B-C50C-407E-A947-70E740481C1C}">
                <a14:useLocalDpi xmlns:a14="http://schemas.microsoft.com/office/drawing/2010/main" val="0"/>
              </a:ext>
            </a:extLst>
          </a:blip>
          <a:srcRect l="1175" t="1416" r="3692" b="3291"/>
          <a:stretch/>
        </p:blipFill>
        <p:spPr bwMode="auto">
          <a:xfrm>
            <a:off x="1295400" y="133350"/>
            <a:ext cx="6496050" cy="649605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358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074" y="4032371"/>
            <a:ext cx="5066215" cy="1530229"/>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1000" y="4032370"/>
            <a:ext cx="5206435" cy="1530229"/>
          </a:xfrm>
          <a:prstGeom prst="rect">
            <a:avLst/>
          </a:prstGeom>
        </p:spPr>
      </p:pic>
    </p:spTree>
    <p:extLst>
      <p:ext uri="{BB962C8B-B14F-4D97-AF65-F5344CB8AC3E}">
        <p14:creationId xmlns:p14="http://schemas.microsoft.com/office/powerpoint/2010/main" val="8038165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C:\Users\Tom\AppData\Local\Microsoft\Windows\Temporary Internet Files\Content.IE5\ETTPEWRJ\MP900382663[1].jpg"/>
          <p:cNvPicPr>
            <a:picLocks noChangeAspect="1" noChangeArrowheads="1"/>
          </p:cNvPicPr>
          <p:nvPr/>
        </p:nvPicPr>
        <p:blipFill rotWithShape="1">
          <a:blip r:embed="rId2">
            <a:extLst>
              <a:ext uri="{28A0092B-C50C-407E-A947-70E740481C1C}">
                <a14:useLocalDpi xmlns:a14="http://schemas.microsoft.com/office/drawing/2010/main" val="0"/>
              </a:ext>
            </a:extLst>
          </a:blip>
          <a:srcRect l="2381" r="2380"/>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 y="2819400"/>
            <a:ext cx="3086100" cy="369331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Wars</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8800" b="1" dirty="0" smtClean="0">
                <a:ln w="11430"/>
                <a:solidFill>
                  <a:schemeClr val="bg1"/>
                </a:solidFill>
                <a:effectLst>
                  <a:outerShdw blurRad="50800" dist="39000" dir="5460000" algn="tl">
                    <a:srgbClr val="000000">
                      <a:alpha val="38000"/>
                    </a:srgbClr>
                  </a:outerShdw>
                </a:effectLst>
                <a:latin typeface="Forte" pitchFamily="66" charset="0"/>
              </a:rPr>
              <a:t>Cost</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Money</a:t>
            </a:r>
          </a:p>
        </p:txBody>
      </p:sp>
    </p:spTree>
    <p:extLst>
      <p:ext uri="{BB962C8B-B14F-4D97-AF65-F5344CB8AC3E}">
        <p14:creationId xmlns:p14="http://schemas.microsoft.com/office/powerpoint/2010/main" val="2699669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Autofit/>
          </a:bodyPr>
          <a:lstStyle/>
          <a:p>
            <a:pPr algn="l"/>
            <a:r>
              <a:rPr lang="en-US" sz="6600" dirty="0" smtClean="0"/>
              <a:t>British National Debt</a:t>
            </a:r>
            <a:endParaRPr lang="en-US" sz="6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2135402"/>
              </p:ext>
            </p:extLst>
          </p:nvPr>
        </p:nvGraphicFramePr>
        <p:xfrm>
          <a:off x="258097" y="1828800"/>
          <a:ext cx="8885903"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04800" y="1066800"/>
            <a:ext cx="7503977" cy="523220"/>
          </a:xfrm>
          <a:prstGeom prst="rect">
            <a:avLst/>
          </a:prstGeom>
        </p:spPr>
        <p:txBody>
          <a:bodyPr wrap="none">
            <a:spAutoFit/>
          </a:bodyPr>
          <a:lstStyle/>
          <a:p>
            <a:r>
              <a:rPr lang="en-US" sz="2800" dirty="0" smtClean="0">
                <a:latin typeface="Lucida Calligraphy" pitchFamily="66" charset="0"/>
              </a:rPr>
              <a:t>Following the French and Indian War</a:t>
            </a:r>
            <a:endParaRPr lang="en-US" sz="2800" dirty="0">
              <a:latin typeface="Lucida Calligraphy" pitchFamily="66" charset="0"/>
            </a:endParaRPr>
          </a:p>
        </p:txBody>
      </p:sp>
    </p:spTree>
    <p:extLst>
      <p:ext uri="{BB962C8B-B14F-4D97-AF65-F5344CB8AC3E}">
        <p14:creationId xmlns:p14="http://schemas.microsoft.com/office/powerpoint/2010/main" val="2141424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8" descr="C:\Users\Tom\AppData\Local\Microsoft\Windows\Temporary Internet Files\Content.IE5\3J1VCP10\MP900402417[1].jpg"/>
          <p:cNvPicPr>
            <a:picLocks noChangeAspect="1" noChangeArrowheads="1"/>
          </p:cNvPicPr>
          <p:nvPr/>
        </p:nvPicPr>
        <p:blipFill rotWithShape="1">
          <a:blip r:embed="rId2">
            <a:extLst>
              <a:ext uri="{28A0092B-C50C-407E-A947-70E740481C1C}">
                <a14:useLocalDpi xmlns:a14="http://schemas.microsoft.com/office/drawing/2010/main" val="0"/>
              </a:ext>
            </a:extLst>
          </a:blip>
          <a:srcRect r="1114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05400" y="228600"/>
            <a:ext cx="4038600" cy="4154984"/>
          </a:xfrm>
          <a:prstGeom prst="rect">
            <a:avLst/>
          </a:prstGeom>
          <a:noFill/>
        </p:spPr>
        <p:txBody>
          <a:bodyPr wrap="square" rtlCol="0">
            <a:spAutoFit/>
          </a:bodyPr>
          <a:lstStyle/>
          <a:p>
            <a:pPr algn="ctr"/>
            <a:r>
              <a:rPr lang="en-US" sz="8000" dirty="0" smtClean="0">
                <a:ln>
                  <a:solidFill>
                    <a:schemeClr val="bg1"/>
                  </a:solidFill>
                </a:ln>
                <a:effectLst/>
              </a:rPr>
              <a:t>Cost of </a:t>
            </a:r>
            <a:r>
              <a:rPr lang="en-US" sz="6000" dirty="0" smtClean="0">
                <a:ln>
                  <a:solidFill>
                    <a:schemeClr val="bg1"/>
                  </a:solidFill>
                </a:ln>
                <a:effectLst/>
              </a:rPr>
              <a:t/>
            </a:r>
            <a:br>
              <a:rPr lang="en-US" sz="6000" dirty="0" smtClean="0">
                <a:ln>
                  <a:solidFill>
                    <a:schemeClr val="bg1"/>
                  </a:solidFill>
                </a:ln>
                <a:effectLst/>
              </a:rPr>
            </a:br>
            <a:r>
              <a:rPr lang="en-US" sz="6000" b="1" spc="200" dirty="0" smtClean="0">
                <a:ln w="29210">
                  <a:solidFill>
                    <a:schemeClr val="accent3">
                      <a:tint val="10000"/>
                    </a:schemeClr>
                  </a:solidFill>
                </a:ln>
                <a:solidFill>
                  <a:schemeClr val="accent3">
                    <a:satMod val="200000"/>
                    <a:alpha val="50000"/>
                  </a:schemeClr>
                </a:solidFill>
                <a:effectLst>
                  <a:glow rad="63500">
                    <a:schemeClr val="bg1">
                      <a:alpha val="40000"/>
                    </a:schemeClr>
                  </a:glow>
                  <a:innerShdw blurRad="50800" dist="50800" dir="8100000">
                    <a:srgbClr val="7D7D7D">
                      <a:alpha val="73000"/>
                    </a:srgbClr>
                  </a:innerShdw>
                </a:effectLst>
                <a:latin typeface="Forte" pitchFamily="66" charset="0"/>
              </a:rPr>
              <a:t>Quartering</a:t>
            </a:r>
            <a:r>
              <a:rPr lang="en-US" sz="6000" b="1" spc="200" dirty="0" smtClean="0">
                <a:ln w="29210">
                  <a:solidFill>
                    <a:schemeClr val="accent3">
                      <a:tint val="10000"/>
                    </a:schemeClr>
                  </a:solidFill>
                </a:ln>
                <a:solidFill>
                  <a:schemeClr val="accent3">
                    <a:satMod val="200000"/>
                    <a:alpha val="50000"/>
                  </a:schemeClr>
                </a:solidFill>
                <a:effectLst>
                  <a:glow rad="63500">
                    <a:schemeClr val="bg1">
                      <a:alpha val="40000"/>
                    </a:schemeClr>
                  </a:glow>
                  <a:innerShdw blurRad="50800" dist="50800" dir="8100000">
                    <a:srgbClr val="7D7D7D">
                      <a:alpha val="73000"/>
                    </a:srgbClr>
                  </a:innerShdw>
                </a:effectLst>
              </a:rPr>
              <a:t> </a:t>
            </a:r>
            <a:r>
              <a:rPr lang="en-US" sz="6000" dirty="0" smtClean="0">
                <a:effectLst/>
              </a:rPr>
              <a:t/>
            </a:r>
            <a:br>
              <a:rPr lang="en-US" sz="6000" dirty="0" smtClean="0">
                <a:effectLst/>
              </a:rPr>
            </a:br>
            <a:r>
              <a:rPr lang="en-US" sz="8000" dirty="0" smtClean="0">
                <a:ln>
                  <a:solidFill>
                    <a:schemeClr val="bg1"/>
                  </a:solidFill>
                </a:ln>
                <a:effectLst/>
              </a:rPr>
              <a:t>Troops</a:t>
            </a:r>
          </a:p>
          <a:p>
            <a:pPr algn="ctr"/>
            <a:r>
              <a:rPr lang="en-US" sz="3600" b="1" spc="200" dirty="0">
                <a:ln w="29210">
                  <a:solidFill>
                    <a:schemeClr val="accent3">
                      <a:tint val="10000"/>
                    </a:schemeClr>
                  </a:solidFill>
                </a:ln>
                <a:solidFill>
                  <a:schemeClr val="accent3">
                    <a:satMod val="200000"/>
                    <a:alpha val="50000"/>
                  </a:schemeClr>
                </a:solidFill>
                <a:effectLst>
                  <a:glow rad="63500">
                    <a:schemeClr val="bg1">
                      <a:alpha val="40000"/>
                    </a:schemeClr>
                  </a:glow>
                  <a:innerShdw blurRad="50800" dist="50800" dir="8100000">
                    <a:srgbClr val="7D7D7D">
                      <a:alpha val="73000"/>
                    </a:srgbClr>
                  </a:innerShdw>
                </a:effectLst>
                <a:latin typeface="Forte" pitchFamily="66" charset="0"/>
              </a:rPr>
              <a:t>in the colonies</a:t>
            </a:r>
          </a:p>
        </p:txBody>
      </p:sp>
    </p:spTree>
    <p:extLst>
      <p:ext uri="{BB962C8B-B14F-4D97-AF65-F5344CB8AC3E}">
        <p14:creationId xmlns:p14="http://schemas.microsoft.com/office/powerpoint/2010/main" val="918499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086600" cy="2667000"/>
          </a:xfrm>
        </p:spPr>
        <p:txBody>
          <a:bodyPr>
            <a:normAutofit/>
          </a:bodyPr>
          <a:lstStyle/>
          <a:p>
            <a:r>
              <a:rPr lang="en-US" sz="6600" dirty="0" smtClean="0"/>
              <a:t>Parliament Taxes </a:t>
            </a:r>
            <a:br>
              <a:rPr lang="en-US" sz="6600" dirty="0" smtClean="0"/>
            </a:br>
            <a:r>
              <a:rPr lang="en-US" sz="6600" dirty="0" smtClean="0"/>
              <a:t>the Colonies</a:t>
            </a:r>
            <a:endParaRPr lang="en-US" sz="6600" dirty="0"/>
          </a:p>
        </p:txBody>
      </p:sp>
      <p:sp>
        <p:nvSpPr>
          <p:cNvPr id="3" name="Content Placeholder 2"/>
          <p:cNvSpPr>
            <a:spLocks noGrp="1"/>
          </p:cNvSpPr>
          <p:nvPr>
            <p:ph idx="1"/>
          </p:nvPr>
        </p:nvSpPr>
        <p:spPr>
          <a:xfrm>
            <a:off x="304800" y="3352800"/>
            <a:ext cx="8382000" cy="2895600"/>
          </a:xfrm>
        </p:spPr>
        <p:txBody>
          <a:bodyPr>
            <a:normAutofit/>
          </a:bodyPr>
          <a:lstStyle/>
          <a:p>
            <a:pPr marL="742950" indent="-742950">
              <a:buFont typeface="+mj-lt"/>
              <a:buAutoNum type="arabicPeriod"/>
            </a:pPr>
            <a:r>
              <a:rPr lang="en-US" sz="4400" dirty="0" smtClean="0"/>
              <a:t>Sugar Act (1764)</a:t>
            </a:r>
          </a:p>
          <a:p>
            <a:pPr marL="742950" indent="-742950">
              <a:buFont typeface="+mj-lt"/>
              <a:buAutoNum type="arabicPeriod"/>
            </a:pPr>
            <a:r>
              <a:rPr lang="en-US" sz="4400" dirty="0" smtClean="0"/>
              <a:t>Stamp Act (1765)</a:t>
            </a:r>
          </a:p>
          <a:p>
            <a:pPr marL="742950" indent="-742950">
              <a:buFont typeface="+mj-lt"/>
              <a:buAutoNum type="arabicPeriod"/>
            </a:pPr>
            <a:r>
              <a:rPr lang="en-US" sz="4400" dirty="0" smtClean="0"/>
              <a:t>Townshend Acts (1767)</a:t>
            </a:r>
          </a:p>
        </p:txBody>
      </p:sp>
      <p:pic>
        <p:nvPicPr>
          <p:cNvPr id="12290" name="Picture 2" descr="C:\Users\Tom\AppData\Local\Microsoft\Windows\Temporary Internet Files\Content.IE5\VXBNUF10\MC90043705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82880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90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arm1.staticflickr.com/112/298146105_d598f138ca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
            <a:ext cx="9164319" cy="68732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76200"/>
            <a:ext cx="4876800" cy="1143000"/>
          </a:xfrm>
        </p:spPr>
        <p:txBody>
          <a:bodyPr>
            <a:normAutofit/>
          </a:bodyPr>
          <a:lstStyle/>
          <a:p>
            <a:pPr algn="l"/>
            <a:r>
              <a:rPr lang="en-US" sz="6000" dirty="0" smtClean="0"/>
              <a:t>Smuggling</a:t>
            </a:r>
            <a:endParaRPr lang="en-US" sz="6000" dirty="0"/>
          </a:p>
        </p:txBody>
      </p:sp>
      <p:sp>
        <p:nvSpPr>
          <p:cNvPr id="3" name="Content Placeholder 2"/>
          <p:cNvSpPr>
            <a:spLocks noGrp="1"/>
          </p:cNvSpPr>
          <p:nvPr>
            <p:ph idx="1"/>
          </p:nvPr>
        </p:nvSpPr>
        <p:spPr>
          <a:xfrm>
            <a:off x="4800600" y="4758154"/>
            <a:ext cx="4343400" cy="2023646"/>
          </a:xfrm>
        </p:spPr>
        <p:txBody>
          <a:bodyPr>
            <a:noAutofit/>
          </a:bodyPr>
          <a:lstStyle/>
          <a:p>
            <a:pPr marL="0" indent="0" algn="ctr">
              <a:buNone/>
            </a:pPr>
            <a:r>
              <a:rPr lang="en-US" sz="6000" dirty="0" smtClean="0"/>
              <a:t>A Serious </a:t>
            </a:r>
            <a:br>
              <a:rPr lang="en-US" sz="6000" dirty="0" smtClean="0"/>
            </a:br>
            <a:r>
              <a:rPr lang="en-US"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Lucida Calligraphy" pitchFamily="66" charset="0"/>
              </a:rPr>
              <a:t>Problem</a:t>
            </a:r>
            <a:endParaRPr lang="en-US" sz="6000" dirty="0">
              <a:latin typeface="Lucida Calligraphy" pitchFamily="66" charset="0"/>
            </a:endParaRPr>
          </a:p>
        </p:txBody>
      </p:sp>
      <p:sp>
        <p:nvSpPr>
          <p:cNvPr id="4" name="Rectangle 3"/>
          <p:cNvSpPr/>
          <p:nvPr/>
        </p:nvSpPr>
        <p:spPr>
          <a:xfrm>
            <a:off x="-19050" y="6519446"/>
            <a:ext cx="2860078" cy="338554"/>
          </a:xfrm>
          <a:prstGeom prst="rect">
            <a:avLst/>
          </a:prstGeom>
        </p:spPr>
        <p:txBody>
          <a:bodyPr wrap="none">
            <a:spAutoFit/>
          </a:bodyPr>
          <a:lstStyle/>
          <a:p>
            <a:r>
              <a:rPr lang="en-US" sz="1600" dirty="0" smtClean="0"/>
              <a:t>Photo Credit:  </a:t>
            </a:r>
            <a:r>
              <a:rPr lang="en-US" sz="1600" dirty="0" smtClean="0">
                <a:hlinkClick r:id="rId3"/>
              </a:rPr>
              <a:t>Mary Harrsch</a:t>
            </a:r>
            <a:endParaRPr lang="en-US" sz="1600" dirty="0" smtClean="0"/>
          </a:p>
        </p:txBody>
      </p:sp>
    </p:spTree>
    <p:extLst>
      <p:ext uri="{BB962C8B-B14F-4D97-AF65-F5344CB8AC3E}">
        <p14:creationId xmlns:p14="http://schemas.microsoft.com/office/powerpoint/2010/main" val="1444243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62800" cy="1143000"/>
          </a:xfrm>
        </p:spPr>
        <p:txBody>
          <a:bodyPr>
            <a:noAutofit/>
          </a:bodyPr>
          <a:lstStyle/>
          <a:p>
            <a:pPr algn="l"/>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Sugar Act</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1" y="1598247"/>
            <a:ext cx="5481393" cy="2211754"/>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0" indent="0" algn="ctr">
              <a:buNone/>
            </a:pPr>
            <a:r>
              <a:rPr lang="en-US"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IMPORT Tax </a:t>
            </a: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a:r>
            <a:b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b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on </a:t>
            </a:r>
            <a:b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b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Calligraphy" pitchFamily="66" charset="0"/>
              </a:rPr>
              <a:t>Foreign Sugar</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Lucida Calligraphy" pitchFamily="66" charset="0"/>
            </a:endParaRPr>
          </a:p>
        </p:txBody>
      </p:sp>
      <p:sp>
        <p:nvSpPr>
          <p:cNvPr id="7" name="Text Placeholder 3"/>
          <p:cNvSpPr txBox="1">
            <a:spLocks/>
          </p:cNvSpPr>
          <p:nvPr/>
        </p:nvSpPr>
        <p:spPr>
          <a:xfrm>
            <a:off x="6978396" y="457200"/>
            <a:ext cx="2013204" cy="639762"/>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1764</a:t>
            </a:r>
            <a:endParaRPr lang="en-US"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1" y="4404717"/>
            <a:ext cx="5481393" cy="153888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ADMIRALTY COURTS</a:t>
            </a:r>
          </a:p>
          <a:p>
            <a:pPr algn="ctr"/>
            <a:r>
              <a:rPr lang="en-US" sz="1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4000" b="1" i="1" strike="sngStrik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Jury Trials</a:t>
            </a:r>
          </a:p>
        </p:txBody>
      </p:sp>
      <p:pic>
        <p:nvPicPr>
          <p:cNvPr id="4099" name="Picture 3" descr="C:\Users\Tom\AppData\Local\Microsoft\Windows\Temporary Internet Files\Content.IE5\VXBNUF10\MP9004328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393" y="1371601"/>
            <a:ext cx="3510207"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Office Theme">
  <a:themeElements>
    <a:clrScheme name="LongTrain">
      <a:dk1>
        <a:srgbClr val="020308"/>
      </a:dk1>
      <a:lt1>
        <a:srgbClr val="FFFFFF"/>
      </a:lt1>
      <a:dk2>
        <a:srgbClr val="001863"/>
      </a:dk2>
      <a:lt2>
        <a:srgbClr val="EEECE1"/>
      </a:lt2>
      <a:accent1>
        <a:srgbClr val="0F09FF"/>
      </a:accent1>
      <a:accent2>
        <a:srgbClr val="03C2AD"/>
      </a:accent2>
      <a:accent3>
        <a:srgbClr val="04B572"/>
      </a:accent3>
      <a:accent4>
        <a:srgbClr val="A9663F"/>
      </a:accent4>
      <a:accent5>
        <a:srgbClr val="4BACC6"/>
      </a:accent5>
      <a:accent6>
        <a:srgbClr val="FDE3B3"/>
      </a:accent6>
      <a:hlink>
        <a:srgbClr val="8AFEE8"/>
      </a:hlink>
      <a:folHlink>
        <a:srgbClr val="3163FF"/>
      </a:folHlink>
    </a:clrScheme>
    <a:fontScheme name="Eras Demi">
      <a:majorFont>
        <a:latin typeface="Eras Demi ITC"/>
        <a:ea typeface=""/>
        <a:cs typeface=""/>
      </a:majorFont>
      <a:minorFont>
        <a:latin typeface="Eras Demi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1236</TotalTime>
  <Words>285</Words>
  <Application>Microsoft Office PowerPoint</Application>
  <PresentationFormat>On-screen Show (4:3)</PresentationFormat>
  <Paragraphs>92</Paragraphs>
  <Slides>33</Slides>
  <Notes>1</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Eras Demi ITC</vt:lpstr>
      <vt:lpstr>Forte</vt:lpstr>
      <vt:lpstr>Lucida Calligraphy</vt:lpstr>
      <vt:lpstr>Wingdings 2</vt:lpstr>
      <vt:lpstr>1_Office Theme</vt:lpstr>
      <vt:lpstr>2_Office Theme</vt:lpstr>
      <vt:lpstr>South Carolina  End-of-Course  Examination  in US History</vt:lpstr>
      <vt:lpstr>A Long Train  of Abuses  and Usurpations</vt:lpstr>
      <vt:lpstr>The French and Indian War</vt:lpstr>
      <vt:lpstr>PowerPoint Presentation</vt:lpstr>
      <vt:lpstr>British National Debt</vt:lpstr>
      <vt:lpstr>PowerPoint Presentation</vt:lpstr>
      <vt:lpstr>Parliament Taxes  the Colonies</vt:lpstr>
      <vt:lpstr>Smuggling</vt:lpstr>
      <vt:lpstr>The Sugar Act</vt:lpstr>
      <vt:lpstr>The Stamp Act</vt:lpstr>
      <vt:lpstr>NO  TAXATION    WITHOUT  REPRESENTATION</vt:lpstr>
      <vt:lpstr>Sons of Liberty</vt:lpstr>
      <vt:lpstr>Daughters of Liberty</vt:lpstr>
      <vt:lpstr>PowerPoint Presentation</vt:lpstr>
      <vt:lpstr>The Stamp Act</vt:lpstr>
      <vt:lpstr>Parliament’s Not Done</vt:lpstr>
      <vt:lpstr> Townshend Acts</vt:lpstr>
      <vt:lpstr>PowerPoint Presentation</vt:lpstr>
      <vt:lpstr>PowerPoint Presentation</vt:lpstr>
      <vt:lpstr>Boston Massacre</vt:lpstr>
      <vt:lpstr>PowerPoint Presentation</vt:lpstr>
      <vt:lpstr> Townshend Acts</vt:lpstr>
      <vt:lpstr>PowerPoint Presentation</vt:lpstr>
      <vt:lpstr>The Chain  of Events</vt:lpstr>
      <vt:lpstr>The Tea Act</vt:lpstr>
      <vt:lpstr>Boston Tea Party</vt:lpstr>
      <vt:lpstr>Intolerable Acts</vt:lpstr>
      <vt:lpstr>PowerPoint Presentation</vt:lpstr>
      <vt:lpstr>PowerPoint Presentation</vt:lpstr>
      <vt:lpstr>Lexington &amp; Concord</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End-of-Course  Examination  in US History</dc:title>
  <dc:creator>Tom Richey</dc:creator>
  <cp:lastModifiedBy>Tom Richey</cp:lastModifiedBy>
  <cp:revision>36</cp:revision>
  <dcterms:created xsi:type="dcterms:W3CDTF">2012-12-29T02:46:41Z</dcterms:created>
  <dcterms:modified xsi:type="dcterms:W3CDTF">2016-05-16T14:22:22Z</dcterms:modified>
</cp:coreProperties>
</file>