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sldIdLst>
    <p:sldId id="256" r:id="rId4"/>
    <p:sldId id="260" r:id="rId5"/>
    <p:sldId id="257" r:id="rId6"/>
    <p:sldId id="273" r:id="rId7"/>
    <p:sldId id="261" r:id="rId8"/>
    <p:sldId id="259" r:id="rId9"/>
    <p:sldId id="262" r:id="rId10"/>
    <p:sldId id="263" r:id="rId11"/>
    <p:sldId id="272" r:id="rId12"/>
    <p:sldId id="280" r:id="rId13"/>
    <p:sldId id="271" r:id="rId14"/>
    <p:sldId id="268" r:id="rId15"/>
    <p:sldId id="266" r:id="rId16"/>
    <p:sldId id="267" r:id="rId17"/>
    <p:sldId id="264" r:id="rId18"/>
    <p:sldId id="265" r:id="rId19"/>
    <p:sldId id="270" r:id="rId20"/>
    <p:sldId id="278" r:id="rId21"/>
    <p:sldId id="277" r:id="rId22"/>
    <p:sldId id="275" r:id="rId23"/>
    <p:sldId id="281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alatino Linotype" panose="02040502050505030304" pitchFamily="18" charset="0"/>
      <p:regular r:id="rId30"/>
      <p:bold r:id="rId31"/>
      <p:italic r:id="rId32"/>
      <p:boldItalic r:id="rId33"/>
    </p:embeddedFont>
    <p:embeddedFont>
      <p:font typeface="Wingdings 2" panose="05020102010507070707" pitchFamily="18" charset="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7"/>
    <a:srgbClr val="9FFFFF"/>
    <a:srgbClr val="B3FFB3"/>
    <a:srgbClr val="7BE9F5"/>
    <a:srgbClr val="66FF66"/>
    <a:srgbClr val="FF9797"/>
    <a:srgbClr val="AAEDF4"/>
    <a:srgbClr val="C2F5FA"/>
    <a:srgbClr val="00FFFF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1F30D-FFC9-49ED-9B18-C4A5C8A516AE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50114-AB1E-4077-8D90-C4795193C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1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08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3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7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60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87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40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2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23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28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90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5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9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7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2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65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50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60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37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0114-AB1E-4077-8D90-C4795193C9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1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D3D-BEA9-414B-B14E-D04BD6A3A73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62AF4-70F0-47FF-B937-6B6D8CE77B7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D3D-BEA9-414B-B14E-D04BD6A3A73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2AF4-70F0-47FF-B937-6B6D8CE77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D3D-BEA9-414B-B14E-D04BD6A3A73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2AF4-70F0-47FF-B937-6B6D8CE77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1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7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55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26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93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19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0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D3D-BEA9-414B-B14E-D04BD6A3A73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62AF4-70F0-47FF-B937-6B6D8CE77B7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42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33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BE7-9542-4D00-869B-EBB600569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5C13-97D1-4701-BD06-C9F7A8D20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11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22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27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67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92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75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67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D3D-BEA9-414B-B14E-D04BD6A3A73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62AF4-70F0-47FF-B937-6B6D8CE77B7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57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16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18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1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D3D-BEA9-414B-B14E-D04BD6A3A73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62AF4-70F0-47FF-B937-6B6D8CE77B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D3D-BEA9-414B-B14E-D04BD6A3A73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62AF4-70F0-47FF-B937-6B6D8CE77B7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D3D-BEA9-414B-B14E-D04BD6A3A73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62AF4-70F0-47FF-B937-6B6D8CE77B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D3D-BEA9-414B-B14E-D04BD6A3A73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62AF4-70F0-47FF-B937-6B6D8CE77B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D3D-BEA9-414B-B14E-D04BD6A3A73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62AF4-70F0-47FF-B937-6B6D8CE77B7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D3D-BEA9-414B-B14E-D04BD6A3A73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62AF4-70F0-47FF-B937-6B6D8CE77B7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3629D3D-BEA9-414B-B14E-D04BD6A3A73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C62AF4-70F0-47FF-B937-6B6D8CE77B7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FBBE7-9542-4D00-869B-EBB600569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5C13-97D1-4701-BD06-C9F7A8D20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6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wm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b/b8/Anne_Hutchinson_on_Trial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mail-attachment.googleusercontent.com/attachment/u/0/?ui=2&amp;ik=de1f2a8af3&amp;view=att&amp;th=13b62ed7984180d5&amp;attid=0.1&amp;disp=inline&amp;realattid=f_haa6mefv0&amp;safe=1&amp;zw&amp;saduie=AG9B_P8368CIZtOSzis1qbzK8j1T&amp;sadet=1356234757979&amp;sads=Krutc3rgyAo_n8y51lpf1d5Ui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mail-attachment.googleusercontent.com/attachment/u/0/?ui=2&amp;ik=de1f2a8af3&amp;view=att&amp;th=13b62ed7984180d5&amp;attid=0.1&amp;disp=inline&amp;realattid=f_haa6mefv0&amp;safe=1&amp;zw&amp;saduie=AG9B_P8368CIZtOSzis1qbzK8j1T&amp;sadet=1356234757979&amp;sads=Krutc3rgyAo_n8y51lpf1d5Ui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7975" y="3810000"/>
            <a:ext cx="3883025" cy="290703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vert="horz" lIns="100584" tIns="45720" anchor="t">
            <a:normAutofit fontScale="92500" lnSpcReduction="20000"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85000"/>
              <a:buFont typeface="Wingdings 2" pitchFamily="18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SzPct val="65000"/>
              <a:buFont typeface="Wingdings 2" pitchFamily="18" charset="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Arial" pitchFamily="34" charset="0"/>
              <a:buNone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itchFamily="2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163" indent="-411163" algn="just">
              <a:buClr>
                <a:srgbClr val="297FD5">
                  <a:lumMod val="75000"/>
                </a:srgbClr>
              </a:buClr>
            </a:pPr>
            <a:endParaRPr lang="en-US" sz="1000" b="1" dirty="0" smtClean="0">
              <a:solidFill>
                <a:prstClr val="white"/>
              </a:solidFill>
              <a:latin typeface="Calibri" pitchFamily="34" charset="0"/>
            </a:endParaRPr>
          </a:p>
          <a:p>
            <a:pPr marL="411163" indent="-411163" algn="just">
              <a:buClr>
                <a:srgbClr val="297FD5">
                  <a:lumMod val="75000"/>
                </a:srgbClr>
              </a:buClr>
            </a:pPr>
            <a:r>
              <a:rPr lang="en-US" sz="6600" b="1" dirty="0">
                <a:solidFill>
                  <a:prstClr val="white"/>
                </a:solidFill>
              </a:rPr>
              <a:t>US</a:t>
            </a:r>
            <a:r>
              <a:rPr lang="en-US" sz="6600" b="1" dirty="0" smtClean="0">
                <a:solidFill>
                  <a:prstClr val="white"/>
                </a:solidFill>
              </a:rPr>
              <a:t>HC 1.1</a:t>
            </a:r>
          </a:p>
          <a:p>
            <a:pPr>
              <a:buClr>
                <a:srgbClr val="297FD5">
                  <a:lumMod val="75000"/>
                </a:srgbClr>
              </a:buClr>
            </a:pPr>
            <a:endParaRPr lang="en-US" sz="1100" dirty="0">
              <a:solidFill>
                <a:prstClr val="white"/>
              </a:solidFill>
            </a:endParaRPr>
          </a:p>
          <a:p>
            <a:pPr>
              <a:lnSpc>
                <a:spcPct val="110000"/>
              </a:lnSpc>
              <a:buClr>
                <a:srgbClr val="297FD5">
                  <a:lumMod val="75000"/>
                </a:srgbClr>
              </a:buClr>
            </a:pPr>
            <a:r>
              <a:rPr lang="en-US" b="1" i="1" dirty="0"/>
              <a:t>Summarize the distinct characteristics of each colonial region in the settlement and development of British North America, including religious, social, political, and economic differences.</a:t>
            </a:r>
            <a:endParaRPr lang="en-US" sz="1800" b="1" i="1" dirty="0" smtClean="0">
              <a:solidFill>
                <a:prstClr val="white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179570"/>
            <a:ext cx="4688259" cy="214503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16459" y="38416"/>
            <a:ext cx="9144000" cy="3314384"/>
          </a:xfrm>
        </p:spPr>
        <p:txBody>
          <a:bodyPr/>
          <a:lstStyle/>
          <a:p>
            <a:pPr algn="ctr"/>
            <a:r>
              <a:rPr lang="en-US" sz="10400" b="1" dirty="0" smtClean="0"/>
              <a:t>US HISTORY </a:t>
            </a:r>
            <a:br>
              <a:rPr lang="en-US" sz="10400" b="1" dirty="0" smtClean="0"/>
            </a:br>
            <a:r>
              <a:rPr lang="en-US" sz="8800" b="1" dirty="0" smtClean="0"/>
              <a:t>EOC REVIEW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8719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277687"/>
              </p:ext>
            </p:extLst>
          </p:nvPr>
        </p:nvGraphicFramePr>
        <p:xfrm>
          <a:off x="3926834" y="-1"/>
          <a:ext cx="5217165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104"/>
                <a:gridCol w="3216061"/>
              </a:tblGrid>
              <a:tr h="779318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Religion</a:t>
                      </a:r>
                      <a:endParaRPr lang="en-US" sz="40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noFill/>
                  </a:tcPr>
                </a:tc>
              </a:tr>
              <a:tr h="20262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New England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 smtClean="0"/>
                    </a:p>
                  </a:txBody>
                  <a:tcPr anchor="ctr">
                    <a:solidFill>
                      <a:srgbClr val="FFB7B7"/>
                    </a:solidFill>
                  </a:tcPr>
                </a:tc>
              </a:tr>
              <a:tr h="20262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Mid-Atlantic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</a:txBody>
                  <a:tcPr anchor="ctr">
                    <a:solidFill>
                      <a:srgbClr val="B3FFB3"/>
                    </a:solidFill>
                  </a:tcPr>
                </a:tc>
              </a:tr>
              <a:tr h="20262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Southern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9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i="0" dirty="0"/>
                    </a:p>
                  </a:txBody>
                  <a:tcPr anchor="ctr">
                    <a:solidFill>
                      <a:srgbClr val="9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1" t="779" b="18405"/>
          <a:stretch/>
        </p:blipFill>
        <p:spPr>
          <a:xfrm>
            <a:off x="17206" y="0"/>
            <a:ext cx="39096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1066800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Religious “Freedom</a:t>
            </a:r>
            <a:r>
              <a:rPr lang="en-US" sz="3600" b="1" dirty="0">
                <a:solidFill>
                  <a:prstClr val="black"/>
                </a:solidFill>
              </a:rPr>
              <a:t>”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(</a:t>
            </a:r>
            <a:r>
              <a:rPr lang="en-US" sz="2400" b="1" strike="sngStrike" dirty="0">
                <a:solidFill>
                  <a:prstClr val="black"/>
                </a:solidFill>
              </a:rPr>
              <a:t>Tolerance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3048000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prstClr val="black"/>
                </a:solidFill>
              </a:rPr>
              <a:t>LIMITED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en-US" sz="4000" b="1" dirty="0">
                <a:solidFill>
                  <a:prstClr val="black"/>
                </a:solidFill>
              </a:rPr>
              <a:t>Diversity </a:t>
            </a:r>
            <a:r>
              <a:rPr lang="en-US" sz="2800" b="1" dirty="0">
                <a:solidFill>
                  <a:prstClr val="black"/>
                </a:solidFill>
              </a:rPr>
              <a:t/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&amp; Tolerance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5135940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Religion 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3200" b="1" dirty="0">
                <a:solidFill>
                  <a:prstClr val="black"/>
                </a:solidFill>
              </a:rPr>
              <a:t>NOT 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3200" b="1" dirty="0">
                <a:solidFill>
                  <a:prstClr val="black"/>
                </a:solidFill>
              </a:rPr>
              <a:t>a motive</a:t>
            </a:r>
          </a:p>
        </p:txBody>
      </p:sp>
    </p:spTree>
    <p:extLst>
      <p:ext uri="{BB962C8B-B14F-4D97-AF65-F5344CB8AC3E}">
        <p14:creationId xmlns:p14="http://schemas.microsoft.com/office/powerpoint/2010/main" val="238404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918907"/>
              </p:ext>
            </p:extLst>
          </p:nvPr>
        </p:nvGraphicFramePr>
        <p:xfrm>
          <a:off x="3886200" y="-1"/>
          <a:ext cx="52578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690"/>
                <a:gridCol w="3241110"/>
              </a:tblGrid>
              <a:tr h="779318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Society</a:t>
                      </a:r>
                      <a:endParaRPr lang="en-US" sz="40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noFill/>
                  </a:tcPr>
                </a:tc>
              </a:tr>
              <a:tr h="20262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New England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baseline="0" dirty="0" smtClean="0"/>
                    </a:p>
                  </a:txBody>
                  <a:tcPr anchor="ctr">
                    <a:solidFill>
                      <a:srgbClr val="FFB7B7"/>
                    </a:solidFill>
                  </a:tcPr>
                </a:tc>
              </a:tr>
              <a:tr h="2026228">
                <a:tc grid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noFill/>
                  </a:tcPr>
                </a:tc>
              </a:tr>
              <a:tr h="20262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Southern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9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/>
                    </a:p>
                  </a:txBody>
                  <a:tcPr anchor="ctr">
                    <a:solidFill>
                      <a:srgbClr val="9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1" t="779" b="18405"/>
          <a:stretch/>
        </p:blipFill>
        <p:spPr>
          <a:xfrm>
            <a:off x="17206" y="0"/>
            <a:ext cx="390962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67400" y="1270575"/>
            <a:ext cx="3276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800" b="1" dirty="0">
                <a:solidFill>
                  <a:prstClr val="black"/>
                </a:solidFill>
              </a:rPr>
              <a:t>Egalitarian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(Clergy Dominant)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5339715"/>
            <a:ext cx="3200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800" b="1" dirty="0">
                <a:solidFill>
                  <a:prstClr val="black"/>
                </a:solidFill>
              </a:rPr>
              <a:t>Hierarchical</a:t>
            </a:r>
            <a:r>
              <a:rPr lang="en-US" sz="3600" b="1" dirty="0">
                <a:solidFill>
                  <a:prstClr val="black"/>
                </a:solidFill>
              </a:rPr>
              <a:t/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(Landowners Dominant)</a:t>
            </a:r>
            <a:endParaRPr lang="en-US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James Hopkinsons Plantation Slaves Planting Sweet Potato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r="26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14400"/>
          </a:xfrm>
        </p:spPr>
        <p:txBody>
          <a:bodyPr/>
          <a:lstStyle/>
          <a:p>
            <a:pPr algn="r"/>
            <a:r>
              <a:rPr lang="en-US" sz="5400" b="1" dirty="0" smtClean="0"/>
              <a:t>Plantation Slavery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94910" y="115824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(Southern Colonies)</a:t>
            </a:r>
          </a:p>
        </p:txBody>
      </p:sp>
    </p:spTree>
    <p:extLst>
      <p:ext uri="{BB962C8B-B14F-4D97-AF65-F5344CB8AC3E}">
        <p14:creationId xmlns:p14="http://schemas.microsoft.com/office/powerpoint/2010/main" val="2781973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7806026" cy="1371600"/>
          </a:xfrm>
        </p:spPr>
        <p:txBody>
          <a:bodyPr anchor="ctr"/>
          <a:lstStyle/>
          <a:p>
            <a:pPr algn="ctr"/>
            <a:r>
              <a:rPr lang="en-US" sz="4600" b="1" dirty="0" smtClean="0"/>
              <a:t>English Political Traditions</a:t>
            </a:r>
            <a:endParaRPr lang="en-US" sz="4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87107" y="1489540"/>
            <a:ext cx="3318093" cy="5216060"/>
            <a:chOff x="187107" y="1489540"/>
            <a:chExt cx="3318093" cy="5216060"/>
          </a:xfrm>
        </p:grpSpPr>
        <p:pic>
          <p:nvPicPr>
            <p:cNvPr id="4098" name="Picture 2" descr="File:Joao sem terra assina carta Magn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07" y="1489540"/>
              <a:ext cx="3318093" cy="456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87107" y="6059269"/>
              <a:ext cx="3318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Magna </a:t>
              </a:r>
              <a:r>
                <a:rPr lang="en-US" sz="3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Carta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86081" y="2743200"/>
            <a:ext cx="4952999" cy="3703857"/>
            <a:chOff x="3986081" y="2743200"/>
            <a:chExt cx="4952999" cy="3703857"/>
          </a:xfrm>
        </p:grpSpPr>
        <p:pic>
          <p:nvPicPr>
            <p:cNvPr id="4100" name="Picture 4" descr="File:Palazzo di Westminster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" t="1404" b="22168"/>
            <a:stretch/>
          </p:blipFill>
          <p:spPr bwMode="auto">
            <a:xfrm>
              <a:off x="3986081" y="2743200"/>
              <a:ext cx="4952999" cy="3057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86081" y="5800726"/>
              <a:ext cx="4952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Parliament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1" name="Picture 2" descr="C:\Users\Tom\AppData\Local\Microsoft\Windows\Temporary Internet Files\Content.IE5\ZJOEIU64\MC90032696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891894" cy="239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7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834" y="4114800"/>
            <a:ext cx="5217166" cy="2743200"/>
          </a:xfrm>
        </p:spPr>
        <p:txBody>
          <a:bodyPr anchor="ctr"/>
          <a:lstStyle/>
          <a:p>
            <a:pPr algn="ctr"/>
            <a:r>
              <a:rPr lang="en-US" b="1" dirty="0" smtClean="0"/>
              <a:t>English </a:t>
            </a:r>
            <a:br>
              <a:rPr lang="en-US" b="1" dirty="0" smtClean="0"/>
            </a:br>
            <a:r>
              <a:rPr lang="en-US" b="1" dirty="0" smtClean="0"/>
              <a:t>Political Traditions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1" t="779" b="18405"/>
          <a:stretch/>
        </p:blipFill>
        <p:spPr>
          <a:xfrm>
            <a:off x="17206" y="0"/>
            <a:ext cx="3909629" cy="6858000"/>
          </a:xfrm>
          <a:prstGeom prst="rect">
            <a:avLst/>
          </a:prstGeom>
        </p:spPr>
      </p:pic>
      <p:pic>
        <p:nvPicPr>
          <p:cNvPr id="3074" name="Picture 2" descr="C:\Users\Tom\AppData\Local\Microsoft\Windows\Temporary Internet Files\Content.IE5\ZJOEIU64\MC900326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891894" cy="239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3124200" y="990600"/>
            <a:ext cx="4384035" cy="1143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</a:rPr>
              <a:t>Popular Government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20152614">
            <a:off x="2198798" y="2854909"/>
            <a:ext cx="5714473" cy="1143000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</a:rPr>
              <a:t>Representative Government</a:t>
            </a:r>
            <a:endParaRPr 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757" y="3124200"/>
            <a:ext cx="4061669" cy="914400"/>
          </a:xfrm>
        </p:spPr>
        <p:txBody>
          <a:bodyPr anchor="ctr"/>
          <a:lstStyle/>
          <a:p>
            <a:pPr algn="ctr"/>
            <a:r>
              <a:rPr lang="en-US" sz="4000" b="1" dirty="0" smtClean="0"/>
              <a:t>Town Meetings</a:t>
            </a:r>
            <a:endParaRPr lang="en-US" sz="4000" b="1" dirty="0"/>
          </a:p>
        </p:txBody>
      </p:sp>
      <p:pic>
        <p:nvPicPr>
          <p:cNvPr id="2052" name="Picture 4" descr="Town 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58" y="228600"/>
            <a:ext cx="4069842" cy="2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1" t="779" b="18405"/>
          <a:stretch/>
        </p:blipFill>
        <p:spPr>
          <a:xfrm>
            <a:off x="17206" y="0"/>
            <a:ext cx="39096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0758" y="4114800"/>
            <a:ext cx="40698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(New England)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Egalitarian</a:t>
            </a:r>
          </a:p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Democratic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59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House of Burgesses in the Capitol Williamsburg James City County Virginia by Frances Benjamin Johns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58" y="3352800"/>
            <a:ext cx="406984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1" t="779" b="18405"/>
          <a:stretch/>
        </p:blipFill>
        <p:spPr>
          <a:xfrm>
            <a:off x="17206" y="0"/>
            <a:ext cx="3909629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6835" y="76200"/>
            <a:ext cx="5217165" cy="914400"/>
          </a:xfrm>
        </p:spPr>
        <p:txBody>
          <a:bodyPr anchor="ctr"/>
          <a:lstStyle/>
          <a:p>
            <a:pPr algn="ctr"/>
            <a:r>
              <a:rPr lang="en-US" sz="4000" b="1" dirty="0" smtClean="0"/>
              <a:t>House of Burgesses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40758" y="1091386"/>
            <a:ext cx="40698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(Virginia)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Aristocratic Representative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493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88702"/>
              </p:ext>
            </p:extLst>
          </p:nvPr>
        </p:nvGraphicFramePr>
        <p:xfrm>
          <a:off x="3926834" y="-1"/>
          <a:ext cx="5217165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104"/>
                <a:gridCol w="3216061"/>
              </a:tblGrid>
              <a:tr h="779318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Economy</a:t>
                      </a:r>
                      <a:endParaRPr lang="en-US" sz="40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noFill/>
                  </a:tcPr>
                </a:tc>
              </a:tr>
              <a:tr h="20262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New England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800" b="1" baseline="0" dirty="0" smtClean="0"/>
                    </a:p>
                  </a:txBody>
                  <a:tcPr anchor="ctr">
                    <a:solidFill>
                      <a:srgbClr val="FFB7B7"/>
                    </a:solidFill>
                  </a:tcPr>
                </a:tc>
              </a:tr>
              <a:tr h="20262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Mid-Atlantic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800" b="1" strike="noStrike" baseline="0" dirty="0" smtClean="0"/>
                    </a:p>
                  </a:txBody>
                  <a:tcPr anchor="ctr">
                    <a:solidFill>
                      <a:srgbClr val="B3FFB3"/>
                    </a:solidFill>
                  </a:tcPr>
                </a:tc>
              </a:tr>
              <a:tr h="20262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Southern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9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i="0" dirty="0"/>
                    </a:p>
                  </a:txBody>
                  <a:tcPr anchor="ctr">
                    <a:solidFill>
                      <a:srgbClr val="9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1" t="779" b="18405"/>
          <a:stretch/>
        </p:blipFill>
        <p:spPr>
          <a:xfrm>
            <a:off x="17206" y="0"/>
            <a:ext cx="390962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3600" y="1050667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800" b="1" dirty="0">
                <a:solidFill>
                  <a:prstClr val="black"/>
                </a:solidFill>
              </a:rPr>
              <a:t>Commerce</a:t>
            </a:r>
          </a:p>
          <a:p>
            <a:pPr lvl="0" algn="ctr">
              <a:spcAft>
                <a:spcPts val="600"/>
              </a:spcAft>
            </a:pPr>
            <a:r>
              <a:rPr lang="en-US" sz="2800" b="1" dirty="0">
                <a:solidFill>
                  <a:prstClr val="black"/>
                </a:solidFill>
              </a:rPr>
              <a:t>Shipbuilding</a:t>
            </a:r>
          </a:p>
          <a:p>
            <a:pPr lvl="0" algn="ctr">
              <a:spcAft>
                <a:spcPts val="600"/>
              </a:spcAft>
            </a:pPr>
            <a:r>
              <a:rPr lang="en-US" sz="2800" b="1" dirty="0">
                <a:solidFill>
                  <a:prstClr val="black"/>
                </a:solidFill>
              </a:rPr>
              <a:t>Fishing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3600" y="3031867"/>
            <a:ext cx="3200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800" b="1" dirty="0">
                <a:solidFill>
                  <a:prstClr val="black"/>
                </a:solidFill>
              </a:rPr>
              <a:t>Staple Crops</a:t>
            </a:r>
          </a:p>
          <a:p>
            <a:pPr lvl="0" algn="ctr">
              <a:defRPr/>
            </a:pPr>
            <a:r>
              <a:rPr lang="en-US" sz="2000" b="1" i="1" dirty="0">
                <a:solidFill>
                  <a:prstClr val="black"/>
                </a:solidFill>
              </a:rPr>
              <a:t>Wheat, Corn</a:t>
            </a:r>
          </a:p>
          <a:p>
            <a:pPr lvl="0" algn="ctr">
              <a:defRPr/>
            </a:pPr>
            <a:endParaRPr lang="en-US" b="1" i="1" dirty="0">
              <a:solidFill>
                <a:prstClr val="black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en-US" sz="2800" b="1" dirty="0">
                <a:solidFill>
                  <a:prstClr val="black"/>
                </a:solidFill>
              </a:rPr>
              <a:t>Family Farms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43600" y="5119807"/>
            <a:ext cx="3200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CASH Crops</a:t>
            </a:r>
          </a:p>
          <a:p>
            <a:pPr lvl="0" algn="ctr"/>
            <a:r>
              <a:rPr lang="en-US" sz="2000" b="1" i="1" dirty="0">
                <a:solidFill>
                  <a:prstClr val="black"/>
                </a:solidFill>
              </a:rPr>
              <a:t>Tobacco, Rice, Indigo</a:t>
            </a:r>
          </a:p>
          <a:p>
            <a:pPr lvl="0" algn="ctr"/>
            <a:endParaRPr lang="en-US" b="1" i="1" dirty="0">
              <a:solidFill>
                <a:prstClr val="black"/>
              </a:solidFill>
            </a:endParaRPr>
          </a:p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Slave Labor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32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a/ac/Triangular_trade.png"/>
          <p:cNvPicPr>
            <a:picLocks noChangeAspect="1" noChangeArrowheads="1"/>
          </p:cNvPicPr>
          <p:nvPr/>
        </p:nvPicPr>
        <p:blipFill>
          <a:blip r:embed="rId3" cstate="print"/>
          <a:srcRect l="3144" r="25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4038600"/>
            <a:ext cx="3581400" cy="2514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Palatino Linotype" pitchFamily="18" charset="0"/>
              </a:rPr>
              <a:t>The Triangular Trade</a:t>
            </a:r>
            <a:endParaRPr lang="en-US" sz="4800" b="1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19812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Palatino Linotype" pitchFamily="18" charset="0"/>
              </a:rPr>
              <a:t>RAW GOODS</a:t>
            </a:r>
            <a:endParaRPr lang="en-US" sz="3200" b="1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457200"/>
            <a:ext cx="2286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Palatino Linotype" pitchFamily="18" charset="0"/>
              </a:rPr>
              <a:t>FINISHED GOODS</a:t>
            </a:r>
            <a:endParaRPr lang="en-US" sz="3200" b="1" dirty="0">
              <a:solidFill>
                <a:srgbClr val="00B050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2438400"/>
            <a:ext cx="1752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  <a:latin typeface="Palatino Linotype" pitchFamily="18" charset="0"/>
              </a:rPr>
              <a:t>SLAVES</a:t>
            </a:r>
            <a:endParaRPr lang="en-US" sz="3200" b="1" dirty="0">
              <a:solidFill>
                <a:srgbClr val="C0504D">
                  <a:lumMod val="75000"/>
                </a:srgb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2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riangle_Trad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r="1664"/>
          <a:stretch/>
        </p:blipFill>
        <p:spPr bwMode="auto">
          <a:xfrm>
            <a:off x="0" y="76200"/>
            <a:ext cx="9144000" cy="66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162800" cy="762000"/>
          </a:xfr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Colonial Trade Routes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4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834" y="4038600"/>
            <a:ext cx="5217166" cy="1981200"/>
          </a:xfrm>
        </p:spPr>
        <p:txBody>
          <a:bodyPr anchor="ctr"/>
          <a:lstStyle/>
          <a:p>
            <a:pPr algn="ctr"/>
            <a:r>
              <a:rPr lang="en-US" b="1" dirty="0" smtClean="0"/>
              <a:t>Motives for Colonizing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1" t="779" b="18405"/>
          <a:stretch/>
        </p:blipFill>
        <p:spPr>
          <a:xfrm>
            <a:off x="17206" y="0"/>
            <a:ext cx="3909629" cy="6858000"/>
          </a:xfrm>
          <a:prstGeom prst="rect">
            <a:avLst/>
          </a:prstGeom>
        </p:spPr>
      </p:pic>
      <p:pic>
        <p:nvPicPr>
          <p:cNvPr id="3074" name="Picture 2" descr="C:\Users\Tom\AppData\Local\Microsoft\Windows\Temporary Internet Files\Content.IE5\ZJOEIU64\MC900326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891894" cy="239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3124200" y="990600"/>
            <a:ext cx="4384035" cy="1143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RELIGIOUS</a:t>
            </a:r>
            <a:endParaRPr lang="en-US" sz="3600" b="1" dirty="0"/>
          </a:p>
        </p:txBody>
      </p:sp>
      <p:sp>
        <p:nvSpPr>
          <p:cNvPr id="6" name="Left Arrow 5"/>
          <p:cNvSpPr/>
          <p:nvPr/>
        </p:nvSpPr>
        <p:spPr>
          <a:xfrm rot="20152614">
            <a:off x="2198798" y="2854909"/>
            <a:ext cx="5714473" cy="1143000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ECONOMIC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09750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Mercantilism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50242"/>
            <a:ext cx="6231998" cy="5460158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en-US" sz="3600" b="1" dirty="0" smtClean="0"/>
              <a:t>Economic Regulation</a:t>
            </a:r>
          </a:p>
          <a:p>
            <a:pPr marL="18288" indent="0">
              <a:buNone/>
            </a:pPr>
            <a:r>
              <a:rPr lang="en-US" sz="2800" b="1" i="1" dirty="0" smtClean="0"/>
              <a:t>(Primarily of Trade)</a:t>
            </a:r>
          </a:p>
          <a:p>
            <a:pPr marL="18288" indent="0">
              <a:buNone/>
            </a:pPr>
            <a:endParaRPr lang="en-US" sz="3600" b="1" dirty="0" smtClean="0"/>
          </a:p>
          <a:p>
            <a:pPr marL="384048" lvl="1" indent="0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Navigation Acts </a:t>
            </a:r>
            <a:r>
              <a:rPr lang="en-US" sz="3600" b="1" dirty="0" smtClean="0"/>
              <a:t>(1651)</a:t>
            </a:r>
          </a:p>
          <a:p>
            <a:pPr marL="0" lvl="2" indent="0" algn="ctr">
              <a:buNone/>
            </a:pPr>
            <a:r>
              <a:rPr lang="en-US" sz="4800" b="1" dirty="0" smtClean="0">
                <a:solidFill>
                  <a:srgbClr val="FFB7B7"/>
                </a:solidFill>
              </a:rPr>
              <a:t>SALUTARY </a:t>
            </a:r>
            <a:r>
              <a:rPr lang="en-US" sz="4800" b="1" dirty="0" smtClean="0">
                <a:solidFill>
                  <a:srgbClr val="FFB7B7"/>
                </a:solidFill>
              </a:rPr>
              <a:t/>
            </a:r>
            <a:br>
              <a:rPr lang="en-US" sz="4800" b="1" dirty="0" smtClean="0">
                <a:solidFill>
                  <a:srgbClr val="FFB7B7"/>
                </a:solidFill>
              </a:rPr>
            </a:br>
            <a:r>
              <a:rPr lang="en-US" sz="4800" b="1" dirty="0" smtClean="0">
                <a:solidFill>
                  <a:srgbClr val="FFB7B7"/>
                </a:solidFill>
              </a:rPr>
              <a:t>NEGLECT</a:t>
            </a:r>
            <a:endParaRPr lang="en-US" sz="4800" b="1" dirty="0" smtClean="0">
              <a:solidFill>
                <a:srgbClr val="FFB7B7"/>
              </a:solidFill>
            </a:endParaRPr>
          </a:p>
          <a:p>
            <a:pPr marL="0" lvl="3" indent="0" algn="ctr">
              <a:buNone/>
            </a:pPr>
            <a:r>
              <a:rPr lang="en-US" sz="2800" b="1" strike="sngStrike" dirty="0" smtClean="0"/>
              <a:t>Strict Enforcement</a:t>
            </a:r>
            <a:endParaRPr lang="en-US" sz="2800" b="1" strike="sngStrike" dirty="0"/>
          </a:p>
        </p:txBody>
      </p:sp>
      <p:pic>
        <p:nvPicPr>
          <p:cNvPr id="4" name="Picture 2" descr="speed-limit-85-mph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228466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ichey\AppData\Local\Microsoft\Windows\Temporary Internet Files\Content.IE5\20CFV0EP\MC90015009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3763"/>
            <a:ext cx="3460576" cy="26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3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6834" y="0"/>
            <a:ext cx="5217166" cy="1219200"/>
          </a:xfrm>
        </p:spPr>
        <p:txBody>
          <a:bodyPr/>
          <a:lstStyle/>
          <a:p>
            <a:r>
              <a:rPr lang="en-US" sz="4800" b="1" dirty="0" smtClean="0"/>
              <a:t>Thirteen </a:t>
            </a:r>
            <a:r>
              <a:rPr lang="en-US" sz="4800" b="1" dirty="0" smtClean="0"/>
              <a:t>Colonies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1" t="779" b="18405"/>
          <a:stretch/>
        </p:blipFill>
        <p:spPr>
          <a:xfrm>
            <a:off x="17206" y="0"/>
            <a:ext cx="390962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1676400"/>
            <a:ext cx="441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9797"/>
                </a:solidFill>
              </a:rPr>
              <a:t>New England</a:t>
            </a:r>
          </a:p>
          <a:p>
            <a:r>
              <a:rPr lang="en-US" sz="4000" b="1" dirty="0" smtClean="0">
                <a:solidFill>
                  <a:srgbClr val="FF9797"/>
                </a:solidFill>
              </a:rPr>
              <a:t>	</a:t>
            </a:r>
            <a:r>
              <a:rPr lang="en-US" sz="2800" b="1" i="1" dirty="0" smtClean="0">
                <a:solidFill>
                  <a:srgbClr val="FF9797"/>
                </a:solidFill>
              </a:rPr>
              <a:t>Massachusetts</a:t>
            </a:r>
            <a:r>
              <a:rPr lang="en-US" sz="2800" b="1" dirty="0" smtClean="0">
                <a:solidFill>
                  <a:srgbClr val="FF9797"/>
                </a:solidFill>
              </a:rPr>
              <a:t/>
            </a:r>
            <a:br>
              <a:rPr lang="en-US" sz="2800" b="1" dirty="0" smtClean="0">
                <a:solidFill>
                  <a:srgbClr val="FF9797"/>
                </a:solidFill>
              </a:rPr>
            </a:br>
            <a:r>
              <a:rPr lang="en-US" sz="800" b="1" dirty="0" smtClean="0">
                <a:solidFill>
                  <a:srgbClr val="FF9797"/>
                </a:solidFill>
              </a:rPr>
              <a:t> </a:t>
            </a:r>
            <a:endParaRPr lang="en-US" sz="1050" b="1" dirty="0">
              <a:solidFill>
                <a:srgbClr val="FF9797"/>
              </a:solidFill>
            </a:endParaRPr>
          </a:p>
          <a:p>
            <a:r>
              <a:rPr lang="en-US" sz="3600" b="1" dirty="0" smtClean="0">
                <a:solidFill>
                  <a:srgbClr val="66FF66"/>
                </a:solidFill>
              </a:rPr>
              <a:t>Mid-Atlantic</a:t>
            </a:r>
            <a:endParaRPr lang="en-US" sz="3600" b="1" dirty="0">
              <a:solidFill>
                <a:srgbClr val="66FF66"/>
              </a:solidFill>
            </a:endParaRPr>
          </a:p>
          <a:p>
            <a:r>
              <a:rPr lang="en-US" sz="4000" b="1" dirty="0">
                <a:solidFill>
                  <a:srgbClr val="66FF66"/>
                </a:solidFill>
              </a:rPr>
              <a:t>	</a:t>
            </a:r>
            <a:r>
              <a:rPr lang="en-US" sz="2800" b="1" i="1" dirty="0" smtClean="0">
                <a:solidFill>
                  <a:srgbClr val="66FF66"/>
                </a:solidFill>
              </a:rPr>
              <a:t>Pennsylvania</a:t>
            </a:r>
          </a:p>
          <a:p>
            <a:r>
              <a:rPr lang="en-US" sz="800" b="1" i="1" dirty="0">
                <a:solidFill>
                  <a:srgbClr val="66FF66"/>
                </a:solidFill>
              </a:rPr>
              <a:t> </a:t>
            </a:r>
            <a:endParaRPr lang="en-US" sz="800" b="1" i="1" dirty="0">
              <a:solidFill>
                <a:srgbClr val="FF9797"/>
              </a:solidFill>
            </a:endParaRPr>
          </a:p>
          <a:p>
            <a:r>
              <a:rPr lang="en-US" sz="3600" b="1" dirty="0" smtClean="0">
                <a:solidFill>
                  <a:srgbClr val="7BE9F5"/>
                </a:solidFill>
              </a:rPr>
              <a:t>Southern</a:t>
            </a:r>
            <a:endParaRPr lang="en-US" sz="4000" b="1" dirty="0">
              <a:solidFill>
                <a:srgbClr val="7BE9F5"/>
              </a:solidFill>
            </a:endParaRPr>
          </a:p>
          <a:p>
            <a:r>
              <a:rPr lang="en-US" sz="4000" b="1" i="1" dirty="0" smtClean="0">
                <a:solidFill>
                  <a:srgbClr val="7BE9F5"/>
                </a:solidFill>
              </a:rPr>
              <a:t>	</a:t>
            </a:r>
            <a:r>
              <a:rPr lang="en-US" sz="2800" b="1" i="1" dirty="0" smtClean="0">
                <a:solidFill>
                  <a:srgbClr val="7BE9F5"/>
                </a:solidFill>
              </a:rPr>
              <a:t>Virginia</a:t>
            </a:r>
          </a:p>
          <a:p>
            <a:r>
              <a:rPr lang="en-US" sz="2800" b="1" i="1" dirty="0" smtClean="0">
                <a:solidFill>
                  <a:srgbClr val="7BE9F5"/>
                </a:solidFill>
              </a:rPr>
              <a:t>	South Carolina</a:t>
            </a:r>
            <a:endParaRPr lang="en-US" sz="2800" b="1" i="1" dirty="0">
              <a:solidFill>
                <a:srgbClr val="7BE9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75373"/>
              </p:ext>
            </p:extLst>
          </p:nvPr>
        </p:nvGraphicFramePr>
        <p:xfrm>
          <a:off x="3926834" y="-1"/>
          <a:ext cx="5217165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104"/>
                <a:gridCol w="3216061"/>
              </a:tblGrid>
              <a:tr h="779318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Religion</a:t>
                      </a:r>
                      <a:endParaRPr lang="en-US" sz="40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noFill/>
                  </a:tcPr>
                </a:tc>
              </a:tr>
              <a:tr h="20262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New England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 smtClean="0"/>
                    </a:p>
                  </a:txBody>
                  <a:tcPr anchor="ctr">
                    <a:solidFill>
                      <a:srgbClr val="FFB7B7"/>
                    </a:solidFill>
                  </a:tcPr>
                </a:tc>
              </a:tr>
              <a:tr h="20262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Mid-Atlantic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</a:txBody>
                  <a:tcPr anchor="ctr">
                    <a:solidFill>
                      <a:srgbClr val="B3FFB3"/>
                    </a:solidFill>
                  </a:tcPr>
                </a:tc>
              </a:tr>
              <a:tr h="20262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Southern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9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i="0" dirty="0"/>
                    </a:p>
                  </a:txBody>
                  <a:tcPr anchor="ctr">
                    <a:solidFill>
                      <a:srgbClr val="9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1" t="779" b="18405"/>
          <a:stretch/>
        </p:blipFill>
        <p:spPr>
          <a:xfrm>
            <a:off x="17206" y="0"/>
            <a:ext cx="39096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1066800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</a:rPr>
              <a:t>Religious “Freedom</a:t>
            </a:r>
            <a:r>
              <a:rPr lang="en-US" sz="3600" b="1" dirty="0">
                <a:solidFill>
                  <a:prstClr val="black"/>
                </a:solidFill>
              </a:rPr>
              <a:t>”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</a:t>
            </a:r>
            <a:r>
              <a:rPr lang="en-US" sz="2400" b="1" strike="sngStrike" dirty="0">
                <a:solidFill>
                  <a:prstClr val="black"/>
                </a:solidFill>
              </a:rPr>
              <a:t>Tolerance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3048000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i="1" dirty="0">
                <a:solidFill>
                  <a:prstClr val="black"/>
                </a:solidFill>
              </a:rPr>
              <a:t>LIMITED</a:t>
            </a:r>
          </a:p>
          <a:p>
            <a:pPr lvl="0" algn="ctr"/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en-US" sz="4000" b="1" dirty="0">
                <a:solidFill>
                  <a:prstClr val="black"/>
                </a:solidFill>
              </a:rPr>
              <a:t>Diversity </a:t>
            </a:r>
            <a:r>
              <a:rPr lang="en-US" sz="2800" b="1" dirty="0">
                <a:solidFill>
                  <a:prstClr val="black"/>
                </a:solidFill>
              </a:rPr>
              <a:t/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&amp; Tolerance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5135940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Religion 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3200" b="1" dirty="0">
                <a:solidFill>
                  <a:prstClr val="black"/>
                </a:solidFill>
              </a:rPr>
              <a:t>NOT 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3200" b="1" dirty="0">
                <a:solidFill>
                  <a:prstClr val="black"/>
                </a:solidFill>
              </a:rPr>
              <a:t>a motive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Embarkation of the Pilgri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0752"/>
            <a:ext cx="9110300" cy="596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9" y="-23648"/>
            <a:ext cx="8077201" cy="914400"/>
          </a:xfrm>
        </p:spPr>
        <p:txBody>
          <a:bodyPr/>
          <a:lstStyle/>
          <a:p>
            <a:r>
              <a:rPr lang="en-US" b="1" dirty="0" smtClean="0"/>
              <a:t>The “Pilgrims” </a:t>
            </a:r>
            <a:r>
              <a:rPr lang="en-US" sz="3600" dirty="0" smtClean="0"/>
              <a:t>(Plymouth)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3" t="779" r="-1" b="67451"/>
          <a:stretch/>
        </p:blipFill>
        <p:spPr>
          <a:xfrm>
            <a:off x="7467600" y="76200"/>
            <a:ext cx="1572470" cy="28956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143000"/>
            <a:ext cx="6172200" cy="6858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44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Religious Dissidents</a:t>
            </a:r>
            <a:endParaRPr lang="en-US" sz="3600" b="1" i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3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/>
              <a:t>Massachusetts Bay Colony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172200" cy="68580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4400" b="1" i="1" dirty="0" smtClean="0"/>
              <a:t>Puritans</a:t>
            </a:r>
            <a:endParaRPr lang="en-US" sz="3600" b="1" i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80999" y="2057400"/>
            <a:ext cx="3279913" cy="4572000"/>
            <a:chOff x="6629399" y="-228600"/>
            <a:chExt cx="3279913" cy="4572000"/>
          </a:xfrm>
        </p:grpSpPr>
        <p:pic>
          <p:nvPicPr>
            <p:cNvPr id="24578" name="Picture 2" descr="File:John Winthrop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1398"/>
            <a:stretch/>
          </p:blipFill>
          <p:spPr bwMode="auto">
            <a:xfrm>
              <a:off x="6629399" y="-228600"/>
              <a:ext cx="3279913" cy="4191000"/>
            </a:xfrm>
            <a:prstGeom prst="rect">
              <a:avLst/>
            </a:prstGeom>
            <a:noFill/>
          </p:spPr>
        </p:pic>
        <p:sp useBgFill="1">
          <p:nvSpPr>
            <p:cNvPr id="5" name="TextBox 4"/>
            <p:cNvSpPr txBox="1"/>
            <p:nvPr/>
          </p:nvSpPr>
          <p:spPr>
            <a:xfrm>
              <a:off x="6629400" y="3389293"/>
              <a:ext cx="3279912" cy="95410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John Winthrop </a:t>
              </a:r>
              <a:r>
                <a:rPr lang="en-US" sz="2800" b="1" i="1" dirty="0" smtClean="0"/>
                <a:t>Governor</a:t>
              </a:r>
              <a:endParaRPr lang="en-US" sz="2800" b="1" i="1" dirty="0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2743200" y="1524000"/>
            <a:ext cx="2362200" cy="1143000"/>
          </a:xfrm>
          <a:prstGeom prst="wedgeRoundRectCallout">
            <a:avLst>
              <a:gd name="adj1" fmla="val -66056"/>
              <a:gd name="adj2" fmla="val 120720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City </a:t>
            </a:r>
            <a:r>
              <a:rPr lang="en-US" sz="4000" b="1" dirty="0" smtClean="0">
                <a:solidFill>
                  <a:schemeClr val="tx1"/>
                </a:solidFill>
              </a:rPr>
              <a:t>on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a Hill!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thereaganvision.org/wp-content/uploads/2011/06/Shining_City_Upon_a_Hill_by_hawk8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569735" cy="462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1600200"/>
          </a:xfrm>
        </p:spPr>
        <p:txBody>
          <a:bodyPr anchor="ctr"/>
          <a:lstStyle/>
          <a:p>
            <a:r>
              <a:rPr lang="en-US" sz="7200" b="1" strike="sngStrike" dirty="0" smtClean="0"/>
              <a:t>TOLERATION</a:t>
            </a:r>
            <a:endParaRPr lang="en-US" sz="4800" b="1" strike="sngStrike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1600200"/>
            <a:ext cx="2490952" cy="5029200"/>
            <a:chOff x="5937031" y="1981200"/>
            <a:chExt cx="2490952" cy="5029200"/>
          </a:xfrm>
        </p:grpSpPr>
        <p:pic>
          <p:nvPicPr>
            <p:cNvPr id="5" name="Picture 2" descr="File:Roger Williams statue by Franklin Simmons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8996" r="15855"/>
            <a:stretch/>
          </p:blipFill>
          <p:spPr bwMode="auto">
            <a:xfrm>
              <a:off x="5937031" y="1981200"/>
              <a:ext cx="2490952" cy="44196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6444965" y="6487180"/>
              <a:ext cx="1475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Williams</a:t>
              </a:r>
              <a:endParaRPr lang="en-US" sz="2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05351" y="1600200"/>
            <a:ext cx="2963918" cy="5019020"/>
            <a:chOff x="3100552" y="457200"/>
            <a:chExt cx="2963918" cy="5019020"/>
          </a:xfrm>
        </p:grpSpPr>
        <p:pic>
          <p:nvPicPr>
            <p:cNvPr id="7" name="Picture 2" descr="File:Anne Hutchinson on Trial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6070" r="6147"/>
            <a:stretch/>
          </p:blipFill>
          <p:spPr bwMode="auto">
            <a:xfrm>
              <a:off x="3100553" y="457200"/>
              <a:ext cx="2963917" cy="440984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3100552" y="4953000"/>
              <a:ext cx="29639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/>
                <a:t>Hutchinson</a:t>
              </a:r>
              <a:endParaRPr lang="en-US" sz="28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3" t="779" r="-1" b="67451"/>
          <a:stretch/>
        </p:blipFill>
        <p:spPr>
          <a:xfrm>
            <a:off x="7102366" y="228600"/>
            <a:ext cx="1648670" cy="30359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TextBox 12"/>
          <p:cNvSpPr txBox="1"/>
          <p:nvPr/>
        </p:nvSpPr>
        <p:spPr>
          <a:xfrm>
            <a:off x="6445469" y="3657600"/>
            <a:ext cx="27747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Religious dissenters, such as Roger Williams and Anne Hutchinson, were </a:t>
            </a:r>
            <a:r>
              <a:rPr lang="en-US" sz="2800" b="1" dirty="0" smtClean="0">
                <a:solidFill>
                  <a:srgbClr val="FFFF00"/>
                </a:solidFill>
              </a:rPr>
              <a:t>EXILED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2000" dirty="0" smtClean="0"/>
              <a:t>Williams started the Rhode Island colony.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716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498" y="1066800"/>
            <a:ext cx="7429502" cy="65359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2900" b="1" i="1" dirty="0" smtClean="0"/>
              <a:t>(Limited) Religious Toleration &amp; Diversity</a:t>
            </a:r>
            <a:endParaRPr lang="en-US" sz="29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43800" cy="914400"/>
          </a:xfrm>
        </p:spPr>
        <p:txBody>
          <a:bodyPr/>
          <a:lstStyle/>
          <a:p>
            <a:r>
              <a:rPr lang="en-US" sz="5400" b="1" dirty="0" smtClean="0"/>
              <a:t>Mid-Atlantic</a:t>
            </a:r>
            <a:r>
              <a:rPr lang="en-US" sz="5400" dirty="0" smtClean="0"/>
              <a:t> </a:t>
            </a:r>
            <a:r>
              <a:rPr lang="en-US" sz="5400" b="1" dirty="0" smtClean="0"/>
              <a:t>Colonies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4" t="19543" r="14302" b="55005"/>
          <a:stretch/>
        </p:blipFill>
        <p:spPr>
          <a:xfrm>
            <a:off x="228599" y="2057400"/>
            <a:ext cx="2768055" cy="34791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76600" y="2057400"/>
            <a:ext cx="2720431" cy="3948388"/>
            <a:chOff x="3048000" y="1600200"/>
            <a:chExt cx="2720431" cy="3948388"/>
          </a:xfrm>
        </p:grpSpPr>
        <p:pic>
          <p:nvPicPr>
            <p:cNvPr id="4" name="Picture 2" descr="http://scriptorium.lib.duke.edu/eaa/printlit/Q0039/Q0039-22-72dpi.jpeg"/>
            <p:cNvPicPr>
              <a:picLocks noChangeAspect="1" noChangeArrowheads="1"/>
            </p:cNvPicPr>
            <p:nvPr/>
          </p:nvPicPr>
          <p:blipFill>
            <a:blip r:embed="rId4" cstate="print"/>
            <a:srcRect l="10147" t="20537" r="10561" b="18261"/>
            <a:stretch>
              <a:fillRect/>
            </a:stretch>
          </p:blipFill>
          <p:spPr bwMode="auto">
            <a:xfrm>
              <a:off x="3048000" y="1600200"/>
              <a:ext cx="2720431" cy="2720431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048000" y="4348259"/>
              <a:ext cx="27204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Quakers </a:t>
              </a:r>
              <a:r>
                <a:rPr lang="en-US" sz="3200" i="1" dirty="0" smtClean="0"/>
                <a:t>Pennsylvania</a:t>
              </a:r>
              <a:endParaRPr lang="en-US" sz="3200" i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48400" y="2362200"/>
            <a:ext cx="2667000" cy="3079132"/>
            <a:chOff x="6172200" y="2940668"/>
            <a:chExt cx="2667000" cy="3079132"/>
          </a:xfrm>
        </p:grpSpPr>
        <p:pic>
          <p:nvPicPr>
            <p:cNvPr id="6148" name="Picture 4" descr="C:\Users\trichey\AppData\Local\Microsoft\Windows\Temporary Internet Files\Content.IE5\D5TZ3R93\MC90041529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940668"/>
              <a:ext cx="2667000" cy="1878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172200" y="4819471"/>
              <a:ext cx="26442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Catholics </a:t>
              </a:r>
              <a:r>
                <a:rPr lang="en-US" sz="3200" i="1" dirty="0" smtClean="0"/>
                <a:t>Maryland</a:t>
              </a:r>
              <a:endParaRPr lang="en-US" sz="3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03191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498" y="1066800"/>
            <a:ext cx="6057902" cy="653590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en-US" sz="3600" b="1" i="1" dirty="0" smtClean="0"/>
              <a:t>“All About the </a:t>
            </a:r>
            <a:r>
              <a:rPr lang="en-US" sz="3600" b="1" i="1" dirty="0" err="1" smtClean="0"/>
              <a:t>Benjamins</a:t>
            </a:r>
            <a:r>
              <a:rPr lang="en-US" sz="3600" b="1" i="1" dirty="0" smtClean="0"/>
              <a:t>”</a:t>
            </a:r>
            <a:endParaRPr lang="en-US" sz="36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43800" cy="914400"/>
          </a:xfrm>
        </p:spPr>
        <p:txBody>
          <a:bodyPr/>
          <a:lstStyle/>
          <a:p>
            <a:r>
              <a:rPr lang="en-US" sz="5400" b="1" dirty="0" smtClean="0"/>
              <a:t>Southern Colonies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5" t="38747" r="18677" b="28729"/>
          <a:stretch/>
        </p:blipFill>
        <p:spPr>
          <a:xfrm>
            <a:off x="304799" y="1916940"/>
            <a:ext cx="3894083" cy="4445875"/>
          </a:xfrm>
          <a:prstGeom prst="rect">
            <a:avLst/>
          </a:prstGeom>
        </p:spPr>
      </p:pic>
      <p:pic>
        <p:nvPicPr>
          <p:cNvPr id="8194" name="Picture 2" descr="C:\Users\trichey\AppData\Local\Microsoft\Windows\Temporary Internet Files\Content.IE5\20CFV0EP\MC9004154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74" y="1295400"/>
            <a:ext cx="3768826" cy="424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146574" y="5638800"/>
            <a:ext cx="3768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Church of England </a:t>
            </a:r>
            <a:r>
              <a:rPr lang="en-US" sz="2800" b="1" i="1" dirty="0" smtClean="0"/>
              <a:t>Established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18215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3722</TotalTime>
  <Words>253</Words>
  <Application>Microsoft Office PowerPoint</Application>
  <PresentationFormat>On-screen Show (4:3)</PresentationFormat>
  <Paragraphs>126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Palatino Linotype</vt:lpstr>
      <vt:lpstr>Wingdings 2</vt:lpstr>
      <vt:lpstr>Wingdings</vt:lpstr>
      <vt:lpstr>Arial</vt:lpstr>
      <vt:lpstr>Elemental</vt:lpstr>
      <vt:lpstr>Office Theme</vt:lpstr>
      <vt:lpstr>1_Office Theme</vt:lpstr>
      <vt:lpstr>US HISTORY  EOC REVIEW</vt:lpstr>
      <vt:lpstr>Motives for Colonizing</vt:lpstr>
      <vt:lpstr>Thirteen Colonies</vt:lpstr>
      <vt:lpstr>PowerPoint Presentation</vt:lpstr>
      <vt:lpstr>The “Pilgrims” (Plymouth)</vt:lpstr>
      <vt:lpstr>Massachusetts Bay Colony</vt:lpstr>
      <vt:lpstr>TOLERATION</vt:lpstr>
      <vt:lpstr>Mid-Atlantic Colonies</vt:lpstr>
      <vt:lpstr>Southern Colonies</vt:lpstr>
      <vt:lpstr>PowerPoint Presentation</vt:lpstr>
      <vt:lpstr>PowerPoint Presentation</vt:lpstr>
      <vt:lpstr>Plantation Slavery</vt:lpstr>
      <vt:lpstr>English Political Traditions</vt:lpstr>
      <vt:lpstr>English  Political Traditions</vt:lpstr>
      <vt:lpstr>Town Meetings</vt:lpstr>
      <vt:lpstr>House of Burgesses</vt:lpstr>
      <vt:lpstr>PowerPoint Presentation</vt:lpstr>
      <vt:lpstr>The Triangular Trade</vt:lpstr>
      <vt:lpstr>Colonial Trade Routes</vt:lpstr>
      <vt:lpstr>Mercantilism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EOC Review - TomRichey.net - USHC 1.1</dc:title>
  <dc:creator>Tom Richey</dc:creator>
  <cp:keywords>EOC Review PowerPoint</cp:keywords>
  <cp:lastModifiedBy>Tom</cp:lastModifiedBy>
  <cp:revision>35</cp:revision>
  <dcterms:created xsi:type="dcterms:W3CDTF">2012-12-16T21:55:59Z</dcterms:created>
  <dcterms:modified xsi:type="dcterms:W3CDTF">2015-05-17T16:44:46Z</dcterms:modified>
</cp:coreProperties>
</file>