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62" r:id="rId5"/>
    <p:sldId id="275" r:id="rId6"/>
    <p:sldId id="265" r:id="rId7"/>
    <p:sldId id="257" r:id="rId8"/>
    <p:sldId id="263" r:id="rId9"/>
    <p:sldId id="258" r:id="rId10"/>
    <p:sldId id="259" r:id="rId11"/>
    <p:sldId id="260" r:id="rId12"/>
    <p:sldId id="264" r:id="rId13"/>
    <p:sldId id="272" r:id="rId14"/>
    <p:sldId id="261" r:id="rId15"/>
    <p:sldId id="271" r:id="rId16"/>
    <p:sldId id="266" r:id="rId17"/>
    <p:sldId id="267" r:id="rId18"/>
    <p:sldId id="268" r:id="rId19"/>
    <p:sldId id="269" r:id="rId20"/>
    <p:sldId id="276" r:id="rId21"/>
    <p:sldId id="273" r:id="rId22"/>
  </p:sldIdLst>
  <p:sldSz cx="12192000" cy="6858000"/>
  <p:notesSz cx="6858000" cy="9144000"/>
  <p:embeddedFontLst>
    <p:embeddedFont>
      <p:font typeface="Kartika" panose="02020503030404060203" pitchFamily="18" charset="0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ebas" pitchFamily="2" charset="0"/>
      <p:regular r:id="rId31"/>
    </p:embeddedFont>
    <p:embeddedFont>
      <p:font typeface="Franklin Gothic Demi" panose="020B0703020102020204" pitchFamily="34" charset="0"/>
      <p:regular r:id="rId32"/>
      <p: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5C5"/>
    <a:srgbClr val="51ADDB"/>
    <a:srgbClr val="38ABE4"/>
    <a:srgbClr val="0B3951"/>
    <a:srgbClr val="2499D5"/>
    <a:srgbClr val="C10601"/>
    <a:srgbClr val="FC7070"/>
    <a:srgbClr val="FB413F"/>
    <a:srgbClr val="CD0603"/>
    <a:srgbClr val="299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8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3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2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4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6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9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42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0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7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9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7218-3678-49F0-9F0C-E8751272CDD6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27CC-1122-4BA8-983C-230A6A4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7/29/2014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Party_identification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dgkK-01wm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omrichey.net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y_identific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85C5">
                <a:lumMod val="60000"/>
                <a:lumOff val="40000"/>
              </a:srgbClr>
            </a:gs>
            <a:gs pos="50000">
              <a:srgbClr val="4B85C5">
                <a:lumMod val="40000"/>
                <a:lumOff val="60000"/>
              </a:srgbClr>
            </a:gs>
            <a:gs pos="100000">
              <a:srgbClr val="4B85C5">
                <a:lumMod val="20000"/>
                <a:lumOff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5" y="1453680"/>
            <a:ext cx="9118188" cy="540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988"/>
            <a:ext cx="12192000" cy="1232663"/>
          </a:xfrm>
        </p:spPr>
        <p:txBody>
          <a:bodyPr anchor="ctr">
            <a:noAutofit/>
          </a:bodyPr>
          <a:lstStyle/>
          <a:p>
            <a:r>
              <a:rPr lang="en-US" sz="9200" dirty="0" smtClean="0">
                <a:latin typeface="Bebas" pitchFamily="2" charset="0"/>
              </a:rPr>
              <a:t>Party    Identification</a:t>
            </a:r>
            <a:endParaRPr lang="en-US" sz="9200" dirty="0">
              <a:latin typeface="Beba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5320" y="1958665"/>
            <a:ext cx="5020235" cy="165576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Georgia" panose="02040502050405020303" pitchFamily="18" charset="0"/>
              </a:rPr>
              <a:t>#</a:t>
            </a:r>
            <a:r>
              <a:rPr lang="en-US" sz="9600" b="1" dirty="0" err="1" smtClean="0">
                <a:latin typeface="Georgia" panose="02040502050405020303" pitchFamily="18" charset="0"/>
              </a:rPr>
              <a:t>apgov</a:t>
            </a:r>
            <a:endParaRPr lang="en-US" sz="9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0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0" y="0"/>
            <a:ext cx="12192000" cy="691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700" y="3775075"/>
            <a:ext cx="6972300" cy="2111375"/>
          </a:xfrm>
          <a:gradFill>
            <a:gsLst>
              <a:gs pos="0">
                <a:srgbClr val="C4101D">
                  <a:lumMod val="80000"/>
                </a:srgbClr>
              </a:gs>
              <a:gs pos="50000">
                <a:srgbClr val="C4101D">
                  <a:lumMod val="90000"/>
                </a:srgbClr>
              </a:gs>
              <a:gs pos="100000">
                <a:srgbClr val="C4101D">
                  <a:lumMod val="80000"/>
                  <a:lumOff val="20000"/>
                </a:srgb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Some Independents 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Lean  Right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285" y="590550"/>
            <a:ext cx="4314746" cy="2038350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Bebas" pitchFamily="2" charset="0"/>
              </a:rPr>
              <a:t>98.3%</a:t>
            </a:r>
            <a:endParaRPr lang="en-US" sz="12000" b="1" dirty="0">
              <a:solidFill>
                <a:schemeClr val="bg1"/>
              </a:solidFill>
              <a:latin typeface="Bebas" pitchFamily="2" charset="0"/>
            </a:endParaRPr>
          </a:p>
        </p:txBody>
      </p:sp>
      <p:pic>
        <p:nvPicPr>
          <p:cNvPr id="3074" name="Picture 2" descr="http://upload.wikimedia.org/wikipedia/commons/thumb/f/f0/Mitt_Romney_by_Gage_Skidmore_6_cropped.jpg/640px-Mitt_Romney_by_Gage_Skidmore_6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23" y="0"/>
            <a:ext cx="3975776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2030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Photo by 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Gage Skidmore</a:t>
            </a:r>
          </a:p>
        </p:txBody>
      </p:sp>
      <p:pic>
        <p:nvPicPr>
          <p:cNvPr id="3076" name="Picture 4" descr="http://upload.wikimedia.org/wikipedia/commons/thumb/f/f9/Obama_portrait_crop.jpg/640px-Obama_portrait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57284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8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Photo by </a:t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dirty="0">
                <a:solidFill>
                  <a:prstClr val="white"/>
                </a:solidFill>
              </a:rPr>
              <a:t>Pete Souza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</p:nvPr>
        </p:nvGraphicFramePr>
        <p:xfrm>
          <a:off x="3" y="5673725"/>
          <a:ext cx="121919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7"/>
                <a:gridCol w="1295400"/>
                <a:gridCol w="510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51.1%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1.7%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47.2%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7285" y="3030308"/>
            <a:ext cx="4258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Georgia" panose="02040502050405020303" pitchFamily="18" charset="0"/>
              </a:rPr>
              <a:t>Chose a party when it came crunch time.</a:t>
            </a:r>
            <a:endParaRPr lang="en-US" sz="32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85C5">
                <a:lumMod val="60000"/>
                <a:lumOff val="40000"/>
              </a:srgbClr>
            </a:gs>
            <a:gs pos="50000">
              <a:srgbClr val="4B85C5">
                <a:lumMod val="40000"/>
                <a:lumOff val="60000"/>
              </a:srgbClr>
            </a:gs>
            <a:gs pos="100000">
              <a:srgbClr val="4B85C5">
                <a:lumMod val="20000"/>
                <a:lumOff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14" y="365125"/>
            <a:ext cx="11653262" cy="1325563"/>
          </a:xfrm>
        </p:spPr>
        <p:txBody>
          <a:bodyPr>
            <a:noAutofit/>
          </a:bodyPr>
          <a:lstStyle/>
          <a:p>
            <a:r>
              <a:rPr lang="en-US" sz="5700" dirty="0" smtClean="0">
                <a:latin typeface="Bebas" pitchFamily="2" charset="0"/>
              </a:rPr>
              <a:t>Expressions   of   Party   Preference</a:t>
            </a:r>
            <a:endParaRPr lang="en-US" sz="5700" dirty="0"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90689"/>
            <a:ext cx="8332694" cy="4729162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Voter Registration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Self-Identification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Tendency to Support Party</a:t>
            </a:r>
          </a:p>
          <a:p>
            <a:pPr marL="1543050" lvl="1" indent="-742950">
              <a:lnSpc>
                <a:spcPct val="120000"/>
              </a:lnSpc>
              <a:buFont typeface="+mj-lt"/>
              <a:buAutoNum type="alphaLcParenR"/>
            </a:pPr>
            <a:r>
              <a:rPr lang="en-US" sz="3200" dirty="0" smtClean="0">
                <a:latin typeface="Georgia" panose="02040502050405020303" pitchFamily="18" charset="0"/>
              </a:rPr>
              <a:t>Candidates</a:t>
            </a:r>
          </a:p>
          <a:p>
            <a:pPr marL="1543050" lvl="1" indent="-742950">
              <a:lnSpc>
                <a:spcPct val="120000"/>
              </a:lnSpc>
              <a:buFont typeface="+mj-lt"/>
              <a:buAutoNum type="alphaLcParenR"/>
            </a:pPr>
            <a:r>
              <a:rPr lang="en-US" sz="3200" dirty="0" smtClean="0">
                <a:latin typeface="Georgia" panose="02040502050405020303" pitchFamily="18" charset="0"/>
              </a:rPr>
              <a:t>Policies</a:t>
            </a:r>
            <a:endParaRPr lang="en-US" sz="3200" dirty="0">
              <a:latin typeface="Georgia" panose="02040502050405020303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Voting in Primary Elections</a:t>
            </a:r>
            <a:endParaRPr lang="en-US" sz="3600" dirty="0">
              <a:latin typeface="Georgia" panose="02040502050405020303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://upload.wikimedia.org/wikipedia/commons/5/53/Wikipedia-logo-en-bi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145" y="4598894"/>
            <a:ext cx="1722648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67" y="1963630"/>
            <a:ext cx="4446226" cy="26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55752"/>
              </p:ext>
            </p:extLst>
          </p:nvPr>
        </p:nvGraphicFramePr>
        <p:xfrm>
          <a:off x="0" y="4416425"/>
          <a:ext cx="121919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1741714"/>
                <a:gridCol w="1741714"/>
                <a:gridCol w="1741714"/>
                <a:gridCol w="1741714"/>
                <a:gridCol w="1741714"/>
                <a:gridCol w="174171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DEMOCRATS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INDEPENDENTS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REPUBLICANS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90C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517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3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LEANS</a:t>
                      </a:r>
                      <a:endParaRPr lang="en-US" sz="2000" b="1" dirty="0"/>
                    </a:p>
                  </a:txBody>
                  <a:tcPr>
                    <a:solidFill>
                      <a:srgbClr val="51AD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INDEPENDENT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LEANS</a:t>
                      </a:r>
                      <a:endParaRPr lang="en-US" sz="2000" b="1" dirty="0"/>
                    </a:p>
                  </a:txBody>
                  <a:tcPr>
                    <a:solidFill>
                      <a:srgbClr val="FC70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WEAK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D06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STRONG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90C05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7975"/>
            <a:ext cx="3295650" cy="1597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The   Complex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0601"/>
            </a:gs>
            <a:gs pos="50000">
              <a:srgbClr val="CD0603"/>
            </a:gs>
            <a:gs pos="100000">
              <a:srgbClr val="FB413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14" y="365125"/>
            <a:ext cx="11653262" cy="1325563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Factors   Influencing   Party   ID</a:t>
            </a:r>
            <a:endParaRPr lang="en-US" sz="6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15" y="1841333"/>
            <a:ext cx="8247647" cy="4729162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Upbringing / Socialization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Life Experience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Attachment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Political Climate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97" y="2911642"/>
            <a:ext cx="5115530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6"/>
          <a:stretch/>
        </p:blipFill>
        <p:spPr>
          <a:xfrm>
            <a:off x="0" y="0"/>
            <a:ext cx="12192000" cy="6896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4248150" cy="2511425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latin typeface="Bebas" pitchFamily="2" charset="0"/>
              </a:rPr>
              <a:t>70%</a:t>
            </a:r>
            <a:endParaRPr lang="en-US" sz="13800" dirty="0">
              <a:latin typeface="Beba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95950"/>
            <a:ext cx="1219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Your parents are most influential in determining your political affiliation.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4"/>
          <a:stretch/>
        </p:blipFill>
        <p:spPr>
          <a:xfrm>
            <a:off x="0" y="0"/>
            <a:ext cx="12192000" cy="6906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263356"/>
            <a:ext cx="12192001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600" dirty="0" smtClean="0">
                <a:latin typeface="Bebas" pitchFamily="2" charset="0"/>
              </a:rPr>
              <a:t>Experience   Matters,   Too.</a:t>
            </a:r>
            <a:endParaRPr lang="en-US" sz="7600" dirty="0"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18640" r="7206" b="7036"/>
          <a:stretch/>
        </p:blipFill>
        <p:spPr>
          <a:xfrm>
            <a:off x="-24064" y="-48126"/>
            <a:ext cx="12272211" cy="693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16" y="154422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We get more attached with time.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b="9920"/>
          <a:stretch/>
        </p:blipFill>
        <p:spPr>
          <a:xfrm>
            <a:off x="0" y="670001"/>
            <a:ext cx="7262828" cy="6139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062" y="2791325"/>
            <a:ext cx="4471737" cy="338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Georgia" panose="02040502050405020303" pitchFamily="18" charset="0"/>
              </a:rPr>
              <a:t>As coalitions shift between parties, so do individuals.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9" y="670001"/>
            <a:ext cx="8995612" cy="1325563"/>
          </a:xfrm>
        </p:spPr>
        <p:txBody>
          <a:bodyPr>
            <a:noAutofit/>
          </a:bodyPr>
          <a:lstStyle/>
          <a:p>
            <a:pPr algn="r"/>
            <a:r>
              <a:rPr lang="en-US" sz="9600" dirty="0" smtClean="0">
                <a:latin typeface="Bebas" pitchFamily="2" charset="0"/>
              </a:rPr>
              <a:t>Realignment</a:t>
            </a:r>
            <a:endParaRPr lang="en-US" sz="9600" dirty="0"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0601"/>
            </a:gs>
            <a:gs pos="50000">
              <a:srgbClr val="CD0603"/>
            </a:gs>
            <a:gs pos="100000">
              <a:srgbClr val="FB413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8" y="680487"/>
            <a:ext cx="5760462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E-LECTURE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8" y="5410158"/>
            <a:ext cx="5341937" cy="8193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Available on YouTube!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4" y="2636147"/>
            <a:ext cx="4333677" cy="2568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92" y="353106"/>
            <a:ext cx="4328272" cy="198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4" y="5359358"/>
            <a:ext cx="1320995" cy="13209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31336" y="5727467"/>
            <a:ext cx="297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@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TomRichey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36" y="2373807"/>
            <a:ext cx="5357265" cy="3013462"/>
          </a:xfrm>
          <a:prstGeom prst="rect">
            <a:avLst/>
          </a:prstGeom>
        </p:spPr>
      </p:pic>
      <p:pic>
        <p:nvPicPr>
          <p:cNvPr id="1026" name="Picture 2" descr="https://developers.google.com/youtube/images/YouTube-logo-full_color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26027" r="15180" b="24315"/>
          <a:stretch/>
        </p:blipFill>
        <p:spPr bwMode="auto">
          <a:xfrm>
            <a:off x="740229" y="4631505"/>
            <a:ext cx="1556656" cy="6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0601"/>
            </a:gs>
            <a:gs pos="50000">
              <a:srgbClr val="CD0603"/>
            </a:gs>
            <a:gs pos="100000">
              <a:srgbClr val="FB413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38" y="680487"/>
            <a:ext cx="6601650" cy="1325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objectives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15" y="2191871"/>
            <a:ext cx="6468073" cy="4378624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what ways do people identify with political parties?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factors influence party preference?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4" y="2636147"/>
            <a:ext cx="4333677" cy="2568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92" y="353106"/>
            <a:ext cx="4328272" cy="198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4" y="5359358"/>
            <a:ext cx="1320995" cy="13209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31336" y="5727467"/>
            <a:ext cx="297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@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TomRichey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38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9" y="436070"/>
            <a:ext cx="10754095" cy="4920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47131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DELIVERED.</a:t>
            </a:r>
            <a:endParaRPr lang="en-US" sz="66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7975"/>
            <a:ext cx="3086100" cy="159702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The  Simple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029012"/>
              </p:ext>
            </p:extLst>
          </p:nvPr>
        </p:nvGraphicFramePr>
        <p:xfrm>
          <a:off x="0" y="4416425"/>
          <a:ext cx="121919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4933950"/>
                <a:gridCol w="3657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DEMOCRATS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INDEPENDENTS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REPUBLICANS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07975"/>
            <a:ext cx="3086100" cy="159702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The  Simple Version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776817"/>
              </p:ext>
            </p:extLst>
          </p:nvPr>
        </p:nvGraphicFramePr>
        <p:xfrm>
          <a:off x="0" y="4416425"/>
          <a:ext cx="1219199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4933950"/>
                <a:gridCol w="3657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DEMOCRATS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INDEPENDENTS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REPUBLICANS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30%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45%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25%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1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&quot;No&quot; Symbol 1"/>
          <p:cNvSpPr/>
          <p:nvPr/>
        </p:nvSpPr>
        <p:spPr>
          <a:xfrm>
            <a:off x="632012" y="161365"/>
            <a:ext cx="10986247" cy="6535270"/>
          </a:xfrm>
          <a:prstGeom prst="noSmoking">
            <a:avLst>
              <a:gd name="adj" fmla="val 88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499811"/>
            <a:ext cx="12192000" cy="6800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Nearly half of the electorate self-identifies as independent.</a:t>
            </a: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85C5">
                <a:lumMod val="60000"/>
                <a:lumOff val="40000"/>
              </a:srgbClr>
            </a:gs>
            <a:gs pos="50000">
              <a:srgbClr val="4B85C5">
                <a:lumMod val="40000"/>
                <a:lumOff val="60000"/>
              </a:srgbClr>
            </a:gs>
            <a:gs pos="100000">
              <a:srgbClr val="4B85C5">
                <a:lumMod val="20000"/>
                <a:lumOff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14" y="365125"/>
            <a:ext cx="11653262" cy="1325563"/>
          </a:xfrm>
        </p:spPr>
        <p:txBody>
          <a:bodyPr>
            <a:noAutofit/>
          </a:bodyPr>
          <a:lstStyle/>
          <a:p>
            <a:r>
              <a:rPr lang="en-US" sz="5700" dirty="0" smtClean="0">
                <a:latin typeface="Bebas" pitchFamily="2" charset="0"/>
              </a:rPr>
              <a:t>Expressions   of   Party   Preference</a:t>
            </a:r>
            <a:endParaRPr lang="en-US" sz="5700" dirty="0">
              <a:latin typeface="Beba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90689"/>
            <a:ext cx="8332694" cy="4729162"/>
          </a:xfrm>
        </p:spPr>
        <p:txBody>
          <a:bodyPr>
            <a:noAutofit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Voter Registration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Self-Identification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Tendency to Support Party</a:t>
            </a:r>
          </a:p>
          <a:p>
            <a:pPr marL="1543050" lvl="1" indent="-742950">
              <a:lnSpc>
                <a:spcPct val="120000"/>
              </a:lnSpc>
              <a:buFont typeface="+mj-lt"/>
              <a:buAutoNum type="alphaLcParenR"/>
            </a:pPr>
            <a:r>
              <a:rPr lang="en-US" sz="3200" dirty="0" smtClean="0">
                <a:latin typeface="Georgia" panose="02040502050405020303" pitchFamily="18" charset="0"/>
              </a:rPr>
              <a:t>Candidates</a:t>
            </a:r>
          </a:p>
          <a:p>
            <a:pPr marL="1543050" lvl="1" indent="-742950">
              <a:lnSpc>
                <a:spcPct val="120000"/>
              </a:lnSpc>
              <a:buFont typeface="+mj-lt"/>
              <a:buAutoNum type="alphaLcParenR"/>
            </a:pPr>
            <a:r>
              <a:rPr lang="en-US" sz="3200" dirty="0" smtClean="0">
                <a:latin typeface="Georgia" panose="02040502050405020303" pitchFamily="18" charset="0"/>
              </a:rPr>
              <a:t>Policies</a:t>
            </a:r>
            <a:endParaRPr lang="en-US" sz="3200" dirty="0">
              <a:latin typeface="Georgia" panose="02040502050405020303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Voting in Primary Elections</a:t>
            </a:r>
            <a:endParaRPr lang="en-US" sz="3600" dirty="0">
              <a:latin typeface="Georgia" panose="02040502050405020303" pitchFamily="18" charset="0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http://upload.wikimedia.org/wikipedia/commons/5/53/Wikipedia-logo-en-bi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61" y="4598894"/>
            <a:ext cx="1722648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37" b="98768" l="0" r="100000">
                        <a14:backgroundMark x1="94494" y1="59810" x2="94494" y2="57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15" y="1827159"/>
            <a:ext cx="4446226" cy="26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3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285" y="590550"/>
            <a:ext cx="4314746" cy="2038350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Bebas" pitchFamily="2" charset="0"/>
              </a:rPr>
              <a:t>98.3%</a:t>
            </a:r>
            <a:endParaRPr lang="en-US" sz="12000" b="1" dirty="0">
              <a:solidFill>
                <a:schemeClr val="bg1"/>
              </a:solidFill>
              <a:latin typeface="Bebas" pitchFamily="2" charset="0"/>
            </a:endParaRPr>
          </a:p>
        </p:txBody>
      </p:sp>
      <p:pic>
        <p:nvPicPr>
          <p:cNvPr id="3074" name="Picture 2" descr="http://upload.wikimedia.org/wikipedia/commons/thumb/f/f0/Mitt_Romney_by_Gage_Skidmore_6_cropped.jpg/640px-Mitt_Romney_by_Gage_Skidmore_6_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223" y="0"/>
            <a:ext cx="3975776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2030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Photo by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Gage Skidmore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upload.wikimedia.org/wikipedia/commons/thumb/f/f9/Obama_portrait_crop.jpg/640px-Obama_portrait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57284" cy="5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8" y="4651149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Photo by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Pete Souza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38359"/>
              </p:ext>
            </p:extLst>
          </p:nvPr>
        </p:nvGraphicFramePr>
        <p:xfrm>
          <a:off x="3" y="5673725"/>
          <a:ext cx="121919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197"/>
                <a:gridCol w="1295400"/>
                <a:gridCol w="5105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51.1%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5171E">
                            <a:lumMod val="80000"/>
                            <a:lumOff val="20000"/>
                          </a:srgbClr>
                        </a:gs>
                        <a:gs pos="50000">
                          <a:srgbClr val="0B3951">
                            <a:lumMod val="80000"/>
                            <a:lumOff val="20000"/>
                          </a:srgbClr>
                        </a:gs>
                        <a:gs pos="100000">
                          <a:srgbClr val="2990C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1.7%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bas" pitchFamily="2" charset="0"/>
                        </a:rPr>
                        <a:t>47.2%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bas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C10601"/>
                        </a:gs>
                        <a:gs pos="50000">
                          <a:srgbClr val="CD0603"/>
                        </a:gs>
                        <a:gs pos="100000">
                          <a:srgbClr val="FB413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6328" y="3030308"/>
            <a:ext cx="4006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Voted for one of the two major party candidates in the 2012 election.</a:t>
            </a:r>
            <a:endParaRPr lang="en-US" sz="28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>
            <a:off x="0" y="0"/>
            <a:ext cx="12192000" cy="691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7975"/>
            <a:ext cx="470535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LEANERS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2"/>
          <a:stretch/>
        </p:blipFill>
        <p:spPr>
          <a:xfrm flipH="1">
            <a:off x="0" y="0"/>
            <a:ext cx="12192000" cy="6915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5075"/>
            <a:ext cx="6381750" cy="2111375"/>
          </a:xfrm>
          <a:gradFill>
            <a:gsLst>
              <a:gs pos="0">
                <a:schemeClr val="accent5">
                  <a:satMod val="103000"/>
                  <a:tint val="94000"/>
                  <a:lumMod val="60000"/>
                </a:schemeClr>
              </a:gs>
              <a:gs pos="50000">
                <a:schemeClr val="accent5">
                  <a:satMod val="110000"/>
                  <a:shade val="100000"/>
                  <a:lumMod val="80000"/>
                </a:schemeClr>
              </a:gs>
              <a:gs pos="100000">
                <a:schemeClr val="accent5">
                  <a:satMod val="120000"/>
                  <a:shade val="78000"/>
                  <a:lumMod val="9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Some Independents </a:t>
            </a: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Lean  Left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212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Kartika</vt:lpstr>
      <vt:lpstr>Calibri Light</vt:lpstr>
      <vt:lpstr>Calibri</vt:lpstr>
      <vt:lpstr>Bebas</vt:lpstr>
      <vt:lpstr>Franklin Gothic Demi</vt:lpstr>
      <vt:lpstr>Arial</vt:lpstr>
      <vt:lpstr>Georgia</vt:lpstr>
      <vt:lpstr>Office Theme</vt:lpstr>
      <vt:lpstr>3_Office Theme</vt:lpstr>
      <vt:lpstr>Party    Identification</vt:lpstr>
      <vt:lpstr>objectives</vt:lpstr>
      <vt:lpstr>The  Simple Version</vt:lpstr>
      <vt:lpstr>The  Simple Version</vt:lpstr>
      <vt:lpstr>Nearly half of the electorate self-identifies as independent.</vt:lpstr>
      <vt:lpstr>Expressions   of   Party   Preference</vt:lpstr>
      <vt:lpstr>98.3%</vt:lpstr>
      <vt:lpstr>LEANERS</vt:lpstr>
      <vt:lpstr>Some Independents Lean  Left</vt:lpstr>
      <vt:lpstr>Some Independents Lean  Right</vt:lpstr>
      <vt:lpstr>98.3%</vt:lpstr>
      <vt:lpstr>Expressions   of   Party   Preference</vt:lpstr>
      <vt:lpstr>The   Complex Version</vt:lpstr>
      <vt:lpstr>Factors   Influencing   Party   ID</vt:lpstr>
      <vt:lpstr>70%</vt:lpstr>
      <vt:lpstr>Experience   Matters,   Too.</vt:lpstr>
      <vt:lpstr>We get more attached with time.</vt:lpstr>
      <vt:lpstr>Realignment</vt:lpstr>
      <vt:lpstr>E-LECTURE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Identification</dc:title>
  <dc:creator>Tom Richey</dc:creator>
  <cp:lastModifiedBy>Tom</cp:lastModifiedBy>
  <cp:revision>28</cp:revision>
  <dcterms:created xsi:type="dcterms:W3CDTF">2014-07-13T22:01:44Z</dcterms:created>
  <dcterms:modified xsi:type="dcterms:W3CDTF">2014-07-30T16:04:44Z</dcterms:modified>
</cp:coreProperties>
</file>