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90" r:id="rId3"/>
    <p:sldId id="287" r:id="rId4"/>
    <p:sldId id="297" r:id="rId5"/>
    <p:sldId id="279" r:id="rId6"/>
    <p:sldId id="280" r:id="rId7"/>
    <p:sldId id="259" r:id="rId8"/>
    <p:sldId id="272" r:id="rId9"/>
    <p:sldId id="291" r:id="rId10"/>
    <p:sldId id="292" r:id="rId11"/>
    <p:sldId id="282" r:id="rId12"/>
    <p:sldId id="275" r:id="rId13"/>
    <p:sldId id="268" r:id="rId14"/>
    <p:sldId id="283" r:id="rId15"/>
    <p:sldId id="293" r:id="rId16"/>
    <p:sldId id="277" r:id="rId17"/>
    <p:sldId id="278" r:id="rId18"/>
    <p:sldId id="285" r:id="rId19"/>
    <p:sldId id="284" r:id="rId20"/>
    <p:sldId id="294" r:id="rId21"/>
    <p:sldId id="295" r:id="rId22"/>
    <p:sldId id="281" r:id="rId23"/>
    <p:sldId id="258" r:id="rId24"/>
    <p:sldId id="270" r:id="rId25"/>
    <p:sldId id="286" r:id="rId26"/>
    <p:sldId id="273" r:id="rId27"/>
    <p:sldId id="257" r:id="rId28"/>
    <p:sldId id="263" r:id="rId29"/>
    <p:sldId id="262" r:id="rId30"/>
    <p:sldId id="260" r:id="rId31"/>
    <p:sldId id="288" r:id="rId32"/>
    <p:sldId id="296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FTY SKORZHEN NCV" pitchFamily="2" charset="0"/>
      <p:regular r:id="rId39"/>
    </p:embeddedFont>
    <p:embeddedFont>
      <p:font typeface="Versailles LT" panose="02000505070000020003" pitchFamily="2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9A0000"/>
    <a:srgbClr val="05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87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4461A-6357-420A-B39E-4CA443B7A033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6A96-F662-4A02-9B30-FF9C9D2C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2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6A96-F662-4A02-9B30-FF9C9D2C3A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5/7/2014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52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5/7/2014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5/7/2014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2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5/7/2014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12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5/7/2014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62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5/7/2014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09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5/7/2014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4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5/7/2014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9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5/7/2014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8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5/7/2014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1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5/7/2014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5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0013-643E-4C99-BAB0-D0B1F3B86253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  <a:sym typeface="Palatino" charset="0"/>
              </a:rPr>
              <a:pPr/>
              <a:t>5/7/2014</a:t>
            </a:fld>
            <a:endParaRPr lang="en-US">
              <a:solidFill>
                <a:srgbClr val="072F54">
                  <a:tint val="75000"/>
                </a:srgbClr>
              </a:solidFill>
              <a:sym typeface="Palatino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  <a:sym typeface="Palatino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  <a:sym typeface="Palatino" charset="0"/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5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hyperlink" Target="http://www.americanhungarianfederation.org/FamousHungarians/trianon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imar_Republic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questmaps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me,_Georgia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jp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slide" Target="slide2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hyperlink" Target="http://www.youtube.com/tomforameri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Bundesarchiv Bild 183-1987-0703-507, Berlin, Reichstagssitzung, Rede Adolf Hitl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847" r="11611" b="228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1000"/>
            <a:ext cx="9144000" cy="2060377"/>
          </a:xfrm>
          <a:gradFill>
            <a:gsLst>
              <a:gs pos="0">
                <a:srgbClr val="9A0000"/>
              </a:gs>
              <a:gs pos="80000">
                <a:srgbClr val="9A0000">
                  <a:lumMod val="66000"/>
                </a:srgbClr>
              </a:gs>
              <a:gs pos="100000">
                <a:srgbClr val="540000"/>
              </a:gs>
            </a:gsLst>
            <a:lin ang="16200000" scaled="0"/>
          </a:gradFill>
        </p:spPr>
        <p:txBody>
          <a:bodyPr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TOTALITARIANISM</a:t>
            </a:r>
            <a:r>
              <a:rPr lang="en-US" sz="6000" dirty="0" smtClean="0">
                <a:solidFill>
                  <a:schemeClr val="bg1"/>
                </a:solidFill>
              </a:rPr>
              <a:t/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Interwar Europe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4770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 Federal Archive (cc 3.0)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2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thumb/f/f4/The_Grand_Trianon_Castle_Interios.JPG/1024px-The_Grand_Trianon_Castle_Interi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5046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9600"/>
            <a:ext cx="9220200" cy="1066800"/>
          </a:xfrm>
          <a:solidFill>
            <a:schemeClr val="dk1">
              <a:alpha val="6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2"/>
                </a:solidFill>
                <a:latin typeface="+mj-lt"/>
              </a:rPr>
              <a:t>Treaty of Trianon</a:t>
            </a:r>
            <a:endParaRPr lang="en-US" sz="8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9392" y="6478726"/>
            <a:ext cx="2502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Photo by Mkonikkara (cc 3.0)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5943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OTHER Versailles Treaty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37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28600"/>
            <a:ext cx="9144001" cy="620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737457" y="6474023"/>
            <a:ext cx="2254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Map by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CoolKoon (cc 3.0)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upload.wikimedia.org/wikipedia/commons/2/21/Treaty_of_Trianon_1920_Austria_Hungary_ethnic_map_hun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74"/>
            <a:ext cx="9144000" cy="6034026"/>
          </a:xfrm>
          <a:prstGeom prst="rect">
            <a:avLst/>
          </a:prstGeom>
          <a:noFill/>
        </p:spPr>
      </p:pic>
      <p:sp>
        <p:nvSpPr>
          <p:cNvPr id="4" name="Rectangle 3">
            <a:hlinkClick r:id="rId4"/>
          </p:cNvPr>
          <p:cNvSpPr/>
          <p:nvPr/>
        </p:nvSpPr>
        <p:spPr>
          <a:xfrm>
            <a:off x="800100" y="6367046"/>
            <a:ext cx="75438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An </a:t>
            </a:r>
            <a:r>
              <a:rPr lang="en-US" sz="1600" b="1" dirty="0" smtClean="0">
                <a:hlinkClick r:id="rId4"/>
              </a:rPr>
              <a:t>explanation of the Treaty of Trianon </a:t>
            </a:r>
            <a:r>
              <a:rPr lang="en-US" sz="1600" b="1" dirty="0" smtClean="0"/>
              <a:t>from a Hungarian perspective</a:t>
            </a:r>
            <a:endParaRPr lang="en-US" sz="16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d/d2/Trianon_Statue_Bekescsaba_big.jpg/768px-Trianon_Statue_Bekescsaba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5"/>
          <a:stretch/>
        </p:blipFill>
        <p:spPr bwMode="auto">
          <a:xfrm>
            <a:off x="0" y="-76200"/>
            <a:ext cx="9144000" cy="69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419600"/>
            <a:ext cx="6801853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dirty="0" smtClean="0">
                <a:latin typeface="+mj-lt"/>
              </a:rPr>
              <a:t>STRIKE TWO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44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Weimar Republic</a:t>
            </a:r>
            <a:endParaRPr lang="en-US" sz="5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828800"/>
            <a:ext cx="3505200" cy="4221163"/>
          </a:xfrm>
        </p:spPr>
        <p:txBody>
          <a:bodyPr>
            <a:normAutofit/>
          </a:bodyPr>
          <a:lstStyle/>
          <a:p>
            <a:pPr marL="63500" indent="0">
              <a:buNone/>
            </a:pP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</a:rPr>
              <a:t>Germany briefly 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</a:rPr>
              <a:t>experimented with 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</a:rPr>
              <a:t>liberal democracy.</a:t>
            </a:r>
          </a:p>
          <a:p>
            <a:pPr marL="0" indent="0">
              <a:buNone/>
            </a:pP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ECONOMIC PROBLEMS</a:t>
            </a:r>
            <a:endParaRPr 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1106" y="50771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1919-1933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File:Karte des Deutschen Reiches, Weimarer Republik-Drittes Reich 1919–1937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93" y="1676400"/>
            <a:ext cx="4969813" cy="45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5546" y="6189924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Map by kgberger (cc 2.5)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6" y="314980"/>
            <a:ext cx="9107905" cy="60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11545" y="3031578"/>
            <a:ext cx="9107905" cy="1107996"/>
          </a:xfrm>
          <a:prstGeom prst="rect">
            <a:avLst/>
          </a:prstGeom>
          <a:solidFill>
            <a:schemeClr val="dk1">
              <a:alpha val="6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HYPERINFLATION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6675" y="4374524"/>
            <a:ext cx="2016325" cy="225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Bundesarchiv Bild 102-00193, Inflation, Ein-Millionen-Marksche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"/>
          <a:stretch/>
        </p:blipFill>
        <p:spPr bwMode="auto">
          <a:xfrm>
            <a:off x="0" y="263693"/>
            <a:ext cx="9144000" cy="634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61467">
            <a:off x="532963" y="4149764"/>
            <a:ext cx="6172200" cy="14478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</a:rPr>
              <a:t>A Million German Marks = </a:t>
            </a:r>
            <a:r>
              <a:rPr lang="en-US" sz="73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NOTEPAPER</a:t>
            </a:r>
            <a:endParaRPr lang="en-US" sz="6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170331">
            <a:off x="3701337" y="5896079"/>
            <a:ext cx="2922334" cy="27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German Federal Archives (cc 3.0)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96627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7/76/Bundesarchiv_Bild_146-1972-062-01%2C_Berlin%2C_bettelnder_Kriegsinva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474023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German Federal Archives (cc 3.0)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81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419600"/>
            <a:ext cx="6801853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dirty="0" smtClean="0">
                <a:latin typeface="+mj-lt"/>
              </a:rPr>
              <a:t>STRIKE three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10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f/fe/VERDUN-OSSUAIRE_DE_DOUAUMONT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-292" r="65" b="292"/>
          <a:stretch/>
        </p:blipFill>
        <p:spPr bwMode="auto">
          <a:xfrm>
            <a:off x="-228600" y="-20053"/>
            <a:ext cx="9372600" cy="68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6160168" cy="1630362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WWI  IS  OVER</a:t>
            </a:r>
            <a:endParaRPr lang="en-US" sz="8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9052" y="6489177"/>
            <a:ext cx="2452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Photo by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Ketounette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(cc 3.0)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3612" r="65125" b="55747"/>
          <a:stretch/>
        </p:blipFill>
        <p:spPr>
          <a:xfrm>
            <a:off x="1" y="1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37639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Democracy is </a:t>
            </a:r>
            <a:r>
              <a:rPr lang="en-US" sz="1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OUT!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4740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Photo by Keith Allison (cc 2.0)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45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382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6438244"/>
            <a:ext cx="86868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 smtClean="0"/>
              <a:t>SOURCE: </a:t>
            </a:r>
            <a:r>
              <a:rPr lang="en-US" b="1" dirty="0" smtClean="0">
                <a:hlinkClick r:id="rId3"/>
              </a:rPr>
              <a:t>http://www.knowledgequestmaps.com</a:t>
            </a:r>
            <a:r>
              <a:rPr lang="en-US" b="1" dirty="0" smtClean="0"/>
              <a:t>	</a:t>
            </a:r>
            <a:r>
              <a:rPr lang="en-US" sz="1400" i="1" dirty="0" smtClean="0"/>
              <a:t>Used With Permission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496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r>
              <a:rPr lang="en-US" sz="7600" dirty="0" smtClean="0">
                <a:solidFill>
                  <a:schemeClr val="bg2"/>
                </a:solidFill>
              </a:rPr>
              <a:t>Totalitarian Regimes</a:t>
            </a:r>
            <a:endParaRPr lang="en-US" sz="7600" dirty="0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811072"/>
              </p:ext>
            </p:extLst>
          </p:nvPr>
        </p:nvGraphicFramePr>
        <p:xfrm>
          <a:off x="152402" y="1752600"/>
          <a:ext cx="4114798" cy="43510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114798"/>
              </a:tblGrid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“Left Wing”</a:t>
                      </a:r>
                      <a:endParaRPr lang="en-US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</a:tr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Soviet Union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</a:tr>
              <a:tr h="21716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Communism/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Bolshevism/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Leninism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</a:tr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Lenin/Stalin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070258"/>
              </p:ext>
            </p:extLst>
          </p:nvPr>
        </p:nvGraphicFramePr>
        <p:xfrm>
          <a:off x="4419600" y="1752600"/>
          <a:ext cx="4572000" cy="43510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514600"/>
                <a:gridCol w="2057400"/>
              </a:tblGrid>
              <a:tr h="72390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“Right Wing”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/>
                </a:tc>
              </a:tr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Germany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Italy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16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National Socialism (Nazism)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Fascism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Hitler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Mussolini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6590"/>
            <a:ext cx="7924800" cy="1726010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Fascism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9453" y="1803975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/>
                </a:solidFill>
              </a:rPr>
              <a:t>(Italy)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4144" y="5675293"/>
            <a:ext cx="3301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Benito Mussolini</a:t>
            </a:r>
          </a:p>
          <a:p>
            <a:pPr algn="ctr"/>
            <a:r>
              <a:rPr lang="en-US" sz="2800" b="1" i="1" dirty="0" smtClean="0">
                <a:solidFill>
                  <a:schemeClr val="bg2"/>
                </a:solidFill>
              </a:rPr>
              <a:t>Il Duce</a:t>
            </a:r>
            <a:endParaRPr lang="en-US" sz="2800" b="1" i="1" dirty="0">
              <a:solidFill>
                <a:schemeClr val="bg2"/>
              </a:solidFill>
            </a:endParaRPr>
          </a:p>
        </p:txBody>
      </p:sp>
      <p:pic>
        <p:nvPicPr>
          <p:cNvPr id="11" name="Picture 4" descr="File:Benito Mussolini 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44" y="1803975"/>
            <a:ext cx="3301256" cy="38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880" y="56447"/>
            <a:ext cx="2690141" cy="672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38190" y="3419123"/>
            <a:ext cx="42759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2"/>
                </a:solidFill>
                <a:latin typeface="+mj-lt"/>
              </a:rPr>
              <a:t>RADICAL</a:t>
            </a:r>
            <a:r>
              <a:rPr lang="en-US" sz="8000" b="1" dirty="0" smtClean="0">
                <a:solidFill>
                  <a:schemeClr val="bg2"/>
                </a:solidFill>
              </a:rPr>
              <a:t> </a:t>
            </a:r>
            <a:r>
              <a:rPr lang="en-US" sz="4400" dirty="0" smtClean="0">
                <a:solidFill>
                  <a:schemeClr val="bg2"/>
                </a:solidFill>
                <a:latin typeface="+mj-lt"/>
              </a:rPr>
              <a:t>AUTHORITARIAN NATIONALISM</a:t>
            </a:r>
            <a:endParaRPr lang="en-US" sz="44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en/6/68/Romestatue.jpg"/>
          <p:cNvPicPr>
            <a:picLocks noChangeAspect="1" noChangeArrowheads="1"/>
          </p:cNvPicPr>
          <p:nvPr/>
        </p:nvPicPr>
        <p:blipFill rotWithShape="1">
          <a:blip r:embed="rId2" cstate="print"/>
          <a:srcRect t="7657" r="18243" b="50359"/>
          <a:stretch/>
        </p:blipFill>
        <p:spPr bwMode="auto">
          <a:xfrm>
            <a:off x="0" y="-76200"/>
            <a:ext cx="9220200" cy="7086600"/>
          </a:xfrm>
          <a:prstGeom prst="rect">
            <a:avLst/>
          </a:prstGeom>
          <a:noFill/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419100" y="5864553"/>
            <a:ext cx="8305800" cy="5232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Statue of Romulus and </a:t>
            </a:r>
            <a:r>
              <a:rPr lang="en-US" sz="2800" b="1" dirty="0" err="1" smtClean="0"/>
              <a:t>Remus</a:t>
            </a:r>
            <a:r>
              <a:rPr lang="en-US" sz="2800" b="1" dirty="0" smtClean="0"/>
              <a:t> in Rome, GA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964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60248"/>
            <a:ext cx="32004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Nazi Party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944562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(Germany)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1933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" y="5751493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National Socialist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German Workers Party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Reichsadler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6096000" y="152400"/>
            <a:ext cx="2819400" cy="1838248"/>
          </a:xfrm>
          <a:prstGeom prst="rect">
            <a:avLst/>
          </a:prstGeom>
        </p:spPr>
      </p:pic>
      <p:pic>
        <p:nvPicPr>
          <p:cNvPr id="2053" name="Picture 5">
            <a:hlinkClick r:id="rId6" action="ppaction://hlinksldjump" tooltip="My Struggle:  The National Socialist Movement"/>
          </p:cNvPr>
          <p:cNvPicPr>
            <a:picLocks noChangeAspect="1" noChangeArrowheads="1"/>
          </p:cNvPicPr>
          <p:nvPr/>
        </p:nvPicPr>
        <p:blipFill>
          <a:blip r:embed="rId7" cstate="print"/>
          <a:srcRect l="1477" r="84837"/>
          <a:stretch>
            <a:fillRect/>
          </a:stretch>
        </p:blipFill>
        <p:spPr bwMode="auto">
          <a:xfrm>
            <a:off x="8153400" y="990600"/>
            <a:ext cx="83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1371600"/>
            <a:ext cx="252698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343400" y="54102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Adolf Hitler</a:t>
            </a:r>
          </a:p>
          <a:p>
            <a:pPr algn="ctr"/>
            <a:r>
              <a:rPr lang="en-US" sz="2800" b="1" i="1" dirty="0" err="1" smtClean="0">
                <a:solidFill>
                  <a:schemeClr val="bg1"/>
                </a:solidFill>
              </a:rPr>
              <a:t>der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Fürher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764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Fascism and Bolshevism</a:t>
            </a:r>
            <a:r>
              <a:rPr lang="en-US" sz="6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Common Traits</a:t>
            </a:r>
            <a:endParaRPr lang="en-US" sz="4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79289"/>
              </p:ext>
            </p:extLst>
          </p:nvPr>
        </p:nvGraphicFramePr>
        <p:xfrm>
          <a:off x="0" y="2362200"/>
          <a:ext cx="9144000" cy="33528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85800"/>
                <a:gridCol w="5562600"/>
                <a:gridCol w="1219200"/>
                <a:gridCol w="1676400"/>
              </a:tblGrid>
              <a:tr h="55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Fascism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Bolshevism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YES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YES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YES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YES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YES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YES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YES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YES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5.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/>
                        <a:t>YES?</a:t>
                      </a:r>
                      <a:endParaRPr lang="en-US" sz="2200" b="1" i="0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/>
                        <a:t>YES?</a:t>
                      </a:r>
                      <a:endParaRPr lang="en-US" sz="2200" b="1" i="0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2987842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Opposition to Liberal Democracy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3529717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Unity through Hatred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(common enemy)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4088958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Government by a Party Elite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4632157"/>
            <a:ext cx="3722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The Cult of the Leader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191398"/>
            <a:ext cx="258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Totalitarianism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dailyradar.com/media/uploads/beltway/story_large/2009/08/03/oba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2" y="1253303"/>
            <a:ext cx="3473243" cy="5070934"/>
          </a:xfrm>
          <a:prstGeom prst="rect">
            <a:avLst/>
          </a:prstGeom>
          <a:noFill/>
        </p:spPr>
      </p:pic>
      <p:pic>
        <p:nvPicPr>
          <p:cNvPr id="2050" name="Picture 2" descr="http://www.infowars.com/images/bush-fasci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765865" y="1258506"/>
            <a:ext cx="3912041" cy="50660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6712" y="6400800"/>
            <a:ext cx="8396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Posters reproduced for educational purposes in accordance with fair use.</a:t>
            </a:r>
            <a:endParaRPr lang="en-US" sz="16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53706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bg2"/>
                </a:solidFill>
              </a:rPr>
              <a:t>The Problem </a:t>
            </a:r>
            <a:r>
              <a:rPr lang="en-US" sz="2800" b="1" dirty="0">
                <a:solidFill>
                  <a:schemeClr val="bg2"/>
                </a:solidFill>
                <a:latin typeface="+mn-lt"/>
              </a:rPr>
              <a:t>of the </a:t>
            </a:r>
            <a:r>
              <a:rPr lang="en-US" sz="4200" dirty="0" smtClean="0">
                <a:solidFill>
                  <a:schemeClr val="bg2"/>
                </a:solidFill>
              </a:rPr>
              <a:t>Left/Right </a:t>
            </a:r>
            <a:r>
              <a:rPr lang="en-US" sz="4200" dirty="0" smtClean="0">
                <a:solidFill>
                  <a:schemeClr val="bg2"/>
                </a:solidFill>
              </a:rPr>
              <a:t>Dichotomy</a:t>
            </a:r>
            <a:endParaRPr lang="en-US" sz="4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2448">
            <a:off x="749564" y="2022346"/>
            <a:ext cx="6400800" cy="4730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53706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bg2"/>
                </a:solidFill>
              </a:rPr>
              <a:t>The Problem </a:t>
            </a:r>
            <a:r>
              <a:rPr lang="en-US" sz="2800" b="1" dirty="0">
                <a:solidFill>
                  <a:schemeClr val="bg2"/>
                </a:solidFill>
                <a:latin typeface="+mn-lt"/>
              </a:rPr>
              <a:t>of the </a:t>
            </a:r>
            <a:r>
              <a:rPr lang="en-US" sz="4200" dirty="0" smtClean="0">
                <a:solidFill>
                  <a:schemeClr val="bg2"/>
                </a:solidFill>
              </a:rPr>
              <a:t>Left/Right </a:t>
            </a:r>
            <a:r>
              <a:rPr lang="en-US" sz="4200" dirty="0" smtClean="0">
                <a:solidFill>
                  <a:schemeClr val="bg2"/>
                </a:solidFill>
              </a:rPr>
              <a:t>Dichotomy</a:t>
            </a:r>
            <a:endParaRPr lang="en-US" sz="42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253335"/>
            <a:ext cx="2154067" cy="461665"/>
          </a:xfrm>
          <a:prstGeom prst="rect">
            <a:avLst/>
          </a:prstGeom>
          <a:solidFill>
            <a:srgbClr val="9A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“FAR LEFT”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022503"/>
            <a:ext cx="243840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“FAR RIGHT”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700524"/>
            <a:ext cx="5334000" cy="461665"/>
          </a:xfrm>
          <a:prstGeom prst="rect">
            <a:avLst/>
          </a:prstGeom>
          <a:ln>
            <a:solidFill>
              <a:srgbClr val="05050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“MODERATE GOVERNMENTS”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379" y="1694298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2"/>
                </a:solidFill>
              </a:rPr>
              <a:t>Democrats (US)</a:t>
            </a:r>
            <a:endParaRPr lang="en-US" sz="22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779" y="2075298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bg2"/>
                </a:solidFill>
              </a:rPr>
              <a:t>Labour</a:t>
            </a:r>
            <a:r>
              <a:rPr lang="en-US" sz="2200" b="1" dirty="0" smtClean="0">
                <a:solidFill>
                  <a:schemeClr val="bg2"/>
                </a:solidFill>
              </a:rPr>
              <a:t> (UK)</a:t>
            </a:r>
            <a:endParaRPr lang="en-US" sz="22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1638189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2"/>
                </a:solidFill>
              </a:rPr>
              <a:t>Conservatives (UK)</a:t>
            </a:r>
            <a:endParaRPr lang="en-US" sz="2200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2090924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2"/>
                </a:solidFill>
              </a:rPr>
              <a:t>Republicans (US)</a:t>
            </a:r>
            <a:endParaRPr lang="en-US" sz="2200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387329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Fascists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4415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Nazis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9079" y="462044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Communists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74"/>
            <a:ext cx="9144000" cy="1143000"/>
          </a:xfrm>
        </p:spPr>
        <p:txBody>
          <a:bodyPr>
            <a:noAutofit/>
          </a:bodyPr>
          <a:lstStyle/>
          <a:p>
            <a:r>
              <a:rPr lang="en-US" sz="5100" dirty="0" smtClean="0">
                <a:solidFill>
                  <a:schemeClr val="bg2"/>
                </a:solidFill>
              </a:rPr>
              <a:t>Contrasting Totalitarian Regimes</a:t>
            </a:r>
            <a:endParaRPr lang="en-US" sz="5100" dirty="0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618956"/>
              </p:ext>
            </p:extLst>
          </p:nvPr>
        </p:nvGraphicFramePr>
        <p:xfrm>
          <a:off x="76202" y="1075661"/>
          <a:ext cx="4571998" cy="562993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571998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LEFT WING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</a:tr>
              <a:tr h="479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91459"/>
              </p:ext>
            </p:extLst>
          </p:nvPr>
        </p:nvGraphicFramePr>
        <p:xfrm>
          <a:off x="4724400" y="1075661"/>
          <a:ext cx="4343400" cy="562993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343400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RIGHT WING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9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68515" y="2109787"/>
            <a:ext cx="4267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 smtClean="0">
                <a:latin typeface="FTY SKORZHEN NCV"/>
              </a:rPr>
              <a:t>SUPPORT</a:t>
            </a:r>
            <a:endParaRPr lang="en-US" sz="3600" b="1" dirty="0">
              <a:latin typeface="FTY SKORZHEN NCV"/>
            </a:endParaRPr>
          </a:p>
          <a:p>
            <a:pPr lvl="0" algn="ctr"/>
            <a:r>
              <a:rPr lang="en-US" sz="3600" b="1" dirty="0" smtClean="0"/>
              <a:t>for Social </a:t>
            </a:r>
            <a:r>
              <a:rPr lang="en-US" sz="3600" b="1" dirty="0"/>
              <a:t>Hierarchy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76200" y="2109787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OPPOSITION </a:t>
            </a:r>
            <a:endParaRPr lang="en-US" sz="3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Social Hierarchy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04947"/>
            <a:ext cx="22860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304947"/>
            <a:ext cx="2286000" cy="2286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earnnc.org/lp/media/uploads/2009/12/wwiieurope01_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5189" cy="68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4343400"/>
            <a:ext cx="8835189" cy="1143000"/>
          </a:xfrm>
          <a:solidFill>
            <a:schemeClr val="bg1">
              <a:lumMod val="95000"/>
              <a:alpha val="77000"/>
            </a:schemeClr>
          </a:solidFill>
        </p:spPr>
        <p:txBody>
          <a:bodyPr>
            <a:noAutofit/>
          </a:bodyPr>
          <a:lstStyle/>
          <a:p>
            <a:r>
              <a:rPr lang="en-US" sz="8000" dirty="0" smtClean="0"/>
              <a:t>EUROPE IS NOW safe...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4634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74"/>
            <a:ext cx="9144000" cy="1143000"/>
          </a:xfrm>
        </p:spPr>
        <p:txBody>
          <a:bodyPr>
            <a:noAutofit/>
          </a:bodyPr>
          <a:lstStyle/>
          <a:p>
            <a:r>
              <a:rPr lang="en-US" sz="5100" dirty="0" smtClean="0">
                <a:solidFill>
                  <a:schemeClr val="bg2"/>
                </a:solidFill>
              </a:rPr>
              <a:t>Contrasting Totalitarian Regimes</a:t>
            </a:r>
            <a:endParaRPr lang="en-US" sz="5100" dirty="0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307400"/>
              </p:ext>
            </p:extLst>
          </p:nvPr>
        </p:nvGraphicFramePr>
        <p:xfrm>
          <a:off x="76202" y="1075661"/>
          <a:ext cx="4571998" cy="562993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571998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Bolshevism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</a:tr>
              <a:tr h="21319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</a:tr>
              <a:tr h="2659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62784"/>
              </p:ext>
            </p:extLst>
          </p:nvPr>
        </p:nvGraphicFramePr>
        <p:xfrm>
          <a:off x="4724400" y="1075661"/>
          <a:ext cx="4343400" cy="562993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343400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Fascism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319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59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00599" y="2070318"/>
            <a:ext cx="42672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Nationalist</a:t>
            </a:r>
            <a:endParaRPr lang="en-US" sz="3600" b="1" dirty="0">
              <a:solidFill>
                <a:prstClr val="black"/>
              </a:solidFill>
            </a:endParaRPr>
          </a:p>
          <a:p>
            <a:pPr lvl="0" algn="ctr"/>
            <a:endParaRPr lang="en-US" sz="24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  <a:t>Mussolini – Fascism </a:t>
            </a:r>
            <a:b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  <a:t>“not for export”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2000088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Internationalist</a:t>
            </a:r>
          </a:p>
          <a:p>
            <a:pPr lvl="0" algn="ctr"/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/>
            </a:r>
            <a:b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Goal:</a:t>
            </a:r>
          </a:p>
          <a:p>
            <a:pPr lvl="0"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Worldwide Communist Revolution</a:t>
            </a:r>
            <a:endParaRPr lang="en-US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4331368"/>
            <a:ext cx="449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CLASS HATRED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/>
            </a:r>
            <a:b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r>
              <a:rPr lang="en-US" sz="2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rather than racial hatred.</a:t>
            </a:r>
          </a:p>
          <a:p>
            <a:pPr lvl="0" algn="ctr"/>
            <a:endParaRPr lang="en-US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lvl="0" algn="ctr"/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(Soviet states were 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ethnically diverse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)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2526" y="4291263"/>
            <a:ext cx="426720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ea typeface="Times New Roman"/>
                <a:cs typeface="Times New Roman"/>
              </a:rPr>
              <a:t>Master Race </a:t>
            </a:r>
            <a:br>
              <a:rPr lang="en-US" sz="3200" b="1" dirty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en-US" sz="3200" b="1" dirty="0">
                <a:solidFill>
                  <a:prstClr val="black"/>
                </a:solidFill>
                <a:ea typeface="Times New Roman"/>
                <a:cs typeface="Times New Roman"/>
              </a:rPr>
              <a:t>Ideologies</a:t>
            </a:r>
          </a:p>
          <a:p>
            <a:pPr lvl="0" algn="ctr">
              <a:defRPr/>
            </a:pPr>
            <a:endParaRPr lang="en-US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  <a:t>The enemy = outsiders </a:t>
            </a:r>
            <a:b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  <a:t>&amp; ethnic minorities</a:t>
            </a:r>
          </a:p>
        </p:txBody>
      </p:sp>
    </p:spTree>
    <p:extLst>
      <p:ext uri="{BB962C8B-B14F-4D97-AF65-F5344CB8AC3E}">
        <p14:creationId xmlns:p14="http://schemas.microsoft.com/office/powerpoint/2010/main" val="120456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30" y="5562601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5562601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4032371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8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191000"/>
            <a:ext cx="6801853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+mj-lt"/>
              </a:rPr>
              <a:t>FOR </a:t>
            </a:r>
            <a:r>
              <a:rPr lang="en-US" sz="8000" dirty="0" smtClean="0">
                <a:latin typeface="+mj-lt"/>
              </a:rPr>
              <a:t>DEMOCRACY</a:t>
            </a:r>
            <a:endParaRPr lang="en-US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9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dentified Russian artist  Lenin and Stalin in Gorki in 1922 1949 Gelatin silver print with applied media Collection of Ryna and David Alexand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4508" r="921" b="28076"/>
          <a:stretch/>
        </p:blipFill>
        <p:spPr bwMode="auto">
          <a:xfrm>
            <a:off x="0" y="0"/>
            <a:ext cx="913597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886200"/>
            <a:ext cx="5859379" cy="1447800"/>
          </a:xfrm>
          <a:solidFill>
            <a:srgbClr val="9A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05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J/K LOL</a:t>
            </a:r>
            <a:endParaRPr lang="en-US" sz="105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>
            <a:noAutofit/>
          </a:bodyPr>
          <a:lstStyle/>
          <a:p>
            <a:pPr algn="l"/>
            <a:r>
              <a:rPr lang="en-US" sz="10000" dirty="0" smtClean="0">
                <a:solidFill>
                  <a:schemeClr val="bg2"/>
                </a:solidFill>
              </a:rPr>
              <a:t>Totalitarianism</a:t>
            </a:r>
            <a:endParaRPr lang="en-US" sz="100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40046"/>
            <a:ext cx="4724400" cy="23605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uthoritarian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&amp;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dictatorial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governments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that control </a:t>
            </a:r>
            <a:r>
              <a:rPr lang="en-US" sz="2800" b="1" i="1" dirty="0">
                <a:solidFill>
                  <a:schemeClr val="bg1">
                    <a:lumMod val="95000"/>
                  </a:schemeClr>
                </a:solidFill>
              </a:rPr>
              <a:t>all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aspects of public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and private life.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977909"/>
            <a:ext cx="4038600" cy="457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" y="5181600"/>
            <a:ext cx="4724400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State &gt; Individual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2"/>
                </a:solidFill>
              </a:rPr>
              <a:t>Bolshevik Revolution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110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</a:rPr>
              <a:t>(Russia/Soviet </a:t>
            </a:r>
            <a:r>
              <a:rPr lang="en-US" sz="3600" b="1" dirty="0" smtClean="0">
                <a:solidFill>
                  <a:schemeClr val="bg2"/>
                </a:solidFill>
              </a:rPr>
              <a:t>Union) 1917</a:t>
            </a:r>
            <a:endParaRPr lang="en-US" sz="3600" b="1" dirty="0" smtClean="0">
              <a:solidFill>
                <a:schemeClr val="bg2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5715000" y="2438400"/>
            <a:ext cx="3219450" cy="3644417"/>
            <a:chOff x="5715000" y="1905000"/>
            <a:chExt cx="3219450" cy="364441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1905000"/>
              <a:ext cx="3219450" cy="3644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467600" y="4572000"/>
              <a:ext cx="1371600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Joseph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Stalin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1200" y="4572000"/>
              <a:ext cx="1447800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Vladimir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Lenin</a:t>
              </a:r>
              <a:endParaRPr lang="en-US" sz="20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070" y="2438401"/>
            <a:ext cx="5447442" cy="36444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419600"/>
            <a:ext cx="6801853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dirty="0" smtClean="0">
                <a:latin typeface="+mj-lt"/>
              </a:rPr>
              <a:t>STRIKE ONE</a:t>
            </a:r>
            <a:endParaRPr lang="en-US"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98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495800"/>
            <a:ext cx="6801853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Self-Determination OF pEOPLES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01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TY Versailles">
      <a:majorFont>
        <a:latin typeface="FTY SKORZHEN NCV"/>
        <a:ea typeface=""/>
        <a:cs typeface=""/>
      </a:majorFont>
      <a:minorFont>
        <a:latin typeface="Versailles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0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5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6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7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8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9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347</Words>
  <Application>Microsoft Office PowerPoint</Application>
  <PresentationFormat>On-screen Show (4:3)</PresentationFormat>
  <Paragraphs>122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FTY SKORZHEN NCV</vt:lpstr>
      <vt:lpstr>Arial</vt:lpstr>
      <vt:lpstr>Times New Roman</vt:lpstr>
      <vt:lpstr>Palatino</vt:lpstr>
      <vt:lpstr>Versailles LT</vt:lpstr>
      <vt:lpstr>Office Theme</vt:lpstr>
      <vt:lpstr>1_Office Theme</vt:lpstr>
      <vt:lpstr>TOTALITARIANISM in Interwar Europe</vt:lpstr>
      <vt:lpstr>WWI  IS  OVER</vt:lpstr>
      <vt:lpstr>EUROPE IS NOW safe...</vt:lpstr>
      <vt:lpstr>FOR DEMOCRACY</vt:lpstr>
      <vt:lpstr>J/K LOL</vt:lpstr>
      <vt:lpstr>Totalitarianism</vt:lpstr>
      <vt:lpstr>Bolshevik Revolution</vt:lpstr>
      <vt:lpstr>STRIKE ONE</vt:lpstr>
      <vt:lpstr>Self-Determination OF pEOPLES</vt:lpstr>
      <vt:lpstr>Treaty of Trianon</vt:lpstr>
      <vt:lpstr>PowerPoint Presentation</vt:lpstr>
      <vt:lpstr>PowerPoint Presentation</vt:lpstr>
      <vt:lpstr>PowerPoint Presentation</vt:lpstr>
      <vt:lpstr>STRIKE TWO</vt:lpstr>
      <vt:lpstr>The Weimar Republic</vt:lpstr>
      <vt:lpstr>PowerPoint Presentation</vt:lpstr>
      <vt:lpstr>A Million German Marks = NOTEPAPER</vt:lpstr>
      <vt:lpstr>PowerPoint Presentation</vt:lpstr>
      <vt:lpstr>STRIKE three</vt:lpstr>
      <vt:lpstr>Democracy is OUT!</vt:lpstr>
      <vt:lpstr>PowerPoint Presentation</vt:lpstr>
      <vt:lpstr>Totalitarian Regimes</vt:lpstr>
      <vt:lpstr>Fascism</vt:lpstr>
      <vt:lpstr>PowerPoint Presentation</vt:lpstr>
      <vt:lpstr>Nazi Party</vt:lpstr>
      <vt:lpstr>Fascism and Bolshevism Common Traits</vt:lpstr>
      <vt:lpstr>The Problem of the Left/Right Dichotomy</vt:lpstr>
      <vt:lpstr>The Problem of the Left/Right Dichotomy</vt:lpstr>
      <vt:lpstr>Contrasting Totalitarian Regimes</vt:lpstr>
      <vt:lpstr>Contrasting Totalitarian Regimes</vt:lpstr>
      <vt:lpstr>PowerPoint Presentation</vt:lpstr>
    </vt:vector>
  </TitlesOfParts>
  <Company>Clemson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Totalitarianism in Interwar Europe</dc:title>
  <dc:creator>Tom Richey</dc:creator>
  <cp:lastModifiedBy>Tom Richey</cp:lastModifiedBy>
  <cp:revision>111</cp:revision>
  <dcterms:created xsi:type="dcterms:W3CDTF">2010-04-12T14:29:12Z</dcterms:created>
  <dcterms:modified xsi:type="dcterms:W3CDTF">2014-05-07T22:56:09Z</dcterms:modified>
</cp:coreProperties>
</file>