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89" r:id="rId4"/>
    <p:sldId id="277" r:id="rId5"/>
    <p:sldId id="278" r:id="rId6"/>
    <p:sldId id="257" r:id="rId7"/>
    <p:sldId id="258" r:id="rId8"/>
    <p:sldId id="259" r:id="rId9"/>
    <p:sldId id="279" r:id="rId10"/>
    <p:sldId id="262" r:id="rId11"/>
    <p:sldId id="263" r:id="rId12"/>
    <p:sldId id="260" r:id="rId13"/>
    <p:sldId id="280" r:id="rId14"/>
    <p:sldId id="281" r:id="rId15"/>
    <p:sldId id="283" r:id="rId16"/>
    <p:sldId id="261" r:id="rId17"/>
    <p:sldId id="282" r:id="rId18"/>
    <p:sldId id="264" r:id="rId19"/>
    <p:sldId id="265" r:id="rId20"/>
    <p:sldId id="286" r:id="rId21"/>
    <p:sldId id="276" r:id="rId22"/>
    <p:sldId id="267" r:id="rId23"/>
    <p:sldId id="268" r:id="rId24"/>
    <p:sldId id="269" r:id="rId25"/>
    <p:sldId id="270" r:id="rId26"/>
    <p:sldId id="271" r:id="rId27"/>
    <p:sldId id="284" r:id="rId28"/>
    <p:sldId id="287" r:id="rId29"/>
    <p:sldId id="2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85D9"/>
    <a:srgbClr val="BA99DB"/>
    <a:srgbClr val="CB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3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3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3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2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8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7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4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6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98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6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07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5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84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2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5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9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14DD1-159B-4153-9311-776157CBE604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6297-C39B-49CB-95A5-98DB0D00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7/4/2014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1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9.jp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mnGmI115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flickr.com/photos/72746018@N00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54430"/>
            <a:ext cx="11213431" cy="2165684"/>
          </a:xfrm>
        </p:spPr>
        <p:txBody>
          <a:bodyPr>
            <a:noAutofit/>
          </a:bodyPr>
          <a:lstStyle/>
          <a:p>
            <a:r>
              <a:rPr lang="en-US" sz="12500" dirty="0" smtClean="0"/>
              <a:t>Auguste Comte</a:t>
            </a:r>
            <a:endParaRPr lang="en-US" sz="1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011" y="2485333"/>
            <a:ext cx="6670239" cy="3766468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Father of </a:t>
            </a:r>
            <a:br>
              <a:rPr lang="en-US" sz="6600" b="1" dirty="0" smtClean="0"/>
            </a:br>
            <a:r>
              <a:rPr lang="en-US" sz="13800" dirty="0" smtClean="0">
                <a:latin typeface="+mj-lt"/>
              </a:rPr>
              <a:t>Positive</a:t>
            </a:r>
            <a:r>
              <a:rPr lang="en-US" sz="13800" b="1" dirty="0" smtClean="0"/>
              <a:t> 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Philosophy</a:t>
            </a:r>
            <a:endParaRPr lang="en-US" sz="6600" b="1" dirty="0"/>
          </a:p>
        </p:txBody>
      </p:sp>
      <p:pic>
        <p:nvPicPr>
          <p:cNvPr id="5" name="Picture 2" descr="File:Auguste Com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826" y1="15359" x2="43237" y2="45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4" t="5147" r="6207" b="9474"/>
          <a:stretch/>
        </p:blipFill>
        <p:spPr bwMode="auto">
          <a:xfrm>
            <a:off x="8070112" y="1890021"/>
            <a:ext cx="3549527" cy="49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9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12" y="355684"/>
            <a:ext cx="10515600" cy="1325563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Metaphysical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5" y="5919535"/>
            <a:ext cx="12151530" cy="78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abstract Power guides events in the world.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ile:Sanzio 01 Plato Aristo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" y="1903952"/>
            <a:ext cx="2935422" cy="38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GodfreyKneller-IsaacNewton-16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57" y="1903952"/>
            <a:ext cx="2795210" cy="38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D'après Maurice Quentin de La Tour, Portrait de Voltaire, détail du visage (château de Ferney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67" y="1903951"/>
            <a:ext cx="3055890" cy="38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ortrait of Thomas Jefferson by Rembrandt Peale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"/>
          <a:stretch/>
        </p:blipFill>
        <p:spPr bwMode="auto">
          <a:xfrm>
            <a:off x="8758988" y="1903951"/>
            <a:ext cx="3433011" cy="383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3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12" y="355684"/>
            <a:ext cx="7863638" cy="1325563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Metaphysical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66" y="2321507"/>
            <a:ext cx="6260250" cy="39443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laws based on ABSTRACT principles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0" name="Picture 10" descr="File:JohnLoc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21" y="653713"/>
            <a:ext cx="4547237" cy="58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1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398"/>
            <a:ext cx="7412021" cy="5644063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Religion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0" name="Picture 10" descr="File:JohnLoc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21" y="653713"/>
            <a:ext cx="4547237" cy="58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9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398"/>
            <a:ext cx="7412021" cy="56440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 the Reasonableness of Christianity 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(1695)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30" name="Picture 10" descr="File:JohnLoc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21" y="653713"/>
            <a:ext cx="4547237" cy="58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7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398"/>
            <a:ext cx="7412021" cy="56440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ATHEISM</a:t>
            </a:r>
            <a:br>
              <a:rPr lang="en-US" sz="96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96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9600" b="1" strike="sng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Locke advocated religious toleration with one dangerous exception.</a:t>
            </a:r>
            <a:endParaRPr lang="en-US" sz="3200" strike="sng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0" name="Picture 10" descr="File:JohnLoc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21" y="653713"/>
            <a:ext cx="4547237" cy="58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684"/>
            <a:ext cx="6906125" cy="2387516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/>
              <a:t>Positive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23" y="3414727"/>
            <a:ext cx="6428691" cy="2071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Observation</a:t>
            </a:r>
          </a:p>
          <a:p>
            <a:pPr marL="0" indent="0" algn="ctr">
              <a:buNone/>
            </a:pPr>
            <a:r>
              <a:rPr lang="en-US" sz="4400" b="1" dirty="0" smtClean="0"/>
              <a:t>Experimentation</a:t>
            </a:r>
            <a:endParaRPr lang="en-US" sz="4400" b="1" dirty="0"/>
          </a:p>
        </p:txBody>
      </p:sp>
      <p:pic>
        <p:nvPicPr>
          <p:cNvPr id="6148" name="Picture 4" descr="http://upload.wikimedia.org/wikipedia/commons/thumb/6/66/Einstein_1921_by_F_Schmutzer.jpg/780px-Einstein_1921_by_F_Schmutz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75" y="1"/>
            <a:ext cx="5265639" cy="69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68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684"/>
            <a:ext cx="6906125" cy="2387516"/>
          </a:xfrm>
        </p:spPr>
        <p:txBody>
          <a:bodyPr>
            <a:noAutofit/>
          </a:bodyPr>
          <a:lstStyle/>
          <a:p>
            <a:pPr algn="ctr"/>
            <a:r>
              <a:rPr lang="en-US" sz="16600" dirty="0" smtClean="0"/>
              <a:t>Science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23" y="3414727"/>
            <a:ext cx="6428691" cy="2071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Independent of Religion</a:t>
            </a:r>
            <a:endParaRPr lang="en-US" sz="4400" b="1" dirty="0"/>
          </a:p>
        </p:txBody>
      </p:sp>
      <p:pic>
        <p:nvPicPr>
          <p:cNvPr id="6148" name="Picture 4" descr="http://upload.wikimedia.org/wikipedia/commons/thumb/6/66/Einstein_1921_by_F_Schmutzer.jpg/780px-Einstein_1921_by_F_Schmutz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75" y="1"/>
            <a:ext cx="5265639" cy="69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1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23" y="235369"/>
            <a:ext cx="11578388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NOT Mutually Exclusive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5" y="5919535"/>
            <a:ext cx="12151530" cy="78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400" b="1" i="1" dirty="0" smtClean="0"/>
              <a:t>Different stages can exist within the same society...</a:t>
            </a:r>
            <a:endParaRPr lang="en-US" sz="3400" b="1" i="1" dirty="0"/>
          </a:p>
        </p:txBody>
      </p:sp>
      <p:pic>
        <p:nvPicPr>
          <p:cNvPr id="10242" name="Picture 2" descr="File:Reagans with Billy Gra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6" y="1560932"/>
            <a:ext cx="6515349" cy="42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wikimedia.org/wikipedia/commons/thumb/6/66/Einstein_1921_by_F_Schmutzer.jpg/780px-Einstein_1921_by_F_Schmutz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65" y="1556528"/>
            <a:ext cx="3268396" cy="42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4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23" y="307558"/>
            <a:ext cx="11578388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NOT Mutually Exclusive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5" y="5895472"/>
            <a:ext cx="12151530" cy="78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 smtClean="0"/>
              <a:t>And even within the same mind.</a:t>
            </a:r>
            <a:endParaRPr lang="en-US" sz="4800" b="1" i="1" dirty="0"/>
          </a:p>
        </p:txBody>
      </p:sp>
      <p:pic>
        <p:nvPicPr>
          <p:cNvPr id="5122" name="Picture 2" descr="File:Sanzio 01 Plato Aristo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952"/>
            <a:ext cx="2955657" cy="38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GodfreyKneller-IsaacNewton-16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57" y="1903952"/>
            <a:ext cx="2795210" cy="38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D'après Maurice Quentin de La Tour, Portrait de Voltaire, détail du visage (château de Ferney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67" y="1903951"/>
            <a:ext cx="3055890" cy="38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ortrait of Thomas Jefferson by Rembrandt Peale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"/>
          <a:stretch/>
        </p:blipFill>
        <p:spPr bwMode="auto">
          <a:xfrm>
            <a:off x="8758988" y="1903951"/>
            <a:ext cx="3433011" cy="383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74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241" y="2454444"/>
            <a:ext cx="6545179" cy="3946356"/>
          </a:xfrm>
        </p:spPr>
        <p:txBody>
          <a:bodyPr>
            <a:noAutofit/>
          </a:bodyPr>
          <a:lstStyle/>
          <a:p>
            <a:pPr marL="742950" indent="-7429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4400" b="1" dirty="0" smtClean="0">
                <a:latin typeface="Century Schoolbook" panose="02040604050505020304" pitchFamily="18" charset="0"/>
              </a:rPr>
              <a:t>THEOLOGICAL</a:t>
            </a:r>
            <a:r>
              <a:rPr lang="en-US" sz="3600" b="1" dirty="0" smtClean="0">
                <a:latin typeface="Century Schoolbook" panose="02040604050505020304" pitchFamily="18" charset="0"/>
              </a:rPr>
              <a:t/>
            </a:r>
            <a:br>
              <a:rPr lang="en-US" sz="3600" b="1" dirty="0" smtClean="0">
                <a:latin typeface="Century Schoolbook" panose="02040604050505020304" pitchFamily="18" charset="0"/>
              </a:rPr>
            </a:br>
            <a:r>
              <a:rPr lang="en-US" sz="3600" i="1" dirty="0" smtClean="0">
                <a:latin typeface="Century Schoolbook" panose="02040604050505020304" pitchFamily="18" charset="0"/>
              </a:rPr>
              <a:t>(Fictitious)</a:t>
            </a:r>
          </a:p>
          <a:p>
            <a:pPr marL="742950" indent="-7429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4400" b="1" dirty="0" smtClean="0">
                <a:latin typeface="Century Schoolbook" panose="02040604050505020304" pitchFamily="18" charset="0"/>
              </a:rPr>
              <a:t>METAPHYSICAL</a:t>
            </a:r>
            <a:r>
              <a:rPr lang="en-US" sz="3600" b="1" dirty="0" smtClean="0">
                <a:latin typeface="Century Schoolbook" panose="02040604050505020304" pitchFamily="18" charset="0"/>
              </a:rPr>
              <a:t/>
            </a:r>
            <a:br>
              <a:rPr lang="en-US" sz="3600" b="1" dirty="0" smtClean="0">
                <a:latin typeface="Century Schoolbook" panose="02040604050505020304" pitchFamily="18" charset="0"/>
              </a:rPr>
            </a:br>
            <a:r>
              <a:rPr lang="en-US" sz="3600" i="1" dirty="0" smtClean="0">
                <a:latin typeface="Century Schoolbook" panose="02040604050505020304" pitchFamily="18" charset="0"/>
              </a:rPr>
              <a:t>(Abstract)</a:t>
            </a:r>
          </a:p>
          <a:p>
            <a:pPr marL="742950" indent="-7429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4400" b="1" dirty="0" smtClean="0">
                <a:latin typeface="Century Schoolbook" panose="02040604050505020304" pitchFamily="18" charset="0"/>
              </a:rPr>
              <a:t>POSITIVE</a:t>
            </a:r>
            <a:r>
              <a:rPr lang="en-US" sz="3600" b="1" dirty="0" smtClean="0">
                <a:latin typeface="Century Schoolbook" panose="02040604050505020304" pitchFamily="18" charset="0"/>
              </a:rPr>
              <a:t/>
            </a:r>
            <a:br>
              <a:rPr lang="en-US" sz="3600" b="1" dirty="0" smtClean="0">
                <a:latin typeface="Century Schoolbook" panose="02040604050505020304" pitchFamily="18" charset="0"/>
              </a:rPr>
            </a:br>
            <a:r>
              <a:rPr lang="en-US" sz="3600" i="1" dirty="0" smtClean="0">
                <a:latin typeface="Century Schoolbook" panose="02040604050505020304" pitchFamily="18" charset="0"/>
              </a:rPr>
              <a:t>(Scientific)</a:t>
            </a:r>
            <a:endParaRPr lang="en-US" sz="3600" b="1" i="1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2" descr="File:Auguste Com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826" y1="15359" x2="43237" y2="45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4" t="5147" r="6207" b="9474"/>
          <a:stretch/>
        </p:blipFill>
        <p:spPr bwMode="auto">
          <a:xfrm>
            <a:off x="7268565" y="96252"/>
            <a:ext cx="478054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921"/>
            <a:ext cx="8005011" cy="1977022"/>
          </a:xfrm>
        </p:spPr>
        <p:txBody>
          <a:bodyPr>
            <a:noAutofit/>
          </a:bodyPr>
          <a:lstStyle/>
          <a:p>
            <a:pPr algn="ctr"/>
            <a:r>
              <a:rPr lang="en-US" sz="12500" dirty="0" smtClean="0">
                <a:latin typeface="Forte" panose="03060902040502070203" pitchFamily="66" charset="0"/>
              </a:rPr>
              <a:t>3 Stages</a:t>
            </a:r>
            <a:endParaRPr lang="en-US" sz="125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8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9411"/>
            <a:ext cx="12192000" cy="4162926"/>
          </a:xfrm>
        </p:spPr>
        <p:txBody>
          <a:bodyPr>
            <a:noAutofit/>
          </a:bodyPr>
          <a:lstStyle/>
          <a:p>
            <a:pPr algn="ctr"/>
            <a:r>
              <a:rPr lang="en-US" sz="2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</a:t>
            </a:r>
            <a:endParaRPr lang="en-US" sz="2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21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4226" y="178609"/>
            <a:ext cx="11213431" cy="2165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Auguste</a:t>
            </a:r>
            <a:r>
              <a:rPr lang="en-US" sz="1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Comte</a:t>
            </a:r>
            <a:endParaRPr lang="en-US" sz="125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81843" y="2405123"/>
            <a:ext cx="6670239" cy="3766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Sociologist </a:t>
            </a:r>
          </a:p>
          <a:p>
            <a:pPr marL="0" indent="0" algn="ctr">
              <a:buNone/>
            </a:pPr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Humanist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ile:Auguste Com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826" y1="15359" x2="43237" y2="45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4" t="5147" r="6207" b="9474"/>
          <a:stretch/>
        </p:blipFill>
        <p:spPr bwMode="auto">
          <a:xfrm>
            <a:off x="8070112" y="1890021"/>
            <a:ext cx="3549527" cy="49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03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999"/>
            <a:ext cx="7074568" cy="2594643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RANKING</a:t>
            </a:r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Sciences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568" y="5785100"/>
            <a:ext cx="4543926" cy="810879"/>
          </a:xfrm>
          <a:blipFill>
            <a:blip r:embed="rId4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Mathematics</a:t>
            </a:r>
            <a:endParaRPr lang="en-US" sz="4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74568" y="4686216"/>
            <a:ext cx="4543926" cy="8108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/>
              <a:t>Astronomy</a:t>
            </a:r>
            <a:endParaRPr lang="en-US" sz="4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74568" y="3587332"/>
            <a:ext cx="4543926" cy="8108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/>
              <a:t>Physics</a:t>
            </a:r>
            <a:endParaRPr lang="en-US" sz="4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74568" y="2488448"/>
            <a:ext cx="4543926" cy="8108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/>
              <a:t>Chemistry</a:t>
            </a:r>
            <a:endParaRPr lang="en-US" sz="4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568" y="1389564"/>
            <a:ext cx="4543926" cy="8108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/>
              <a:t>Biology</a:t>
            </a:r>
            <a:endParaRPr lang="en-US" sz="44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74568" y="290680"/>
            <a:ext cx="4543926" cy="81087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/>
              <a:t>Sociology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11958"/>
            <a:ext cx="7074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most ancient </a:t>
            </a:r>
            <a:b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most modern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Complexity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987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1078"/>
            <a:ext cx="7074568" cy="485658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Superiority of </a:t>
            </a:r>
            <a:r>
              <a:rPr lang="en-US" sz="16600" dirty="0" smtClean="0"/>
              <a:t>Social</a:t>
            </a:r>
            <a:r>
              <a:rPr lang="en-US" sz="16600" b="1" dirty="0" smtClean="0">
                <a:latin typeface="+mn-lt"/>
              </a:rPr>
              <a:t> </a:t>
            </a:r>
            <a:r>
              <a:rPr lang="en-US" sz="8800" b="1" dirty="0" smtClean="0">
                <a:latin typeface="+mn-lt"/>
              </a:rPr>
              <a:t>Sciences</a:t>
            </a:r>
            <a:endParaRPr lang="en-US" sz="80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074568" y="5785100"/>
            <a:ext cx="4543926" cy="810879"/>
          </a:xfrm>
          <a:blipFill>
            <a:blip r:embed="rId3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Mathematics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74568" y="4686216"/>
            <a:ext cx="4543926" cy="8108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Astronomy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74568" y="3587332"/>
            <a:ext cx="4543926" cy="8108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Physics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74568" y="2488448"/>
            <a:ext cx="4543926" cy="8108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Chemistry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074568" y="1389564"/>
            <a:ext cx="4543926" cy="8108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Biology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74568" y="290680"/>
            <a:ext cx="4543926" cy="8108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/>
              <a:t>Sociology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03070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8" y="365125"/>
            <a:ext cx="11710737" cy="1325563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The Religion of Humanity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6" y="2968834"/>
            <a:ext cx="5846343" cy="2141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 smtClean="0"/>
              <a:t>Comte proposed a new secular religion as a positivist alternative to supernatural religion.</a:t>
            </a:r>
            <a:endParaRPr lang="en-US" sz="3600" b="1" i="1" dirty="0"/>
          </a:p>
        </p:txBody>
      </p:sp>
      <p:pic>
        <p:nvPicPr>
          <p:cNvPr id="12290" name="Picture 2" descr="http://upload.wikimedia.org/wikipedia/commons/1/11/Templo_positivi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41" y="2067720"/>
            <a:ext cx="5472640" cy="41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62394" y="6172200"/>
            <a:ext cx="3614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B0080"/>
                </a:solidFill>
                <a:latin typeface="Arial" panose="020B0604020202020204" pitchFamily="34" charset="0"/>
              </a:rPr>
              <a:t>Photo Credit: </a:t>
            </a:r>
            <a:r>
              <a:rPr lang="en-US" sz="1400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Tetraktys</a:t>
            </a:r>
            <a:r>
              <a:rPr lang="en-US" sz="1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(Wikipedia – cc 3.0)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366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3681287"/>
            <a:ext cx="6864763" cy="23910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atin typeface="Century Schoolbook" panose="02040604050505020304" pitchFamily="18" charset="0"/>
              </a:rPr>
              <a:t>The morality of an action is determined by how it affects </a:t>
            </a:r>
            <a:r>
              <a:rPr lang="en-US" sz="4000" b="1" dirty="0" smtClean="0">
                <a:latin typeface="Century Schoolbook" panose="02040604050505020304" pitchFamily="18" charset="0"/>
              </a:rPr>
              <a:t>OTHER</a:t>
            </a:r>
            <a:r>
              <a:rPr lang="en-US" sz="4000" i="1" dirty="0" smtClean="0">
                <a:latin typeface="Century Schoolbook" panose="02040604050505020304" pitchFamily="18" charset="0"/>
              </a:rPr>
              <a:t> human beings.</a:t>
            </a:r>
            <a:endParaRPr lang="en-US" sz="4000" i="1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2" descr="File:Auguste Com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826" y1="15359" x2="43237" y2="45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4" t="5147" r="6207" b="9474"/>
          <a:stretch/>
        </p:blipFill>
        <p:spPr bwMode="auto">
          <a:xfrm>
            <a:off x="7268565" y="96252"/>
            <a:ext cx="478054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589"/>
            <a:ext cx="8005011" cy="2410159"/>
          </a:xfrm>
        </p:spPr>
        <p:txBody>
          <a:bodyPr>
            <a:noAutofit/>
          </a:bodyPr>
          <a:lstStyle/>
          <a:p>
            <a:pPr algn="ctr"/>
            <a:r>
              <a:rPr lang="en-US" sz="15000" dirty="0" smtClean="0">
                <a:latin typeface="Forte" panose="03060902040502070203" pitchFamily="66" charset="0"/>
              </a:rPr>
              <a:t>Altruis</a:t>
            </a:r>
            <a:r>
              <a:rPr lang="en-US" sz="15000" dirty="0">
                <a:latin typeface="Forte" panose="03060902040502070203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3539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954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"vivre pour autrui" 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3353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("live for others")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328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3649203"/>
            <a:ext cx="6864763" cy="239102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 i="1" dirty="0" smtClean="0">
                <a:latin typeface="Century Schoolbook" panose="02040604050505020304" pitchFamily="18" charset="0"/>
              </a:rPr>
              <a:t>for Modernist Philosophy</a:t>
            </a:r>
            <a:endParaRPr lang="en-US" sz="6600" i="1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2" descr="File:Auguste Com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826" y1="15359" x2="43237" y2="45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4" t="5147" r="6207" b="9474"/>
          <a:stretch/>
        </p:blipFill>
        <p:spPr bwMode="auto">
          <a:xfrm>
            <a:off x="7268565" y="96252"/>
            <a:ext cx="478054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8471"/>
            <a:ext cx="8005011" cy="2410159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+mn-lt"/>
              </a:rPr>
              <a:t>Comte laid the </a:t>
            </a:r>
            <a:r>
              <a:rPr lang="en-US" sz="10400" dirty="0" smtClean="0">
                <a:latin typeface="Forte" panose="03060902040502070203" pitchFamily="66" charset="0"/>
              </a:rPr>
              <a:t>Foundation</a:t>
            </a:r>
            <a:endParaRPr lang="en-US" sz="150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" t="3967" r="518" b="6149"/>
          <a:stretch/>
        </p:blipFill>
        <p:spPr>
          <a:xfrm>
            <a:off x="-1" y="-32084"/>
            <a:ext cx="12256169" cy="6930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874" y="4219073"/>
            <a:ext cx="5045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chemeClr val="bg1"/>
                </a:solidFill>
              </a:rPr>
              <a:t>Check out the e-lecture on 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evelopers.google.com/youtube/images/YouTube-logo-full_color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24776" r="14961" b="25153"/>
          <a:stretch/>
        </p:blipFill>
        <p:spPr bwMode="auto">
          <a:xfrm>
            <a:off x="1732547" y="4901715"/>
            <a:ext cx="2871537" cy="1275248"/>
          </a:xfrm>
          <a:prstGeom prst="roundRect">
            <a:avLst/>
          </a:prstGeom>
          <a:solidFill>
            <a:schemeClr val="bg1"/>
          </a:solidFill>
          <a:effectLst>
            <a:glow rad="88900">
              <a:srgbClr val="FF0000">
                <a:alpha val="7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927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9" y="436070"/>
            <a:ext cx="10754095" cy="49203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47131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LEARNING.  DELIVERED.</a:t>
            </a:r>
            <a:endParaRPr lang="en-US" sz="66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1" r="8068" b="14572"/>
          <a:stretch/>
        </p:blipFill>
        <p:spPr>
          <a:xfrm>
            <a:off x="-1" y="-19050"/>
            <a:ext cx="12230101" cy="691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171450"/>
            <a:ext cx="7448550" cy="325755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ln>
                  <a:solidFill>
                    <a:schemeClr val="bg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Think positive thoughts...</a:t>
            </a:r>
            <a:endParaRPr lang="en-US" sz="8800" dirty="0"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33498" y="6387584"/>
            <a:ext cx="2577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-Light"/>
              </a:rPr>
              <a:t>Photo by 55Laney69 (cc 2.0)</a:t>
            </a:r>
            <a:endParaRPr lang="en-US" sz="14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38738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10340" r="-59" b="25516"/>
          <a:stretch/>
        </p:blipFill>
        <p:spPr>
          <a:xfrm>
            <a:off x="0" y="0"/>
            <a:ext cx="12200021" cy="69061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7011" y="0"/>
            <a:ext cx="7243010" cy="6906127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0"/>
                </a:schemeClr>
              </a:gs>
              <a:gs pos="47000">
                <a:schemeClr val="bg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6442" y="365124"/>
            <a:ext cx="5165558" cy="5674729"/>
          </a:xfrm>
        </p:spPr>
        <p:txBody>
          <a:bodyPr>
            <a:noAutofit/>
          </a:bodyPr>
          <a:lstStyle/>
          <a:p>
            <a:pPr algn="ctr"/>
            <a:r>
              <a:rPr lang="en-US" sz="105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Positive</a:t>
            </a:r>
            <a:r>
              <a:rPr lang="en-US" sz="115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</a:rPr>
              <a:t>is not always </a:t>
            </a:r>
            <a:r>
              <a:rPr lang="en-US" sz="105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Positive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973" y="6488668"/>
            <a:ext cx="3488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Neue-Light"/>
              </a:rPr>
              <a:t>Photo by Wheeler </a:t>
            </a:r>
            <a:r>
              <a:rPr lang="en-US" sz="1400" dirty="0" err="1" smtClean="0">
                <a:solidFill>
                  <a:srgbClr val="FFFFFF"/>
                </a:solidFill>
                <a:latin typeface="HelveticaNeue-Light"/>
              </a:rPr>
              <a:t>Cowperthwaite</a:t>
            </a:r>
            <a:r>
              <a:rPr lang="en-US" sz="1400" dirty="0" smtClean="0">
                <a:solidFill>
                  <a:srgbClr val="FFFFFF"/>
                </a:solidFill>
                <a:latin typeface="HelveticaNeue-Light"/>
              </a:rPr>
              <a:t> (cc 2.0)</a:t>
            </a:r>
            <a:endParaRPr lang="en-US" sz="1400" b="0" i="0" dirty="0">
              <a:solidFill>
                <a:srgbClr val="FFFFFF"/>
              </a:solidFill>
              <a:effectLst/>
              <a:latin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14207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300" y="3681287"/>
            <a:ext cx="6446410" cy="23910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i="1" dirty="0" smtClean="0">
                <a:latin typeface="Century Schoolbook" panose="02040604050505020304" pitchFamily="18" charset="0"/>
              </a:rPr>
              <a:t>The </a:t>
            </a:r>
            <a:r>
              <a:rPr lang="en-US" sz="3600" b="1" dirty="0" smtClean="0">
                <a:latin typeface="Century Schoolbook" panose="02040604050505020304" pitchFamily="18" charset="0"/>
              </a:rPr>
              <a:t>ONLY</a:t>
            </a:r>
            <a:r>
              <a:rPr lang="en-US" sz="3600" i="1" dirty="0" smtClean="0">
                <a:latin typeface="Century Schoolbook" panose="02040604050505020304" pitchFamily="18" charset="0"/>
              </a:rPr>
              <a:t> valid knowledge is knowledge gained through the </a:t>
            </a:r>
            <a:r>
              <a:rPr lang="en-US" sz="4400" b="1" dirty="0" smtClean="0">
                <a:latin typeface="Century Schoolbook" panose="02040604050505020304" pitchFamily="18" charset="0"/>
              </a:rPr>
              <a:t>scientific method</a:t>
            </a:r>
            <a:r>
              <a:rPr lang="en-US" sz="3600" i="1" dirty="0" smtClean="0">
                <a:latin typeface="Century Schoolbook" panose="02040604050505020304" pitchFamily="18" charset="0"/>
              </a:rPr>
              <a:t>.</a:t>
            </a:r>
            <a:endParaRPr lang="en-US" sz="3600" i="1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2" descr="File:Auguste Com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826" y1="15359" x2="43237" y2="45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4" t="5147" r="6207" b="9474"/>
          <a:stretch/>
        </p:blipFill>
        <p:spPr bwMode="auto">
          <a:xfrm>
            <a:off x="7268565" y="96252"/>
            <a:ext cx="478054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589"/>
            <a:ext cx="8005011" cy="2410159"/>
          </a:xfrm>
        </p:spPr>
        <p:txBody>
          <a:bodyPr>
            <a:noAutofit/>
          </a:bodyPr>
          <a:lstStyle/>
          <a:p>
            <a:pPr algn="ctr"/>
            <a:r>
              <a:rPr lang="en-US" sz="12500" dirty="0" smtClean="0">
                <a:latin typeface="Forte" panose="03060902040502070203" pitchFamily="66" charset="0"/>
              </a:rPr>
              <a:t>Positivism</a:t>
            </a:r>
            <a:endParaRPr lang="en-US" sz="125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241" y="2454444"/>
            <a:ext cx="6545179" cy="3946356"/>
          </a:xfrm>
        </p:spPr>
        <p:txBody>
          <a:bodyPr>
            <a:noAutofit/>
          </a:bodyPr>
          <a:lstStyle/>
          <a:p>
            <a:pPr marL="742950" indent="-7429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4400" b="1" dirty="0" smtClean="0">
                <a:latin typeface="Century Schoolbook" panose="02040604050505020304" pitchFamily="18" charset="0"/>
              </a:rPr>
              <a:t>THEOLOGICAL</a:t>
            </a:r>
            <a:r>
              <a:rPr lang="en-US" sz="3600" b="1" dirty="0" smtClean="0">
                <a:latin typeface="Century Schoolbook" panose="02040604050505020304" pitchFamily="18" charset="0"/>
              </a:rPr>
              <a:t/>
            </a:r>
            <a:br>
              <a:rPr lang="en-US" sz="3600" b="1" dirty="0" smtClean="0">
                <a:latin typeface="Century Schoolbook" panose="02040604050505020304" pitchFamily="18" charset="0"/>
              </a:rPr>
            </a:br>
            <a:r>
              <a:rPr lang="en-US" sz="3600" i="1" dirty="0" smtClean="0">
                <a:latin typeface="Century Schoolbook" panose="02040604050505020304" pitchFamily="18" charset="0"/>
              </a:rPr>
              <a:t>(Fictitious)</a:t>
            </a:r>
          </a:p>
          <a:p>
            <a:pPr marL="742950" indent="-7429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4400" b="1" dirty="0" smtClean="0">
                <a:latin typeface="Century Schoolbook" panose="02040604050505020304" pitchFamily="18" charset="0"/>
              </a:rPr>
              <a:t>METAPHYSICAL</a:t>
            </a:r>
            <a:r>
              <a:rPr lang="en-US" sz="3600" b="1" dirty="0" smtClean="0">
                <a:latin typeface="Century Schoolbook" panose="02040604050505020304" pitchFamily="18" charset="0"/>
              </a:rPr>
              <a:t/>
            </a:r>
            <a:br>
              <a:rPr lang="en-US" sz="3600" b="1" dirty="0" smtClean="0">
                <a:latin typeface="Century Schoolbook" panose="02040604050505020304" pitchFamily="18" charset="0"/>
              </a:rPr>
            </a:br>
            <a:r>
              <a:rPr lang="en-US" sz="3600" i="1" dirty="0" smtClean="0">
                <a:latin typeface="Century Schoolbook" panose="02040604050505020304" pitchFamily="18" charset="0"/>
              </a:rPr>
              <a:t>(Abstract)</a:t>
            </a:r>
          </a:p>
          <a:p>
            <a:pPr marL="742950" indent="-7429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en-US" sz="4400" b="1" dirty="0" smtClean="0">
                <a:latin typeface="Century Schoolbook" panose="02040604050505020304" pitchFamily="18" charset="0"/>
              </a:rPr>
              <a:t>POSITIVE</a:t>
            </a:r>
            <a:r>
              <a:rPr lang="en-US" sz="3600" b="1" dirty="0" smtClean="0">
                <a:latin typeface="Century Schoolbook" panose="02040604050505020304" pitchFamily="18" charset="0"/>
              </a:rPr>
              <a:t/>
            </a:r>
            <a:br>
              <a:rPr lang="en-US" sz="3600" b="1" dirty="0" smtClean="0">
                <a:latin typeface="Century Schoolbook" panose="02040604050505020304" pitchFamily="18" charset="0"/>
              </a:rPr>
            </a:br>
            <a:r>
              <a:rPr lang="en-US" sz="3600" i="1" dirty="0" smtClean="0">
                <a:latin typeface="Century Schoolbook" panose="02040604050505020304" pitchFamily="18" charset="0"/>
              </a:rPr>
              <a:t>(Scientific)</a:t>
            </a:r>
            <a:endParaRPr lang="en-US" sz="3600" b="1" i="1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2" descr="File:Auguste Com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826" y1="15359" x2="43237" y2="45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4" t="5147" r="6207" b="9474"/>
          <a:stretch/>
        </p:blipFill>
        <p:spPr bwMode="auto">
          <a:xfrm>
            <a:off x="7268565" y="96252"/>
            <a:ext cx="478054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921"/>
            <a:ext cx="8005011" cy="1977022"/>
          </a:xfrm>
        </p:spPr>
        <p:txBody>
          <a:bodyPr>
            <a:noAutofit/>
          </a:bodyPr>
          <a:lstStyle/>
          <a:p>
            <a:pPr algn="ctr"/>
            <a:r>
              <a:rPr lang="en-US" sz="12500" dirty="0" smtClean="0">
                <a:latin typeface="Forte" panose="03060902040502070203" pitchFamily="66" charset="0"/>
              </a:rPr>
              <a:t>3 Stages</a:t>
            </a:r>
            <a:endParaRPr lang="en-US" sz="125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i.com.vn/wp-content/images/2012/03/prometheus-Christian-Griepenkerl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5342021"/>
            <a:ext cx="4732420" cy="12352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3600" b="1" i="1" dirty="0">
              <a:latin typeface="Century Schoolbook" panose="02040604050505020304" pitchFamily="18" charset="0"/>
            </a:endParaRP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379496"/>
            <a:ext cx="7796464" cy="158014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Theological 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i.com.vn/wp-content/images/2012/03/prometheus-Christian-Griepenkerl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5342021"/>
            <a:ext cx="4732420" cy="12352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3600" b="1" i="1" dirty="0">
              <a:latin typeface="Century Schoolbook" panose="020406040505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70975"/>
            <a:ext cx="10515600" cy="4383338"/>
          </a:xfrm>
        </p:spPr>
        <p:txBody>
          <a:bodyPr>
            <a:noAutofit/>
          </a:bodyPr>
          <a:lstStyle/>
          <a:p>
            <a:pPr algn="ctr"/>
            <a:r>
              <a:rPr lang="en-US" sz="19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without Science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4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337" y="27640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Fetishism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23277"/>
          <a:stretch/>
        </p:blipFill>
        <p:spPr>
          <a:xfrm>
            <a:off x="0" y="365124"/>
            <a:ext cx="3970421" cy="5962941"/>
          </a:xfrm>
          <a:prstGeom prst="rect">
            <a:avLst/>
          </a:prstGeom>
        </p:spPr>
      </p:pic>
      <p:pic>
        <p:nvPicPr>
          <p:cNvPr id="7170" name="Picture 2" descr="File:Rembrandt Harmensz. van Rijn 0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27" y="365123"/>
            <a:ext cx="4104491" cy="59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La Tombe de Horemheb croppe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/>
          <a:stretch/>
        </p:blipFill>
        <p:spPr bwMode="auto">
          <a:xfrm>
            <a:off x="3978403" y="365123"/>
            <a:ext cx="4126324" cy="59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16864" y="5822740"/>
            <a:ext cx="2592376" cy="30777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>
            <a:spAutoFit/>
          </a:bodyPr>
          <a:lstStyle/>
          <a:p>
            <a:r>
              <a:rPr lang="en-US" sz="14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Photo by </a:t>
            </a:r>
            <a:r>
              <a:rPr lang="en-US" sz="1400" b="0" i="0" u="none" strike="noStrike" dirty="0" smtClean="0">
                <a:solidFill>
                  <a:srgbClr val="663366"/>
                </a:solidFill>
                <a:effectLst/>
                <a:latin typeface="Arial" panose="020B0604020202020204" pitchFamily="34" charset="0"/>
                <a:hlinkClick r:id="rId8"/>
              </a:rPr>
              <a:t>Jean-Pierre </a:t>
            </a:r>
            <a:r>
              <a:rPr lang="en-US" sz="1400" b="0" i="0" u="none" strike="noStrike" dirty="0" err="1" smtClean="0">
                <a:solidFill>
                  <a:srgbClr val="663366"/>
                </a:solidFill>
                <a:effectLst/>
                <a:latin typeface="Arial" panose="020B0604020202020204" pitchFamily="34" charset="0"/>
                <a:hlinkClick r:id="rId8"/>
              </a:rPr>
              <a:t>Dalbéra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0449" y="4585805"/>
            <a:ext cx="3456806" cy="70788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Fetishism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0689" y="4585805"/>
            <a:ext cx="3433864" cy="70788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Polytheism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9440" y="4585804"/>
            <a:ext cx="3590819" cy="70788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A985D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Monotheism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28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rte Schoolbook">
      <a:majorFont>
        <a:latin typeface="Forte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10849</TotalTime>
  <Words>207</Words>
  <Application>Microsoft Office PowerPoint</Application>
  <PresentationFormat>Widescreen</PresentationFormat>
  <Paragraphs>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Century Schoolbook</vt:lpstr>
      <vt:lpstr>Forte</vt:lpstr>
      <vt:lpstr>Franklin Gothic Demi</vt:lpstr>
      <vt:lpstr>HelveticaNeue-Light</vt:lpstr>
      <vt:lpstr>Kartika</vt:lpstr>
      <vt:lpstr>Office Theme</vt:lpstr>
      <vt:lpstr>3_Office Theme</vt:lpstr>
      <vt:lpstr>Auguste Comte</vt:lpstr>
      <vt:lpstr>Positive</vt:lpstr>
      <vt:lpstr>Think positive thoughts...</vt:lpstr>
      <vt:lpstr>Positive is not always Positive</vt:lpstr>
      <vt:lpstr>Positivism</vt:lpstr>
      <vt:lpstr>3 Stages</vt:lpstr>
      <vt:lpstr>Theological </vt:lpstr>
      <vt:lpstr>Religion  without Science</vt:lpstr>
      <vt:lpstr>PowerPoint Presentation</vt:lpstr>
      <vt:lpstr>Metaphysical</vt:lpstr>
      <vt:lpstr>Metaphysical</vt:lpstr>
      <vt:lpstr>Scientific Religion</vt:lpstr>
      <vt:lpstr>On the Reasonableness of Christianity (1695)</vt:lpstr>
      <vt:lpstr>ATHEISM   Locke advocated religious toleration with one dangerous exception.</vt:lpstr>
      <vt:lpstr>Positive</vt:lpstr>
      <vt:lpstr>Science</vt:lpstr>
      <vt:lpstr>NOT Mutually Exclusive</vt:lpstr>
      <vt:lpstr>NOT Mutually Exclusive</vt:lpstr>
      <vt:lpstr>3 Stages</vt:lpstr>
      <vt:lpstr>PowerPoint Presentation</vt:lpstr>
      <vt:lpstr>RANKING  the Sciences</vt:lpstr>
      <vt:lpstr>Superiority of Social Sciences</vt:lpstr>
      <vt:lpstr>The Religion of Humanity</vt:lpstr>
      <vt:lpstr>Altruism</vt:lpstr>
      <vt:lpstr>"vivre pour autrui" </vt:lpstr>
      <vt:lpstr>Comte laid the Foundation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Auguste Comte's Positive Philosophy</dc:title>
  <dc:creator>Tom Richey</dc:creator>
  <cp:lastModifiedBy>Tom</cp:lastModifiedBy>
  <cp:revision>39</cp:revision>
  <dcterms:created xsi:type="dcterms:W3CDTF">2014-05-01T19:15:45Z</dcterms:created>
  <dcterms:modified xsi:type="dcterms:W3CDTF">2014-07-04T05:48:51Z</dcterms:modified>
</cp:coreProperties>
</file>