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7" r:id="rId1"/>
    <p:sldMasterId id="2147483789" r:id="rId2"/>
    <p:sldMasterId id="2147483801" r:id="rId3"/>
  </p:sldMasterIdLst>
  <p:notesMasterIdLst>
    <p:notesMasterId r:id="rId52"/>
  </p:notesMasterIdLst>
  <p:sldIdLst>
    <p:sldId id="420" r:id="rId4"/>
    <p:sldId id="425" r:id="rId5"/>
    <p:sldId id="426" r:id="rId6"/>
    <p:sldId id="326" r:id="rId7"/>
    <p:sldId id="327" r:id="rId8"/>
    <p:sldId id="333" r:id="rId9"/>
    <p:sldId id="421" r:id="rId10"/>
    <p:sldId id="328" r:id="rId11"/>
    <p:sldId id="330" r:id="rId12"/>
    <p:sldId id="329" r:id="rId13"/>
    <p:sldId id="422" r:id="rId14"/>
    <p:sldId id="423" r:id="rId15"/>
    <p:sldId id="320" r:id="rId16"/>
    <p:sldId id="277" r:id="rId17"/>
    <p:sldId id="418" r:id="rId18"/>
    <p:sldId id="395" r:id="rId19"/>
    <p:sldId id="396" r:id="rId20"/>
    <p:sldId id="331" r:id="rId21"/>
    <p:sldId id="332" r:id="rId22"/>
    <p:sldId id="399" r:id="rId23"/>
    <p:sldId id="400" r:id="rId24"/>
    <p:sldId id="401" r:id="rId25"/>
    <p:sldId id="397" r:id="rId26"/>
    <p:sldId id="398" r:id="rId27"/>
    <p:sldId id="309" r:id="rId28"/>
    <p:sldId id="310" r:id="rId29"/>
    <p:sldId id="409" r:id="rId30"/>
    <p:sldId id="405" r:id="rId31"/>
    <p:sldId id="407" r:id="rId32"/>
    <p:sldId id="406" r:id="rId33"/>
    <p:sldId id="408" r:id="rId34"/>
    <p:sldId id="414" r:id="rId35"/>
    <p:sldId id="413" r:id="rId36"/>
    <p:sldId id="311" r:id="rId37"/>
    <p:sldId id="335" r:id="rId38"/>
    <p:sldId id="410" r:id="rId39"/>
    <p:sldId id="403" r:id="rId40"/>
    <p:sldId id="404" r:id="rId41"/>
    <p:sldId id="415" r:id="rId42"/>
    <p:sldId id="334" r:id="rId43"/>
    <p:sldId id="411" r:id="rId44"/>
    <p:sldId id="402" r:id="rId45"/>
    <p:sldId id="306" r:id="rId46"/>
    <p:sldId id="412" r:id="rId47"/>
    <p:sldId id="325" r:id="rId48"/>
    <p:sldId id="427" r:id="rId49"/>
    <p:sldId id="417" r:id="rId50"/>
    <p:sldId id="394" r:id="rId51"/>
  </p:sldIdLst>
  <p:sldSz cx="9144000" cy="6858000" type="screen4x3"/>
  <p:notesSz cx="6858000" cy="9144000"/>
  <p:embeddedFontLst>
    <p:embeddedFont>
      <p:font typeface="Franklin Gothic Demi" panose="020B0703020102020204" pitchFamily="34" charset="0"/>
      <p:regular r:id="rId53"/>
      <p:italic r:id="rId54"/>
    </p:embeddedFont>
    <p:embeddedFont>
      <p:font typeface="Versailles LT" panose="02000505070000020003" pitchFamily="2" charset="0"/>
      <p:regular r:id="rId55"/>
      <p:bold r:id="rId56"/>
    </p:embeddedFont>
    <p:embeddedFont>
      <p:font typeface="Verdana" panose="020B0604030504040204" pitchFamily="34" charset="0"/>
      <p:regular r:id="rId57"/>
      <p:bold r:id="rId58"/>
      <p:italic r:id="rId59"/>
      <p:boldItalic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AFL Font nonmetric" panose="02090504030505020304" pitchFamily="18" charset="0"/>
      <p:regular r:id="rId6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1517"/>
    <a:srgbClr val="373836"/>
    <a:srgbClr val="081211"/>
    <a:srgbClr val="FE9782"/>
    <a:srgbClr val="FD7D63"/>
    <a:srgbClr val="C8F5F4"/>
    <a:srgbClr val="99EBEB"/>
    <a:srgbClr val="BCA281"/>
    <a:srgbClr val="C3B08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2" autoAdjust="0"/>
    <p:restoredTop sz="94434" autoAdjust="0"/>
  </p:normalViewPr>
  <p:slideViewPr>
    <p:cSldViewPr>
      <p:cViewPr varScale="1">
        <p:scale>
          <a:sx n="67" d="100"/>
          <a:sy n="67" d="100"/>
        </p:scale>
        <p:origin x="139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7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7.fntdata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2.fntdata"/><Relationship Id="rId6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0CBBB-0B8C-435F-834E-60301E1B3540}" type="datetimeFigureOut">
              <a:rPr lang="en-US" smtClean="0"/>
              <a:t>4/9/2015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18956-6532-41FF-8000-58C4FDAAC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28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http://4acre.wordpress.com/2010/12/06/mustard-gas/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17406-D447-46D0-9B29-81A2A4533FB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4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74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3530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531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48B15-18D4-471E-A7F7-7B2D1498B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68F2E-B156-42C8-9CB5-FA17E852E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D2485-86E7-471F-8930-A4C5C494D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011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708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129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259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57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943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219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15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9D5D7-BEC3-47CF-9BF3-C1A45440C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1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5659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669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4/9/2015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754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4/9/2015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047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4/9/2015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7312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4/9/2015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55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4/9/2015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6459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4/9/2015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5491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4/9/2015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01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01083-3922-4929-884C-536B1DA65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4/9/2015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85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4/9/2015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523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4/9/2015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08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4/9/2015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68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5D7B0-68EA-407D-9BC0-48C35098B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3DF6B-EE44-413F-8C86-1B85FF744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02DEC-35F7-40CC-9AF9-A57297192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5B0DA-7EF0-4AF6-941E-C1F5EABA5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541A4-C434-4C2F-8A96-4CD47AFBD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C203C-F1AE-4D3E-9642-61FDCF27F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12291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2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3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4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5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6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7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8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9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0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1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2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3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4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5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6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7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8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9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0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1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2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3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4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5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6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7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8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9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20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21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22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23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24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25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26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27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28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29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0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1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2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3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4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5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6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7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8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9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0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1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2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3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4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5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6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7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8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9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0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1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2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3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4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5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6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7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8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9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0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1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2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3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4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5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6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7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8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9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0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1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2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3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4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5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6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7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8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9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0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1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2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3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4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5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6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7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8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9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0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1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2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3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4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5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6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7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8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9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0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1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2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3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4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5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6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7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8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9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0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1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2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3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4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5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6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7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8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9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0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1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2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3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4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5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6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7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8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9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0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1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2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3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4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5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6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7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8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9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0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1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2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3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4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5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6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7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8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9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0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1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2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3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4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5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6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7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8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9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0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1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2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3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4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5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6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7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8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9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0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1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2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3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4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5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6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7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8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9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0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1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2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3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4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5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6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7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8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9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0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1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2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3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4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5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6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7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8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9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00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01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02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03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04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05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2506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260CBD5-E54C-4847-9DD5-2E04FA7286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507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08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09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510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0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Versailles L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4/9/2015</a:t>
            </a:fld>
            <a:endParaRPr lang="en-US">
              <a:solidFill>
                <a:prstClr val="black">
                  <a:tint val="75000"/>
                </a:prstClr>
              </a:solidFill>
              <a:latin typeface="Versailles 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Versailles 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Versailles L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Versailles LT"/>
            </a:endParaRPr>
          </a:p>
        </p:txBody>
      </p:sp>
    </p:spTree>
    <p:extLst>
      <p:ext uri="{BB962C8B-B14F-4D97-AF65-F5344CB8AC3E}">
        <p14:creationId xmlns:p14="http://schemas.microsoft.com/office/powerpoint/2010/main" val="420643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  <a:latin typeface="Calibri"/>
                <a:sym typeface="Palatino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4/9/2015</a:t>
            </a:fld>
            <a:endParaRPr lang="en-US">
              <a:solidFill>
                <a:srgbClr val="072F54">
                  <a:tint val="75000"/>
                </a:srgbClr>
              </a:solidFill>
              <a:latin typeface="Calibri"/>
              <a:sym typeface="Palatino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72F54">
                  <a:tint val="75000"/>
                </a:srgbClr>
              </a:solidFill>
              <a:latin typeface="Calibri"/>
              <a:sym typeface="Palatino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  <a:latin typeface="Calibri"/>
                <a:sym typeface="Palatino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72F54">
                  <a:tint val="75000"/>
                </a:srgbClr>
              </a:solidFill>
              <a:latin typeface="Calibri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15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hyperlink" Target="http://www.fordham.edu/halsall/mod/indrevtabs1.asp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Wilhelm_II" TargetMode="Externa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1.xml"/><Relationship Id="rId6" Type="http://schemas.openxmlformats.org/officeDocument/2006/relationships/hyperlink" Target="http://www.flickr.com/photos/doug88888/" TargetMode="External"/><Relationship Id="rId5" Type="http://schemas.openxmlformats.org/officeDocument/2006/relationships/image" Target="../media/image13.jpeg"/><Relationship Id="rId4" Type="http://schemas.openxmlformats.org/officeDocument/2006/relationships/hyperlink" Target="http://wwi.lib.byu.edu/index.php/The_Daily_Telegraph_Affai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5" Type="http://schemas.openxmlformats.org/officeDocument/2006/relationships/hyperlink" Target="file:///\\commons.wikimedia.org\wiki\User:Historicair" TargetMode="Externa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5" Type="http://schemas.openxmlformats.org/officeDocument/2006/relationships/hyperlink" Target="file:///\\commons.wikimedia.org\wiki\User:Historicair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heram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heram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4" Type="http://schemas.openxmlformats.org/officeDocument/2006/relationships/hyperlink" Target="http://en.wikipedia.org/wiki/Liberty_Leading_the_Peopl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4" Type="http://schemas.openxmlformats.org/officeDocument/2006/relationships/hyperlink" Target="http://en.wikipedia.org/wiki/Liberty_Leading_the_Peopl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ArnoldPlaton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User:Ijanderson977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Vedran_Smailovi%C4%87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en:User:Evstafiev" TargetMode="External"/><Relationship Id="rId4" Type="http://schemas.openxmlformats.org/officeDocument/2006/relationships/hyperlink" Target="http://en.wikipedia.org/wiki/Vijecnica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4" Type="http://schemas.openxmlformats.org/officeDocument/2006/relationships/hyperlink" Target="http://commons.wikimedia.org/wiki/User:CrazyPhunk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4" Type="http://schemas.openxmlformats.org/officeDocument/2006/relationships/hyperlink" Target="http://www.flickr.com/photos/fotorita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User:Aloysius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jpe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Relationship Id="rId4" Type="http://schemas.openxmlformats.org/officeDocument/2006/relationships/hyperlink" Target="http://en.wikipedia.org/wiki/File:FranzFerdinandCar.jpg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8.xml"/><Relationship Id="rId4" Type="http://schemas.openxmlformats.org/officeDocument/2006/relationships/hyperlink" Target="https://www.flickr.com/photos/c0t0s0d0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9.xml"/><Relationship Id="rId5" Type="http://schemas.openxmlformats.org/officeDocument/2006/relationships/hyperlink" Target="http://commons.wikimedia.org/wiki/User:Xiaphias" TargetMode="External"/><Relationship Id="rId4" Type="http://schemas.openxmlformats.org/officeDocument/2006/relationships/hyperlink" Target="http://commons.wikimedia.org/wiki/User:It_Is_Me_Here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eZ3eA5ytOqg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\\commons.wikimedia.org\wiki\User:Historicair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://www.tomrichey.net/" TargetMode="External"/><Relationship Id="rId7" Type="http://schemas.openxmlformats.org/officeDocument/2006/relationships/hyperlink" Target="http://twitter.com/tomrichey" TargetMode="External"/><Relationship Id="rId12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hyperlink" Target="https://www.facebook.com/pages/Tom-Richey/14074617563" TargetMode="External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hyperlink" Target="http://www.youtube.com/tomforameric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hyperlink" Target="http://www.flickr.com/people/7485630@N06" TargetMode="External"/><Relationship Id="rId4" Type="http://schemas.openxmlformats.org/officeDocument/2006/relationships/hyperlink" Target="http://en.wikipedia.org/wiki/Royal_Navy_ship_nam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richey\Box Sync\Design Resources\Stock Photos\Man in Gas Mas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"/>
          <a:stretch/>
        </p:blipFill>
        <p:spPr bwMode="auto">
          <a:xfrm>
            <a:off x="0" y="-152399"/>
            <a:ext cx="9144000" cy="712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4572000" cy="3840162"/>
          </a:xfrm>
        </p:spPr>
        <p:txBody>
          <a:bodyPr/>
          <a:lstStyle/>
          <a:p>
            <a:r>
              <a:rPr lang="en-US" sz="8800" dirty="0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/>
              </a:rPr>
              <a:t>CAUSES OF WWI</a:t>
            </a:r>
            <a:endParaRPr lang="en-US" sz="8800" dirty="0">
              <a:ln>
                <a:solidFill>
                  <a:schemeClr val="accent4">
                    <a:lumMod val="10000"/>
                  </a:schemeClr>
                </a:solidFill>
              </a:ln>
              <a:solidFill>
                <a:schemeClr val="accent4">
                  <a:lumMod val="10000"/>
                </a:schemeClr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8" y="4267200"/>
            <a:ext cx="3646493" cy="15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3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rgbClr val="081211"/>
            </a:gs>
            <a:gs pos="61000">
              <a:srgbClr val="373836"/>
            </a:gs>
            <a:gs pos="0">
              <a:srgbClr val="0E151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609600"/>
            <a:ext cx="8534400" cy="1524000"/>
          </a:xfrm>
        </p:spPr>
        <p:txBody>
          <a:bodyPr anchor="ctr"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H.M.S. Dreadnought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(1906)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255" y="762000"/>
            <a:ext cx="9202318" cy="5440870"/>
            <a:chOff x="0" y="762000"/>
            <a:chExt cx="9202318" cy="5440870"/>
          </a:xfrm>
        </p:grpSpPr>
        <p:pic>
          <p:nvPicPr>
            <p:cNvPr id="48132" name="Picture 4" descr="File:HMSDreadnought gunsLOCBain1749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2000"/>
              <a:ext cx="9202318" cy="5440870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0" y="1455003"/>
              <a:ext cx="2286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4800" b="1" dirty="0" smtClean="0">
                  <a:ln w="50800"/>
                  <a:solidFill>
                    <a:schemeClr val="bg1">
                      <a:shade val="50000"/>
                    </a:schemeClr>
                  </a:solidFill>
                </a:rPr>
                <a:t>12 in.</a:t>
              </a:r>
              <a:endParaRPr lang="en-US" sz="4800" b="1" dirty="0">
                <a:ln w="50800"/>
                <a:solidFill>
                  <a:schemeClr val="bg1">
                    <a:shade val="50000"/>
                  </a:schemeClr>
                </a:solidFill>
              </a:endParaRPr>
            </a:p>
          </p:txBody>
        </p:sp>
      </p:grpSp>
      <p:sp>
        <p:nvSpPr>
          <p:cNvPr id="2" name="Curved Left Arrow 1"/>
          <p:cNvSpPr/>
          <p:nvPr/>
        </p:nvSpPr>
        <p:spPr>
          <a:xfrm rot="2297643">
            <a:off x="1494032" y="2116038"/>
            <a:ext cx="838200" cy="1863299"/>
          </a:xfrm>
          <a:prstGeom prst="curvedLef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3436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://upload.wikimedia.org/wikipedia/commons/thumb/e/eb/HMS_Dreadnought_%281911%29_profile_drawing.png/1024px-HMS_Dreadnought_%281911%29_profile_draw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03"/>
            <a:ext cx="9144000" cy="58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6412468"/>
            <a:ext cx="6248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accent4">
                    <a:lumMod val="10000"/>
                  </a:schemeClr>
                </a:solidFill>
              </a:rPr>
              <a:t>"HMS Dreadnought (1911) profile drawing" by </a:t>
            </a:r>
            <a:r>
              <a:rPr lang="en-US" sz="1600" dirty="0" err="1" smtClean="0">
                <a:solidFill>
                  <a:schemeClr val="accent4">
                    <a:lumMod val="10000"/>
                  </a:schemeClr>
                </a:solidFill>
              </a:rPr>
              <a:t>Emoscopes</a:t>
            </a:r>
            <a:endParaRPr lang="en-US" sz="16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67278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upload.wikimedia.org/wikipedia/commons/d/db/Animated_gun_turre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6667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43700" y="6367046"/>
            <a:ext cx="23241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chemeClr val="accent4">
                    <a:lumMod val="10000"/>
                  </a:schemeClr>
                </a:solidFill>
              </a:rPr>
              <a:t>Art Credit: </a:t>
            </a:r>
            <a:r>
              <a:rPr lang="en-US" sz="1600" dirty="0" err="1" smtClean="0">
                <a:solidFill>
                  <a:schemeClr val="accent4">
                    <a:lumMod val="10000"/>
                  </a:schemeClr>
                </a:solidFill>
              </a:rPr>
              <a:t>Emoscopes</a:t>
            </a:r>
            <a:endParaRPr lang="en-US" sz="16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5800" y="1524000"/>
            <a:ext cx="449580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chemeClr val="accent4">
                    <a:lumMod val="10000"/>
                  </a:schemeClr>
                </a:solidFill>
                <a:latin typeface="+mj-lt"/>
              </a:rPr>
              <a:t>FULLY </a:t>
            </a:r>
            <a:r>
              <a:rPr lang="en-US" sz="5400" b="1" dirty="0">
                <a:solidFill>
                  <a:schemeClr val="accent4">
                    <a:lumMod val="10000"/>
                  </a:schemeClr>
                </a:solidFill>
                <a:latin typeface="+mj-lt"/>
              </a:rPr>
              <a:t>AUTOMATED</a:t>
            </a:r>
            <a:endParaRPr lang="en-US" sz="6000" b="1" dirty="0">
              <a:solidFill>
                <a:schemeClr val="accent4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44958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10000"/>
                  </a:schemeClr>
                </a:solidFill>
                <a:latin typeface="AFL Font nonmetric" panose="02090504030505020304" pitchFamily="18" charset="0"/>
              </a:rPr>
              <a:t>A Revolution in Weaponry</a:t>
            </a:r>
            <a:endParaRPr lang="en-US" sz="3600" dirty="0">
              <a:solidFill>
                <a:schemeClr val="accent4">
                  <a:lumMod val="10000"/>
                </a:schemeClr>
              </a:solidFill>
              <a:latin typeface="AFL Font nonmetric" panose="0209050403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19340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richey\AppData\Local\Microsoft\Windows\Temporary Internet Files\Content.IE5\YN6KR4KF\MP900448727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8394"/>
            <a:ext cx="9144000" cy="687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8616915"/>
              </p:ext>
            </p:extLst>
          </p:nvPr>
        </p:nvGraphicFramePr>
        <p:xfrm>
          <a:off x="2819400" y="457200"/>
          <a:ext cx="5791200" cy="5465113"/>
        </p:xfrm>
        <a:graphic>
          <a:graphicData uri="http://schemas.openxmlformats.org/drawingml/2006/table">
            <a:tbl>
              <a:tblPr/>
              <a:tblGrid>
                <a:gridCol w="2476416"/>
                <a:gridCol w="1657392"/>
                <a:gridCol w="1657392"/>
              </a:tblGrid>
              <a:tr h="784721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Calibri" pitchFamily="34" charset="0"/>
                        </a:rPr>
                        <a:t>Percentage Distribution of the </a:t>
                      </a:r>
                      <a:r>
                        <a:rPr lang="en-US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Calibri" pitchFamily="34" charset="0"/>
                        </a:rPr>
                        <a:t>World's Manufacturing Production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Calibri" pitchFamily="34" charset="0"/>
                      </a:endParaRPr>
                    </a:p>
                  </a:txBody>
                  <a:tcPr marL="76846" marR="76846" marT="38423" marB="38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 marL="76846" marR="76846" marT="38423" marB="38423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846" marR="76846" marT="38423" marB="38423"/>
                </a:tc>
              </a:tr>
              <a:tr h="429659">
                <a:tc>
                  <a:txBody>
                    <a:bodyPr/>
                    <a:lstStyle/>
                    <a:p>
                      <a:pPr algn="r"/>
                      <a:endParaRPr lang="en-US" sz="28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1870</a:t>
                      </a:r>
                      <a:r>
                        <a:rPr lang="en-US" sz="32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1913</a:t>
                      </a:r>
                      <a:endParaRPr lang="en-US" sz="32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  <a:tr h="340894">
                <a:tc>
                  <a:txBody>
                    <a:bodyPr/>
                    <a:lstStyle/>
                    <a:p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USA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23.3 </a:t>
                      </a:r>
                      <a:endParaRPr lang="en-US" sz="2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35.8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  <a:tr h="340894">
                <a:tc>
                  <a:txBody>
                    <a:bodyPr/>
                    <a:lstStyle/>
                    <a:p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Germany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13.2 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15.7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  <a:tr h="340894">
                <a:tc>
                  <a:txBody>
                    <a:bodyPr/>
                    <a:lstStyle/>
                    <a:p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U.K.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31.8 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14.0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  <a:tr h="340894">
                <a:tc>
                  <a:txBody>
                    <a:bodyPr/>
                    <a:lstStyle/>
                    <a:p>
                      <a:r>
                        <a:rPr lang="en-US" sz="3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France</a:t>
                      </a:r>
                      <a:endParaRPr lang="en-US" sz="32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10.3 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6.4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  <a:tr h="340894">
                <a:tc>
                  <a:txBody>
                    <a:bodyPr/>
                    <a:lstStyle/>
                    <a:p>
                      <a:r>
                        <a:rPr lang="en-US" sz="3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Russia</a:t>
                      </a:r>
                      <a:endParaRPr lang="en-US" sz="32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3.7 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5.5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  <a:tr h="340894">
                <a:tc>
                  <a:txBody>
                    <a:bodyPr/>
                    <a:lstStyle/>
                    <a:p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Italy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2.4 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2.7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  <a:tr h="522185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Others</a:t>
                      </a:r>
                      <a:endParaRPr lang="en-US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15.3</a:t>
                      </a:r>
                      <a:endParaRPr lang="en-US" sz="2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19.9</a:t>
                      </a:r>
                      <a:endParaRPr lang="en-US" sz="2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819400" y="6272833"/>
            <a:ext cx="5791200" cy="307777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Source:  </a:t>
            </a:r>
            <a:r>
              <a:rPr lang="en-US" sz="1400" b="1" dirty="0" smtClean="0">
                <a:hlinkClick r:id="rId4"/>
              </a:rPr>
              <a:t>http://www.fordham.edu/halsall/mod/indrevtabs1.asp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rgbClr val="081211"/>
            </a:gs>
            <a:gs pos="61000">
              <a:srgbClr val="373836"/>
            </a:gs>
            <a:gs pos="0">
              <a:srgbClr val="0E151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l">
              <a:defRPr/>
            </a:pPr>
            <a:r>
              <a:rPr lang="en-US" sz="5700" dirty="0" smtClean="0">
                <a:ln/>
                <a:solidFill>
                  <a:schemeClr val="accent3"/>
                </a:solidFill>
                <a:effectLst/>
              </a:rPr>
              <a:t>The </a:t>
            </a:r>
            <a:r>
              <a:rPr lang="en-US" sz="5700" i="1" dirty="0" smtClean="0">
                <a:ln/>
                <a:solidFill>
                  <a:schemeClr val="accent3"/>
                </a:solidFill>
                <a:effectLst/>
              </a:rPr>
              <a:t>Daily Telegraph </a:t>
            </a:r>
            <a:r>
              <a:rPr lang="en-US" sz="5700" dirty="0" smtClean="0">
                <a:ln/>
                <a:solidFill>
                  <a:schemeClr val="accent3"/>
                </a:solidFill>
                <a:effectLst/>
              </a:rPr>
              <a:t>Affair</a:t>
            </a:r>
            <a:endParaRPr lang="en-US" sz="5700" dirty="0">
              <a:ln/>
              <a:solidFill>
                <a:schemeClr val="accent3"/>
              </a:solidFill>
              <a:effectLst/>
            </a:endParaRPr>
          </a:p>
        </p:txBody>
      </p:sp>
      <p:sp useBgFill="1">
        <p:nvSpPr>
          <p:cNvPr id="3" name="Rectangle 2"/>
          <p:cNvSpPr/>
          <p:nvPr/>
        </p:nvSpPr>
        <p:spPr>
          <a:xfrm>
            <a:off x="5715000" y="5414427"/>
            <a:ext cx="31242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j-lt"/>
                <a:hlinkClick r:id="rId3"/>
              </a:rPr>
              <a:t>Wilhelm II</a:t>
            </a:r>
            <a:r>
              <a:rPr lang="en-US" sz="4000" b="1" dirty="0">
                <a:latin typeface="+mj-lt"/>
              </a:rPr>
              <a:t> </a:t>
            </a:r>
            <a:r>
              <a:rPr lang="en-US" sz="2800" dirty="0" smtClean="0">
                <a:latin typeface="AFL Font nonmetric" panose="02090504030505020304"/>
              </a:rPr>
              <a:t>“Kaiser Bill”</a:t>
            </a:r>
            <a:endParaRPr lang="en-US" sz="2800" dirty="0">
              <a:latin typeface="AFL Font nonmetric" panose="020905040305050203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4620161"/>
            <a:ext cx="441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latin typeface="AFL Font nonmetric" panose="02090504030505020304"/>
              </a:rPr>
              <a:t>A PR move gone seriously wrong!</a:t>
            </a:r>
            <a:endParaRPr lang="en-US" sz="4000" b="1" i="1" dirty="0">
              <a:latin typeface="AFL Font nonmetric" panose="0209050403050502030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43000" y="1730463"/>
            <a:ext cx="3339115" cy="2384337"/>
            <a:chOff x="1143000" y="1730463"/>
            <a:chExt cx="3339115" cy="2384337"/>
          </a:xfrm>
        </p:grpSpPr>
        <p:grpSp>
          <p:nvGrpSpPr>
            <p:cNvPr id="6" name="Group 5"/>
            <p:cNvGrpSpPr/>
            <p:nvPr/>
          </p:nvGrpSpPr>
          <p:grpSpPr>
            <a:xfrm>
              <a:off x="1143000" y="1730463"/>
              <a:ext cx="3339115" cy="2384337"/>
              <a:chOff x="1143000" y="3984537"/>
              <a:chExt cx="3339115" cy="2384337"/>
            </a:xfrm>
          </p:grpSpPr>
          <p:pic>
            <p:nvPicPr>
              <p:cNvPr id="1029" name="Picture 5" descr="http://farm5.staticflickr.com/4002/4627497417_b6b683ac2a_z.jpg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3000" y="3984537"/>
                <a:ext cx="3339115" cy="2384337"/>
              </a:xfrm>
              <a:prstGeom prst="rect">
                <a:avLst/>
              </a:prstGeom>
              <a:noFill/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2667000" y="6064121"/>
                <a:ext cx="177965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/>
                  <a:t>Photo by </a:t>
                </a:r>
                <a:r>
                  <a:rPr lang="en-US" sz="1200" dirty="0">
                    <a:hlinkClick r:id="rId6"/>
                  </a:rPr>
                  <a:t>@Doug88888</a:t>
                </a:r>
                <a:endParaRPr lang="en-US" sz="1200" dirty="0"/>
              </a:p>
            </p:txBody>
          </p:sp>
        </p:grpSp>
        <p:sp>
          <p:nvSpPr>
            <p:cNvPr id="8" name="TextBox 7">
              <a:hlinkClick r:id="rId4"/>
            </p:cNvPr>
            <p:cNvSpPr txBox="1"/>
            <p:nvPr/>
          </p:nvSpPr>
          <p:spPr>
            <a:xfrm>
              <a:off x="1158766" y="2667000"/>
              <a:ext cx="3303654" cy="584775"/>
            </a:xfrm>
            <a:prstGeom prst="rect">
              <a:avLst/>
            </a:prstGeom>
            <a:solidFill>
              <a:schemeClr val="accent2">
                <a:alpha val="85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/>
                <a:t>LINK</a:t>
              </a:r>
              <a:endParaRPr lang="en-US" sz="3200" b="1" dirty="0"/>
            </a:p>
          </p:txBody>
        </p:sp>
      </p:grpSp>
      <p:pic>
        <p:nvPicPr>
          <p:cNvPr id="3074" name="Picture 2" descr="File:Wilhelm II. 1905.jpe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32"/>
          <a:stretch/>
        </p:blipFill>
        <p:spPr bwMode="auto">
          <a:xfrm>
            <a:off x="6019800" y="1482994"/>
            <a:ext cx="2514600" cy="399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7762" name="Picture 2" descr="http://upload.wikimedia.org/wikipedia/commons/1/17/Wernerprokl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853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85800" y="152400"/>
            <a:ext cx="8077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200" dirty="0">
                <a:ln w="38100">
                  <a:solidFill>
                    <a:schemeClr val="tx1"/>
                  </a:solidFill>
                </a:ln>
                <a:solidFill>
                  <a:schemeClr val="bg2"/>
                </a:solidFill>
                <a:latin typeface="Franklin Gothic Demi" panose="020B0703020102020204" pitchFamily="34" charset="0"/>
              </a:rPr>
              <a:t>FRANCO-GERMAN TENSIONS</a:t>
            </a:r>
          </a:p>
        </p:txBody>
      </p:sp>
    </p:spTree>
    <p:extLst>
      <p:ext uri="{BB962C8B-B14F-4D97-AF65-F5344CB8AC3E}">
        <p14:creationId xmlns:p14="http://schemas.microsoft.com/office/powerpoint/2010/main" val="241965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rgbClr val="081211"/>
            </a:gs>
            <a:gs pos="61000">
              <a:srgbClr val="373836"/>
            </a:gs>
            <a:gs pos="0">
              <a:srgbClr val="0E151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5638800"/>
          </a:xfrm>
        </p:spPr>
        <p:txBody>
          <a:bodyPr/>
          <a:lstStyle/>
          <a:p>
            <a:r>
              <a:rPr lang="en-US" sz="12500" dirty="0" smtClean="0">
                <a:latin typeface="AFL Font nonmetric" panose="02090504030505020304"/>
              </a:rPr>
              <a:t>The</a:t>
            </a:r>
            <a:r>
              <a:rPr lang="en-US" sz="12500" dirty="0" smtClean="0"/>
              <a:t> </a:t>
            </a:r>
            <a:br>
              <a:rPr lang="en-US" sz="12500" dirty="0" smtClean="0"/>
            </a:br>
            <a:r>
              <a:rPr lang="en-US" sz="14000" dirty="0" smtClean="0">
                <a:solidFill>
                  <a:schemeClr val="tx1"/>
                </a:solidFill>
              </a:rPr>
              <a:t>ALLIANCE</a:t>
            </a:r>
            <a:r>
              <a:rPr lang="en-US" sz="12500" dirty="0" smtClean="0"/>
              <a:t> </a:t>
            </a:r>
            <a:r>
              <a:rPr lang="en-US" sz="12500" dirty="0" smtClean="0">
                <a:latin typeface="AFL Font nonmetric" panose="02090504030505020304"/>
              </a:rPr>
              <a:t>System</a:t>
            </a:r>
            <a:endParaRPr lang="en-US" sz="12500" dirty="0">
              <a:latin typeface="AFL Font nonmetric" panose="020905040305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8910135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7840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4600" y="-20053"/>
            <a:ext cx="2819400" cy="688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267200"/>
            <a:ext cx="7239000" cy="1447800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9600" dirty="0" smtClean="0">
                <a:latin typeface="+mj-lt"/>
              </a:rPr>
              <a:t>ARCHITECT</a:t>
            </a:r>
            <a:endParaRPr lang="en-US" sz="9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023790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2/26/Map_Europe_alliances_1914-en.svg/1000px-Map_Europe_alliances_1914-en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23648"/>
            <a:ext cx="9144000" cy="685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304800"/>
            <a:ext cx="5562600" cy="1524000"/>
          </a:xfrm>
          <a:solidFill>
            <a:schemeClr val="tx1">
              <a:alpha val="40000"/>
            </a:schemeClr>
          </a:solidFill>
          <a:ln>
            <a:noFill/>
          </a:ln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96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Alliances</a:t>
            </a:r>
            <a:endParaRPr lang="en-US" sz="9600" b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1028" name="Picture 4" descr="http://upload.wikimedia.org/wikipedia/commons/thumb/2/26/Map_Europe_alliances_1914-en.svg/1000px-Map_Europe_alliances_1914-en.sv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81800" y="4648200"/>
            <a:ext cx="2286000" cy="214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6096000"/>
            <a:ext cx="1295399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Map Credit: </a:t>
            </a:r>
            <a:r>
              <a:rPr lang="en-US" sz="1400" b="1" dirty="0" err="1">
                <a:solidFill>
                  <a:schemeClr val="tx1"/>
                </a:solidFill>
                <a:hlinkClick r:id="rId5" action="ppaction://hlinkfile" tooltip="User:Historicair"/>
              </a:rPr>
              <a:t>historicair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20320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2/26/Map_Europe_alliances_1914-en.svg/1000px-Map_Europe_alliances_1914-en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23648"/>
            <a:ext cx="9144000" cy="685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9208152"/>
              </p:ext>
            </p:extLst>
          </p:nvPr>
        </p:nvGraphicFramePr>
        <p:xfrm>
          <a:off x="4953001" y="1981200"/>
          <a:ext cx="3733799" cy="24384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73379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Central</a:t>
                      </a:r>
                      <a:r>
                        <a:rPr lang="en-US" sz="3600" baseline="0" dirty="0" smtClean="0"/>
                        <a:t> Powers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Germany</a:t>
                      </a:r>
                    </a:p>
                    <a:p>
                      <a:pPr algn="ctr"/>
                      <a:r>
                        <a:rPr lang="en-US" sz="2800" b="1" dirty="0" smtClean="0"/>
                        <a:t>Austria-Hungary</a:t>
                      </a:r>
                    </a:p>
                    <a:p>
                      <a:pPr algn="ctr"/>
                      <a:r>
                        <a:rPr lang="en-US" sz="2800" b="1" dirty="0" smtClean="0"/>
                        <a:t>Ottoman Empire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strike="sngStrike" dirty="0" smtClean="0"/>
                        <a:t>Italy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8" name="Picture 4" descr="http://upload.wikimedia.org/wikipedia/commons/thumb/2/26/Map_Europe_alliances_1914-en.svg/1000px-Map_Europe_alliances_1914-en.sv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81800" y="4648200"/>
            <a:ext cx="2286000" cy="214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7036852"/>
              </p:ext>
            </p:extLst>
          </p:nvPr>
        </p:nvGraphicFramePr>
        <p:xfrm>
          <a:off x="533400" y="1981200"/>
          <a:ext cx="3429000" cy="237744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429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Triple Entente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Britain</a:t>
                      </a:r>
                    </a:p>
                    <a:p>
                      <a:pPr algn="ctr"/>
                      <a:r>
                        <a:rPr lang="en-US" sz="3600" b="1" dirty="0" smtClean="0"/>
                        <a:t>France</a:t>
                      </a:r>
                    </a:p>
                    <a:p>
                      <a:pPr algn="ctr"/>
                      <a:r>
                        <a:rPr lang="en-US" sz="3600" b="1" dirty="0" smtClean="0"/>
                        <a:t>Russia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04800" y="6096000"/>
            <a:ext cx="1295399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Map Credit: </a:t>
            </a:r>
            <a:r>
              <a:rPr lang="en-US" sz="1400" b="1" dirty="0" err="1">
                <a:solidFill>
                  <a:schemeClr val="tx1"/>
                </a:solidFill>
                <a:hlinkClick r:id="rId5" action="ppaction://hlinkfile" tooltip="User:Historicair"/>
              </a:rPr>
              <a:t>historicair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89934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www.theatlantic.com/static/infocus/wwi/westernfront1/i/w_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2" r="21190" b="19828"/>
          <a:stretch/>
        </p:blipFill>
        <p:spPr bwMode="auto">
          <a:xfrm>
            <a:off x="0" y="-152399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1838"/>
            <a:ext cx="9144000" cy="1325562"/>
          </a:xfrm>
        </p:spPr>
        <p:txBody>
          <a:bodyPr/>
          <a:lstStyle/>
          <a:p>
            <a:r>
              <a:rPr lang="en-US" sz="11500" dirty="0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/>
              </a:rPr>
              <a:t>1914 - 1918</a:t>
            </a:r>
            <a:endParaRPr lang="en-US" sz="11500" dirty="0">
              <a:ln>
                <a:solidFill>
                  <a:schemeClr val="accent4">
                    <a:lumMod val="10000"/>
                  </a:schemeClr>
                </a:solidFill>
              </a:ln>
              <a:solidFill>
                <a:schemeClr val="accent4">
                  <a:lumMod val="10000"/>
                </a:schemeClr>
              </a:solidFill>
              <a:effectLst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4048" y="6467819"/>
            <a:ext cx="902375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Battlefield in the Marne between Souain and Perthes, 1915. </a:t>
            </a:r>
            <a:r>
              <a:rPr kumimoji="0" lang="en-US" altLang="en-US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(Bibliotheque nationale de France)</a:t>
            </a:r>
            <a:r>
              <a:rPr kumimoji="0" lang="en-US" altLang="en-US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864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" y="0"/>
            <a:ext cx="9144000" cy="6858000"/>
          </a:xfrm>
        </p:spPr>
      </p:pic>
      <p:sp>
        <p:nvSpPr>
          <p:cNvPr id="6" name="Rectangle 5"/>
          <p:cNvSpPr/>
          <p:nvPr/>
        </p:nvSpPr>
        <p:spPr>
          <a:xfrm>
            <a:off x="228600" y="624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</a:t>
            </a:r>
            <a:r>
              <a:rPr lang="en-US" b="1" dirty="0" err="1">
                <a:solidFill>
                  <a:srgbClr val="21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/>
                <a:hlinkClick r:id="rId3" tooltip="Go to Jayel Aheram's photostream"/>
              </a:rPr>
              <a:t>Jayel</a:t>
            </a:r>
            <a:r>
              <a:rPr lang="en-US" b="1" dirty="0">
                <a:solidFill>
                  <a:srgbClr val="21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/>
                <a:hlinkClick r:id="rId3" tooltip="Go to Jayel Aheram's photostream"/>
              </a:rPr>
              <a:t> </a:t>
            </a:r>
            <a:r>
              <a:rPr lang="en-US" b="1" dirty="0" err="1" smtClean="0">
                <a:solidFill>
                  <a:srgbClr val="21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/>
                <a:hlinkClick r:id="rId3" tooltip="Go to Jayel Aheram's photostream"/>
              </a:rPr>
              <a:t>Aheram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819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" y="0"/>
            <a:ext cx="9144000" cy="6858000"/>
          </a:xfrm>
        </p:spPr>
      </p:pic>
      <p:sp>
        <p:nvSpPr>
          <p:cNvPr id="6" name="Rectangle 5"/>
          <p:cNvSpPr/>
          <p:nvPr/>
        </p:nvSpPr>
        <p:spPr>
          <a:xfrm>
            <a:off x="228600" y="624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</a:t>
            </a:r>
            <a:r>
              <a:rPr lang="en-US" b="1" dirty="0" err="1">
                <a:solidFill>
                  <a:srgbClr val="21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/>
                <a:hlinkClick r:id="rId3" tooltip="Go to Jayel Aheram's photostream"/>
              </a:rPr>
              <a:t>Jayel</a:t>
            </a:r>
            <a:r>
              <a:rPr lang="en-US" b="1" dirty="0">
                <a:solidFill>
                  <a:srgbClr val="21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/>
                <a:hlinkClick r:id="rId3" tooltip="Go to Jayel Aheram's photostream"/>
              </a:rPr>
              <a:t> </a:t>
            </a:r>
            <a:r>
              <a:rPr lang="en-US" b="1" dirty="0" err="1" smtClean="0">
                <a:solidFill>
                  <a:srgbClr val="21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/>
                <a:hlinkClick r:id="rId3" tooltip="Go to Jayel Aheram's photostream"/>
              </a:rPr>
              <a:t>Aheram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343400"/>
            <a:ext cx="7391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FL Font nonmetric" panose="02090504030505020304" pitchFamily="18" charset="0"/>
              </a:rPr>
              <a:t>The objective was </a:t>
            </a:r>
          </a:p>
          <a:p>
            <a:r>
              <a:rPr lang="en-US" sz="4400" b="1" dirty="0" smtClean="0"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FL Font nonmetric" panose="02090504030505020304" pitchFamily="18" charset="0"/>
              </a:rPr>
              <a:t>NOT to go to war.</a:t>
            </a:r>
            <a:endParaRPr lang="en-US" sz="4400" b="1" dirty="0">
              <a:effectLst>
                <a:glow rad="101600">
                  <a:schemeClr val="accent2">
                    <a:lumMod val="5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FL Font nonmetric" panose="0209050403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71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2/2d/Chain_of_Friendship_carto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68"/>
            <a:ext cx="9144000" cy="633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6000748"/>
            <a:ext cx="4038600" cy="70485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1914 American Cartoon</a:t>
            </a:r>
          </a:p>
        </p:txBody>
      </p:sp>
    </p:spTree>
    <p:extLst>
      <p:ext uri="{BB962C8B-B14F-4D97-AF65-F5344CB8AC3E}">
        <p14:creationId xmlns:p14="http://schemas.microsoft.com/office/powerpoint/2010/main" val="139988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7840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4600" y="0"/>
            <a:ext cx="2819400" cy="686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95800" y="1896070"/>
            <a:ext cx="42485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IT WORKS!!!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350888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7840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4600" y="0"/>
            <a:ext cx="2819400" cy="686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95800" y="1896070"/>
            <a:ext cx="42485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IT WORKS!!!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29200" y="3733800"/>
            <a:ext cx="36235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4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FL Font nonmetric" panose="02090504030505020304" pitchFamily="18" charset="0"/>
              </a:rPr>
              <a:t>...until it doesn’t.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955919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  <a:alpha val="60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thumb/4/43/Africa1898.png/715px-Africa189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23075" r="6089" b="30262"/>
          <a:stretch/>
        </p:blipFill>
        <p:spPr bwMode="auto">
          <a:xfrm>
            <a:off x="0" y="-76201"/>
            <a:ext cx="9220201" cy="693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" y="968374"/>
            <a:ext cx="9220202" cy="1774826"/>
          </a:xfrm>
          <a:gradFill>
            <a:gsLst>
              <a:gs pos="0">
                <a:schemeClr val="dk1">
                  <a:shade val="51000"/>
                  <a:satMod val="130000"/>
                  <a:alpha val="70000"/>
                </a:schemeClr>
              </a:gs>
              <a:gs pos="80000">
                <a:schemeClr val="dk1">
                  <a:shade val="93000"/>
                  <a:satMod val="130000"/>
                  <a:alpha val="70000"/>
                </a:schemeClr>
              </a:gs>
              <a:gs pos="100000">
                <a:schemeClr val="dk1">
                  <a:shade val="94000"/>
                  <a:satMod val="135000"/>
                  <a:alpha val="70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en-US" sz="10200" b="1" dirty="0" smtClean="0"/>
              <a:t>IMPERIALISM</a:t>
            </a:r>
            <a:endParaRPr lang="en-US" sz="102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24200" y="3962400"/>
            <a:ext cx="5410200" cy="1981200"/>
          </a:xfrm>
          <a:gradFill>
            <a:gsLst>
              <a:gs pos="0">
                <a:schemeClr val="dk1">
                  <a:shade val="51000"/>
                  <a:satMod val="130000"/>
                  <a:alpha val="70000"/>
                </a:schemeClr>
              </a:gs>
              <a:gs pos="80000">
                <a:schemeClr val="dk1">
                  <a:shade val="93000"/>
                  <a:satMod val="130000"/>
                  <a:alpha val="70000"/>
                </a:schemeClr>
              </a:gs>
              <a:gs pos="100000">
                <a:schemeClr val="dk1">
                  <a:shade val="94000"/>
                  <a:satMod val="135000"/>
                  <a:alpha val="70000"/>
                </a:schemeClr>
              </a:gs>
            </a:gsLst>
          </a:gradFill>
          <a:ln w="9525">
            <a:noFill/>
            <a:miter lim="800000"/>
            <a:headEnd/>
            <a:tailEnd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sz="4800" b="1" dirty="0">
                <a:solidFill>
                  <a:schemeClr val="lt1"/>
                </a:solidFill>
                <a:latin typeface="AFL Font nonmetric" panose="02090504030505020304" pitchFamily="18" charset="0"/>
              </a:rPr>
              <a:t>National Rivalry Goes Global</a:t>
            </a:r>
          </a:p>
        </p:txBody>
      </p:sp>
      <p:sp>
        <p:nvSpPr>
          <p:cNvPr id="4" name="AutoShape 2" descr="http://upload.wikimedia.org/wikipedia/commons/thumb/4/43/Africa1898.png/640px-Africa1898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ile:Eugène Delacroix - La liberté guidant le peup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4591"/>
            <a:ext cx="9144000" cy="681341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581400"/>
            <a:ext cx="9144000" cy="990600"/>
          </a:xfrm>
          <a:solidFill>
            <a:schemeClr val="accent4">
              <a:lumMod val="10000"/>
              <a:alpha val="60000"/>
            </a:schemeClr>
          </a:solidFill>
        </p:spPr>
        <p:txBody>
          <a:bodyPr anchor="ctr">
            <a:noAutofit/>
          </a:bodyPr>
          <a:lstStyle/>
          <a:p>
            <a:r>
              <a:rPr lang="en-US" sz="10000" dirty="0" smtClean="0"/>
              <a:t>NATIONALISM</a:t>
            </a:r>
            <a:endParaRPr lang="en-US" sz="10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05200" y="6324600"/>
            <a:ext cx="5486400" cy="381000"/>
          </a:xfrm>
          <a:solidFill>
            <a:schemeClr val="accent4">
              <a:lumMod val="10000"/>
            </a:schemeClr>
          </a:solidFill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anchor="ctr">
            <a:normAutofit/>
          </a:bodyPr>
          <a:lstStyle/>
          <a:p>
            <a:pPr algn="ctr">
              <a:buNone/>
            </a:pPr>
            <a:r>
              <a:rPr lang="en-US" sz="1800" i="1" dirty="0" smtClean="0">
                <a:hlinkClick r:id="rId4" action="ppaction://hlinkfile"/>
              </a:rPr>
              <a:t>Liberty Leading the People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(Eugène Delacroix, 1830) 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ile:Eugène Delacroix - La liberté guidant le peup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4591"/>
            <a:ext cx="9144000" cy="681341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505200"/>
            <a:ext cx="9144000" cy="1524000"/>
          </a:xfrm>
          <a:solidFill>
            <a:schemeClr val="accent4">
              <a:lumMod val="10000"/>
              <a:alpha val="60000"/>
            </a:schemeClr>
          </a:solidFill>
        </p:spPr>
        <p:txBody>
          <a:bodyPr anchor="ctr">
            <a:noAutofit/>
          </a:bodyPr>
          <a:lstStyle/>
          <a:p>
            <a:pPr lvl="0"/>
            <a:r>
              <a:rPr lang="en-US" sz="5400" b="1" dirty="0">
                <a:solidFill>
                  <a:srgbClr val="FFFFFF"/>
                </a:solidFill>
                <a:effectLst/>
                <a:latin typeface="AFL Font nonmetric" panose="02090504030505020304" pitchFamily="18" charset="0"/>
                <a:ea typeface="+mn-ea"/>
                <a:cs typeface="+mn-cs"/>
              </a:rPr>
              <a:t>Self-Determination </a:t>
            </a:r>
            <a:r>
              <a:rPr lang="en-US" sz="5400" b="1" dirty="0" smtClean="0">
                <a:solidFill>
                  <a:srgbClr val="FFFFFF"/>
                </a:solidFill>
                <a:effectLst/>
                <a:latin typeface="AFL Font nonmetric" panose="02090504030505020304" pitchFamily="18" charset="0"/>
                <a:ea typeface="+mn-ea"/>
                <a:cs typeface="+mn-cs"/>
              </a:rPr>
              <a:t/>
            </a:r>
            <a:br>
              <a:rPr lang="en-US" sz="5400" b="1" dirty="0" smtClean="0">
                <a:solidFill>
                  <a:srgbClr val="FFFFFF"/>
                </a:solidFill>
                <a:effectLst/>
                <a:latin typeface="AFL Font nonmetric" panose="02090504030505020304" pitchFamily="18" charset="0"/>
                <a:ea typeface="+mn-ea"/>
                <a:cs typeface="+mn-cs"/>
              </a:rPr>
            </a:br>
            <a:r>
              <a:rPr lang="en-US" sz="4000" b="1" dirty="0" smtClean="0">
                <a:solidFill>
                  <a:srgbClr val="FFFFFF"/>
                </a:solidFill>
                <a:effectLst/>
                <a:latin typeface="AFL Font nonmetric" panose="02090504030505020304" pitchFamily="18" charset="0"/>
                <a:ea typeface="+mn-ea"/>
                <a:cs typeface="+mn-cs"/>
              </a:rPr>
              <a:t>on </a:t>
            </a:r>
            <a:r>
              <a:rPr lang="en-US" sz="4000" b="1" dirty="0">
                <a:solidFill>
                  <a:srgbClr val="FFFFFF"/>
                </a:solidFill>
                <a:effectLst/>
                <a:latin typeface="AFL Font nonmetric" panose="02090504030505020304" pitchFamily="18" charset="0"/>
                <a:ea typeface="+mn-ea"/>
                <a:cs typeface="+mn-cs"/>
              </a:rPr>
              <a:t>the Basis of </a:t>
            </a:r>
            <a:r>
              <a:rPr lang="en-US" sz="4000" b="1" dirty="0" smtClean="0">
                <a:solidFill>
                  <a:srgbClr val="FFFFFF"/>
                </a:solidFill>
                <a:effectLst/>
                <a:latin typeface="AFL Font nonmetric" panose="02090504030505020304" pitchFamily="18" charset="0"/>
                <a:ea typeface="+mn-ea"/>
                <a:cs typeface="+mn-cs"/>
              </a:rPr>
              <a:t>Ethnicity</a:t>
            </a:r>
            <a:endParaRPr lang="en-US" sz="13800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3505200" y="6324600"/>
            <a:ext cx="5486400" cy="381000"/>
          </a:xfrm>
          <a:solidFill>
            <a:schemeClr val="accent4">
              <a:lumMod val="10000"/>
            </a:schemeClr>
          </a:solidFill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anchor="ctr">
            <a:normAutofit/>
          </a:bodyPr>
          <a:lstStyle/>
          <a:p>
            <a:pPr algn="ctr">
              <a:buNone/>
            </a:pPr>
            <a:r>
              <a:rPr lang="en-US" sz="1800" i="1" dirty="0" smtClean="0">
                <a:hlinkClick r:id="rId4" action="ppaction://hlinkfile"/>
              </a:rPr>
              <a:t>Liberty Leading the People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(Eugène Delacroix, 1830) 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71787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99EBEB"/>
            </a:gs>
            <a:gs pos="100000">
              <a:srgbClr val="C8F5F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upload.wikimedia.org/wikipedia/commons/thumb/3/31/Balkan_Peninsula.svg/800px-Balkan_Peninsula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3429"/>
            <a:ext cx="8229600" cy="686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3265" y="6311384"/>
            <a:ext cx="274953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Map Credit: </a:t>
            </a:r>
            <a:r>
              <a:rPr lang="en-US" dirty="0" err="1" smtClean="0">
                <a:solidFill>
                  <a:srgbClr val="0B0080"/>
                </a:solidFill>
                <a:latin typeface="Arial" panose="020B0604020202020204" pitchFamily="34" charset="0"/>
                <a:hlinkClick r:id="rId3" tooltip="User:ArnoldPlaton"/>
              </a:rPr>
              <a:t>ArnoldPlaton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60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upload.wikimedia.org/wikipedia/commons/thumb/8/89/Former_Yugoslavia_2008.PNG/1024px-Former_Yugoslavia_20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9165668" cy="579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15400" cy="1143000"/>
          </a:xfrm>
        </p:spPr>
        <p:txBody>
          <a:bodyPr/>
          <a:lstStyle/>
          <a:p>
            <a:r>
              <a:rPr lang="en-US" sz="6000" dirty="0" smtClean="0">
                <a:solidFill>
                  <a:schemeClr val="tx2">
                    <a:lumMod val="10000"/>
                  </a:schemeClr>
                </a:solidFill>
                <a:effectLst/>
              </a:rPr>
              <a:t>The “Former Yugoslavia”</a:t>
            </a:r>
            <a:endParaRPr lang="en-US" sz="6000" dirty="0">
              <a:solidFill>
                <a:schemeClr val="tx2">
                  <a:lumMod val="1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641" y="6263758"/>
            <a:ext cx="2903359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Map Credit: </a:t>
            </a:r>
            <a:r>
              <a:rPr lang="en-US" dirty="0" smtClean="0">
                <a:solidFill>
                  <a:srgbClr val="663366"/>
                </a:solidFill>
                <a:latin typeface="Arial" panose="020B0604020202020204" pitchFamily="34" charset="0"/>
                <a:hlinkClick r:id="rId3" tooltip="en:User:Ijanderson977"/>
              </a:rPr>
              <a:t>Ijanderson977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40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www.theatlantic.com/static/infocus/wwi/westernfront1/i/w_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2" r="21190" b="19828"/>
          <a:stretch/>
        </p:blipFill>
        <p:spPr bwMode="auto">
          <a:xfrm>
            <a:off x="0" y="-152399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-304800"/>
            <a:ext cx="6477000" cy="4191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7500" dirty="0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/>
              </a:rPr>
              <a:t>38M</a:t>
            </a:r>
            <a:r>
              <a:rPr lang="en-US" sz="16600" dirty="0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/>
              </a:rPr>
              <a:t> </a:t>
            </a:r>
            <a:r>
              <a:rPr lang="en-US" sz="9600" dirty="0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/>
              </a:rPr>
              <a:t/>
            </a:r>
            <a:br>
              <a:rPr lang="en-US" sz="9600" dirty="0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/>
              </a:rPr>
            </a:br>
            <a:r>
              <a:rPr lang="en-US" sz="5400" dirty="0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/>
                <a:latin typeface="AFL Font nonmetric" panose="02090504030505020304" pitchFamily="18" charset="0"/>
              </a:rPr>
              <a:t>CASUALTIES</a:t>
            </a:r>
            <a:endParaRPr lang="en-US" sz="9600" dirty="0">
              <a:ln>
                <a:solidFill>
                  <a:schemeClr val="accent4">
                    <a:lumMod val="10000"/>
                  </a:schemeClr>
                </a:solidFill>
              </a:ln>
              <a:solidFill>
                <a:schemeClr val="accent4">
                  <a:lumMod val="10000"/>
                </a:schemeClr>
              </a:solidFill>
              <a:effectLst/>
              <a:latin typeface="AFL Font nonmetric" panose="02090504030505020304" pitchFamily="18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4048" y="6467819"/>
            <a:ext cx="902375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Battlefield in the Marne between Souain and Perthes, 1915. </a:t>
            </a:r>
            <a:r>
              <a:rPr kumimoji="0" lang="en-US" altLang="en-US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(Bibliotheque nationale de France)</a:t>
            </a:r>
            <a:r>
              <a:rPr kumimoji="0" lang="en-US" altLang="en-US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642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6873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2819400" cy="2819400"/>
          </a:xfrm>
        </p:spPr>
        <p:txBody>
          <a:bodyPr/>
          <a:lstStyle/>
          <a:p>
            <a:r>
              <a:rPr lang="en-US" sz="4800" b="1" dirty="0" smtClean="0">
                <a:latin typeface="AFL Font nonmetric" panose="02090504030505020304" pitchFamily="18" charset="0"/>
              </a:rPr>
              <a:t>It looks peaceful enough</a:t>
            </a:r>
            <a:endParaRPr lang="en-US" sz="4800" b="1" dirty="0">
              <a:latin typeface="AFL Font nonmetric" panose="020905040305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698" y="6044625"/>
            <a:ext cx="23391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Miss Snyder in Croatia </a:t>
            </a:r>
          </a:p>
          <a:p>
            <a:r>
              <a:rPr lang="en-US" sz="1600" dirty="0" smtClean="0"/>
              <a:t>(Used With Permission)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7392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2/2d/HVO_Army_T-55_Glamoc_setup.jpg/1024px-HVO_Army_T-55_Glamoc_setu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09" b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1143000"/>
          </a:xfrm>
        </p:spPr>
        <p:txBody>
          <a:bodyPr/>
          <a:lstStyle/>
          <a:p>
            <a:r>
              <a:rPr lang="en-US" sz="8000" dirty="0" smtClean="0">
                <a:solidFill>
                  <a:schemeClr val="tx2">
                    <a:lumMod val="10000"/>
                  </a:schemeClr>
                </a:solidFill>
              </a:rPr>
              <a:t>DON’T BE FOOLED</a:t>
            </a:r>
            <a:endParaRPr lang="en-US" sz="80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36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le:Evstafiev-bosnia-cell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"/>
          <a:stretch/>
        </p:blipFill>
        <p:spPr bwMode="auto">
          <a:xfrm>
            <a:off x="-1" y="0"/>
            <a:ext cx="92202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2514600" cy="1143000"/>
          </a:xfrm>
        </p:spPr>
        <p:txBody>
          <a:bodyPr/>
          <a:lstStyle/>
          <a:p>
            <a:pPr algn="l"/>
            <a:r>
              <a:rPr lang="en-US" sz="1400" u="sng" dirty="0" err="1">
                <a:effectLst/>
                <a:latin typeface="AFL Font nonmetric" panose="02090504030505020304" pitchFamily="18" charset="0"/>
                <a:hlinkClick r:id="rId3" tooltip="Vedran Smailović"/>
              </a:rPr>
              <a:t>Vedran</a:t>
            </a:r>
            <a:r>
              <a:rPr lang="en-US" sz="1400" u="sng" dirty="0">
                <a:effectLst/>
                <a:latin typeface="AFL Font nonmetric" panose="02090504030505020304" pitchFamily="18" charset="0"/>
                <a:hlinkClick r:id="rId3" tooltip="Vedran Smailović"/>
              </a:rPr>
              <a:t> </a:t>
            </a:r>
            <a:r>
              <a:rPr lang="en-US" sz="1400" u="sng" dirty="0" err="1">
                <a:effectLst/>
                <a:latin typeface="AFL Font nonmetric" panose="02090504030505020304" pitchFamily="18" charset="0"/>
                <a:hlinkClick r:id="rId3" tooltip="Vedran Smailović"/>
              </a:rPr>
              <a:t>Smailović</a:t>
            </a:r>
            <a:r>
              <a:rPr lang="en-US" sz="1400" dirty="0">
                <a:effectLst/>
                <a:latin typeface="AFL Font nonmetric" panose="02090504030505020304" pitchFamily="18" charset="0"/>
              </a:rPr>
              <a:t> playing on top of the ruins of the </a:t>
            </a:r>
            <a:r>
              <a:rPr lang="en-US" sz="1400" dirty="0">
                <a:effectLst/>
                <a:latin typeface="AFL Font nonmetric" panose="02090504030505020304" pitchFamily="18" charset="0"/>
                <a:hlinkClick r:id="rId4" tooltip="Vijecnica"/>
              </a:rPr>
              <a:t>National library</a:t>
            </a:r>
            <a:r>
              <a:rPr lang="en-US" sz="1400" dirty="0">
                <a:effectLst/>
                <a:latin typeface="AFL Font nonmetric" panose="02090504030505020304" pitchFamily="18" charset="0"/>
              </a:rPr>
              <a:t> (1992)</a:t>
            </a:r>
            <a:endParaRPr lang="en-US" sz="1400" dirty="0">
              <a:latin typeface="AFL Font nonmetric" panose="020905040305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8123" y="6443246"/>
            <a:ext cx="2965877" cy="338554"/>
          </a:xfrm>
          <a:prstGeom prst="rect">
            <a:avLst/>
          </a:prstGeom>
          <a:solidFill>
            <a:schemeClr val="accent4">
              <a:lumMod val="10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dirty="0" smtClean="0"/>
              <a:t>Photo Credit: </a:t>
            </a:r>
            <a:r>
              <a:rPr lang="en-US" sz="1600" dirty="0">
                <a:solidFill>
                  <a:srgbClr val="663366"/>
                </a:solidFill>
                <a:latin typeface="Arial" panose="020B0604020202020204" pitchFamily="34" charset="0"/>
                <a:hlinkClick r:id="rId5" tooltip="w:en:User:Evstafiev"/>
              </a:rPr>
              <a:t>Mikhail </a:t>
            </a:r>
            <a:r>
              <a:rPr lang="en-US" sz="1600" dirty="0" err="1" smtClean="0">
                <a:solidFill>
                  <a:srgbClr val="663366"/>
                </a:solidFill>
                <a:latin typeface="Arial" panose="020B0604020202020204" pitchFamily="34" charset="0"/>
                <a:hlinkClick r:id="rId5" tooltip="w:en:User:Evstafiev"/>
              </a:rPr>
              <a:t>Evstafiev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6883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ile:Slavic europe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931"/>
            <a:ext cx="8991600" cy="687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47800"/>
            <a:ext cx="5181600" cy="1143000"/>
          </a:xfrm>
        </p:spPr>
        <p:txBody>
          <a:bodyPr/>
          <a:lstStyle/>
          <a:p>
            <a:r>
              <a:rPr lang="en-US" sz="6000" dirty="0" smtClean="0">
                <a:solidFill>
                  <a:schemeClr val="tx2">
                    <a:lumMod val="10000"/>
                  </a:schemeClr>
                </a:solidFill>
                <a:effectLst/>
              </a:rPr>
              <a:t>PAN-SLAVISM</a:t>
            </a:r>
            <a:endParaRPr lang="en-US" sz="6000" dirty="0">
              <a:solidFill>
                <a:schemeClr val="tx2">
                  <a:lumMod val="1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6135469"/>
            <a:ext cx="144142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Map Credit:</a:t>
            </a:r>
          </a:p>
          <a:p>
            <a:r>
              <a:rPr lang="en-US" dirty="0" err="1" smtClean="0">
                <a:solidFill>
                  <a:srgbClr val="0B0080"/>
                </a:solidFill>
                <a:latin typeface="Arial" panose="020B0604020202020204" pitchFamily="34" charset="0"/>
                <a:hlinkClick r:id="rId4" tooltip="User:CrazyPhunk"/>
              </a:rPr>
              <a:t>CrazyPhunk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0284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upload.wikimedia.org/wikipedia/commons/thumb/4/47/Austria_Hungary_ethnic.svg/1000px-Austria_Hungary_ethnic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39200" cy="6841541"/>
          </a:xfrm>
          <a:prstGeom prst="rect">
            <a:avLst/>
          </a:prstGeom>
          <a:noFill/>
        </p:spPr>
      </p:pic>
      <p:sp>
        <p:nvSpPr>
          <p:cNvPr id="8" name="Donut 7"/>
          <p:cNvSpPr/>
          <p:nvPr/>
        </p:nvSpPr>
        <p:spPr>
          <a:xfrm>
            <a:off x="5334000" y="4800600"/>
            <a:ext cx="1676400" cy="1752600"/>
          </a:xfrm>
          <a:prstGeom prst="donut">
            <a:avLst>
              <a:gd name="adj" fmla="val 619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arm2.staticflickr.com/1370/1490023936_9ca62a8c4b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07" y="0"/>
            <a:ext cx="85745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07" y="2819400"/>
            <a:ext cx="8574594" cy="1143000"/>
          </a:xfrm>
          <a:solidFill>
            <a:schemeClr val="accent4">
              <a:lumMod val="10000"/>
              <a:alpha val="80000"/>
            </a:schemeClr>
          </a:solidFill>
        </p:spPr>
        <p:txBody>
          <a:bodyPr/>
          <a:lstStyle/>
          <a:p>
            <a:r>
              <a:rPr lang="en-US" sz="8800" dirty="0" smtClean="0">
                <a:solidFill>
                  <a:schemeClr val="accent4"/>
                </a:solidFill>
              </a:rPr>
              <a:t>The Black Hand</a:t>
            </a:r>
            <a:endParaRPr lang="en-US" sz="88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600" y="4191000"/>
            <a:ext cx="3124200" cy="1638300"/>
          </a:xfrm>
          <a:solidFill>
            <a:schemeClr val="accent4">
              <a:lumMod val="10000"/>
              <a:alpha val="7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6000" b="1" dirty="0" smtClean="0">
                <a:latin typeface="AFL Font nonmetric" panose="02090504030505020304"/>
              </a:rPr>
              <a:t>Serbian </a:t>
            </a:r>
            <a:r>
              <a:rPr lang="en-US" sz="3600" b="1" dirty="0" smtClean="0">
                <a:latin typeface="AFL Font nonmetric" panose="02090504030505020304"/>
              </a:rPr>
              <a:t>Nationalists</a:t>
            </a:r>
            <a:endParaRPr lang="en-US" sz="3600" b="1" dirty="0">
              <a:latin typeface="AFL Font nonmetric" panose="020905040305050203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61999" y="6324600"/>
            <a:ext cx="18582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Photo by</a:t>
            </a:r>
            <a:r>
              <a:rPr lang="en-US" sz="1200" dirty="0"/>
              <a:t> 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>
                <a:hlinkClick r:id="rId4"/>
              </a:rPr>
              <a:t>FotoRita</a:t>
            </a:r>
            <a:r>
              <a:rPr lang="en-US" sz="1200" dirty="0" smtClean="0">
                <a:hlinkClick r:id="rId4"/>
              </a:rPr>
              <a:t> </a:t>
            </a:r>
            <a:r>
              <a:rPr lang="en-US" sz="1200" dirty="0">
                <a:hlinkClick r:id="rId4"/>
              </a:rPr>
              <a:t>[</a:t>
            </a:r>
            <a:r>
              <a:rPr lang="en-US" sz="1200" dirty="0" err="1">
                <a:hlinkClick r:id="rId4"/>
              </a:rPr>
              <a:t>Allstar</a:t>
            </a:r>
            <a:r>
              <a:rPr lang="en-US" sz="1200" dirty="0">
                <a:hlinkClick r:id="rId4"/>
              </a:rPr>
              <a:t> maniac]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2707700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upload.wikimedia.org/wikipedia/commons/thumb/4/47/Austria_Hungary_ethnic.svg/1000px-Austria_Hungary_ethnic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39200" cy="6841541"/>
          </a:xfrm>
          <a:prstGeom prst="rect">
            <a:avLst/>
          </a:prstGeom>
          <a:noFill/>
        </p:spPr>
      </p:pic>
      <p:sp>
        <p:nvSpPr>
          <p:cNvPr id="8" name="Donut 7"/>
          <p:cNvSpPr/>
          <p:nvPr/>
        </p:nvSpPr>
        <p:spPr>
          <a:xfrm>
            <a:off x="5334000" y="4800600"/>
            <a:ext cx="1676400" cy="1752600"/>
          </a:xfrm>
          <a:prstGeom prst="donut">
            <a:avLst>
              <a:gd name="adj" fmla="val 619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onut 3"/>
          <p:cNvSpPr/>
          <p:nvPr/>
        </p:nvSpPr>
        <p:spPr>
          <a:xfrm rot="1228641">
            <a:off x="2315956" y="3745725"/>
            <a:ext cx="4929989" cy="2804262"/>
          </a:xfrm>
          <a:prstGeom prst="donut">
            <a:avLst>
              <a:gd name="adj" fmla="val 5282"/>
            </a:avLst>
          </a:prstGeom>
          <a:gradFill>
            <a:gsLst>
              <a:gs pos="0">
                <a:srgbClr val="C00000"/>
              </a:gs>
              <a:gs pos="80000">
                <a:srgbClr val="FF0000"/>
              </a:gs>
              <a:gs pos="100000">
                <a:srgbClr val="FD7D63"/>
              </a:gs>
            </a:gsLst>
          </a:gra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38600" y="1752600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n w="28575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SLAVS</a:t>
            </a:r>
            <a:endParaRPr lang="en-US" sz="9600" dirty="0">
              <a:ln w="28575">
                <a:solidFill>
                  <a:schemeClr val="accent2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Down Arrow 5"/>
          <p:cNvSpPr/>
          <p:nvPr/>
        </p:nvSpPr>
        <p:spPr bwMode="auto">
          <a:xfrm>
            <a:off x="3505200" y="3200400"/>
            <a:ext cx="1981200" cy="1798997"/>
          </a:xfrm>
          <a:prstGeom prst="downArrow">
            <a:avLst/>
          </a:prstGeom>
          <a:gradFill>
            <a:gsLst>
              <a:gs pos="0">
                <a:srgbClr val="C00000"/>
              </a:gs>
              <a:gs pos="80000">
                <a:srgbClr val="FF0000"/>
              </a:gs>
              <a:gs pos="100000">
                <a:srgbClr val="FD7D63"/>
              </a:gs>
            </a:gsLst>
          </a:gra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9654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CA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4/4c/Franz_ferdinand.jpg/628px-Franz_ferdin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-228600"/>
            <a:ext cx="5981700" cy="73152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5007142"/>
            <a:ext cx="8229600" cy="1143000"/>
          </a:xfrm>
        </p:spPr>
        <p:txBody>
          <a:bodyPr/>
          <a:lstStyle/>
          <a:p>
            <a:r>
              <a:rPr lang="en-US" sz="16600" dirty="0" smtClean="0">
                <a:ln w="28575">
                  <a:solidFill>
                    <a:schemeClr val="accent4">
                      <a:lumMod val="10000"/>
                    </a:schemeClr>
                  </a:solidFill>
                </a:ln>
              </a:rPr>
              <a:t>HEIR</a:t>
            </a:r>
            <a:endParaRPr lang="en-US" sz="16600" dirty="0">
              <a:ln w="28575">
                <a:solidFill>
                  <a:schemeClr val="accent4">
                    <a:lumMod val="10000"/>
                  </a:schemeClr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" y="800100"/>
            <a:ext cx="3371850" cy="55245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FL Font nonmetric" panose="02090504030505020304" pitchFamily="18" charset="0"/>
              </a:rPr>
              <a:t>Archduke </a:t>
            </a:r>
            <a:r>
              <a:rPr lang="en-US" sz="80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FL Font nonmetric" panose="02090504030505020304" pitchFamily="18" charset="0"/>
              </a:rPr>
              <a:t>Franz </a:t>
            </a:r>
            <a:r>
              <a:rPr lang="en-US" sz="48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FL Font nonmetric" panose="02090504030505020304" pitchFamily="18" charset="0"/>
              </a:rPr>
              <a:t>Ferdinand of Austria</a:t>
            </a:r>
            <a:endParaRPr lang="en-US" sz="48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latin typeface="AFL Font nonmetric" panose="0209050403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74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upload.wikimedia.org/wikipedia/commons/thumb/4/47/Austria_Hungary_ethnic.svg/1000px-Austria_Hungary_ethnic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24814" r="22286" b="8741"/>
          <a:stretch/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</p:spPr>
      </p:pic>
      <p:sp>
        <p:nvSpPr>
          <p:cNvPr id="2" name="Down Arrow 1"/>
          <p:cNvSpPr/>
          <p:nvPr/>
        </p:nvSpPr>
        <p:spPr bwMode="auto">
          <a:xfrm rot="20523050">
            <a:off x="3724811" y="1086603"/>
            <a:ext cx="2738355" cy="4478465"/>
          </a:xfrm>
          <a:prstGeom prst="downArrow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ARCHDUKE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525675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pload.wikimedia.org/wikipedia/commons/8/88/Latin_Brid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6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4724400"/>
            <a:ext cx="5715000" cy="1143000"/>
          </a:xfrm>
          <a:ln>
            <a:noFill/>
          </a:ln>
        </p:spPr>
        <p:txBody>
          <a:bodyPr/>
          <a:lstStyle/>
          <a:p>
            <a:r>
              <a:rPr lang="en-US" sz="8800" dirty="0" smtClean="0">
                <a:ln w="19050"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tx1"/>
                </a:solidFill>
              </a:rPr>
              <a:t>SARAJEVO</a:t>
            </a:r>
            <a:endParaRPr lang="en-US" sz="8800" dirty="0">
              <a:ln w="19050">
                <a:solidFill>
                  <a:schemeClr val="accent4">
                    <a:lumMod val="10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0825" y="6324600"/>
            <a:ext cx="2557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</a:rPr>
              <a:t>Picture Credit:</a:t>
            </a:r>
            <a:r>
              <a:rPr lang="en-US" dirty="0">
                <a:latin typeface="Arial" panose="020B0604020202020204" pitchFamily="34" charset="0"/>
              </a:rPr>
              <a:t> </a:t>
            </a:r>
            <a:r>
              <a:rPr lang="en-US" dirty="0">
                <a:latin typeface="Arial" panose="020B0604020202020204" pitchFamily="34" charset="0"/>
                <a:hlinkClick r:id="rId3" tooltip="en:User:Aloysius"/>
              </a:rPr>
              <a:t>Aloysius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48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://4acre.files.wordpress.com/2010/12/mustard-ga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4acre.files.wordpress.com/2010/12/mustard-ga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8" t="2538" r="-1" b="26994"/>
          <a:stretch/>
        </p:blipFill>
        <p:spPr bwMode="auto">
          <a:xfrm>
            <a:off x="0" y="1010652"/>
            <a:ext cx="9144000" cy="584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4572000" y="228600"/>
            <a:ext cx="4191000" cy="1981200"/>
          </a:xfrm>
          <a:prstGeom prst="cloudCallout">
            <a:avLst>
              <a:gd name="adj1" fmla="val -60450"/>
              <a:gd name="adj2" fmla="val 3335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5257800" y="628471"/>
            <a:ext cx="3429000" cy="1261884"/>
          </a:xfrm>
          <a:custGeom>
            <a:avLst/>
            <a:gdLst>
              <a:gd name="connsiteX0" fmla="*/ 0 w 3429000"/>
              <a:gd name="connsiteY0" fmla="*/ 0 h 1200329"/>
              <a:gd name="connsiteX1" fmla="*/ 3429000 w 3429000"/>
              <a:gd name="connsiteY1" fmla="*/ 0 h 1200329"/>
              <a:gd name="connsiteX2" fmla="*/ 3429000 w 3429000"/>
              <a:gd name="connsiteY2" fmla="*/ 1200329 h 1200329"/>
              <a:gd name="connsiteX3" fmla="*/ 0 w 3429000"/>
              <a:gd name="connsiteY3" fmla="*/ 1200329 h 1200329"/>
              <a:gd name="connsiteX4" fmla="*/ 0 w 3429000"/>
              <a:gd name="connsiteY4" fmla="*/ 0 h 1200329"/>
              <a:gd name="connsiteX0" fmla="*/ 0 w 3429000"/>
              <a:gd name="connsiteY0" fmla="*/ 0 h 1200329"/>
              <a:gd name="connsiteX1" fmla="*/ 3429000 w 3429000"/>
              <a:gd name="connsiteY1" fmla="*/ 0 h 1200329"/>
              <a:gd name="connsiteX2" fmla="*/ 2971800 w 3429000"/>
              <a:gd name="connsiteY2" fmla="*/ 1176266 h 1200329"/>
              <a:gd name="connsiteX3" fmla="*/ 0 w 3429000"/>
              <a:gd name="connsiteY3" fmla="*/ 1200329 h 1200329"/>
              <a:gd name="connsiteX4" fmla="*/ 0 w 342900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1200329">
                <a:moveTo>
                  <a:pt x="0" y="0"/>
                </a:moveTo>
                <a:lnTo>
                  <a:pt x="3429000" y="0"/>
                </a:lnTo>
                <a:lnTo>
                  <a:pt x="2971800" y="1176266"/>
                </a:lnTo>
                <a:lnTo>
                  <a:pt x="0" y="1200329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lvl="0"/>
            <a:r>
              <a:rPr lang="en-US" sz="3600" b="1" dirty="0" smtClean="0">
                <a:solidFill>
                  <a:prstClr val="black"/>
                </a:solidFill>
                <a:latin typeface="AFL Font nonmetric" panose="02090504030505020304" pitchFamily="18" charset="0"/>
              </a:rPr>
              <a:t>What started </a:t>
            </a:r>
            <a:r>
              <a:rPr lang="en-US" sz="4000" b="1" dirty="0" smtClean="0">
                <a:solidFill>
                  <a:prstClr val="black"/>
                </a:solidFill>
                <a:latin typeface="AFL Font nonmetric" panose="02090504030505020304" pitchFamily="18" charset="0"/>
              </a:rPr>
              <a:t>this mess?</a:t>
            </a:r>
            <a:endParaRPr lang="en-US" sz="4000" b="1" dirty="0">
              <a:solidFill>
                <a:prstClr val="black"/>
              </a:solidFill>
              <a:latin typeface="AFL Font nonmetric" panose="0209050403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71055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File:FranzFerdinandC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82"/>
            <a:ext cx="9160642" cy="687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39000" y="6488667"/>
            <a:ext cx="18406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 smtClean="0"/>
              <a:t>Photo by </a:t>
            </a:r>
            <a:r>
              <a:rPr lang="en-US" sz="1400" b="1" dirty="0" smtClean="0">
                <a:hlinkClick r:id="rId4" tooltip="User:Alexf"/>
              </a:rPr>
              <a:t>Alexf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19572415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upload.wikimedia.org/wikipedia/commons/e/ea/DC-1914-27-d-Sarajevo-cropp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30830"/>
          <a:stretch/>
        </p:blipFill>
        <p:spPr bwMode="auto">
          <a:xfrm>
            <a:off x="-6824" y="-76199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89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upload.wikimedia.org/wikipedia/commons/d/dc/FranzFerdinand_unifor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87"/>
          <a:stretch/>
        </p:blipFill>
        <p:spPr bwMode="auto">
          <a:xfrm>
            <a:off x="-4011" y="-31081"/>
            <a:ext cx="9144000" cy="696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2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t="12712" r="17316" b="10169"/>
          <a:stretch/>
        </p:blipFill>
        <p:spPr>
          <a:xfrm>
            <a:off x="-1" y="-76201"/>
            <a:ext cx="9220201" cy="69342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0" y="6400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 smtClean="0"/>
              <a:t>Photo by </a:t>
            </a:r>
            <a:r>
              <a:rPr lang="en-US" b="1" dirty="0" smtClean="0">
                <a:solidFill>
                  <a:srgbClr val="212124"/>
                </a:solidFill>
                <a:latin typeface="Proxima Nova"/>
                <a:hlinkClick r:id="rId4" tooltip="Go to ☻☺'s photostream"/>
              </a:rPr>
              <a:t>☻☺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343400"/>
            <a:ext cx="8229600" cy="1143000"/>
          </a:xfrm>
        </p:spPr>
        <p:txBody>
          <a:bodyPr/>
          <a:lstStyle/>
          <a:p>
            <a:pPr algn="r"/>
            <a:r>
              <a:rPr lang="en-US" sz="9600" dirty="0" smtClean="0">
                <a:latin typeface="AFL Font nonmetric" panose="02090504030505020304" pitchFamily="18" charset="0"/>
              </a:rPr>
              <a:t>IGNITE</a:t>
            </a:r>
            <a:endParaRPr lang="en-US" sz="9600" dirty="0">
              <a:latin typeface="AFL Font nonmetric" panose="02090504030505020304" pitchFamily="18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7200" dirty="0" smtClean="0">
                <a:solidFill>
                  <a:schemeClr val="tx2">
                    <a:lumMod val="10000"/>
                  </a:schemeClr>
                </a:solidFill>
                <a:effectLst/>
              </a:rPr>
              <a:t>The Web of Alliances</a:t>
            </a:r>
            <a:endParaRPr lang="en-US" sz="7200" dirty="0">
              <a:solidFill>
                <a:schemeClr val="tx2">
                  <a:lumMod val="10000"/>
                </a:schemeClr>
              </a:solidFill>
              <a:effectLst/>
            </a:endParaRPr>
          </a:p>
        </p:txBody>
      </p:sp>
      <p:pic>
        <p:nvPicPr>
          <p:cNvPr id="7170" name="Picture 2" descr="http://upload.wikimedia.org/wikipedia/commons/thumb/4/4e/WWIchartX.svg/1024px-WWIchartX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82924"/>
            <a:ext cx="7772400" cy="507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86400" y="6412468"/>
            <a:ext cx="35814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Art Credit: 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4" tooltip="User:It Is Me Here"/>
              </a:rPr>
              <a:t>It Is Me </a:t>
            </a:r>
            <a:r>
              <a:rPr lang="en-US" dirty="0" smtClean="0">
                <a:solidFill>
                  <a:srgbClr val="0B0080"/>
                </a:solidFill>
                <a:latin typeface="Arial" panose="020B0604020202020204" pitchFamily="34" charset="0"/>
                <a:hlinkClick r:id="rId4" tooltip="User:It Is Me Here"/>
              </a:rPr>
              <a:t>Here</a:t>
            </a:r>
            <a:r>
              <a:rPr lang="en-US" dirty="0" smtClean="0">
                <a:solidFill>
                  <a:srgbClr val="0B0080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B0080"/>
                </a:solidFill>
                <a:latin typeface="Arial" panose="020B0604020202020204" pitchFamily="34" charset="0"/>
                <a:hlinkClick r:id="rId5" tooltip="User:Xiaphias"/>
              </a:rPr>
              <a:t>Xiaphias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00650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rgbClr val="081211"/>
            </a:gs>
            <a:gs pos="61000">
              <a:srgbClr val="373836"/>
            </a:gs>
            <a:gs pos="0">
              <a:srgbClr val="0E151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255"/>
            <a:ext cx="8991600" cy="1061545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l"/>
            <a:r>
              <a:rPr lang="en-US" sz="6000" dirty="0" smtClean="0">
                <a:ln/>
                <a:solidFill>
                  <a:schemeClr val="accent3"/>
                </a:solidFill>
                <a:effectLst/>
                <a:latin typeface="AFL Font nonmetric" panose="02090504030505020304"/>
              </a:rPr>
              <a:t>The Bench Clears…</a:t>
            </a:r>
            <a:endParaRPr lang="en-US" sz="6000" dirty="0">
              <a:ln/>
              <a:solidFill>
                <a:schemeClr val="accent3"/>
              </a:solidFill>
              <a:effectLst/>
              <a:latin typeface="AFL Font nonmetric" panose="020905040305050203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0" y="6260068"/>
            <a:ext cx="51816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http://www.youtube.com/watch?v=eZ3eA5ytOqg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" y="1066800"/>
            <a:ext cx="9136117" cy="49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90226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rgbClr val="081211"/>
            </a:gs>
            <a:gs pos="61000">
              <a:srgbClr val="373836"/>
            </a:gs>
            <a:gs pos="0">
              <a:srgbClr val="0E151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219200"/>
          </a:xfrm>
        </p:spPr>
        <p:txBody>
          <a:bodyPr anchor="ctr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6300" b="1" dirty="0" smtClean="0">
                <a:ln/>
                <a:solidFill>
                  <a:schemeClr val="accent3"/>
                </a:solidFill>
                <a:effectLst/>
              </a:rPr>
              <a:t>CAUSES of World War I</a:t>
            </a:r>
            <a:endParaRPr lang="en-US" sz="6300" b="1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96196" y="1828800"/>
            <a:ext cx="1524000" cy="45720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D7D63"/>
                    </a:gs>
                    <a:gs pos="9000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</a:rPr>
              <a:t>	M</a:t>
            </a:r>
          </a:p>
          <a:p>
            <a:pPr algn="ctr">
              <a:buNone/>
            </a:pPr>
            <a:r>
              <a:rPr 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D7D63"/>
                    </a:gs>
                    <a:gs pos="9000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</a:rPr>
              <a:t>	A</a:t>
            </a:r>
          </a:p>
          <a:p>
            <a:pPr algn="ctr">
              <a:buNone/>
            </a:pPr>
            <a:r>
              <a:rPr 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D7D63"/>
                    </a:gs>
                    <a:gs pos="9000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</a:rPr>
              <a:t>	I</a:t>
            </a:r>
          </a:p>
          <a:p>
            <a:pPr algn="ctr">
              <a:buNone/>
            </a:pPr>
            <a:r>
              <a:rPr 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D7D63"/>
                    </a:gs>
                    <a:gs pos="9000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</a:rPr>
              <a:t>	N</a:t>
            </a:r>
          </a:p>
          <a:p>
            <a:pPr algn="ctr">
              <a:buNone/>
            </a:pPr>
            <a:endParaRPr lang="en-US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rgbClr val="FD7D63"/>
                  </a:gs>
                  <a:gs pos="90000">
                    <a:schemeClr val="accent3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1596" y="2012732"/>
            <a:ext cx="3852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  <a:latin typeface="AFL Font nonmetric" panose="02090504030505020304" pitchFamily="18" charset="0"/>
              </a:rPr>
              <a:t>ILITARISM</a:t>
            </a:r>
            <a:endParaRPr lang="en-US" sz="4000" b="1" dirty="0">
              <a:solidFill>
                <a:srgbClr val="FFFFFF"/>
              </a:solidFill>
              <a:latin typeface="AFL Font nonmetric" panose="020905040305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1596" y="3102114"/>
            <a:ext cx="3852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atin typeface="Britannic Bold" pitchFamily="34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latin typeface="AFL Font nonmetric" panose="02090504030505020304" pitchFamily="18" charset="0"/>
              </a:rPr>
              <a:t>LLIANCES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05868" y="4267200"/>
            <a:ext cx="3852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atin typeface="Britannic Bold" pitchFamily="34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latin typeface="AFL Font nonmetric" panose="02090504030505020304" pitchFamily="18" charset="0"/>
              </a:rPr>
              <a:t>MPERIALISM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15396" y="5435025"/>
            <a:ext cx="3852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atin typeface="Britannic Bold" pitchFamily="34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latin typeface="AFL Font nonmetric" panose="02090504030505020304" pitchFamily="18" charset="0"/>
              </a:rPr>
              <a:t>ATIONALISM</a:t>
            </a:r>
          </a:p>
        </p:txBody>
      </p:sp>
      <p:pic>
        <p:nvPicPr>
          <p:cNvPr id="2052" name="Picture 4" descr="http://4acre.files.wordpress.com/2010/12/mustard-ga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8" r="27392"/>
          <a:stretch/>
        </p:blipFill>
        <p:spPr bwMode="auto">
          <a:xfrm>
            <a:off x="627648" y="1685412"/>
            <a:ext cx="3334752" cy="458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85080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2/26/Map_Europe_alliances_1914-en.svg/1000px-Map_Europe_alliances_1914-en.sv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23648"/>
            <a:ext cx="9144000" cy="685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7429883"/>
              </p:ext>
            </p:extLst>
          </p:nvPr>
        </p:nvGraphicFramePr>
        <p:xfrm>
          <a:off x="4953001" y="1066800"/>
          <a:ext cx="3733799" cy="24384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73379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Central</a:t>
                      </a:r>
                      <a:r>
                        <a:rPr lang="en-US" sz="3600" baseline="0" dirty="0" smtClean="0"/>
                        <a:t> Powers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Germany</a:t>
                      </a:r>
                    </a:p>
                    <a:p>
                      <a:pPr algn="ctr"/>
                      <a:r>
                        <a:rPr lang="en-US" sz="2800" b="1" dirty="0" smtClean="0"/>
                        <a:t>Austria-Hungary</a:t>
                      </a:r>
                    </a:p>
                    <a:p>
                      <a:pPr algn="ctr"/>
                      <a:r>
                        <a:rPr lang="en-US" sz="2800" b="1" dirty="0" smtClean="0"/>
                        <a:t>Ottoman Empire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strike="sngStrike" dirty="0" smtClean="0"/>
                        <a:t>Italy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8" name="Picture 4" descr="http://upload.wikimedia.org/wikipedia/commons/thumb/2/26/Map_Europe_alliances_1914-en.svg/1000px-Map_Europe_alliances_1914-en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81800" y="4648200"/>
            <a:ext cx="2286000" cy="214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9305571"/>
              </p:ext>
            </p:extLst>
          </p:nvPr>
        </p:nvGraphicFramePr>
        <p:xfrm>
          <a:off x="533400" y="1066800"/>
          <a:ext cx="3429000" cy="237744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429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Triple Entente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Britain</a:t>
                      </a:r>
                    </a:p>
                    <a:p>
                      <a:pPr algn="ctr"/>
                      <a:r>
                        <a:rPr lang="en-US" sz="3600" b="1" dirty="0" smtClean="0"/>
                        <a:t>France</a:t>
                      </a:r>
                    </a:p>
                    <a:p>
                      <a:pPr algn="ctr"/>
                      <a:r>
                        <a:rPr lang="en-US" sz="3600" b="1" dirty="0" smtClean="0"/>
                        <a:t>Russia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04800" y="6096000"/>
            <a:ext cx="1295399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Map Credit: </a:t>
            </a:r>
            <a:r>
              <a:rPr lang="en-US" sz="1400" b="1" dirty="0" err="1">
                <a:solidFill>
                  <a:schemeClr val="tx1"/>
                </a:solidFill>
                <a:hlinkClick r:id="rId4" action="ppaction://hlinkfile" tooltip="User:Historicair"/>
              </a:rPr>
              <a:t>historicair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9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62600"/>
            <a:ext cx="5162550" cy="961525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9124950" cy="4174958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30" y="5562601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5562601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5562601"/>
            <a:ext cx="870128" cy="87012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74" y="4032371"/>
            <a:ext cx="5066215" cy="1530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4032371"/>
            <a:ext cx="520643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80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rgbClr val="081211"/>
            </a:gs>
            <a:gs pos="61000">
              <a:srgbClr val="373836"/>
            </a:gs>
            <a:gs pos="0">
              <a:srgbClr val="0E151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219200"/>
          </a:xfrm>
        </p:spPr>
        <p:txBody>
          <a:bodyPr anchor="ctr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6300" b="1" dirty="0" smtClean="0">
                <a:ln/>
                <a:solidFill>
                  <a:schemeClr val="accent3"/>
                </a:solidFill>
                <a:effectLst/>
              </a:rPr>
              <a:t>CAUSES of World War I</a:t>
            </a:r>
            <a:endParaRPr lang="en-US" sz="6300" b="1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96196" y="1828800"/>
            <a:ext cx="1524000" cy="45720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D7D63"/>
                    </a:gs>
                    <a:gs pos="9000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</a:rPr>
              <a:t>	M</a:t>
            </a:r>
          </a:p>
          <a:p>
            <a:pPr algn="ctr">
              <a:buNone/>
            </a:pPr>
            <a:r>
              <a:rPr 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D7D63"/>
                    </a:gs>
                    <a:gs pos="9000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</a:rPr>
              <a:t>	A</a:t>
            </a:r>
          </a:p>
          <a:p>
            <a:pPr algn="ctr">
              <a:buNone/>
            </a:pPr>
            <a:r>
              <a:rPr 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D7D63"/>
                    </a:gs>
                    <a:gs pos="9000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</a:rPr>
              <a:t>	I</a:t>
            </a:r>
          </a:p>
          <a:p>
            <a:pPr algn="ctr">
              <a:buNone/>
            </a:pPr>
            <a:r>
              <a:rPr 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D7D63"/>
                    </a:gs>
                    <a:gs pos="9000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</a:rPr>
              <a:t>	N</a:t>
            </a:r>
          </a:p>
          <a:p>
            <a:pPr algn="ctr">
              <a:buNone/>
            </a:pPr>
            <a:endParaRPr lang="en-US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rgbClr val="FD7D63"/>
                  </a:gs>
                  <a:gs pos="90000">
                    <a:schemeClr val="accent3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1596" y="2012732"/>
            <a:ext cx="3852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FL Font nonmetric" panose="02090504030505020304" pitchFamily="18" charset="0"/>
              </a:rPr>
              <a:t>ILITARISM</a:t>
            </a:r>
            <a:endParaRPr lang="en-US" sz="4000" b="1" dirty="0">
              <a:latin typeface="AFL Font nonmetric" panose="020905040305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1596" y="3102114"/>
            <a:ext cx="3852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atin typeface="Britannic Bold" pitchFamily="34" charset="0"/>
              </a:defRPr>
            </a:lvl1pPr>
          </a:lstStyle>
          <a:p>
            <a:r>
              <a:rPr lang="en-US" dirty="0">
                <a:latin typeface="AFL Font nonmetric" panose="02090504030505020304" pitchFamily="18" charset="0"/>
              </a:rPr>
              <a:t>LLIANCES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05868" y="4267200"/>
            <a:ext cx="3852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atin typeface="Britannic Bold" pitchFamily="34" charset="0"/>
              </a:defRPr>
            </a:lvl1pPr>
          </a:lstStyle>
          <a:p>
            <a:r>
              <a:rPr lang="en-US" dirty="0">
                <a:latin typeface="AFL Font nonmetric" panose="02090504030505020304" pitchFamily="18" charset="0"/>
              </a:rPr>
              <a:t>MPERIALISM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15396" y="5435025"/>
            <a:ext cx="3852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atin typeface="Britannic Bold" pitchFamily="34" charset="0"/>
              </a:defRPr>
            </a:lvl1pPr>
          </a:lstStyle>
          <a:p>
            <a:r>
              <a:rPr lang="en-US" dirty="0">
                <a:latin typeface="AFL Font nonmetric" panose="02090504030505020304" pitchFamily="18" charset="0"/>
              </a:rPr>
              <a:t>ATIONALISM</a:t>
            </a:r>
          </a:p>
        </p:txBody>
      </p:sp>
      <p:pic>
        <p:nvPicPr>
          <p:cNvPr id="2052" name="Picture 4" descr="http://4acre.files.wordpress.com/2010/12/mustard-ga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8" r="27392"/>
          <a:stretch/>
        </p:blipFill>
        <p:spPr bwMode="auto">
          <a:xfrm>
            <a:off x="627648" y="1685412"/>
            <a:ext cx="3334752" cy="458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18039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rgbClr val="081211"/>
            </a:gs>
            <a:gs pos="61000">
              <a:srgbClr val="373836"/>
            </a:gs>
            <a:gs pos="0">
              <a:srgbClr val="0E151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6096000"/>
          </a:xfrm>
        </p:spPr>
        <p:txBody>
          <a:bodyPr/>
          <a:lstStyle/>
          <a:p>
            <a:r>
              <a:rPr lang="en-US" sz="11500" dirty="0" smtClean="0">
                <a:solidFill>
                  <a:schemeClr val="tx1"/>
                </a:solidFill>
              </a:rPr>
              <a:t>MILITARISM</a:t>
            </a:r>
            <a:endParaRPr lang="en-US" sz="16600" dirty="0"/>
          </a:p>
        </p:txBody>
      </p:sp>
    </p:spTree>
    <p:extLst>
      <p:ext uri="{BB962C8B-B14F-4D97-AF65-F5344CB8AC3E}">
        <p14:creationId xmlns:p14="http://schemas.microsoft.com/office/powerpoint/2010/main" val="124979098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rgbClr val="081211"/>
            </a:gs>
            <a:gs pos="61000">
              <a:srgbClr val="373836"/>
            </a:gs>
            <a:gs pos="0">
              <a:srgbClr val="0E151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0"/>
          </a:xfrm>
        </p:spPr>
        <p:txBody>
          <a:bodyPr/>
          <a:lstStyle/>
          <a:p>
            <a:r>
              <a:rPr lang="en-US" sz="8800" b="1" dirty="0" smtClean="0">
                <a:latin typeface="AFL Font nonmetric" panose="02090504030505020304"/>
              </a:rPr>
              <a:t>Anglo-German</a:t>
            </a:r>
            <a:r>
              <a:rPr lang="en-US" sz="8800" dirty="0" smtClean="0"/>
              <a:t> </a:t>
            </a:r>
            <a:r>
              <a:rPr lang="en-US" sz="16600" dirty="0" smtClean="0">
                <a:solidFill>
                  <a:schemeClr val="tx1"/>
                </a:solidFill>
              </a:rPr>
              <a:t>ARMS</a:t>
            </a:r>
            <a:r>
              <a:rPr lang="en-US" sz="16600" dirty="0" smtClean="0"/>
              <a:t/>
            </a:r>
            <a:br>
              <a:rPr lang="en-US" sz="16600" dirty="0" smtClean="0"/>
            </a:br>
            <a:r>
              <a:rPr lang="en-US" sz="13800" b="1" dirty="0" smtClean="0">
                <a:latin typeface="AFL Font nonmetric" panose="02090504030505020304"/>
              </a:rPr>
              <a:t>Race</a:t>
            </a:r>
            <a:endParaRPr lang="en-US" sz="16600" b="1" dirty="0">
              <a:latin typeface="AFL Font nonmetric" panose="02090504030505020304"/>
            </a:endParaRPr>
          </a:p>
        </p:txBody>
      </p:sp>
    </p:spTree>
    <p:extLst>
      <p:ext uri="{BB962C8B-B14F-4D97-AF65-F5344CB8AC3E}">
        <p14:creationId xmlns:p14="http://schemas.microsoft.com/office/powerpoint/2010/main" val="247712065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HMS Dreadnought 1906 H610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3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9050" y="5181600"/>
            <a:ext cx="9163050" cy="1295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b="1" dirty="0" smtClean="0">
                <a:ln w="12700">
                  <a:solidFill>
                    <a:schemeClr val="bg1"/>
                  </a:solidFill>
                </a:ln>
                <a:latin typeface="+mj-lt"/>
              </a:rPr>
              <a:t>H.M.S. </a:t>
            </a:r>
            <a:r>
              <a:rPr lang="en-US" sz="7200" b="1" i="1" dirty="0" smtClean="0">
                <a:ln w="12700">
                  <a:solidFill>
                    <a:schemeClr val="bg1"/>
                  </a:solidFill>
                </a:ln>
                <a:latin typeface="+mj-lt"/>
              </a:rPr>
              <a:t>Dreadnought</a:t>
            </a:r>
            <a:endParaRPr lang="en-US" sz="7200" b="1" dirty="0">
              <a:ln w="12700">
                <a:solidFill>
                  <a:schemeClr val="bg1"/>
                </a:solidFill>
              </a:ln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945167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rgbClr val="081211"/>
            </a:gs>
            <a:gs pos="61000">
              <a:srgbClr val="373836"/>
            </a:gs>
            <a:gs pos="0">
              <a:srgbClr val="0E151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HMS Victory - b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6" y="0"/>
            <a:ext cx="52235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26" y="-381000"/>
            <a:ext cx="5232674" cy="6490900"/>
          </a:xfrm>
        </p:spPr>
        <p:txBody>
          <a:bodyPr anchor="ctr">
            <a:noAutofit/>
          </a:bodyPr>
          <a:lstStyle/>
          <a:p>
            <a:pPr algn="ctr"/>
            <a:r>
              <a:rPr lang="en-US" sz="150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Royal</a:t>
            </a:r>
            <a:r>
              <a:rPr lang="en-US" sz="166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38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38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6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Navy </a:t>
            </a:r>
            <a:r>
              <a:rPr lang="en-US" sz="72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72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Ship Names</a:t>
            </a:r>
            <a:endParaRPr lang="en-US" sz="7200" dirty="0">
              <a:ln w="28575">
                <a:solidFill>
                  <a:schemeClr val="bg1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62600" y="304800"/>
            <a:ext cx="3352800" cy="58790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Arrogant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Gladiator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Unbeaten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Unbending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Unbroken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Undaunted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Valiant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Vampire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Vanquisher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Vehement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Vengeance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Victory</a:t>
            </a:r>
          </a:p>
        </p:txBody>
      </p:sp>
      <p:sp>
        <p:nvSpPr>
          <p:cNvPr id="4" name="Rectangle 3">
            <a:hlinkClick r:id="rId4"/>
          </p:cNvPr>
          <p:cNvSpPr/>
          <p:nvPr/>
        </p:nvSpPr>
        <p:spPr>
          <a:xfrm>
            <a:off x="5486400" y="6183868"/>
            <a:ext cx="342900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CLICK TO SEE MORE!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2927343" y="6443246"/>
            <a:ext cx="21018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Credit:  </a:t>
            </a:r>
            <a:r>
              <a:rPr lang="en-US" sz="1400" dirty="0">
                <a:hlinkClick r:id="rId5"/>
              </a:rPr>
              <a:t>Jamie </a:t>
            </a:r>
            <a:r>
              <a:rPr lang="en-US" sz="1400" dirty="0" smtClean="0">
                <a:hlinkClick r:id="rId5"/>
              </a:rPr>
              <a:t>Campbell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6706847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gital Dots">
  <a:themeElements>
    <a:clrScheme name="WWI">
      <a:dk1>
        <a:srgbClr val="2E280B"/>
      </a:dk1>
      <a:lt1>
        <a:srgbClr val="FFFFFF"/>
      </a:lt1>
      <a:dk2>
        <a:srgbClr val="484E1A"/>
      </a:dk2>
      <a:lt2>
        <a:srgbClr val="E7ECBD"/>
      </a:lt2>
      <a:accent1>
        <a:srgbClr val="ABB366"/>
      </a:accent1>
      <a:accent2>
        <a:srgbClr val="424F29"/>
      </a:accent2>
      <a:accent3>
        <a:srgbClr val="B2B6AD"/>
      </a:accent3>
      <a:accent4>
        <a:srgbClr val="DADADA"/>
      </a:accent4>
      <a:accent5>
        <a:srgbClr val="C6C5AA"/>
      </a:accent5>
      <a:accent6>
        <a:srgbClr val="514715"/>
      </a:accent6>
      <a:hlink>
        <a:srgbClr val="B8C998"/>
      </a:hlink>
      <a:folHlink>
        <a:srgbClr val="A19F72"/>
      </a:folHlink>
    </a:clrScheme>
    <a:fontScheme name="WWI">
      <a:majorFont>
        <a:latin typeface="Franklin Gothic Dem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Grayscale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F2F2F2"/>
      </a:hlink>
      <a:folHlink>
        <a:srgbClr val="D8D8D8"/>
      </a:folHlink>
    </a:clrScheme>
    <a:fontScheme name="Versailles">
      <a:majorFont>
        <a:latin typeface="Versailles LT"/>
        <a:ea typeface=""/>
        <a:cs typeface=""/>
      </a:majorFont>
      <a:minorFont>
        <a:latin typeface="Versailles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0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1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2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13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4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5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6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7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8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9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0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1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2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3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4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5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6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7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8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9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0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1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6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7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8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9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Digital Dots</Template>
  <TotalTime>2973</TotalTime>
  <Words>379</Words>
  <Application>Microsoft Office PowerPoint</Application>
  <PresentationFormat>On-screen Show (4:3)</PresentationFormat>
  <Paragraphs>147</Paragraphs>
  <Slides>48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Franklin Gothic Demi</vt:lpstr>
      <vt:lpstr>Palatino</vt:lpstr>
      <vt:lpstr>Wingdings</vt:lpstr>
      <vt:lpstr>Arial</vt:lpstr>
      <vt:lpstr>Versailles LT</vt:lpstr>
      <vt:lpstr>Proxima Nova</vt:lpstr>
      <vt:lpstr>Verdana</vt:lpstr>
      <vt:lpstr>Calibri</vt:lpstr>
      <vt:lpstr>AFL Font nonmetric</vt:lpstr>
      <vt:lpstr>Digital Dots</vt:lpstr>
      <vt:lpstr>Office Theme</vt:lpstr>
      <vt:lpstr>1_Office Theme</vt:lpstr>
      <vt:lpstr>CAUSES OF WWI</vt:lpstr>
      <vt:lpstr>1914 - 1918</vt:lpstr>
      <vt:lpstr>38M  CASUALTIES</vt:lpstr>
      <vt:lpstr>PowerPoint Presentation</vt:lpstr>
      <vt:lpstr>CAUSES of World War I</vt:lpstr>
      <vt:lpstr>MILITARISM</vt:lpstr>
      <vt:lpstr>Anglo-German ARMS Race</vt:lpstr>
      <vt:lpstr>PowerPoint Presentation</vt:lpstr>
      <vt:lpstr>Royal  Navy  Ship Names</vt:lpstr>
      <vt:lpstr>H.M.S. Dreadnought (1906)</vt:lpstr>
      <vt:lpstr>PowerPoint Presentation</vt:lpstr>
      <vt:lpstr>PowerPoint Presentation</vt:lpstr>
      <vt:lpstr>PowerPoint Presentation</vt:lpstr>
      <vt:lpstr>The Daily Telegraph Affair</vt:lpstr>
      <vt:lpstr>PowerPoint Presentation</vt:lpstr>
      <vt:lpstr>The  ALLIANCE System</vt:lpstr>
      <vt:lpstr>ARCHITECT</vt:lpstr>
      <vt:lpstr>Alliances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IMPERIALISM</vt:lpstr>
      <vt:lpstr>NATIONALISM</vt:lpstr>
      <vt:lpstr>Self-Determination  on the Basis of Ethnicity</vt:lpstr>
      <vt:lpstr>PowerPoint Presentation</vt:lpstr>
      <vt:lpstr>The “Former Yugoslavia”</vt:lpstr>
      <vt:lpstr>It looks peaceful enough</vt:lpstr>
      <vt:lpstr>DON’T BE FOOLED</vt:lpstr>
      <vt:lpstr>Vedran Smailović playing on top of the ruins of the National library (1992)</vt:lpstr>
      <vt:lpstr>PAN-SLAVISM</vt:lpstr>
      <vt:lpstr>PowerPoint Presentation</vt:lpstr>
      <vt:lpstr>The Black Hand</vt:lpstr>
      <vt:lpstr>PowerPoint Presentation</vt:lpstr>
      <vt:lpstr>HEIR</vt:lpstr>
      <vt:lpstr>PowerPoint Presentation</vt:lpstr>
      <vt:lpstr>SARAJEVO</vt:lpstr>
      <vt:lpstr>PowerPoint Presentation</vt:lpstr>
      <vt:lpstr>PowerPoint Presentation</vt:lpstr>
      <vt:lpstr>PowerPoint Presentation</vt:lpstr>
      <vt:lpstr>IGNITE</vt:lpstr>
      <vt:lpstr>The Web of Alliances</vt:lpstr>
      <vt:lpstr>The Bench Clears…</vt:lpstr>
      <vt:lpstr>CAUSES of World War I</vt:lpstr>
      <vt:lpstr>PowerPoint Presentation</vt:lpstr>
      <vt:lpstr>PowerPoint Presentation</vt:lpstr>
    </vt:vector>
  </TitlesOfParts>
  <Company>TCTC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Causes of WWI</dc:title>
  <dc:creator>Tom Richey</dc:creator>
  <cp:lastModifiedBy>Tom Richey</cp:lastModifiedBy>
  <cp:revision>191</cp:revision>
  <dcterms:created xsi:type="dcterms:W3CDTF">2008-05-28T12:27:38Z</dcterms:created>
  <dcterms:modified xsi:type="dcterms:W3CDTF">2015-04-09T17:01:48Z</dcterms:modified>
</cp:coreProperties>
</file>