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2" r:id="rId1"/>
    <p:sldMasterId id="2147483765" r:id="rId2"/>
  </p:sldMasterIdLst>
  <p:notesMasterIdLst>
    <p:notesMasterId r:id="rId36"/>
  </p:notesMasterIdLst>
  <p:sldIdLst>
    <p:sldId id="372" r:id="rId3"/>
    <p:sldId id="314" r:id="rId4"/>
    <p:sldId id="352" r:id="rId5"/>
    <p:sldId id="351" r:id="rId6"/>
    <p:sldId id="354" r:id="rId7"/>
    <p:sldId id="339" r:id="rId8"/>
    <p:sldId id="316" r:id="rId9"/>
    <p:sldId id="368" r:id="rId10"/>
    <p:sldId id="355" r:id="rId11"/>
    <p:sldId id="317" r:id="rId12"/>
    <p:sldId id="344" r:id="rId13"/>
    <p:sldId id="356" r:id="rId14"/>
    <p:sldId id="345" r:id="rId15"/>
    <p:sldId id="346" r:id="rId16"/>
    <p:sldId id="357" r:id="rId17"/>
    <p:sldId id="347" r:id="rId18"/>
    <p:sldId id="359" r:id="rId19"/>
    <p:sldId id="348" r:id="rId20"/>
    <p:sldId id="360" r:id="rId21"/>
    <p:sldId id="374" r:id="rId22"/>
    <p:sldId id="365" r:id="rId23"/>
    <p:sldId id="349" r:id="rId24"/>
    <p:sldId id="315" r:id="rId25"/>
    <p:sldId id="361" r:id="rId26"/>
    <p:sldId id="362" r:id="rId27"/>
    <p:sldId id="363" r:id="rId28"/>
    <p:sldId id="366" r:id="rId29"/>
    <p:sldId id="367" r:id="rId30"/>
    <p:sldId id="364" r:id="rId31"/>
    <p:sldId id="318" r:id="rId32"/>
    <p:sldId id="319" r:id="rId33"/>
    <p:sldId id="320" r:id="rId34"/>
    <p:sldId id="375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pitalisTypOasis" panose="02000605090000020004" pitchFamily="2" charset="0"/>
      <p:regular r:id="rId41"/>
    </p:embeddedFont>
    <p:embeddedFont>
      <p:font typeface="Diogenes" panose="020B0604020202020204" charset="0"/>
      <p:regular r:id="rId42"/>
    </p:embeddedFont>
    <p:embeddedFont>
      <p:font typeface="Candara" panose="020E0502030303020204" pitchFamily="34" charset="0"/>
      <p:regular r:id="rId43"/>
      <p:bold r:id="rId44"/>
      <p:italic r:id="rId45"/>
      <p:boldItalic r:id="rId46"/>
    </p:embeddedFont>
    <p:embeddedFont>
      <p:font typeface="Britannic Bold" panose="020B0903060703020204" pitchFamily="34" charset="0"/>
      <p:regular r:id="rId47"/>
    </p:embeddedFont>
    <p:embeddedFont>
      <p:font typeface="Lucida Handwriting" panose="03010101010101010101" pitchFamily="66" charset="0"/>
      <p:regular r:id="rId4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00"/>
    <a:srgbClr val="2E6CB8"/>
    <a:srgbClr val="002975"/>
    <a:srgbClr val="FF4F4F"/>
    <a:srgbClr val="FFAB57"/>
    <a:srgbClr val="F69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103" d="100"/>
          <a:sy n="103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5F9F3-1E4A-4F13-A005-D9E7662AB19E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1AAE-3283-4224-8D8F-68BA8A56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6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3B7B-FEC9-4938-996F-4CD32549F1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6421-8203-4FED-AA4F-6DF721D497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3B7B-FEC9-4938-996F-4CD32549F1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6421-8203-4FED-AA4F-6DF721D497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3B7B-FEC9-4938-996F-4CD32549F1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6421-8203-4FED-AA4F-6DF721D497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D7D9B20-E06E-41F0-A1AD-28D3CA2FA4F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1/14/2016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40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1/14/2016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64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1/14/2016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0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1/14/2016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81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1/14/2016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63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1/14/2016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92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1/14/2016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9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3B7B-FEC9-4938-996F-4CD32549F1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6421-8203-4FED-AA4F-6DF721D497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1/14/2016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4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1/14/2016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67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1/14/2016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08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1/14/2016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1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3B7B-FEC9-4938-996F-4CD32549F1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6421-8203-4FED-AA4F-6DF721D497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3B7B-FEC9-4938-996F-4CD32549F1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6421-8203-4FED-AA4F-6DF721D497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3B7B-FEC9-4938-996F-4CD32549F1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6421-8203-4FED-AA4F-6DF721D497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3B7B-FEC9-4938-996F-4CD32549F1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6421-8203-4FED-AA4F-6DF721D497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3B7B-FEC9-4938-996F-4CD32549F1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6421-8203-4FED-AA4F-6DF721D497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3B7B-FEC9-4938-996F-4CD32549F1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6421-8203-4FED-AA4F-6DF721D497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3B7B-FEC9-4938-996F-4CD32549F1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6421-8203-4FED-AA4F-6DF721D497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chemeClr val="tx2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3383B7B-FEC9-4938-996F-4CD32549F1B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94F6421-8203-4FED-AA4F-6DF721D497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1/14/2016</a:t>
            </a:fld>
            <a:endParaRPr lang="en-US">
              <a:solidFill>
                <a:srgbClr val="072F54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2F54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2F54">
                  <a:tint val="75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70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lickr.com/photos/dynamosquito/" TargetMode="External"/><Relationship Id="rId4" Type="http://schemas.openxmlformats.org/officeDocument/2006/relationships/hyperlink" Target="http://creativecommons.org/licenses/by-sa/2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/index.php?title=User:Luarvick&amp;action=edit&amp;redlink=1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68686051@N00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hyperlink" Target="http://www.flickr.com/photos/sergemelki/" TargetMode="External"/><Relationship Id="rId4" Type="http://schemas.openxmlformats.org/officeDocument/2006/relationships/hyperlink" Target="http://creativecommons.org/licenses/by/2.0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hyperlink" Target="http://www.youtube.com/tomforameri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6.staticflickr.com/5112/5866244470_c260f0b2ed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072" l="20215" r="99805">
                        <a14:foregroundMark x1="22656" y1="92240" x2="43262" y2="92387"/>
                        <a14:foregroundMark x1="25000" y1="92387" x2="18848" y2="92094"/>
                        <a14:foregroundMark x1="25391" y1="93704" x2="38184" y2="94729"/>
                        <a14:foregroundMark x1="42871" y1="89019" x2="97461" y2="78331"/>
                        <a14:foregroundMark x1="36133" y1="56808" x2="42480" y2="77306"/>
                        <a14:foregroundMark x1="31445" y1="36164" x2="36426" y2="60615"/>
                        <a14:foregroundMark x1="38379" y1="13616" x2="29199" y2="25622"/>
                        <a14:foregroundMark x1="33984" y1="15227" x2="30176" y2="20351"/>
                        <a14:foregroundMark x1="30176" y1="21816" x2="28711" y2="32211"/>
                        <a14:foregroundMark x1="41309" y1="8199" x2="32910" y2="14495"/>
                        <a14:foregroundMark x1="30371" y1="20059" x2="28516" y2="25622"/>
                        <a14:foregroundMark x1="28223" y1="34993" x2="28320" y2="39385"/>
                        <a14:foregroundMark x1="41211" y1="92533" x2="94727" y2="90922"/>
                        <a14:foregroundMark x1="62598" y1="91069" x2="98926" y2="92972"/>
                        <a14:foregroundMark x1="88867" y1="87116" x2="61133" y2="97072"/>
                        <a14:backgroundMark x1="44727" y1="4100" x2="78906" y2="20351"/>
                        <a14:backgroundMark x1="75098" y1="60908" x2="95313" y2="46999"/>
                        <a14:backgroundMark x1="97070" y1="55051" x2="91406" y2="5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89" r="-1" b="5042"/>
          <a:stretch/>
        </p:blipFill>
        <p:spPr bwMode="auto">
          <a:xfrm>
            <a:off x="0" y="-304800"/>
            <a:ext cx="9144000" cy="72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48200" y="1047749"/>
            <a:ext cx="4495800" cy="2686051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pitalisTypOasis" panose="02000605090000020004" pitchFamily="2" charset="0"/>
              </a:rPr>
              <a:t>Ancient </a:t>
            </a:r>
            <a:r>
              <a:rPr lang="en-US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pitalisTypOasis" panose="02000605090000020004" pitchFamily="2" charset="0"/>
              </a:rPr>
              <a:t>Greek </a:t>
            </a: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pitalisTypOasis" panose="02000605090000020004" pitchFamily="2" charset="0"/>
              </a:rPr>
              <a:t>Mythology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pitalisTypOasis" panose="0200060509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8349" y="6618815"/>
            <a:ext cx="2845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9933"/>
                </a:solidFill>
                <a:hlinkClick r:id="rId4" tooltip="Attribution-ShareAlike License"/>
              </a:rPr>
              <a:t>Some rights reserved</a:t>
            </a:r>
            <a:r>
              <a:rPr lang="en-US" sz="1200" dirty="0">
                <a:solidFill>
                  <a:srgbClr val="FF9933"/>
                </a:solidFill>
              </a:rPr>
              <a:t> by </a:t>
            </a:r>
            <a:r>
              <a:rPr lang="en-US" sz="1200" dirty="0" err="1">
                <a:solidFill>
                  <a:srgbClr val="FF9933"/>
                </a:solidFill>
                <a:hlinkClick r:id="rId5"/>
              </a:rPr>
              <a:t>dynamosquito</a:t>
            </a:r>
            <a:endParaRPr lang="en-US" sz="12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chemeClr val="tx2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ile:Mytikas summit PJ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95400"/>
          </a:xfrm>
          <a:solidFill>
            <a:schemeClr val="tx2">
              <a:lumMod val="50000"/>
              <a:alpha val="50000"/>
            </a:schemeClr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The Olympians</a:t>
            </a:r>
            <a:endParaRPr lang="en-US" sz="7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pitalisTypOasis" pitchFamily="2" charset="0"/>
            </a:endParaRPr>
          </a:p>
        </p:txBody>
      </p:sp>
      <p:graphicFrame>
        <p:nvGraphicFramePr>
          <p:cNvPr id="16402" name="Group 1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19085818"/>
              </p:ext>
            </p:extLst>
          </p:nvPr>
        </p:nvGraphicFramePr>
        <p:xfrm>
          <a:off x="0" y="2588885"/>
          <a:ext cx="9144000" cy="3888115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38881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4572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Zeus (Jupiter) </a:t>
                      </a:r>
                    </a:p>
                    <a:p>
                      <a:pPr marL="4572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Poseidon (Neptune)</a:t>
                      </a:r>
                    </a:p>
                    <a:p>
                      <a:pPr marL="4572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Apollo  </a:t>
                      </a:r>
                    </a:p>
                    <a:p>
                      <a:pPr marL="4572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Hermes (Mercury)</a:t>
                      </a:r>
                    </a:p>
                    <a:p>
                      <a:pPr marL="4572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Ares (Mars) </a:t>
                      </a:r>
                    </a:p>
                    <a:p>
                      <a:pPr marL="4572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Hephaestus (Vulcan)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6937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Hera (Juno) </a:t>
                      </a:r>
                    </a:p>
                    <a:p>
                      <a:pPr marL="6937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Athena (Minerva) </a:t>
                      </a:r>
                    </a:p>
                    <a:p>
                      <a:pPr marL="6937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Aphrodite (Venus)</a:t>
                      </a:r>
                    </a:p>
                    <a:p>
                      <a:pPr marL="6937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Artemis (Diana)</a:t>
                      </a:r>
                    </a:p>
                    <a:p>
                      <a:pPr marL="6937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Demeter (Ceres)</a:t>
                      </a:r>
                    </a:p>
                    <a:p>
                      <a:pPr marL="6937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Hestia (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Vesta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71003" y="5867400"/>
            <a:ext cx="2601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chemeClr val="bg1"/>
                </a:solidFill>
                <a:cs typeface="+mn-cs"/>
              </a:rPr>
              <a:t>Hades (Pluto)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276600"/>
            <a:ext cx="4572000" cy="2557522"/>
          </a:xfrm>
          <a:prstGeom prst="rect">
            <a:avLst/>
          </a:prstGeom>
          <a:solidFill>
            <a:schemeClr val="tx2">
              <a:lumMod val="50000"/>
              <a:alpha val="6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3200">
                <a:solidFill>
                  <a:schemeClr val="bg1"/>
                </a:solidFill>
                <a:latin typeface="+mn-lt"/>
                <a:cs typeface="+mn-cs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algn="ctr"/>
            <a:r>
              <a:rPr lang="en-US" sz="4800" b="1" dirty="0" smtClean="0"/>
              <a:t>King of the Gods</a:t>
            </a:r>
            <a:endParaRPr lang="en-US" sz="4800" b="1" dirty="0"/>
          </a:p>
          <a:p>
            <a:endParaRPr lang="en-US" sz="1600" dirty="0"/>
          </a:p>
          <a:p>
            <a:pPr algn="ctr"/>
            <a:r>
              <a:rPr lang="en-US" sz="3600" i="1" dirty="0" smtClean="0"/>
              <a:t>Known for his many </a:t>
            </a:r>
            <a:br>
              <a:rPr lang="en-US" sz="3600" i="1" dirty="0" smtClean="0"/>
            </a:br>
            <a:r>
              <a:rPr lang="en-US" sz="3600" i="1" dirty="0" smtClean="0"/>
              <a:t>romantic escapades</a:t>
            </a:r>
            <a:endParaRPr lang="en-US" sz="3600" i="1" dirty="0"/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0" y="685800"/>
            <a:ext cx="5486400" cy="1295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Zeus</a:t>
            </a: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pitalisTypOasis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9138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Lord of Sky and Thunder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upload.wikimedia.org/wikipedia/commons/thumb/c/c8/Jupiter_Smyrna_Louvre_Ma13.jpg/491px-Jupiter_Smyrna_Louvre_M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291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1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seido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3" r="1001"/>
          <a:stretch>
            <a:fillRect/>
          </a:stretch>
        </p:blipFill>
        <p:spPr>
          <a:xfrm>
            <a:off x="4191000" y="1492469"/>
            <a:ext cx="4827311" cy="5213131"/>
          </a:xfrm>
        </p:spPr>
      </p:pic>
      <p:sp>
        <p:nvSpPr>
          <p:cNvPr id="5" name="TextBox 4"/>
          <p:cNvSpPr txBox="1"/>
          <p:nvPr/>
        </p:nvSpPr>
        <p:spPr>
          <a:xfrm>
            <a:off x="152400" y="2319278"/>
            <a:ext cx="3962400" cy="3014722"/>
          </a:xfrm>
          <a:prstGeom prst="rect">
            <a:avLst/>
          </a:prstGeom>
          <a:solidFill>
            <a:schemeClr val="tx2">
              <a:lumMod val="50000"/>
              <a:alpha val="6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3200">
                <a:solidFill>
                  <a:schemeClr val="bg1"/>
                </a:solidFill>
                <a:latin typeface="+mn-lt"/>
                <a:cs typeface="+mn-cs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algn="ctr"/>
            <a:r>
              <a:rPr lang="en-US" b="1" dirty="0"/>
              <a:t>HIGH MAINTENANCE</a:t>
            </a:r>
          </a:p>
          <a:p>
            <a:endParaRPr lang="en-US" sz="1600" dirty="0"/>
          </a:p>
          <a:p>
            <a:r>
              <a:rPr lang="en-US" dirty="0"/>
              <a:t>Causes earthquakes, storms, and shipwrecks when ignored</a:t>
            </a:r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0" y="228600"/>
            <a:ext cx="5257800" cy="1295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Poseidon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pitalisTypOasis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055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Lord of the Sea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43403" y="786825"/>
            <a:ext cx="196239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accent6">
                    <a:lumMod val="20000"/>
                    <a:lumOff val="80000"/>
                  </a:schemeClr>
                </a:solidFill>
              </a:rPr>
              <a:t>TRIDENT</a:t>
            </a:r>
            <a:endParaRPr lang="en-US" sz="3200" b="1" dirty="0">
              <a:ln/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3557988">
            <a:off x="5350700" y="840815"/>
            <a:ext cx="609600" cy="13716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1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657600"/>
            <a:ext cx="3810000" cy="2133600"/>
          </a:xfrm>
          <a:solidFill>
            <a:schemeClr val="tx2">
              <a:lumMod val="50000"/>
              <a:alpha val="63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Hades with his hell hound, </a:t>
            </a:r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Cerberus</a:t>
            </a:r>
            <a:r>
              <a:rPr lang="en-US" dirty="0" smtClean="0">
                <a:solidFill>
                  <a:schemeClr val="bg1"/>
                </a:solidFill>
              </a:rPr>
              <a:t>, guardian of the gates of the Underworld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0" y="609600"/>
            <a:ext cx="4572001" cy="1295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Hades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pitalisTypOasis" pitchFamily="2" charset="0"/>
            </a:endParaRPr>
          </a:p>
        </p:txBody>
      </p:sp>
      <p:pic>
        <p:nvPicPr>
          <p:cNvPr id="7170" name="Picture 2" descr="http://upload.wikimedia.org/wikipedia/commons/7/71/Hades-et-Cerberus-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96" y="21167"/>
            <a:ext cx="4315204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915180"/>
            <a:ext cx="4600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Lord of the Underworld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e/e6/Belvedere_Apollo_Pio-Clementino_Inv1015.jpg/636px-Belvedere_Apollo_Pio-Clementino_Inv1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199" cy="687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0" y="762000"/>
            <a:ext cx="4876800" cy="1295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Apollo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pitalisTypOasis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500497"/>
            <a:ext cx="3886200" cy="2062103"/>
          </a:xfrm>
          <a:prstGeom prst="rect">
            <a:avLst/>
          </a:prstGeom>
          <a:solidFill>
            <a:schemeClr val="tx2">
              <a:lumMod val="50000"/>
              <a:alpha val="63000"/>
            </a:schemeClr>
          </a:solidFill>
          <a:extLst/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4000" b="1" dirty="0">
                <a:solidFill>
                  <a:schemeClr val="bg1"/>
                </a:solidFill>
                <a:latin typeface="+mn-lt"/>
                <a:cs typeface="+mn-cs"/>
              </a:rPr>
              <a:t>god of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  <a:cs typeface="+mn-cs"/>
              </a:rPr>
              <a:t>the sun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  <a:cs typeface="+mn-cs"/>
              </a:rPr>
              <a:t>prophecy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  <a:cs typeface="+mn-cs"/>
              </a:rPr>
              <a:t>music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+mn-cs"/>
              </a:rPr>
              <a:t>, poetry,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  <a:cs typeface="+mn-cs"/>
              </a:rPr>
              <a:t>etc.</a:t>
            </a:r>
            <a:endParaRPr lang="en-US" sz="4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9/93/Athina_Pronaia_Sanctuary_at_Delph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4114800"/>
            <a:ext cx="4876800" cy="1600200"/>
          </a:xfrm>
          <a:solidFill>
            <a:srgbClr val="002975">
              <a:alpha val="40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Greeks would visit Apollo’s Oracle seeking prophecies about the future.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0" y="609599"/>
            <a:ext cx="8153400" cy="1295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The Oracle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pitalisTypOasi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1905000"/>
            <a:ext cx="34529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tx2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At Delphi</a:t>
            </a:r>
            <a:endParaRPr lang="en-US" sz="4400" dirty="0">
              <a:effectLst>
                <a:glow rad="63500">
                  <a:schemeClr val="tx2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6550223"/>
            <a:ext cx="32663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Photo Credit:  </a:t>
            </a:r>
            <a:r>
              <a:rPr lang="en-US" sz="1400" dirty="0" smtClean="0">
                <a:hlinkClick r:id="rId3" tooltip="User:Luarvick (page does not exist)"/>
              </a:rPr>
              <a:t>Luarvick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68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86201"/>
            <a:ext cx="4530091" cy="205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cs typeface="Lucida Handwriting"/>
              </a:rPr>
              <a:t>Women and </a:t>
            </a:r>
            <a:r>
              <a:rPr lang="en-US" sz="3600" b="1" dirty="0">
                <a:solidFill>
                  <a:schemeClr val="bg1"/>
                </a:solidFill>
                <a:latin typeface="+mj-lt"/>
                <a:cs typeface="Lucida Handwriting"/>
              </a:rPr>
              <a:t>M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  <a:cs typeface="Lucida Handwriting"/>
              </a:rPr>
              <a:t>arriage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+mj-lt"/>
              <a:cs typeface="Lucida Handwriting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+mj-lt"/>
                <a:cs typeface="Britannic Bold"/>
              </a:rPr>
              <a:t>Sister AND Wife of Zeus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+mj-lt"/>
              <a:cs typeface="Lucida Handwriting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762000"/>
            <a:ext cx="4600196" cy="1295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Hera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pitalisTypOasi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67580"/>
            <a:ext cx="4600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Queen of the Gods</a:t>
            </a:r>
          </a:p>
        </p:txBody>
      </p:sp>
      <p:pic>
        <p:nvPicPr>
          <p:cNvPr id="1026" name="Picture 2" descr="File:Hera Barberini Chiaramonti Inv1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91" y="0"/>
            <a:ext cx="4537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Fig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695" y="1"/>
            <a:ext cx="47645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9694" y="6248400"/>
            <a:ext cx="4764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Ambrogio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Figino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i="1" dirty="0" smtClean="0">
                <a:solidFill>
                  <a:schemeClr val="bg1"/>
                </a:solidFill>
              </a:rPr>
              <a:t>Io and Zeus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thena1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52" y="0"/>
            <a:ext cx="4562475" cy="6858000"/>
          </a:xfrm>
          <a:prstGeom prst="rect">
            <a:avLst/>
          </a:prstGeom>
        </p:spPr>
      </p:pic>
      <p:pic>
        <p:nvPicPr>
          <p:cNvPr id="5" name="Picture 4" descr="parthenon-moonrise-c-sacredsites-300h.jp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31847" r="18729"/>
          <a:stretch/>
        </p:blipFill>
        <p:spPr>
          <a:xfrm>
            <a:off x="533401" y="4061936"/>
            <a:ext cx="3425588" cy="199939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9" name="TextBox 8"/>
          <p:cNvSpPr txBox="1"/>
          <p:nvPr/>
        </p:nvSpPr>
        <p:spPr>
          <a:xfrm>
            <a:off x="533400" y="6043136"/>
            <a:ext cx="3425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The Parthenon </a:t>
            </a:r>
            <a:br>
              <a:rPr lang="en-US" sz="2400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(Athens)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0" y="76200"/>
            <a:ext cx="4600196" cy="1295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Athena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pitalisTypOasis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81780"/>
            <a:ext cx="4600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Patroness of Athens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975009"/>
            <a:ext cx="15240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pitalisTypOasis" pitchFamily="2" charset="0"/>
              </a:rPr>
              <a:t>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2432209"/>
            <a:ext cx="2969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Wisdom &amp; Warfare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The Parthenon in Ath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0"/>
            <a:ext cx="9143331" cy="642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The Parthenon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pitalisTypOasi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4419600"/>
            <a:ext cx="5485730" cy="838200"/>
          </a:xfrm>
          <a:solidFill>
            <a:schemeClr val="tx2">
              <a:lumMod val="50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4800" b="1" i="1" dirty="0" smtClean="0">
                <a:solidFill>
                  <a:schemeClr val="bg1">
                    <a:lumMod val="85000"/>
                  </a:schemeClr>
                </a:solidFill>
              </a:rPr>
              <a:t>Parthenos = </a:t>
            </a:r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</a:rPr>
              <a:t>Virgin</a:t>
            </a:r>
            <a:endParaRPr lang="en-US" sz="48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9400" y="6550223"/>
            <a:ext cx="2563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Photo Credit:  </a:t>
            </a:r>
            <a:r>
              <a:rPr lang="en-US" sz="1400" dirty="0">
                <a:hlinkClick r:id="rId3"/>
              </a:rPr>
              <a:t>Steve </a:t>
            </a:r>
            <a:r>
              <a:rPr lang="en-US" sz="1400" dirty="0" smtClean="0">
                <a:hlinkClick r:id="rId3"/>
              </a:rPr>
              <a:t>Swayne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626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Aion mosaic Glyptothek Munich W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6800"/>
            <a:ext cx="6202680" cy="567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95600" y="3266182"/>
            <a:ext cx="19812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Uranus</a:t>
            </a:r>
            <a:endParaRPr lang="en-US" b="1" dirty="0" smtClean="0"/>
          </a:p>
          <a:p>
            <a:pPr algn="ctr"/>
            <a:r>
              <a:rPr lang="en-US" sz="2400" b="1" i="1" dirty="0" smtClean="0"/>
              <a:t>“Father Sky”</a:t>
            </a:r>
            <a:endParaRPr lang="en-US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5181600"/>
            <a:ext cx="22860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Gaia</a:t>
            </a:r>
            <a:endParaRPr lang="en-US" b="1" dirty="0" smtClean="0"/>
          </a:p>
          <a:p>
            <a:pPr algn="ctr"/>
            <a:r>
              <a:rPr lang="en-US" sz="2400" b="1" i="1" dirty="0" smtClean="0"/>
              <a:t>“Mother Earth”</a:t>
            </a:r>
            <a:endParaRPr lang="en-US" sz="2400" b="1" i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0668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pitalisTypOasis" pitchFamily="2" charset="0"/>
              </a:rPr>
              <a:t>In the Beginning...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  <a:latin typeface="CapitalisTypOasis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chemeClr val="tx2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7.staticflickr.com/6220/6274940873_f98ce24012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0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farm7.staticflickr.com/6220/6274940873_f98ce24012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9"/>
          <a:stretch/>
        </p:blipFill>
        <p:spPr bwMode="auto">
          <a:xfrm>
            <a:off x="0" y="4792716"/>
            <a:ext cx="9144000" cy="20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arm7.staticflickr.com/6220/6274940873_f98ce24012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9"/>
          <a:stretch/>
        </p:blipFill>
        <p:spPr bwMode="auto">
          <a:xfrm>
            <a:off x="0" y="0"/>
            <a:ext cx="9144000" cy="83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5715000" cy="163036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pitalisTypOasis" panose="02000605090000020004" pitchFamily="2" charset="0"/>
              </a:rPr>
              <a:t>The Nashville Parthenon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pitalisTypOasis" panose="0200060509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92716"/>
            <a:ext cx="8229600" cy="13334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635" y="6376988"/>
            <a:ext cx="31197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hlinkClick r:id="rId4" tooltip="Attribution License"/>
              </a:rPr>
              <a:t>Some rights reserved</a:t>
            </a:r>
            <a:r>
              <a:rPr lang="en-US" sz="1400" dirty="0">
                <a:solidFill>
                  <a:schemeClr val="accent6"/>
                </a:solidFill>
              </a:rPr>
              <a:t> by </a:t>
            </a:r>
            <a:r>
              <a:rPr lang="en-US" sz="1400" dirty="0">
                <a:solidFill>
                  <a:schemeClr val="accent6"/>
                </a:solidFill>
                <a:hlinkClick r:id="rId5"/>
              </a:rPr>
              <a:t>Serge </a:t>
            </a:r>
            <a:r>
              <a:rPr lang="en-US" sz="1400" dirty="0" err="1">
                <a:solidFill>
                  <a:schemeClr val="accent6"/>
                </a:solidFill>
                <a:hlinkClick r:id="rId5"/>
              </a:rPr>
              <a:t>Melki</a:t>
            </a:r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69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madelinemiller.com/wp-content/uploads/2012/02/668px-Amphora_birth_Athena_Louvre_F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829"/>
            <a:ext cx="7620000" cy="68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5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ile:La nascita di Venere (Botticelli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2286000"/>
            <a:ext cx="6535673" cy="41910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027" name="Picture 3" descr="C:\Users\trichey\AppData\Local\Microsoft\Windows\Temporary Internet Files\Content.IE5\P5UPBBFU\MP90044487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945639" cy="25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0" y="76200"/>
            <a:ext cx="7086600" cy="1295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Aphrodite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pitalisTypOasis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3817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love, beauty, pleasure and </a:t>
            </a:r>
            <a:r>
              <a:rPr lang="en-US" sz="2800" b="1" i="1" dirty="0" smtClean="0">
                <a:solidFill>
                  <a:schemeClr val="bg1"/>
                </a:solidFill>
              </a:rPr>
              <a:t>procreation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6599" y="2704987"/>
            <a:ext cx="19456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Carson </a:t>
            </a:r>
            <a:r>
              <a:rPr lang="en-US" sz="2000" b="1" i="1" dirty="0" smtClean="0">
                <a:solidFill>
                  <a:schemeClr val="bg1"/>
                </a:solidFill>
              </a:rPr>
              <a:t>picked this!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56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File:La nascita di Venere (Botticelli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64795" cy="58769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" y="6324600"/>
            <a:ext cx="9164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+mn-cs"/>
              </a:rPr>
              <a:t>Botticelli, </a:t>
            </a:r>
            <a:r>
              <a:rPr lang="en-US" sz="2400" b="1" i="1" dirty="0">
                <a:solidFill>
                  <a:prstClr val="black"/>
                </a:solidFill>
                <a:latin typeface="Calibri"/>
                <a:cs typeface="+mn-cs"/>
              </a:rPr>
              <a:t>The Birth of Venus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+mn-cs"/>
              </a:rPr>
              <a:t>, 1482-1486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chemeClr val="tx2">
                <a:lumMod val="75000"/>
              </a:schemeClr>
            </a:gs>
            <a:gs pos="100000">
              <a:schemeClr val="tx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upload.wikimedia.org/wikipedia/commons/thumb/7/72/Theodoor_Rombouts_%281597-1637%29_-_Prometheus_-_KMSK_Brussel_25-02-2011_12-45-49.jpg/1280px-Theodoor_Rombouts_%281597-1637%29_-_Prometheus_-_KMSK_Brussel_25-02-2011_12-45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3"/>
            <a:ext cx="9144000" cy="641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bg2"/>
                </a:solidFill>
              </a:rPr>
              <a:t>Prometheus</a:t>
            </a:r>
            <a:r>
              <a:rPr lang="en-US" b="1" dirty="0">
                <a:solidFill>
                  <a:schemeClr val="bg2"/>
                </a:solidFill>
              </a:rPr>
              <a:t> by Theodoor Rombouts (1597–1637)</a:t>
            </a:r>
          </a:p>
        </p:txBody>
      </p:sp>
    </p:spTree>
    <p:extLst>
      <p:ext uri="{BB962C8B-B14F-4D97-AF65-F5344CB8AC3E}">
        <p14:creationId xmlns:p14="http://schemas.microsoft.com/office/powerpoint/2010/main" val="29272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PWWjWX6nNTI/T8DKInY0FNI/AAAAAAAAArY/PO1hYwtwl-U/s1600/Prometheus+Athena+Creation+of+Mankind+Griepenkerl,_Beseelung_der_menschlichen_Tonfigur_durch_Ath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2640"/>
            <a:ext cx="9144000" cy="46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1295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Prometheus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pitalisTypOasi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19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Patron of Mankind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5257800"/>
            <a:ext cx="4343400" cy="1219200"/>
          </a:xfrm>
          <a:gradFill>
            <a:gsLst>
              <a:gs pos="0">
                <a:schemeClr val="accent3">
                  <a:tint val="50000"/>
                  <a:satMod val="300000"/>
                  <a:alpha val="75000"/>
                </a:schemeClr>
              </a:gs>
              <a:gs pos="35000">
                <a:schemeClr val="accent3">
                  <a:tint val="37000"/>
                  <a:satMod val="300000"/>
                  <a:alpha val="75000"/>
                </a:schemeClr>
              </a:gs>
              <a:gs pos="100000">
                <a:schemeClr val="accent3">
                  <a:tint val="15000"/>
                  <a:satMod val="350000"/>
                  <a:alpha val="7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650" b="1" dirty="0"/>
              <a:t>Prometheus watches Athena </a:t>
            </a:r>
            <a:r>
              <a:rPr lang="en-US" sz="2400" b="1" dirty="0"/>
              <a:t>endow his creation with reason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1800" b="1" i="1" dirty="0" smtClean="0"/>
              <a:t>(</a:t>
            </a:r>
            <a:r>
              <a:rPr lang="en-US" sz="1800" b="1" i="1" dirty="0"/>
              <a:t>painting by Christian Griepenkerl, 1877)</a:t>
            </a:r>
          </a:p>
        </p:txBody>
      </p:sp>
      <p:pic>
        <p:nvPicPr>
          <p:cNvPr id="9" name="Picture 4" descr="http://www.sports-logos-screensavers.com/user/TennesseeTitansAlternateLogo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1125"/>
              </a:clrFrom>
              <a:clrTo>
                <a:srgbClr val="0011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2955" r="5740" b="4731"/>
          <a:stretch/>
        </p:blipFill>
        <p:spPr bwMode="auto">
          <a:xfrm>
            <a:off x="7239000" y="123497"/>
            <a:ext cx="1775638" cy="14005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89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1295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Prometheus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pitalisTypOasi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19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Patron of Mankind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681" y="4953000"/>
            <a:ext cx="4278719" cy="1676400"/>
          </a:xfr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111125" indent="0">
              <a:buNone/>
            </a:pPr>
            <a:r>
              <a:rPr lang="en-US" sz="3400" b="1" dirty="0" smtClean="0"/>
              <a:t>Prometheus tricked Zeus twice on behalf of humanity.</a:t>
            </a:r>
            <a:endParaRPr lang="en-US" sz="3400" b="1" i="1" dirty="0"/>
          </a:p>
        </p:txBody>
      </p:sp>
      <p:pic>
        <p:nvPicPr>
          <p:cNvPr id="9" name="Picture 4" descr="http://www.sports-logos-screensavers.com/user/TennesseeTitansAlternateLogo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1125"/>
              </a:clrFrom>
              <a:clrTo>
                <a:srgbClr val="0011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2955" r="5740" b="4731"/>
          <a:stretch/>
        </p:blipFill>
        <p:spPr bwMode="auto">
          <a:xfrm>
            <a:off x="7239000" y="123497"/>
            <a:ext cx="1775638" cy="14005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lahanas.de/Greeks/Mythology/RM/PrometheusGriepenkerl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81" y="2057400"/>
            <a:ext cx="4278719" cy="216158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ythencyclopedia.com/images/mlw_0001_0003_0_img01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981200"/>
            <a:ext cx="416325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4876800"/>
            <a:ext cx="4166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Prometheus Tricks Zeus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7778" y="4279420"/>
            <a:ext cx="4307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The Theft of Fire</a:t>
            </a:r>
          </a:p>
        </p:txBody>
      </p:sp>
    </p:spTree>
    <p:extLst>
      <p:ext uri="{BB962C8B-B14F-4D97-AF65-F5344CB8AC3E}">
        <p14:creationId xmlns:p14="http://schemas.microsoft.com/office/powerpoint/2010/main" val="39746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mlahanas.de/Greeks/Mythology/RM/PrometheusGriepenke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" y="1565973"/>
            <a:ext cx="9117724" cy="460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484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The Theft of Fire</a:t>
            </a:r>
            <a:r>
              <a:rPr lang="en-US" sz="2400" b="1" dirty="0">
                <a:solidFill>
                  <a:schemeClr val="bg1"/>
                </a:solidFill>
              </a:rPr>
              <a:t>, Christian Griepenkerl</a:t>
            </a:r>
            <a:endParaRPr lang="en-US" sz="24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557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" cy="6858000"/>
          </a:xfrm>
        </p:spPr>
        <p:txBody>
          <a:bodyPr vert="wordArtVer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Punishment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pitalisTypOasis" pitchFamily="2" charset="0"/>
            </a:endParaRPr>
          </a:p>
        </p:txBody>
      </p:sp>
      <p:pic>
        <p:nvPicPr>
          <p:cNvPr id="9218" name="Picture 2" descr="http://wps.ablongman.com/wps/media/objects/13623/13950291/images/Fig5.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t="7051" r="6740" b="6893"/>
          <a:stretch/>
        </p:blipFill>
        <p:spPr bwMode="auto">
          <a:xfrm>
            <a:off x="1143000" y="0"/>
            <a:ext cx="6781800" cy="6781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334000" y="5410200"/>
            <a:ext cx="3733800" cy="1371600"/>
          </a:xfr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111125" indent="0">
              <a:buNone/>
            </a:pPr>
            <a:r>
              <a:rPr lang="en-US" sz="2800" b="1" i="1" dirty="0" smtClean="0"/>
              <a:t>Atlas and Prometheus facing their respective punishments from Zeus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939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chemeClr val="tx2">
                <a:lumMod val="75000"/>
              </a:schemeClr>
            </a:gs>
            <a:gs pos="100000">
              <a:schemeClr val="tx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prometheas.org/Images/prometheus_hercu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1018"/>
            <a:ext cx="9144000" cy="46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6786" y="6274713"/>
            <a:ext cx="91807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1" dirty="0">
                <a:solidFill>
                  <a:schemeClr val="bg1"/>
                </a:solidFill>
              </a:rPr>
              <a:t>Prometheus Being Rescued by </a:t>
            </a:r>
            <a:r>
              <a:rPr lang="en-US" sz="2200" b="1" i="1" dirty="0" smtClean="0">
                <a:solidFill>
                  <a:schemeClr val="bg1"/>
                </a:solidFill>
              </a:rPr>
              <a:t>Hercules</a:t>
            </a:r>
            <a:r>
              <a:rPr lang="en-US" sz="2200" b="1" dirty="0" smtClean="0">
                <a:solidFill>
                  <a:schemeClr val="bg1"/>
                </a:solidFill>
              </a:rPr>
              <a:t>, by </a:t>
            </a:r>
            <a:r>
              <a:rPr lang="en-US" sz="2200" b="1" dirty="0">
                <a:solidFill>
                  <a:schemeClr val="bg1"/>
                </a:solidFill>
              </a:rPr>
              <a:t>Christian Griepenkerl </a:t>
            </a:r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1295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RESCUED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pitalisTypOas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sports-logos-screensavers.com/user/TennesseeTitansAlternateLogo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1125"/>
              </a:clrFrom>
              <a:clrTo>
                <a:srgbClr val="0011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2955" r="5740" b="4731"/>
          <a:stretch/>
        </p:blipFill>
        <p:spPr bwMode="auto">
          <a:xfrm>
            <a:off x="7239000" y="123497"/>
            <a:ext cx="1775638" cy="14005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228600" y="76200"/>
            <a:ext cx="8077200" cy="1295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The Titans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pitalisTypOasis" pitchFamily="2" charset="0"/>
            </a:endParaRPr>
          </a:p>
        </p:txBody>
      </p:sp>
      <p:pic>
        <p:nvPicPr>
          <p:cNvPr id="5126" name="Picture 6" descr="File:Atlas New Y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8" y="2057400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upload.wikimedia.org/wikipedia/commons/thumb/6/6e/Gustave_Moreau_006.jpg/607px-Gustave_Moreau_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57400"/>
            <a:ext cx="271281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upload.wikimedia.org/wikipedia/commons/thumb/d/dd/Rubens_saturn.jpg/484px-Rubens_satur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216309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968" y="60446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atlas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pitalisTypOasis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6091535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Prometheus</a:t>
            </a:r>
            <a:endParaRPr lang="en-US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pitalisTypOasis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6044625"/>
            <a:ext cx="21630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Cronus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pitalisTypOasis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617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solidFill>
                  <a:schemeClr val="bg1"/>
                </a:solidFill>
              </a:rPr>
              <a:t>Descendants of Gaia and Uranus</a:t>
            </a:r>
            <a:endParaRPr lang="en-US" sz="3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67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2">
                <a:lumMod val="50000"/>
              </a:schemeClr>
            </a:gs>
            <a:gs pos="50000">
              <a:srgbClr val="2E6CB8">
                <a:lumMod val="56000"/>
              </a:srgbClr>
            </a:gs>
            <a:gs pos="78000">
              <a:schemeClr val="tx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0" y="76200"/>
            <a:ext cx="4629016" cy="1828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Prometheus,</a:t>
            </a:r>
            <a:b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</a:b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Epimetheus </a:t>
            </a:r>
            <a:b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</a:br>
            <a:r>
              <a:rPr lang="en-US" sz="29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AND Pandora</a:t>
            </a:r>
            <a:endParaRPr lang="en-US" sz="29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pitalisTypOasis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10519"/>
            <a:ext cx="4629016" cy="46474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pitalisTypOasis" pitchFamily="2" charset="0"/>
              </a:rPr>
              <a:t>NEVER</a:t>
            </a:r>
            <a:r>
              <a:rPr lang="en-US" sz="2400" b="1" spc="150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br>
              <a:rPr lang="en-US" sz="2400" b="1" spc="150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6600" b="1" spc="150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accept</a:t>
            </a:r>
            <a:r>
              <a:rPr lang="en-US" sz="3200" b="1" spc="150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br>
              <a:rPr lang="en-US" sz="3200" b="1" spc="150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8800" b="1" spc="150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 gift </a:t>
            </a:r>
            <a:br>
              <a:rPr lang="en-US" sz="8800" b="1" spc="150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400" b="1" spc="150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from Zeus</a:t>
            </a:r>
          </a:p>
          <a:p>
            <a:pPr algn="ctr"/>
            <a:r>
              <a:rPr lang="en-US" sz="1600" b="1" i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600" b="1" i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i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-- Prometheus to Epimetheus</a:t>
            </a:r>
            <a:endParaRPr lang="en-US" sz="16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https://upload.wikimedia.org/wikipedia/commons/5/51/Pandora%27s_gift_to_Epimetheu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16" y="228600"/>
            <a:ext cx="4276860" cy="645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chemeClr val="tx2">
                <a:lumMod val="75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228600"/>
            <a:ext cx="3248025" cy="1676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400" b="1" i="1" dirty="0" smtClean="0">
                <a:solidFill>
                  <a:schemeClr val="bg1"/>
                </a:solidFill>
              </a:rPr>
              <a:t>The First Woman</a:t>
            </a:r>
            <a:r>
              <a:rPr lang="en-US" sz="2000" b="1" i="1" dirty="0" smtClean="0">
                <a:solidFill>
                  <a:schemeClr val="bg1"/>
                </a:solidFill>
              </a:rPr>
              <a:t/>
            </a:r>
            <a:br>
              <a:rPr lang="en-US" sz="2000" b="1" i="1" dirty="0" smtClean="0">
                <a:solidFill>
                  <a:schemeClr val="bg1"/>
                </a:solidFill>
              </a:rPr>
            </a:br>
            <a:endParaRPr lang="en-US" sz="1050" b="1" i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 smtClean="0">
                <a:solidFill>
                  <a:schemeClr val="bg1"/>
                </a:solidFill>
              </a:rPr>
              <a:t>created </a:t>
            </a:r>
            <a:r>
              <a:rPr lang="en-US" sz="2000" i="1" dirty="0">
                <a:solidFill>
                  <a:schemeClr val="bg1"/>
                </a:solidFill>
              </a:rPr>
              <a:t>by Zeus </a:t>
            </a:r>
            <a:r>
              <a:rPr lang="en-US" sz="2000" i="1" dirty="0" smtClean="0">
                <a:solidFill>
                  <a:schemeClr val="bg1"/>
                </a:solidFill>
              </a:rPr>
              <a:t>as a revenge against Prometheus and men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21509" name="Picture 5" descr="FlPandoraBuechs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1752600"/>
            <a:ext cx="9144000" cy="5009254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76200"/>
            <a:ext cx="5029200" cy="1295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Pandora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pitalisTypOasi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“All Gifts”</a:t>
            </a:r>
          </a:p>
        </p:txBody>
      </p:sp>
      <p:sp useBgFill="1">
        <p:nvSpPr>
          <p:cNvPr id="6" name="TextBox 5"/>
          <p:cNvSpPr txBox="1"/>
          <p:nvPr/>
        </p:nvSpPr>
        <p:spPr>
          <a:xfrm>
            <a:off x="266700" y="3526796"/>
            <a:ext cx="4495800" cy="2846933"/>
          </a:xfrm>
          <a:prstGeom prst="rect">
            <a:avLst/>
          </a:prstGeom>
        </p:spPr>
        <p:txBody>
          <a:bodyPr wrap="square" tIns="182880" rtlCol="0" anchor="ctr">
            <a:spAutoFit/>
          </a:bodyPr>
          <a:lstStyle/>
          <a:p>
            <a:pPr algn="ctr"/>
            <a:r>
              <a:rPr lang="en-US" sz="13800" dirty="0" smtClean="0">
                <a:solidFill>
                  <a:schemeClr val="bg1"/>
                </a:solidFill>
                <a:latin typeface="Diogenes" pitchFamily="2" charset="0"/>
              </a:rPr>
              <a:t>HOPE</a:t>
            </a:r>
            <a:r>
              <a:rPr lang="en-US" sz="9600" dirty="0" smtClean="0">
                <a:solidFill>
                  <a:schemeClr val="bg1"/>
                </a:solidFill>
                <a:latin typeface="Diogenes" pitchFamily="2" charset="0"/>
              </a:rPr>
              <a:t/>
            </a:r>
            <a:br>
              <a:rPr lang="en-US" sz="9600" dirty="0" smtClean="0">
                <a:solidFill>
                  <a:schemeClr val="bg1"/>
                </a:solidFill>
                <a:latin typeface="Diogenes" pitchFamily="2" charset="0"/>
              </a:rPr>
            </a:br>
            <a:r>
              <a:rPr lang="en-US" sz="2600" dirty="0" smtClean="0">
                <a:solidFill>
                  <a:schemeClr val="bg1"/>
                </a:solidFill>
                <a:latin typeface="Diogenes" pitchFamily="2" charset="0"/>
              </a:rPr>
              <a:t>Sometimes, it’s all we have left!</a:t>
            </a:r>
            <a:endParaRPr lang="en-US" sz="2600" dirty="0">
              <a:solidFill>
                <a:schemeClr val="bg1"/>
              </a:solidFill>
              <a:latin typeface="Diogen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122706"/>
            <a:ext cx="4495800" cy="4278094"/>
          </a:xfrm>
          <a:prstGeom prst="rect">
            <a:avLst/>
          </a:prstGeom>
          <a:solidFill>
            <a:schemeClr val="tx2">
              <a:lumMod val="50000"/>
              <a:alpha val="65000"/>
            </a:schemeClr>
          </a:soli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“From </a:t>
            </a:r>
            <a:r>
              <a:rPr lang="en-US" sz="2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 is the race of women and female kind:</a:t>
            </a:r>
            <a:br>
              <a:rPr lang="en-US" sz="2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her is the deadly race and tribe of women who</a:t>
            </a:r>
            <a:br>
              <a:rPr lang="en-US" sz="2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live amongst mortal men to their great trouble,</a:t>
            </a:r>
            <a:br>
              <a:rPr lang="en-US" sz="2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helpmeets in hateful poverty, but only in wealth</a:t>
            </a:r>
            <a:r>
              <a:rPr lang="en-US" sz="2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.”</a:t>
            </a:r>
            <a:endParaRPr lang="en-US" sz="2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   --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Hesiod (Greek Writer)</a:t>
            </a:r>
          </a:p>
        </p:txBody>
      </p:sp>
      <p:pic>
        <p:nvPicPr>
          <p:cNvPr id="10242" name="Picture 2" descr="http://upload.wikimedia.org/wikipedia/commons/d/df/Pandora_-_John_William_Water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0"/>
            <a:ext cx="3733801" cy="657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10199" y="6550223"/>
            <a:ext cx="3733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John William Waterhouse, </a:t>
            </a:r>
            <a:r>
              <a:rPr lang="en-US" sz="1400" b="1" i="1" dirty="0" smtClean="0">
                <a:solidFill>
                  <a:schemeClr val="bg1"/>
                </a:solidFill>
              </a:rPr>
              <a:t>Pandora </a:t>
            </a:r>
            <a:r>
              <a:rPr lang="en-US" sz="1400" b="1" dirty="0" smtClean="0">
                <a:solidFill>
                  <a:schemeClr val="bg1"/>
                </a:solidFill>
              </a:rPr>
              <a:t>(1896)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-1" y="76200"/>
            <a:ext cx="5410199" cy="1295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Women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pitalisTypOasis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1244025"/>
            <a:ext cx="54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The Ancient Greek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1000" y="4032370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46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13716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en-US" sz="96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Diogenes" pitchFamily="2" charset="0"/>
              </a:rPr>
              <a:t>O U C H ! ! ! </a:t>
            </a:r>
            <a:endParaRPr lang="en-US" sz="9600" b="1" i="1" dirty="0">
              <a:ln w="50800"/>
              <a:solidFill>
                <a:schemeClr val="bg1">
                  <a:shade val="50000"/>
                </a:schemeClr>
              </a:solidFill>
              <a:latin typeface="Diogenes" pitchFamily="2" charset="0"/>
            </a:endParaRPr>
          </a:p>
        </p:txBody>
      </p:sp>
      <p:pic>
        <p:nvPicPr>
          <p:cNvPr id="4098" name="Picture 2" descr="http://upload.wikimedia.org/wikipedia/commons/d/d7/The_Mutiliation_of_Uranus_by_Satur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1" r="18749"/>
          <a:stretch/>
        </p:blipFill>
        <p:spPr bwMode="auto">
          <a:xfrm>
            <a:off x="5210805" y="3886200"/>
            <a:ext cx="378079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10805" y="6162890"/>
            <a:ext cx="3780795" cy="477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chemeClr val="bg1"/>
                </a:solidFill>
              </a:rPr>
              <a:t>The </a:t>
            </a:r>
            <a:r>
              <a:rPr lang="en-US" sz="1200" b="1" i="1" dirty="0" smtClean="0">
                <a:solidFill>
                  <a:schemeClr val="bg1"/>
                </a:solidFill>
              </a:rPr>
              <a:t>Mutilation of </a:t>
            </a:r>
            <a:r>
              <a:rPr lang="en-US" sz="1200" b="1" i="1" dirty="0">
                <a:solidFill>
                  <a:schemeClr val="bg1"/>
                </a:solidFill>
              </a:rPr>
              <a:t>Uranus</a:t>
            </a:r>
            <a:r>
              <a:rPr lang="en-US" sz="1200" b="1" dirty="0">
                <a:solidFill>
                  <a:schemeClr val="bg1"/>
                </a:solidFill>
              </a:rPr>
              <a:t>: fresco by Giorgio Vasari and Cristofano Gherardi, c. 1560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0805" y="1487031"/>
            <a:ext cx="3780794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apitalisTypOasis" pitchFamily="2" charset="0"/>
              </a:rPr>
              <a:t>Cronus </a:t>
            </a:r>
            <a:r>
              <a:rPr lang="en-US" sz="3200" b="1" dirty="0" smtClean="0">
                <a:latin typeface="CapitalisTypOasis" pitchFamily="2" charset="0"/>
              </a:rPr>
              <a:t>overthrows </a:t>
            </a:r>
            <a:r>
              <a:rPr lang="en-US" sz="5400" b="1" dirty="0" smtClean="0">
                <a:latin typeface="CapitalisTypOasis" pitchFamily="2" charset="0"/>
              </a:rPr>
              <a:t>Uranus</a:t>
            </a:r>
            <a:endParaRPr lang="en-US" sz="5400" b="1" dirty="0">
              <a:latin typeface="CapitalisTypOasis" pitchFamily="2" charset="0"/>
            </a:endParaRPr>
          </a:p>
        </p:txBody>
      </p:sp>
      <p:pic>
        <p:nvPicPr>
          <p:cNvPr id="7" name="Picture 4" descr="File:Saturnus fig27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673" r="2296" b="1402"/>
          <a:stretch/>
        </p:blipFill>
        <p:spPr bwMode="auto">
          <a:xfrm>
            <a:off x="533400" y="1524000"/>
            <a:ext cx="3895726" cy="50665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477305"/>
            <a:ext cx="3895726" cy="399495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i="1" dirty="0" smtClean="0">
                <a:solidFill>
                  <a:schemeClr val="bg1"/>
                </a:solidFill>
              </a:rPr>
              <a:t>Cronus Pictured With Sickle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38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File:La nascita di Venere (Botticelli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64795" cy="58769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48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Botticelli,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The Birth of Venus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, 1482-1486</a:t>
            </a:r>
          </a:p>
        </p:txBody>
      </p:sp>
    </p:spTree>
    <p:extLst>
      <p:ext uri="{BB962C8B-B14F-4D97-AF65-F5344CB8AC3E}">
        <p14:creationId xmlns:p14="http://schemas.microsoft.com/office/powerpoint/2010/main" val="16712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124200"/>
            <a:ext cx="5899355" cy="2286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Understandably </a:t>
            </a:r>
            <a:r>
              <a:rPr lang="en-US" sz="8800" b="1" dirty="0" smtClean="0">
                <a:solidFill>
                  <a:schemeClr val="bg1"/>
                </a:solidFill>
              </a:rPr>
              <a:t>PARANOID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78" name="Picture 6" descr="http://upload.wikimedia.org/wikipedia/commons/thumb/d/dd/Rubens_saturn.jpg/484px-Rubens_satu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54" y="-1"/>
            <a:ext cx="32446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-19666" y="609600"/>
            <a:ext cx="5899355" cy="1447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Cronus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pitalisTypOasis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48290"/>
            <a:ext cx="5899354" cy="40011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/>
              </a:rPr>
              <a:t>Peter Paul </a:t>
            </a:r>
            <a:r>
              <a:rPr lang="en-US" sz="2000" b="1" dirty="0" err="1" smtClean="0">
                <a:solidFill>
                  <a:schemeClr val="bg1"/>
                </a:solidFill>
                <a:latin typeface="Calibri"/>
              </a:rPr>
              <a:t>Reubens</a:t>
            </a:r>
            <a:r>
              <a:rPr lang="en-US" sz="2000" b="1" dirty="0" smtClean="0">
                <a:solidFill>
                  <a:schemeClr val="bg1"/>
                </a:solidFill>
                <a:latin typeface="Calibri"/>
              </a:rPr>
              <a:t>, </a:t>
            </a:r>
            <a:r>
              <a:rPr lang="en-US" sz="2000" b="1" i="1" dirty="0" smtClean="0">
                <a:solidFill>
                  <a:schemeClr val="bg1"/>
                </a:solidFill>
                <a:latin typeface="Calibri"/>
              </a:rPr>
              <a:t>Cronus Devours Poseidon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61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-16679"/>
            <a:ext cx="6705600" cy="688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14599"/>
            <a:ext cx="5105400" cy="41910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pitalisTypOasis" panose="02000605090000020004" pitchFamily="2" charset="0"/>
              </a:rPr>
              <a:t>Zeus,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pitalisTypOasis" panose="02000605090000020004" pitchFamily="2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pitalisTypOasis" panose="02000605090000020004" pitchFamily="2" charset="0"/>
              </a:rPr>
              <a:t>Poseidon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pitalisTypOasis" panose="02000605090000020004" pitchFamily="2" charset="0"/>
              </a:rPr>
              <a:t>Hades 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pitalisTypOasis" panose="02000605090000020004" pitchFamily="2" charset="0"/>
            </a:endParaRPr>
          </a:p>
          <a:p>
            <a:pPr marL="0" indent="0" algn="ctr">
              <a:buNone/>
            </a:pPr>
            <a:endParaRPr lang="en-US" sz="105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defeat Cronus 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and the Titans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1266" name="Picture 2" descr="http://25.media.tumblr.com/tumblr_majjwlfsBJ1r4x3up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32" y="1447800"/>
            <a:ext cx="362846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990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7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Titanomachy</a:t>
            </a:r>
            <a:endParaRPr lang="en-US" sz="7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pitalisTypOasis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4872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of the Titans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54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3/3a/Greek_-_Procession_of_Twelve_Gods_and_Goddesses_-_Walters_234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" y="1828800"/>
            <a:ext cx="9143159" cy="322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841" y="304800"/>
            <a:ext cx="9143159" cy="1295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pitalisTypOasis" pitchFamily="2" charset="0"/>
              </a:rPr>
              <a:t>The Olympians</a:t>
            </a:r>
            <a:endParaRPr lang="en-US" sz="7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pitalisTypOas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ITA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8D8D8"/>
      </a:accent1>
      <a:accent2>
        <a:srgbClr val="D8D8D8"/>
      </a:accent2>
      <a:accent3>
        <a:srgbClr val="FF0000"/>
      </a:accent3>
      <a:accent4>
        <a:srgbClr val="8064A2"/>
      </a:accent4>
      <a:accent5>
        <a:srgbClr val="FF0000"/>
      </a:accent5>
      <a:accent6>
        <a:srgbClr val="F79646"/>
      </a:accent6>
      <a:hlink>
        <a:srgbClr val="F79646"/>
      </a:hlink>
      <a:folHlink>
        <a:srgbClr val="B2A2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ITAN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D8D8D8"/>
    </a:accent1>
    <a:accent2>
      <a:srgbClr val="D8D8D8"/>
    </a:accent2>
    <a:accent3>
      <a:srgbClr val="FF0000"/>
    </a:accent3>
    <a:accent4>
      <a:srgbClr val="8064A2"/>
    </a:accent4>
    <a:accent5>
      <a:srgbClr val="FF0000"/>
    </a:accent5>
    <a:accent6>
      <a:srgbClr val="F79646"/>
    </a:accent6>
    <a:hlink>
      <a:srgbClr val="F79646"/>
    </a:hlink>
    <a:folHlink>
      <a:srgbClr val="B2A2C7"/>
    </a:folHlink>
  </a:clrScheme>
</a:themeOverride>
</file>

<file path=ppt/theme/themeOverride2.xml><?xml version="1.0" encoding="utf-8"?>
<a:themeOverride xmlns:a="http://schemas.openxmlformats.org/drawingml/2006/main">
  <a:clrScheme name="TITAN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D8D8D8"/>
    </a:accent1>
    <a:accent2>
      <a:srgbClr val="D8D8D8"/>
    </a:accent2>
    <a:accent3>
      <a:srgbClr val="FF0000"/>
    </a:accent3>
    <a:accent4>
      <a:srgbClr val="8064A2"/>
    </a:accent4>
    <a:accent5>
      <a:srgbClr val="FF0000"/>
    </a:accent5>
    <a:accent6>
      <a:srgbClr val="F79646"/>
    </a:accent6>
    <a:hlink>
      <a:srgbClr val="F79646"/>
    </a:hlink>
    <a:folHlink>
      <a:srgbClr val="B2A2C7"/>
    </a:folHlink>
  </a:clrScheme>
</a:themeOverride>
</file>

<file path=ppt/theme/themeOverride3.xml><?xml version="1.0" encoding="utf-8"?>
<a:themeOverride xmlns:a="http://schemas.openxmlformats.org/drawingml/2006/main">
  <a:clrScheme name="TITAN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D8D8D8"/>
    </a:accent1>
    <a:accent2>
      <a:srgbClr val="D8D8D8"/>
    </a:accent2>
    <a:accent3>
      <a:srgbClr val="FF0000"/>
    </a:accent3>
    <a:accent4>
      <a:srgbClr val="8064A2"/>
    </a:accent4>
    <a:accent5>
      <a:srgbClr val="FF0000"/>
    </a:accent5>
    <a:accent6>
      <a:srgbClr val="F79646"/>
    </a:accent6>
    <a:hlink>
      <a:srgbClr val="F79646"/>
    </a:hlink>
    <a:folHlink>
      <a:srgbClr val="B2A2C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13112</TotalTime>
  <Words>394</Words>
  <Application>Microsoft Office PowerPoint</Application>
  <PresentationFormat>On-screen Show (4:3)</PresentationFormat>
  <Paragraphs>112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CapitalisTypOasis</vt:lpstr>
      <vt:lpstr>Diogenes</vt:lpstr>
      <vt:lpstr>Candara</vt:lpstr>
      <vt:lpstr>Britannic Bold</vt:lpstr>
      <vt:lpstr>Lucida Handwriting</vt:lpstr>
      <vt:lpstr>Wingdings</vt:lpstr>
      <vt:lpstr>1_Office Theme</vt:lpstr>
      <vt:lpstr>2_Office Theme</vt:lpstr>
      <vt:lpstr>Ancient Greek Mythology</vt:lpstr>
      <vt:lpstr>In the Beginning...</vt:lpstr>
      <vt:lpstr>The Titans</vt:lpstr>
      <vt:lpstr>O U C H ! ! ! </vt:lpstr>
      <vt:lpstr>PowerPoint Presentation</vt:lpstr>
      <vt:lpstr>Cronus</vt:lpstr>
      <vt:lpstr>PowerPoint Presentation</vt:lpstr>
      <vt:lpstr>Titanomachy</vt:lpstr>
      <vt:lpstr>The Olympians</vt:lpstr>
      <vt:lpstr>The Olympians</vt:lpstr>
      <vt:lpstr>Zeus</vt:lpstr>
      <vt:lpstr>Poseidon</vt:lpstr>
      <vt:lpstr>Hades</vt:lpstr>
      <vt:lpstr>Apollo</vt:lpstr>
      <vt:lpstr>The Oracle</vt:lpstr>
      <vt:lpstr>Hera</vt:lpstr>
      <vt:lpstr>PowerPoint Presentation</vt:lpstr>
      <vt:lpstr>Athena</vt:lpstr>
      <vt:lpstr>The Parthenon</vt:lpstr>
      <vt:lpstr>The Nashville Parthenon</vt:lpstr>
      <vt:lpstr>PowerPoint Presentation</vt:lpstr>
      <vt:lpstr>Aphrodite</vt:lpstr>
      <vt:lpstr>PowerPoint Presentation</vt:lpstr>
      <vt:lpstr>PowerPoint Presentation</vt:lpstr>
      <vt:lpstr>Prometheus</vt:lpstr>
      <vt:lpstr>Prometheus</vt:lpstr>
      <vt:lpstr>PowerPoint Presentation</vt:lpstr>
      <vt:lpstr>Punishment</vt:lpstr>
      <vt:lpstr>RESCUED</vt:lpstr>
      <vt:lpstr>Prometheus, Epimetheus  AND Pandora</vt:lpstr>
      <vt:lpstr>Pandora</vt:lpstr>
      <vt:lpstr>Women</vt:lpstr>
      <vt:lpstr>PowerPoint Presentation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Mythology</dc:title>
  <dc:creator>Tom Richey</dc:creator>
  <cp:lastModifiedBy>Tom Richey</cp:lastModifiedBy>
  <cp:revision>760</cp:revision>
  <dcterms:created xsi:type="dcterms:W3CDTF">2008-11-14T14:35:48Z</dcterms:created>
  <dcterms:modified xsi:type="dcterms:W3CDTF">2016-01-14T16:21:54Z</dcterms:modified>
</cp:coreProperties>
</file>