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3" r:id="rId1"/>
    <p:sldMasterId id="2147483702" r:id="rId2"/>
  </p:sldMasterIdLst>
  <p:notesMasterIdLst>
    <p:notesMasterId r:id="rId48"/>
  </p:notesMasterIdLst>
  <p:sldIdLst>
    <p:sldId id="306" r:id="rId3"/>
    <p:sldId id="305" r:id="rId4"/>
    <p:sldId id="273" r:id="rId5"/>
    <p:sldId id="293" r:id="rId6"/>
    <p:sldId id="274" r:id="rId7"/>
    <p:sldId id="275" r:id="rId8"/>
    <p:sldId id="276" r:id="rId9"/>
    <p:sldId id="301" r:id="rId10"/>
    <p:sldId id="300" r:id="rId11"/>
    <p:sldId id="299" r:id="rId12"/>
    <p:sldId id="278" r:id="rId13"/>
    <p:sldId id="279" r:id="rId14"/>
    <p:sldId id="302" r:id="rId15"/>
    <p:sldId id="280" r:id="rId16"/>
    <p:sldId id="309" r:id="rId17"/>
    <p:sldId id="286" r:id="rId18"/>
    <p:sldId id="294" r:id="rId19"/>
    <p:sldId id="282" r:id="rId20"/>
    <p:sldId id="283" r:id="rId21"/>
    <p:sldId id="284" r:id="rId22"/>
    <p:sldId id="285" r:id="rId23"/>
    <p:sldId id="291" r:id="rId24"/>
    <p:sldId id="292" r:id="rId25"/>
    <p:sldId id="303" r:id="rId26"/>
    <p:sldId id="304" r:id="rId27"/>
    <p:sldId id="281" r:id="rId28"/>
    <p:sldId id="295" r:id="rId29"/>
    <p:sldId id="272" r:id="rId30"/>
    <p:sldId id="289" r:id="rId31"/>
    <p:sldId id="297" r:id="rId32"/>
    <p:sldId id="296" r:id="rId33"/>
    <p:sldId id="269" r:id="rId34"/>
    <p:sldId id="298" r:id="rId35"/>
    <p:sldId id="270" r:id="rId36"/>
    <p:sldId id="311" r:id="rId37"/>
    <p:sldId id="271" r:id="rId38"/>
    <p:sldId id="258" r:id="rId39"/>
    <p:sldId id="257" r:id="rId40"/>
    <p:sldId id="259" r:id="rId41"/>
    <p:sldId id="260" r:id="rId42"/>
    <p:sldId id="261" r:id="rId43"/>
    <p:sldId id="262" r:id="rId44"/>
    <p:sldId id="287" r:id="rId45"/>
    <p:sldId id="290" r:id="rId46"/>
    <p:sldId id="312" r:id="rId4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pitalisTypOasis" panose="02000605090000020004" pitchFamily="2" charset="0"/>
      <p:regular r:id="rId53"/>
    </p:embeddedFont>
    <p:embeddedFont>
      <p:font typeface="Arabic Typesetting" panose="020B0604020202020204" charset="-78"/>
      <p:regular r:id="rId54"/>
    </p:embeddedFont>
    <p:embeddedFont>
      <p:font typeface="Felix Titling" panose="04060505060202020A04" pitchFamily="82" charset="0"/>
      <p:regular r:id="rId55"/>
    </p:embeddedFont>
    <p:embeddedFont>
      <p:font typeface="Bell MT" panose="02020503060305020303" pitchFamily="18" charset="0"/>
      <p:regular r:id="rId56"/>
      <p:bold r:id="rId57"/>
      <p:italic r:id="rId58"/>
    </p:embeddedFont>
    <p:embeddedFont>
      <p:font typeface="Blue Highway" panose="020B0604020202020204" charset="0"/>
      <p:regular r:id="rId59"/>
      <p:bold r:id="rId6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66CC"/>
    <a:srgbClr val="0B0D07"/>
    <a:srgbClr val="C9C8AF"/>
    <a:srgbClr val="99CC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17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D4231-F8F2-4C3A-8A38-5B63DD2E6C40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AED0F-0EAB-434C-9311-2CB93E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9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ttle_of_the_Bridge_of_Arcol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Louvre" TargetMode="External"/><Relationship Id="rId5" Type="http://schemas.openxmlformats.org/officeDocument/2006/relationships/hyperlink" Target="http://en.wikipedia.org/wiki/Circa" TargetMode="External"/><Relationship Id="rId4" Type="http://schemas.openxmlformats.org/officeDocument/2006/relationships/hyperlink" Target="http://en.wikipedia.org/wiki/Antoine-Jean_Gros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ran%C3%A7ois_Boucho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Jacques-Louis David, </a:t>
            </a:r>
            <a:r>
              <a:rPr lang="en-US" b="1" i="1" dirty="0" smtClean="0"/>
              <a:t>Napoleon Crossing the Alps</a:t>
            </a:r>
            <a:r>
              <a:rPr lang="en-US" b="1" dirty="0" smtClean="0"/>
              <a:t>, 1801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AED0F-0EAB-434C-9311-2CB93E9752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1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Napoleon at the </a:t>
            </a:r>
            <a:r>
              <a:rPr lang="en-US" sz="1200" dirty="0" smtClean="0">
                <a:hlinkClick r:id="rId3" tooltip="Battle of the Bridge of Arcole"/>
              </a:rPr>
              <a:t>Bridge of the </a:t>
            </a:r>
            <a:r>
              <a:rPr lang="en-US" sz="1200" dirty="0" err="1" smtClean="0">
                <a:hlinkClick r:id="rId3" tooltip="Battle of the Bridge of Arcole"/>
              </a:rPr>
              <a:t>Arcole</a:t>
            </a:r>
            <a:r>
              <a:rPr lang="en-US" sz="1200" dirty="0" smtClean="0"/>
              <a:t>, by Baron </a:t>
            </a:r>
            <a:r>
              <a:rPr lang="en-US" sz="1200" dirty="0" smtClean="0">
                <a:hlinkClick r:id="rId4" tooltip="Antoine-Jean Gros"/>
              </a:rPr>
              <a:t>Antoine-Jean </a:t>
            </a:r>
            <a:r>
              <a:rPr lang="en-US" sz="1200" dirty="0" err="1" smtClean="0">
                <a:hlinkClick r:id="rId4" tooltip="Antoine-Jean Gros"/>
              </a:rPr>
              <a:t>Gros</a:t>
            </a:r>
            <a:r>
              <a:rPr lang="en-US" sz="1200" dirty="0" smtClean="0"/>
              <a:t>, (</a:t>
            </a:r>
            <a:r>
              <a:rPr lang="en-US" sz="1200" dirty="0" smtClean="0">
                <a:hlinkClick r:id="rId5" tooltip="Circa"/>
              </a:rPr>
              <a:t>ca.</a:t>
            </a:r>
            <a:r>
              <a:rPr lang="en-US" sz="1200" dirty="0" smtClean="0"/>
              <a:t> 1801), </a:t>
            </a:r>
            <a:r>
              <a:rPr lang="en-US" sz="1200" dirty="0" smtClean="0">
                <a:hlinkClick r:id="rId6" tooltip="Louvre"/>
              </a:rPr>
              <a:t>Louvre</a:t>
            </a:r>
            <a:r>
              <a:rPr lang="en-US" sz="1200" dirty="0" smtClean="0"/>
              <a:t>, Paris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AED0F-0EAB-434C-9311-2CB93E9752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12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Bonaparte during the </a:t>
            </a:r>
            <a:r>
              <a:rPr lang="en-US" i="1" dirty="0" smtClean="0"/>
              <a:t>coup d'état</a:t>
            </a:r>
            <a:r>
              <a:rPr lang="en-US" dirty="0" smtClean="0"/>
              <a:t> of </a:t>
            </a:r>
            <a:r>
              <a:rPr lang="en-US" i="1" dirty="0" smtClean="0"/>
              <a:t>18 Brumaire</a:t>
            </a:r>
            <a:r>
              <a:rPr lang="en-US" dirty="0" smtClean="0"/>
              <a:t> in Saint-Cloud, painting by </a:t>
            </a:r>
            <a:r>
              <a:rPr lang="en-US" dirty="0" smtClean="0">
                <a:hlinkClick r:id="rId3" tooltip="François Bouchot"/>
              </a:rPr>
              <a:t>François </a:t>
            </a:r>
            <a:r>
              <a:rPr lang="en-US" dirty="0" err="1" smtClean="0">
                <a:hlinkClick r:id="rId3" tooltip="François Bouchot"/>
              </a:rPr>
              <a:t>Bouchot</a:t>
            </a:r>
            <a:r>
              <a:rPr lang="en-US" dirty="0" smtClean="0"/>
              <a:t>, 1840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AED0F-0EAB-434C-9311-2CB93E9752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27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Arthur William </a:t>
            </a:r>
            <a:r>
              <a:rPr lang="en-US" dirty="0" err="1" smtClean="0"/>
              <a:t>Devis</a:t>
            </a:r>
            <a:r>
              <a:rPr lang="en-US" dirty="0" smtClean="0"/>
              <a:t>, </a:t>
            </a:r>
            <a:r>
              <a:rPr lang="en-US" i="1" dirty="0" smtClean="0"/>
              <a:t>The Death of Nelson, 21 October 1805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AED0F-0EAB-434C-9311-2CB93E9752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9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1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4554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555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B6D7C-DB07-4497-B229-D973B7C93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683D0-2E93-42F3-A75E-35E79C51B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D9993-FFE8-42AE-9DAB-29E6E3726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F3549-9DB2-4A2B-932E-71A3E93F4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1/30/2017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88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1/30/2017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86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1/30/2017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92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1/30/2017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79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1/30/2017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51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1/30/2017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79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1/30/2017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3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75378-642F-493B-B279-C77CA684A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1/30/2017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07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1/30/2017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86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1/30/2017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22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1/30/2017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16C84-F88B-4A40-AA28-12F39B95A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A2C14-921F-4FD9-A4AC-7D3F39FEE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33BC8-86B2-42FD-AACF-459E2E59B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CD63-0967-49F4-8326-DAE5CC0D6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A7F60-D6DD-4306-8A2B-E94BCE181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F965F-2D42-4195-B332-75AB798D6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13A82-74B5-49F5-A0CC-811316E07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331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1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1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1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1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2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2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2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2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2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2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2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2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2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2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3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3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3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3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3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3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3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3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3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3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4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4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4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4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4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4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4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334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4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4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5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5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5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5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5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5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5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5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5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5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6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6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6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6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6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6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6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6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6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6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7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7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7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7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7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7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7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7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7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7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8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8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8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8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8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8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8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8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8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8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9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9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9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9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9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9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9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9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9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39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0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0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0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0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0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0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0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0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0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0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1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1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1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1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1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1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1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1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1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1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2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2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2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2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2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2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2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2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2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2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3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3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3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3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3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3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3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3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3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3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4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4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4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4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4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4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4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4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4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4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5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5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5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5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5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5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5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5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5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5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6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6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6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6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6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6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6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6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6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6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7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7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7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7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7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7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7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7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7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7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8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8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8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8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8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8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8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8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8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8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9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9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9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9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9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9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9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9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9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49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0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1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2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2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2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2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2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2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2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2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2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52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3530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F687DFA-A61A-4689-81FB-49BEC420F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531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32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33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534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1/30/2017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803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hyperlink" Target="http://commons.wikimedia.org/wiki/User:Biopic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3.jpeg"/><Relationship Id="rId4" Type="http://schemas.openxmlformats.org/officeDocument/2006/relationships/hyperlink" Target="http://en.wikipedia.org/wiki/Image:HoratioNelson1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hyperlink" Target="http://en.wikipedia.org/wiki/Palace_of_Versailles" TargetMode="External"/><Relationship Id="rId5" Type="http://schemas.openxmlformats.org/officeDocument/2006/relationships/hyperlink" Target="http://en.wikipedia.org/wiki/Galerie_des_Batailles" TargetMode="External"/><Relationship Id="rId4" Type="http://schemas.openxmlformats.org/officeDocument/2006/relationships/hyperlink" Target="http://en.wikipedia.org/wiki/Fran%C3%A7ois_G%C3%A9rar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8R6qo5FhCs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openxmlformats.org/officeDocument/2006/relationships/hyperlink" Target="http://en.wikipedia.org/wiki/Louis-Fran%C3%A7ois,_Baron_Lejeun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5" Type="http://schemas.openxmlformats.org/officeDocument/2006/relationships/hyperlink" Target="http://en.wikipedia.org/wiki/Adolph_Northen" TargetMode="Externa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hemeOverride" Target="../theme/themeOverride29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hyperlink" Target="http://www.youtube.com/tomforameri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.jpeg"/><Relationship Id="rId4" Type="http://schemas.openxmlformats.org/officeDocument/2006/relationships/hyperlink" Target="http://upload.wikimedia.org/wikipedia/commons/f/f0/1801_Antoine-Jean_Gros_-_Bonaparte_on_the_Bridge_at_Arcol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hyperlink" Target="http://liberato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tclon.com/OtherFile/Gros_Antoine-Jean_baron-ZZZ-Napoleon_Bonaparte_on_the_Bridge_at_Arco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2602" r="8572" b="46630"/>
          <a:stretch/>
        </p:blipFill>
        <p:spPr bwMode="auto">
          <a:xfrm>
            <a:off x="-1" y="-28074"/>
            <a:ext cx="9144001" cy="68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95800"/>
            <a:ext cx="9144000" cy="1371600"/>
          </a:xfrm>
        </p:spPr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1" hangingPunct="1">
              <a:defRPr/>
            </a:pPr>
            <a:r>
              <a:rPr lang="en-US" sz="9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pitalisTypOasis" pitchFamily="2" charset="0"/>
              </a:rPr>
              <a:t>Napoleon</a:t>
            </a:r>
          </a:p>
        </p:txBody>
      </p:sp>
    </p:spTree>
    <p:extLst>
      <p:ext uri="{BB962C8B-B14F-4D97-AF65-F5344CB8AC3E}">
        <p14:creationId xmlns:p14="http://schemas.microsoft.com/office/powerpoint/2010/main" val="11598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2/23/Rosetta_Stone.JPG/875px-Rosetta_St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860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19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100" b="1" dirty="0" smtClean="0"/>
              <a:t>The Rosetta Stone</a:t>
            </a:r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762000" y="5181600"/>
            <a:ext cx="1371600" cy="243840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 useBgFill="1">
        <p:nvSpPr>
          <p:cNvPr id="6" name="Rectangle 5"/>
          <p:cNvSpPr/>
          <p:nvPr/>
        </p:nvSpPr>
        <p:spPr bwMode="auto">
          <a:xfrm>
            <a:off x="6904875" y="5181600"/>
            <a:ext cx="1371600" cy="243840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7600" y="6273225"/>
            <a:ext cx="1617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Photo:</a:t>
            </a:r>
          </a:p>
          <a:p>
            <a:r>
              <a:rPr lang="en-US" sz="1600" dirty="0">
                <a:hlinkClick r:id="rId4" tooltip="User:Biopics"/>
              </a:rPr>
              <a:t>Hans </a:t>
            </a:r>
            <a:r>
              <a:rPr lang="en-US" sz="1600" dirty="0" smtClean="0">
                <a:hlinkClick r:id="rId4" tooltip="User:Biopics"/>
              </a:rPr>
              <a:t>Hillewaert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780050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Abouk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9204" cy="68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9109"/>
            <a:ext cx="3581400" cy="1695509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effectLst>
                  <a:glow rad="101600">
                    <a:schemeClr val="bg2"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Battle of </a:t>
            </a:r>
            <a:r>
              <a:rPr lang="en-US" sz="4800" b="1" dirty="0" smtClean="0">
                <a:effectLst>
                  <a:glow rad="101600">
                    <a:schemeClr val="bg2"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the Nile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459204" y="4953000"/>
            <a:ext cx="2703188" cy="1676400"/>
          </a:xfrm>
        </p:spPr>
        <p:txBody>
          <a:bodyPr/>
          <a:lstStyle/>
          <a:p>
            <a:pPr marL="111125" lvl="1" indent="0" eaLnBrk="1" hangingPunct="1">
              <a:buNone/>
              <a:defRPr/>
            </a:pPr>
            <a:r>
              <a:rPr lang="en-US" dirty="0" smtClean="0"/>
              <a:t>French Navy Annihilated by the Royal Navy</a:t>
            </a:r>
          </a:p>
        </p:txBody>
      </p:sp>
      <p:pic>
        <p:nvPicPr>
          <p:cNvPr id="10245" name="Picture 8" descr="270px-HoratioNelson1">
            <a:hlinkClick r:id="rId4" tooltip="HoratioNelson1.jpg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9871" y="258448"/>
            <a:ext cx="2421729" cy="294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6569870" y="3182951"/>
            <a:ext cx="242172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/>
              <a:t>Admiral Lord </a:t>
            </a:r>
            <a:r>
              <a:rPr lang="en-US" sz="4800" b="1" dirty="0"/>
              <a:t>Nelson</a:t>
            </a:r>
          </a:p>
        </p:txBody>
      </p:sp>
      <p:sp>
        <p:nvSpPr>
          <p:cNvPr id="2" name="Rectangle 1"/>
          <p:cNvSpPr/>
          <p:nvPr/>
        </p:nvSpPr>
        <p:spPr>
          <a:xfrm>
            <a:off x="314559" y="1748135"/>
            <a:ext cx="2733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2"/>
                </a:solidFill>
              </a:rPr>
              <a:t>August, 1798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4/44/Bouchot_-_Le_general_Bonaparte_au_Conseil_des_Cinq-Cent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45429" r="31760" b="8127"/>
          <a:stretch/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1219200"/>
            <a:ext cx="4868779" cy="1752600"/>
          </a:xfrm>
        </p:spPr>
        <p:txBody>
          <a:bodyPr/>
          <a:lstStyle/>
          <a:p>
            <a:r>
              <a:rPr lang="en-US" sz="7200" b="1" dirty="0" smtClean="0">
                <a:effectLst>
                  <a:glow rad="101600">
                    <a:srgbClr val="0B0D07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Felix Titling" pitchFamily="82" charset="0"/>
                <a:cs typeface="Arabic Typesetting" pitchFamily="66" charset="-78"/>
              </a:rPr>
              <a:t>18</a:t>
            </a:r>
            <a:r>
              <a:rPr lang="en-US" sz="7200" b="1" dirty="0" smtClean="0">
                <a:effectLst>
                  <a:glow rad="101600">
                    <a:srgbClr val="0B0D07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b="1" dirty="0" smtClean="0">
                <a:effectLst>
                  <a:glow rad="101600">
                    <a:srgbClr val="0B0D07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/>
            </a:r>
            <a:br>
              <a:rPr lang="en-US" b="1" dirty="0" smtClean="0">
                <a:effectLst>
                  <a:glow rad="101600">
                    <a:srgbClr val="0B0D07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abic Typesetting" pitchFamily="66" charset="-78"/>
                <a:cs typeface="Arabic Typesetting" pitchFamily="66" charset="-78"/>
              </a:rPr>
            </a:br>
            <a:r>
              <a:rPr lang="en-US" b="1" dirty="0" smtClean="0">
                <a:effectLst>
                  <a:glow rad="101600">
                    <a:srgbClr val="0B0D07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Brumaire</a:t>
            </a:r>
            <a:endParaRPr lang="en-US" b="1" dirty="0">
              <a:effectLst>
                <a:glow rad="101600">
                  <a:srgbClr val="0B0D07">
                    <a:alpha val="60000"/>
                  </a:srgb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3733800"/>
            <a:ext cx="3352800" cy="23622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1203325" indent="-1203325" algn="ctr" eaLnBrk="1" hangingPunct="1">
              <a:buNone/>
              <a:defRPr/>
            </a:pPr>
            <a:r>
              <a:rPr lang="en-US" sz="6600" b="1" dirty="0" smtClean="0">
                <a:solidFill>
                  <a:srgbClr val="C9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1799</a:t>
            </a:r>
            <a:endParaRPr lang="en-US" sz="4400" b="1" dirty="0" smtClean="0">
              <a:solidFill>
                <a:srgbClr val="C9C8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en-US" b="1" dirty="0" smtClean="0">
                <a:solidFill>
                  <a:srgbClr val="C9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 overthrows </a:t>
            </a:r>
            <a:br>
              <a:rPr lang="en-US" b="1" dirty="0" smtClean="0">
                <a:solidFill>
                  <a:srgbClr val="C9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C9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Directory</a:t>
            </a:r>
            <a:endParaRPr lang="en-US" sz="2000" b="1" dirty="0" smtClean="0">
              <a:solidFill>
                <a:srgbClr val="C9C8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782763"/>
          </a:xfrm>
        </p:spPr>
        <p:txBody>
          <a:bodyPr/>
          <a:lstStyle/>
          <a:p>
            <a:r>
              <a:rPr lang="en-US" sz="6600" b="1" dirty="0" smtClean="0"/>
              <a:t>The Consulate</a:t>
            </a:r>
            <a:endParaRPr lang="en-US" sz="6600" b="1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3962400"/>
            <a:ext cx="3886200" cy="19812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5400" dirty="0" smtClean="0"/>
              <a:t>First Consul</a:t>
            </a:r>
          </a:p>
          <a:p>
            <a:pPr lvl="1" eaLnBrk="1" hangingPunct="1">
              <a:defRPr/>
            </a:pPr>
            <a:r>
              <a:rPr lang="en-US" sz="3200" dirty="0" smtClean="0"/>
              <a:t>Three consuls appointed, supposed to rotate</a:t>
            </a:r>
          </a:p>
        </p:txBody>
      </p:sp>
      <p:pic>
        <p:nvPicPr>
          <p:cNvPr id="3074" name="Picture 2" descr="File:3consul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" b="3537"/>
          <a:stretch/>
        </p:blipFill>
        <p:spPr bwMode="auto">
          <a:xfrm>
            <a:off x="3963057" y="1772653"/>
            <a:ext cx="4723085" cy="40947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1882914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1799-1804</a:t>
            </a:r>
            <a:endParaRPr lang="en-US" sz="48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3973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Image:ME2-DSC 8604.jpg"/>
          <p:cNvPicPr>
            <a:picLocks noChangeAspect="1" noChangeArrowheads="1"/>
          </p:cNvPicPr>
          <p:nvPr/>
        </p:nvPicPr>
        <p:blipFill rotWithShape="1">
          <a:blip r:embed="rId3" cstate="print"/>
          <a:srcRect l="11111"/>
          <a:stretch/>
        </p:blipFill>
        <p:spPr bwMode="auto">
          <a:xfrm>
            <a:off x="0" y="0"/>
            <a:ext cx="91652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21" y="228600"/>
            <a:ext cx="441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Emperor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5791200"/>
            <a:ext cx="8229600" cy="838200"/>
          </a:xfrm>
        </p:spPr>
        <p:txBody>
          <a:bodyPr/>
          <a:lstStyle/>
          <a:p>
            <a:pPr algn="r" eaLnBrk="1" hangingPunct="1">
              <a:buNone/>
              <a:defRPr/>
            </a:pPr>
            <a:r>
              <a:rPr lang="en-US" sz="4000" dirty="0"/>
              <a:t>1804 – Napoleon proclaimed Emperor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2895600" y="6400800"/>
            <a:ext cx="6477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Jacques-Louis David,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Napoleon Crowning Josephine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age:ME2-DSC 8604.jpg"/>
          <p:cNvPicPr>
            <a:picLocks noChangeAspect="1" noChangeArrowheads="1"/>
          </p:cNvPicPr>
          <p:nvPr/>
        </p:nvPicPr>
        <p:blipFill rotWithShape="1">
          <a:blip r:embed="rId3" cstate="print"/>
          <a:srcRect l="11111"/>
          <a:stretch/>
        </p:blipFill>
        <p:spPr bwMode="auto">
          <a:xfrm>
            <a:off x="0" y="0"/>
            <a:ext cx="91652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733800"/>
            <a:ext cx="5715000" cy="1143000"/>
          </a:xfrm>
        </p:spPr>
        <p:txBody>
          <a:bodyPr/>
          <a:lstStyle/>
          <a:p>
            <a:r>
              <a:rPr lang="en-US" sz="5400" b="1" dirty="0" smtClean="0"/>
              <a:t>CONCORDAT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4953000"/>
            <a:ext cx="4648200" cy="10668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en-US" b="1" dirty="0" smtClean="0"/>
              <a:t>Agreement between Napoleon and the </a:t>
            </a:r>
            <a:r>
              <a:rPr lang="en-US" sz="2800" b="1" dirty="0" smtClean="0"/>
              <a:t>Roman Catholic Church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1948455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6" y="381000"/>
            <a:ext cx="5695191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Napoleon’s</a:t>
            </a:r>
            <a:r>
              <a:rPr lang="en-US" sz="4800" dirty="0" smtClean="0"/>
              <a:t> </a:t>
            </a:r>
            <a:r>
              <a:rPr lang="en-US" dirty="0" smtClean="0"/>
              <a:t>Government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982" y="2209800"/>
            <a:ext cx="4120818" cy="44196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Dictatorship</a:t>
            </a:r>
          </a:p>
          <a:p>
            <a:pPr marL="790575" lvl="1" eaLnBrk="1" hangingPunct="1">
              <a:defRPr/>
            </a:pP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Why was this accepted?</a:t>
            </a:r>
          </a:p>
          <a:p>
            <a:pPr marL="0" indent="0" eaLnBrk="1" hangingPunct="1"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Napoleonic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Code</a:t>
            </a:r>
          </a:p>
          <a:p>
            <a:pPr marL="790575" lvl="1" eaLnBrk="1" hangingPunct="1"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Based on Roman Law</a:t>
            </a:r>
          </a:p>
          <a:p>
            <a:pPr marL="790575" lvl="1" eaLnBrk="1" hangingPunct="1"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Designed to strengthen family and morality</a:t>
            </a:r>
          </a:p>
          <a:p>
            <a:pPr marL="0" indent="0" eaLnBrk="1" hangingPunct="1"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Education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System</a:t>
            </a:r>
          </a:p>
        </p:txBody>
      </p:sp>
      <p:pic>
        <p:nvPicPr>
          <p:cNvPr id="31748" name="Picture 2" descr="Image:Napoleon Bonaparte.jpg"/>
          <p:cNvPicPr>
            <a:picLocks noChangeAspect="1" noChangeArrowheads="1"/>
          </p:cNvPicPr>
          <p:nvPr/>
        </p:nvPicPr>
        <p:blipFill rotWithShape="1">
          <a:blip r:embed="rId3" cstate="print"/>
          <a:srcRect l="7210" r="7732"/>
          <a:stretch/>
        </p:blipFill>
        <p:spPr bwMode="auto">
          <a:xfrm>
            <a:off x="5702967" y="0"/>
            <a:ext cx="34410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438"/>
            <a:ext cx="4343400" cy="1706562"/>
          </a:xfrm>
        </p:spPr>
        <p:txBody>
          <a:bodyPr/>
          <a:lstStyle/>
          <a:p>
            <a:r>
              <a:rPr lang="en-US" dirty="0" smtClean="0"/>
              <a:t>Napoleon’s Campaigns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Image:Napoleo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720383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5/56/Austerlitz-baron-Pasc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1524000"/>
            <a:ext cx="9144000" cy="454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5543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/>
              <a:t>Napoleon’s Expansion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038600" y="4114800"/>
            <a:ext cx="4953000" cy="173017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2800" b="1" dirty="0" smtClean="0"/>
              <a:t>1805 – Battle of Austerlitz</a:t>
            </a:r>
          </a:p>
          <a:p>
            <a:pPr eaLnBrk="1" hangingPunct="1">
              <a:defRPr/>
            </a:pPr>
            <a:r>
              <a:rPr lang="en-US" sz="2800" dirty="0" smtClean="0"/>
              <a:t>vs. Austria and Russia</a:t>
            </a:r>
          </a:p>
          <a:p>
            <a:pPr eaLnBrk="1" hangingPunct="1">
              <a:defRPr/>
            </a:pPr>
            <a:r>
              <a:rPr lang="en-US" sz="2400" dirty="0" smtClean="0"/>
              <a:t>Napoleon’s most brilliant victory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30" y="6105454"/>
            <a:ext cx="9132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/>
              <a:t>Napoléon at the Battle of Austerlitz</a:t>
            </a:r>
            <a:r>
              <a:rPr lang="en-US" sz="2000" b="1" dirty="0"/>
              <a:t>,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by </a:t>
            </a:r>
            <a:r>
              <a:rPr lang="en-US" sz="2000" b="1" dirty="0">
                <a:hlinkClick r:id="rId4" action="ppaction://hlinkfile" tooltip="François Gérard"/>
              </a:rPr>
              <a:t>François Gérard</a:t>
            </a:r>
            <a:r>
              <a:rPr lang="en-US" sz="2000" b="1" dirty="0"/>
              <a:t> (</a:t>
            </a:r>
            <a:r>
              <a:rPr lang="en-US" sz="2000" b="1" dirty="0" err="1">
                <a:hlinkClick r:id="rId5" action="ppaction://hlinkfile" tooltip="Galerie des Batailles"/>
              </a:rPr>
              <a:t>Galerie</a:t>
            </a:r>
            <a:r>
              <a:rPr lang="en-US" sz="2000" b="1" dirty="0">
                <a:hlinkClick r:id="rId5" action="ppaction://hlinkfile" tooltip="Galerie des Batailles"/>
              </a:rPr>
              <a:t> des </a:t>
            </a:r>
            <a:r>
              <a:rPr lang="en-US" sz="2000" b="1" dirty="0" err="1">
                <a:hlinkClick r:id="rId5" action="ppaction://hlinkfile" tooltip="Galerie des Batailles"/>
              </a:rPr>
              <a:t>Batailles</a:t>
            </a:r>
            <a:r>
              <a:rPr lang="en-US" sz="2000" b="1" dirty="0"/>
              <a:t>, </a:t>
            </a:r>
            <a:r>
              <a:rPr lang="en-US" sz="2000" b="1" dirty="0">
                <a:hlinkClick r:id="rId6" action="ppaction://hlinkfile" tooltip="Palace of Versailles"/>
              </a:rPr>
              <a:t>Versailles</a:t>
            </a:r>
            <a:r>
              <a:rPr lang="en-US" sz="2000" b="1" dirty="0"/>
              <a:t>).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Austerlitz</a:t>
            </a:r>
            <a:br>
              <a:rPr lang="en-US" sz="3600" dirty="0" smtClean="0"/>
            </a:br>
            <a:r>
              <a:rPr lang="en-US" sz="2000" dirty="0" smtClean="0"/>
              <a:t>12/1/1805</a:t>
            </a:r>
            <a:br>
              <a:rPr lang="en-US" sz="2000" dirty="0" smtClean="0"/>
            </a:br>
            <a:r>
              <a:rPr lang="en-US" sz="2000" dirty="0" smtClean="0"/>
              <a:t>0800 Hours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5364" name="Picture 5" descr="Image:Battle of Austerlitz, Situation at 1800, 1 December 180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" y="0"/>
            <a:ext cx="8938260" cy="684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6705600" y="0"/>
            <a:ext cx="2209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Maps courtesy of USMA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 smtClean="0"/>
              <a:t>Napoleon gives you </a:t>
            </a:r>
            <a:r>
              <a:rPr lang="en-US" sz="3600" dirty="0" err="1" smtClean="0"/>
              <a:t>wiiings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09336"/>
            <a:ext cx="8228966" cy="4724764"/>
          </a:xfrm>
          <a:prstGeom prst="rect">
            <a:avLst/>
          </a:prstGeom>
        </p:spPr>
      </p:pic>
      <p:sp>
        <p:nvSpPr>
          <p:cNvPr id="6" name="Rectangle 5">
            <a:hlinkClick r:id="rId3"/>
          </p:cNvPr>
          <p:cNvSpPr/>
          <p:nvPr/>
        </p:nvSpPr>
        <p:spPr>
          <a:xfrm>
            <a:off x="5257800" y="5486400"/>
            <a:ext cx="2561591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hlinkClick r:id="rId3"/>
              </a:rPr>
              <a:t>CLICK TO WATCH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465932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Austerlitz</a:t>
            </a:r>
            <a:br>
              <a:rPr lang="en-US" sz="3600" dirty="0" smtClean="0"/>
            </a:br>
            <a:r>
              <a:rPr lang="en-US" sz="2000" dirty="0" smtClean="0"/>
              <a:t>12/1/1805</a:t>
            </a:r>
            <a:br>
              <a:rPr lang="en-US" sz="2000" dirty="0" smtClean="0"/>
            </a:br>
            <a:r>
              <a:rPr lang="en-US" sz="2000" dirty="0" smtClean="0"/>
              <a:t>0900 Hours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6705600" y="0"/>
            <a:ext cx="2209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Maps courtesy of USMA</a:t>
            </a:r>
          </a:p>
        </p:txBody>
      </p:sp>
      <p:pic>
        <p:nvPicPr>
          <p:cNvPr id="16389" name="Picture 2" descr="Image:Battle of Austerlitz - Situation at 0900, 2 December 180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61" y="0"/>
            <a:ext cx="89502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Austerlitz</a:t>
            </a:r>
            <a:br>
              <a:rPr lang="en-US" sz="3600" dirty="0" smtClean="0"/>
            </a:br>
            <a:r>
              <a:rPr lang="en-US" sz="2000" dirty="0" smtClean="0"/>
              <a:t>12/1/1805</a:t>
            </a:r>
            <a:br>
              <a:rPr lang="en-US" sz="2000" dirty="0" smtClean="0"/>
            </a:br>
            <a:r>
              <a:rPr lang="en-US" sz="2000" dirty="0" smtClean="0"/>
              <a:t>1400 Hours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412" name="TextBox 7"/>
          <p:cNvSpPr txBox="1">
            <a:spLocks noChangeArrowheads="1"/>
          </p:cNvSpPr>
          <p:nvPr/>
        </p:nvSpPr>
        <p:spPr bwMode="auto">
          <a:xfrm>
            <a:off x="6705600" y="0"/>
            <a:ext cx="2209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Maps courtesy of USMA</a:t>
            </a:r>
          </a:p>
        </p:txBody>
      </p:sp>
      <p:pic>
        <p:nvPicPr>
          <p:cNvPr id="17413" name="Picture 2" descr="Image:Battle of Austerlitz - Situation at 1400, 2 December 180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61" y="0"/>
            <a:ext cx="89502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File:Trafalgar-Auguste Mayer.jpg"/>
          <p:cNvPicPr>
            <a:picLocks noChangeAspect="1" noChangeArrowheads="1"/>
          </p:cNvPicPr>
          <p:nvPr/>
        </p:nvPicPr>
        <p:blipFill rotWithShape="1">
          <a:blip r:embed="rId3" cstate="print"/>
          <a:srcRect l="7125" t="4251" r="10937"/>
          <a:stretch/>
        </p:blipFill>
        <p:spPr bwMode="auto">
          <a:xfrm>
            <a:off x="-8022" y="0"/>
            <a:ext cx="9152021" cy="6858000"/>
          </a:xfrm>
          <a:prstGeom prst="rect">
            <a:avLst/>
          </a:prstGeom>
          <a:noFill/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5454015" cy="18288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defRPr/>
            </a:pPr>
            <a:r>
              <a:rPr lang="en-US" sz="60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Battle of </a:t>
            </a:r>
            <a:r>
              <a:rPr 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Trafalgar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4724400"/>
            <a:ext cx="5562600" cy="1524000"/>
          </a:xfrm>
          <a:solidFill>
            <a:schemeClr val="dk1">
              <a:alpha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sz="28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Royal Navy’s victory at Trafalgar protected Britain from a land invasion by Napoleon.</a:t>
            </a:r>
            <a:endParaRPr lang="en-US" sz="2800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97780" y="457200"/>
            <a:ext cx="14414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1805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http://www.littleeyeontheworld.com/blog/wp-content/uploads/2007/07/trafalgar%20map.jpg"/>
          <p:cNvPicPr>
            <a:picLocks noChangeAspect="1" noChangeArrowheads="1"/>
          </p:cNvPicPr>
          <p:nvPr/>
        </p:nvPicPr>
        <p:blipFill rotWithShape="1">
          <a:blip r:embed="rId2" cstate="print"/>
          <a:srcRect l="4008" r="3561"/>
          <a:stretch/>
        </p:blipFill>
        <p:spPr bwMode="auto">
          <a:xfrm>
            <a:off x="0" y="-1"/>
            <a:ext cx="9144000" cy="68559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le:Battle of Trafalgar Poster 1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875" y="-1"/>
            <a:ext cx="7236525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443199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upload.wikimedia.org/wikipedia/commons/thumb/8/8b/DeathofNelsonDevis.jpg/1006px-DeathofNelsonDev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80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8/82/First_French_Empire_1812.svg/1000px-First_French_Empire_1812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4" r="25519"/>
          <a:stretch/>
        </p:blipFill>
        <p:spPr bwMode="auto">
          <a:xfrm>
            <a:off x="3048000" y="1"/>
            <a:ext cx="6095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2692696"/>
            <a:ext cx="1371600" cy="923330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  <a:lumOff val="90000"/>
                  </a:schemeClr>
                </a:solidFill>
              </a:rPr>
              <a:t>1811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50838"/>
            <a:ext cx="4572000" cy="2544762"/>
          </a:xfrm>
        </p:spPr>
        <p:txBody>
          <a:bodyPr/>
          <a:lstStyle/>
          <a:p>
            <a:pPr algn="l"/>
            <a:r>
              <a:rPr lang="en-US" dirty="0" smtClean="0"/>
              <a:t>Napoleon’s </a:t>
            </a:r>
            <a:br>
              <a:rPr lang="en-US" dirty="0" smtClean="0"/>
            </a:br>
            <a:r>
              <a:rPr lang="en-US" sz="5400" dirty="0" smtClean="0"/>
              <a:t>Empire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And Allies</a:t>
            </a:r>
            <a:endParaRPr lang="en-US" sz="32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upload.wikimedia.org/wikipedia/commons/thumb/8/82/First_French_Empire_1812.svg/1000px-First_French_Empire_1812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4" r="25519"/>
          <a:stretch/>
        </p:blipFill>
        <p:spPr bwMode="auto">
          <a:xfrm>
            <a:off x="3048000" y="1"/>
            <a:ext cx="6095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073" y="2720825"/>
            <a:ext cx="295414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OBJECTIVE:</a:t>
            </a:r>
          </a:p>
          <a:p>
            <a:endParaRPr lang="en-US" sz="1600" b="1" dirty="0"/>
          </a:p>
          <a:p>
            <a:pPr algn="ctr"/>
            <a:r>
              <a:rPr lang="en-US" sz="3200" b="1" dirty="0" smtClean="0"/>
              <a:t>Isolate Britain economically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(since they couldn’t be defeated militarily).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5225955" y="4684155"/>
            <a:ext cx="33528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tabLst>
                <a:tab pos="1092200" algn="l"/>
              </a:tabLst>
            </a:pPr>
            <a:r>
              <a:rPr lang="en-US" sz="2000" b="1" dirty="0" smtClean="0"/>
              <a:t>Dark </a:t>
            </a:r>
            <a:r>
              <a:rPr lang="en-US" sz="2000" b="1" dirty="0"/>
              <a:t>B</a:t>
            </a:r>
            <a:r>
              <a:rPr lang="en-US" sz="2000" b="1" dirty="0" smtClean="0"/>
              <a:t>lue </a:t>
            </a:r>
            <a:r>
              <a:rPr lang="en-US" sz="2000" b="1" dirty="0"/>
              <a:t>- </a:t>
            </a:r>
            <a:r>
              <a:rPr lang="en-US" sz="2000" b="1" dirty="0" smtClean="0"/>
              <a:t>	French Empire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Light </a:t>
            </a:r>
            <a:r>
              <a:rPr lang="en-US" sz="2000" b="1" dirty="0"/>
              <a:t>Blue - </a:t>
            </a:r>
            <a:r>
              <a:rPr lang="en-US" sz="2000" b="1" dirty="0" smtClean="0"/>
              <a:t>	French </a:t>
            </a:r>
            <a:r>
              <a:rPr lang="en-US" sz="2000" b="1" dirty="0"/>
              <a:t>Satellite </a:t>
            </a:r>
            <a:r>
              <a:rPr lang="en-US" sz="2000" b="1" dirty="0" smtClean="0"/>
              <a:t>States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Blue Grey </a:t>
            </a:r>
            <a:r>
              <a:rPr lang="en-US" sz="2000" b="1" dirty="0"/>
              <a:t>- </a:t>
            </a:r>
            <a:r>
              <a:rPr lang="en-US" sz="2000" b="1" dirty="0" smtClean="0"/>
              <a:t>	Countries participating</a:t>
            </a:r>
            <a:endParaRPr lang="en-US" sz="2000" b="1" dirty="0">
              <a:effectLst/>
            </a:endParaRPr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304800"/>
            <a:ext cx="5700784" cy="1435254"/>
          </a:xfrm>
        </p:spPr>
        <p:txBody>
          <a:bodyPr/>
          <a:lstStyle/>
          <a:p>
            <a:pPr algn="l"/>
            <a:r>
              <a:rPr lang="en-US" dirty="0" smtClean="0"/>
              <a:t>Continental System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90800" y="968514"/>
            <a:ext cx="2667000" cy="707886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1806-1811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&quot;No&quot; Symbol 7"/>
          <p:cNvSpPr/>
          <p:nvPr/>
        </p:nvSpPr>
        <p:spPr bwMode="auto">
          <a:xfrm>
            <a:off x="3665819" y="1620972"/>
            <a:ext cx="2168315" cy="1905000"/>
          </a:xfrm>
          <a:prstGeom prst="noSmoking">
            <a:avLst>
              <a:gd name="adj" fmla="val 6525"/>
            </a:avLst>
          </a:prstGeom>
          <a:gradFill>
            <a:gsLst>
              <a:gs pos="85000">
                <a:schemeClr val="bg1"/>
              </a:gs>
              <a:gs pos="30000">
                <a:schemeClr val="bg1">
                  <a:lumMod val="60000"/>
                  <a:lumOff val="40000"/>
                </a:schemeClr>
              </a:gs>
            </a:gsLst>
            <a:lin ang="27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56352" y="2188751"/>
            <a:ext cx="2387248" cy="76944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28575"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bg2"/>
                </a:solidFill>
              </a:rPr>
              <a:t>EMBARGO</a:t>
            </a:r>
            <a:endParaRPr lang="en-US" sz="4000" dirty="0">
              <a:ln w="28575"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0019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8000" dirty="0" smtClean="0"/>
              <a:t>Russia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3200400"/>
            <a:ext cx="5562600" cy="29337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1812 – Napoleon invades Russia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Defeated by the Russian winter when his army moves outside the range of supply lines.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6/6a/Battle_of_Borodino_1812.png/1280px-Battle_of_Borodino_18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4343400" cy="20574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Battle of Borodino</a:t>
            </a:r>
            <a:br>
              <a:rPr lang="en-US" b="1" dirty="0" smtClean="0">
                <a:solidFill>
                  <a:schemeClr val="bg2"/>
                </a:solidFill>
                <a:effectLst/>
              </a:rPr>
            </a:br>
            <a:r>
              <a:rPr lang="en-US" sz="1100" b="1" dirty="0" smtClean="0">
                <a:solidFill>
                  <a:schemeClr val="bg2"/>
                </a:solidFill>
                <a:effectLst/>
              </a:rPr>
              <a:t>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/>
            </a:r>
            <a:br>
              <a:rPr lang="en-US" b="1" dirty="0" smtClean="0">
                <a:solidFill>
                  <a:schemeClr val="bg2"/>
                </a:solidFill>
                <a:effectLst/>
              </a:rPr>
            </a:br>
            <a:r>
              <a:rPr lang="en-US" sz="2000" b="1" dirty="0" smtClean="0">
                <a:solidFill>
                  <a:schemeClr val="bg2"/>
                </a:solidFill>
                <a:effectLst/>
              </a:rPr>
              <a:t>Outside of Moscow</a:t>
            </a:r>
            <a:endParaRPr lang="en-US" sz="3600" b="1" dirty="0">
              <a:solidFill>
                <a:schemeClr val="bg2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050" y="6397823"/>
            <a:ext cx="5505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"Battle of Moscow, 7th September 1812", 1822 by </a:t>
            </a:r>
            <a:r>
              <a:rPr lang="en-US" sz="1400" dirty="0">
                <a:hlinkClick r:id="rId4" tooltip="Louis-François, Baron Lejeune"/>
              </a:rPr>
              <a:t>Louis Lejeune</a:t>
            </a:r>
            <a:endParaRPr lang="en-US" sz="14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 descr="Image:Napoleon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6550" y="0"/>
            <a:ext cx="5851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File:Napoleons retreat from moscow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0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00800"/>
            <a:ext cx="9144000" cy="400110"/>
          </a:xfrm>
          <a:prstGeom prst="rect">
            <a:avLst/>
          </a:prstGeom>
          <a:solidFill>
            <a:srgbClr val="0B0D07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/>
              <a:t>Napoleon's withdrawal from Russia</a:t>
            </a:r>
            <a:r>
              <a:rPr lang="en-US" sz="2000" b="1" dirty="0"/>
              <a:t>, a painting by </a:t>
            </a:r>
            <a:r>
              <a:rPr lang="en-US" sz="2000" b="1" dirty="0">
                <a:hlinkClick r:id="rId5" action="ppaction://hlinkfile" tooltip="Adolph Northen"/>
              </a:rPr>
              <a:t>Adolph </a:t>
            </a:r>
            <a:r>
              <a:rPr lang="en-US" sz="2000" b="1" dirty="0" err="1">
                <a:hlinkClick r:id="rId5" action="ppaction://hlinkfile" tooltip="Adolph Northen"/>
              </a:rPr>
              <a:t>Northen</a:t>
            </a:r>
            <a:r>
              <a:rPr lang="en-US" sz="2000" b="1" dirty="0"/>
              <a:t>.</a:t>
            </a:r>
            <a:endParaRPr lang="en-US" sz="2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384349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706562"/>
          </a:xfrm>
        </p:spPr>
        <p:txBody>
          <a:bodyPr/>
          <a:lstStyle/>
          <a:p>
            <a:pPr algn="l"/>
            <a:r>
              <a:rPr lang="en-US" sz="5400" b="1" dirty="0" smtClean="0"/>
              <a:t>Napoleon’s Retreat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3200400" cy="33909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File:Napoleons retreat from moscow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5749"/>
            <a:ext cx="2811163" cy="200025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4820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The “Grand </a:t>
            </a:r>
            <a:r>
              <a:rPr lang="en-US" b="1" dirty="0" err="1" smtClean="0"/>
              <a:t>Armee</a:t>
            </a:r>
            <a:r>
              <a:rPr lang="en-US" b="1" dirty="0" smtClean="0"/>
              <a:t>” in Russia</a:t>
            </a:r>
          </a:p>
        </p:txBody>
      </p:sp>
      <p:pic>
        <p:nvPicPr>
          <p:cNvPr id="21507" name="Picture 5" descr="http://upload.wikimedia.org/wikipedia/commons/2/29/Minar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87513"/>
            <a:ext cx="9144000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thumb/b/b7/Leipzig_Battle_2.svg/1000px-Leipzig_Battle_2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3" b="775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2743200" cy="1447800"/>
          </a:xfrm>
          <a:solidFill>
            <a:srgbClr val="002060"/>
          </a:solidFill>
        </p:spPr>
        <p:txBody>
          <a:bodyPr/>
          <a:lstStyle/>
          <a:p>
            <a:pPr algn="l"/>
            <a:r>
              <a:rPr lang="en-US" sz="3200" b="1" dirty="0" smtClean="0"/>
              <a:t>Battle of </a:t>
            </a:r>
            <a:r>
              <a:rPr lang="en-US" b="1" dirty="0" smtClean="0"/>
              <a:t>Leipzig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1524000" cy="685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2">
                    <a:lumMod val="90000"/>
                    <a:lumOff val="10000"/>
                  </a:schemeClr>
                </a:solidFill>
                <a:effectLst/>
              </a:rPr>
              <a:t>1813</a:t>
            </a:r>
          </a:p>
        </p:txBody>
      </p:sp>
    </p:spTree>
    <p:extLst>
      <p:ext uri="{BB962C8B-B14F-4D97-AF65-F5344CB8AC3E}">
        <p14:creationId xmlns:p14="http://schemas.microsoft.com/office/powerpoint/2010/main" val="246954257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Tuscan archipela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91" t="2356" r="1503" b="50000"/>
          <a:stretch/>
        </p:blipFill>
        <p:spPr bwMode="auto">
          <a:xfrm>
            <a:off x="2770495" y="0"/>
            <a:ext cx="6373505" cy="691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2286000" cy="16764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5400" b="1" dirty="0" smtClean="0"/>
              <a:t>First Exile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2340114"/>
            <a:ext cx="1524000" cy="707886"/>
          </a:xfrm>
          <a:prstGeom prst="rect">
            <a:avLst/>
          </a:prstGeom>
          <a:solidFill>
            <a:srgbClr val="0B0D07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Elba</a:t>
            </a:r>
            <a:endParaRPr lang="en-US" sz="4000" b="1" dirty="0"/>
          </a:p>
        </p:txBody>
      </p:sp>
      <p:sp>
        <p:nvSpPr>
          <p:cNvPr id="3" name="Right Arrow 2"/>
          <p:cNvSpPr/>
          <p:nvPr/>
        </p:nvSpPr>
        <p:spPr bwMode="auto">
          <a:xfrm>
            <a:off x="1981200" y="2438400"/>
            <a:ext cx="2819400" cy="495208"/>
          </a:xfrm>
          <a:prstGeom prst="rightArrow">
            <a:avLst/>
          </a:prstGeom>
          <a:solidFill>
            <a:srgbClr val="0B0D07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03 - Should I Stay or Should I G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086600" y="5715000"/>
            <a:ext cx="609600" cy="60960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5/57/Beaume_-_Napol%C3%A9on_Ier_quittant_l%27%C3%AEle_d%27Elbe_-_18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1" r="3117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336268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accent2">
                    <a:lumMod val="10000"/>
                  </a:schemeClr>
                </a:solidFill>
              </a:rPr>
              <a:t>Napoleon leaving Elba, painted by Joseph Beaume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1676400" y="2286000"/>
            <a:ext cx="2819400" cy="762000"/>
          </a:xfrm>
          <a:prstGeom prst="wedgeRoundRectCallout">
            <a:avLst>
              <a:gd name="adj1" fmla="val 61007"/>
              <a:gd name="adj2" fmla="val 11171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It’s been real!</a:t>
            </a:r>
          </a:p>
        </p:txBody>
      </p:sp>
    </p:spTree>
    <p:extLst>
      <p:ext uri="{BB962C8B-B14F-4D97-AF65-F5344CB8AC3E}">
        <p14:creationId xmlns:p14="http://schemas.microsoft.com/office/powerpoint/2010/main" val="288350485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1500" dirty="0" smtClean="0">
                <a:latin typeface="Bell MT" pitchFamily="18" charset="0"/>
              </a:rPr>
              <a:t>100</a:t>
            </a:r>
            <a:r>
              <a:rPr lang="en-US" sz="11500" dirty="0" smtClean="0"/>
              <a:t> </a:t>
            </a:r>
            <a:r>
              <a:rPr lang="en-US" sz="7200" dirty="0" smtClean="0"/>
              <a:t>Days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191000" y="2895600"/>
            <a:ext cx="4495800" cy="32385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Napoleon escapes from Elba and regains control of France for what is known as the “100 Days.”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dirty="0" smtClean="0"/>
              <a:t>Waterloo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667000"/>
            <a:ext cx="8229600" cy="34671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The </a:t>
            </a:r>
            <a:r>
              <a:rPr lang="en-US" i="1" dirty="0" smtClean="0"/>
              <a:t>Seventh Coalition</a:t>
            </a:r>
            <a:r>
              <a:rPr lang="en-US" dirty="0" smtClean="0"/>
              <a:t> gathered armies with the intention of overthrowing Napoleon.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Napoleon decided to attack the British and Prussian armies that had gathered at Waterloo, in Belgium, before all of the armies could assemble.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257800" y="5340350"/>
            <a:ext cx="2743200" cy="7937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smtClean="0"/>
              <a:t>Von Blücher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smtClean="0"/>
              <a:t>Prussia</a:t>
            </a:r>
          </a:p>
        </p:txBody>
      </p:sp>
      <p:pic>
        <p:nvPicPr>
          <p:cNvPr id="25604" name="Picture 5" descr="Gebhard Leberecht von Blüc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752600"/>
            <a:ext cx="27511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838200" y="5334000"/>
            <a:ext cx="27432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Wellington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England</a:t>
            </a:r>
          </a:p>
        </p:txBody>
      </p:sp>
      <p:pic>
        <p:nvPicPr>
          <p:cNvPr id="25606" name="Picture 8" descr="Image:Duke of Wellington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752600"/>
            <a:ext cx="28702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914400" y="6065838"/>
            <a:ext cx="27432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400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“Iron Duke”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dirty="0" smtClean="0"/>
              <a:t>Waterloo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286500"/>
            <a:ext cx="8229600" cy="5715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smtClean="0"/>
              <a:t>Napoleon’s Attack</a:t>
            </a:r>
          </a:p>
        </p:txBody>
      </p:sp>
      <p:pic>
        <p:nvPicPr>
          <p:cNvPr id="26627" name="Picture 5" descr="The Battle of Waterloo at 5.30pm : Ney launches the French cavalry att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/>
              <a:t>The Death of Socrates</a:t>
            </a:r>
            <a:r>
              <a:rPr lang="en-US" sz="2400" b="1" dirty="0" smtClean="0"/>
              <a:t>, Jacques-Louis David (1787)</a:t>
            </a:r>
            <a:endParaRPr lang="en-US" sz="24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6286500"/>
            <a:ext cx="8229600" cy="5715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smtClean="0"/>
              <a:t>OUTFLANKED BY PRUSSIANS</a:t>
            </a:r>
          </a:p>
        </p:txBody>
      </p:sp>
      <p:pic>
        <p:nvPicPr>
          <p:cNvPr id="27651" name="Picture 5" descr="The Battle of Waterloo at 8pm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Second Exile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Wellington and </a:t>
            </a:r>
            <a:r>
              <a:rPr lang="en-US" dirty="0" err="1" smtClean="0"/>
              <a:t>Blücher</a:t>
            </a:r>
            <a:r>
              <a:rPr lang="en-US" dirty="0" smtClean="0"/>
              <a:t> placed Louis XVIII onto the French throne, restoring the monarchy (but not the old regime).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Napoleon was exiled to St. Helena, in the South Atlantic.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d. 1821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106362"/>
            <a:ext cx="4191000" cy="2316162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 smtClean="0"/>
              <a:t>Napoleon’s Second Exile</a:t>
            </a:r>
          </a:p>
        </p:txBody>
      </p:sp>
      <p:pic>
        <p:nvPicPr>
          <p:cNvPr id="29699" name="Picture 5" descr="Atlantic_Oce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66700"/>
            <a:ext cx="6324600" cy="6324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6096000" y="1367135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800000"/>
                </a:solidFill>
              </a:rPr>
              <a:t>France</a:t>
            </a:r>
          </a:p>
        </p:txBody>
      </p:sp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6492615" y="1752600"/>
            <a:ext cx="8987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800000"/>
                </a:solidFill>
              </a:rPr>
              <a:t>Elba</a:t>
            </a: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5645977" y="3512403"/>
            <a:ext cx="12882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800000"/>
                </a:solidFill>
              </a:rPr>
              <a:t>St. Helena</a:t>
            </a:r>
          </a:p>
        </p:txBody>
      </p:sp>
      <p:sp>
        <p:nvSpPr>
          <p:cNvPr id="29700" name="Oval 7"/>
          <p:cNvSpPr>
            <a:spLocks noChangeArrowheads="1"/>
          </p:cNvSpPr>
          <p:nvPr/>
        </p:nvSpPr>
        <p:spPr bwMode="auto">
          <a:xfrm>
            <a:off x="6137847" y="3581400"/>
            <a:ext cx="311046" cy="267949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Congress of Vienna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794" y="1725561"/>
            <a:ext cx="3505200" cy="40767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1815</a:t>
            </a:r>
          </a:p>
          <a:p>
            <a:pPr eaLnBrk="1" hangingPunct="1">
              <a:defRPr/>
            </a:pPr>
            <a:r>
              <a:rPr lang="en-US" dirty="0" smtClean="0"/>
              <a:t>Re-draws national boundaries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Restores </a:t>
            </a:r>
            <a:r>
              <a:rPr lang="en-US" i="1" dirty="0" smtClean="0"/>
              <a:t>Balance of Power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i="1" dirty="0" smtClean="0"/>
          </a:p>
        </p:txBody>
      </p:sp>
      <p:pic>
        <p:nvPicPr>
          <p:cNvPr id="30724" name="Picture 2" descr="http://www.libarts.ucok.edu/history/faculty/plaks/MAPS/Eur1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718187"/>
            <a:ext cx="46482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File:Tumba de Napoleon Bonapar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81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2/First_French_Empire_1812.svg/2000px-First_French_Empire_1812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47994" r="35385" b="9132"/>
          <a:stretch/>
        </p:blipFill>
        <p:spPr bwMode="auto">
          <a:xfrm>
            <a:off x="4648200" y="2286000"/>
            <a:ext cx="4343400" cy="35916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000" b="1" dirty="0" smtClean="0"/>
              <a:t>Early Life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44196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effectLst/>
              </a:rPr>
              <a:t>Born in Corsica in 1769</a:t>
            </a:r>
          </a:p>
          <a:p>
            <a:pPr lvl="1" eaLnBrk="1" hangingPunct="1">
              <a:defRPr/>
            </a:pPr>
            <a:r>
              <a:rPr lang="en-US" b="1" dirty="0" smtClean="0">
                <a:effectLst/>
              </a:rPr>
              <a:t>Minor Nobility</a:t>
            </a:r>
          </a:p>
          <a:p>
            <a:pPr lvl="1" eaLnBrk="1" hangingPunct="1">
              <a:defRPr/>
            </a:pPr>
            <a:r>
              <a:rPr lang="en-US" b="1" dirty="0" smtClean="0">
                <a:effectLst/>
              </a:rPr>
              <a:t>Limited chances for advancement under </a:t>
            </a:r>
            <a:br>
              <a:rPr lang="en-US" b="1" dirty="0" smtClean="0">
                <a:effectLst/>
              </a:rPr>
            </a:br>
            <a:r>
              <a:rPr lang="en-US" b="1" dirty="0" smtClean="0">
                <a:effectLst/>
              </a:rPr>
              <a:t>the Old Regime</a:t>
            </a:r>
          </a:p>
          <a:p>
            <a:pPr eaLnBrk="1" hangingPunct="1">
              <a:defRPr/>
            </a:pPr>
            <a:endParaRPr lang="en-US" sz="2400" b="1" dirty="0" smtClean="0">
              <a:effectLst/>
            </a:endParaRPr>
          </a:p>
          <a:p>
            <a:pPr eaLnBrk="1" hangingPunct="1">
              <a:defRPr/>
            </a:pPr>
            <a:r>
              <a:rPr lang="en-US" b="1" dirty="0" smtClean="0">
                <a:effectLst/>
              </a:rPr>
              <a:t>Military Academy</a:t>
            </a:r>
          </a:p>
          <a:p>
            <a:pPr eaLnBrk="1" hangingPunct="1">
              <a:defRPr/>
            </a:pPr>
            <a:r>
              <a:rPr lang="en-US" b="1" dirty="0" smtClean="0">
                <a:effectLst/>
              </a:rPr>
              <a:t>Artillery officer - 1785</a:t>
            </a: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6848802" y="4843829"/>
            <a:ext cx="618797" cy="533400"/>
          </a:xfrm>
          <a:prstGeom prst="ellipse">
            <a:avLst/>
          </a:prstGeom>
          <a:noFill/>
          <a:ln w="57150"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  <p:bldP spid="307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000" b="1" dirty="0" smtClean="0"/>
              <a:t>Early Career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724400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Incessant warfare during the Revolution</a:t>
            </a:r>
          </a:p>
          <a:p>
            <a:pPr eaLnBrk="1" hangingPunct="1">
              <a:defRPr/>
            </a:pPr>
            <a:r>
              <a:rPr lang="en-US" dirty="0" smtClean="0"/>
              <a:t>Italian Campaign</a:t>
            </a:r>
          </a:p>
          <a:p>
            <a:pPr lvl="1" eaLnBrk="1" hangingPunct="1">
              <a:defRPr/>
            </a:pPr>
            <a:r>
              <a:rPr lang="en-US" dirty="0" smtClean="0"/>
              <a:t>Success</a:t>
            </a:r>
          </a:p>
          <a:p>
            <a:pPr eaLnBrk="1" hangingPunct="1">
              <a:defRPr/>
            </a:pPr>
            <a:r>
              <a:rPr lang="en-US" dirty="0" smtClean="0"/>
              <a:t>Politically Active</a:t>
            </a:r>
          </a:p>
          <a:p>
            <a:pPr lvl="1" eaLnBrk="1" hangingPunct="1">
              <a:defRPr/>
            </a:pPr>
            <a:r>
              <a:rPr lang="en-US" dirty="0" smtClean="0"/>
              <a:t>Jacobin Supporter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6148" name="Picture 5" descr="Image:1801 Antoine-Jean Gros - Bonaparte on the Bridge at Arcol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295400"/>
            <a:ext cx="3619500" cy="531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les of grape shot, etc., in the Arsenal grounds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r="5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819400"/>
            <a:ext cx="9144000" cy="1143000"/>
          </a:xfrm>
          <a:solidFill>
            <a:schemeClr val="dk1">
              <a:alpha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6000" b="1" dirty="0" smtClean="0"/>
              <a:t>“A Whiff of Grapeshot”</a:t>
            </a:r>
            <a:endParaRPr lang="en-US" sz="60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a/af/All_Gizah_Pyramids.jpg/1024px-All_Gizah_Pyramid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3200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57200"/>
            <a:ext cx="4876800" cy="1905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defRPr/>
            </a:pPr>
            <a:r>
              <a:rPr lang="en-US" sz="60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Egyptian</a:t>
            </a:r>
            <a:r>
              <a:rPr lang="en-US" sz="51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Expedition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809999" y="4038600"/>
            <a:ext cx="4012966" cy="1600200"/>
          </a:xfrm>
          <a:gradFill>
            <a:gsLst>
              <a:gs pos="0">
                <a:schemeClr val="accent3">
                  <a:tint val="50000"/>
                  <a:satMod val="300000"/>
                  <a:alpha val="80000"/>
                </a:schemeClr>
              </a:gs>
              <a:gs pos="35000">
                <a:schemeClr val="accent3">
                  <a:tint val="37000"/>
                  <a:satMod val="300000"/>
                  <a:alpha val="80000"/>
                </a:schemeClr>
              </a:gs>
              <a:gs pos="100000">
                <a:schemeClr val="accent3">
                  <a:tint val="15000"/>
                  <a:satMod val="350000"/>
                  <a:alpha val="9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11125" indent="0" algn="ctr" eaLnBrk="1" hangingPunct="1">
              <a:buNone/>
              <a:defRPr/>
            </a:pPr>
            <a:r>
              <a:rPr lang="en-US" b="1" dirty="0" smtClean="0">
                <a:effectLst/>
              </a:rPr>
              <a:t>Napoleon invaded Egypt with scientists and scholars in tow.</a:t>
            </a:r>
          </a:p>
        </p:txBody>
      </p:sp>
      <p:sp>
        <p:nvSpPr>
          <p:cNvPr id="3" name="Rectangle 2"/>
          <p:cNvSpPr/>
          <p:nvPr/>
        </p:nvSpPr>
        <p:spPr>
          <a:xfrm>
            <a:off x="6501930" y="6550223"/>
            <a:ext cx="2642070" cy="307777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r>
              <a:rPr lang="en-US" sz="1400" dirty="0" smtClean="0"/>
              <a:t>Photo Credit:  </a:t>
            </a:r>
            <a:r>
              <a:rPr lang="en-US" sz="1400" dirty="0">
                <a:hlinkClick r:id="rId4"/>
              </a:rPr>
              <a:t>Ricardo </a:t>
            </a:r>
            <a:r>
              <a:rPr lang="en-US" sz="1400" dirty="0" smtClean="0">
                <a:hlinkClick r:id="rId4"/>
              </a:rPr>
              <a:t>Liberato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5859067" y="1066800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1798-1799</a:t>
            </a:r>
          </a:p>
        </p:txBody>
      </p:sp>
    </p:spTree>
    <p:extLst>
      <p:ext uri="{BB962C8B-B14F-4D97-AF65-F5344CB8AC3E}">
        <p14:creationId xmlns:p14="http://schemas.microsoft.com/office/powerpoint/2010/main" val="295482058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5000">
              <a:schemeClr val="bg1"/>
            </a:gs>
            <a:gs pos="3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9/9d/Papyrus_Ani_curs_hier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86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txBody>
          <a:bodyPr/>
          <a:lstStyle/>
          <a:p>
            <a:r>
              <a:rPr lang="en-US" sz="49600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49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833677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ArmyGreen">
      <a:dk1>
        <a:srgbClr val="46532B"/>
      </a:dk1>
      <a:lt1>
        <a:srgbClr val="FFFFFF"/>
      </a:lt1>
      <a:dk2>
        <a:srgbClr val="4E5D31"/>
      </a:dk2>
      <a:lt2>
        <a:srgbClr val="FFFFCC"/>
      </a:lt2>
      <a:accent1>
        <a:srgbClr val="98B067"/>
      </a:accent1>
      <a:accent2>
        <a:srgbClr val="424F29"/>
      </a:accent2>
      <a:accent3>
        <a:srgbClr val="B2B6AD"/>
      </a:accent3>
      <a:accent4>
        <a:srgbClr val="DADADA"/>
      </a:accent4>
      <a:accent5>
        <a:srgbClr val="C6C5AA"/>
      </a:accent5>
      <a:accent6>
        <a:srgbClr val="3B4724"/>
      </a:accent6>
      <a:hlink>
        <a:srgbClr val="DCE4CC"/>
      </a:hlink>
      <a:folHlink>
        <a:srgbClr val="9BB26E"/>
      </a:folHlink>
    </a:clrScheme>
    <a:fontScheme name="Greece">
      <a:majorFont>
        <a:latin typeface="CapitalisTypOasis"/>
        <a:ea typeface=""/>
        <a:cs typeface=""/>
      </a:majorFont>
      <a:minorFont>
        <a:latin typeface="Blue High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10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11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12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13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14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15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16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17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18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19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2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20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21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22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23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24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25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26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27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28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29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3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30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31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32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33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34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35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36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37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38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39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4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5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6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7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8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ppt/theme/themeOverride9.xml><?xml version="1.0" encoding="utf-8"?>
<a:themeOverride xmlns:a="http://schemas.openxmlformats.org/drawingml/2006/main">
  <a:clrScheme name="Napoleon">
    <a:dk1>
      <a:srgbClr val="1E1534"/>
    </a:dk1>
    <a:lt1>
      <a:srgbClr val="E3D6C1"/>
    </a:lt1>
    <a:dk2>
      <a:srgbClr val="A32114"/>
    </a:dk2>
    <a:lt2>
      <a:srgbClr val="E3E1CA"/>
    </a:lt2>
    <a:accent1>
      <a:srgbClr val="E3D6C1"/>
    </a:accent1>
    <a:accent2>
      <a:srgbClr val="E3D6C1"/>
    </a:accent2>
    <a:accent3>
      <a:srgbClr val="E3D6C1"/>
    </a:accent3>
    <a:accent4>
      <a:srgbClr val="E3D6C1"/>
    </a:accent4>
    <a:accent5>
      <a:srgbClr val="E3D6C1"/>
    </a:accent5>
    <a:accent6>
      <a:srgbClr val="3B4724"/>
    </a:accent6>
    <a:hlink>
      <a:srgbClr val="E3D6C1"/>
    </a:hlink>
    <a:folHlink>
      <a:srgbClr val="B1887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2592</TotalTime>
  <Words>494</Words>
  <Application>Microsoft Office PowerPoint</Application>
  <PresentationFormat>On-screen Show (4:3)</PresentationFormat>
  <Paragraphs>125</Paragraphs>
  <Slides>45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Calibri</vt:lpstr>
      <vt:lpstr>CapitalisTypOasis</vt:lpstr>
      <vt:lpstr>Arabic Typesetting</vt:lpstr>
      <vt:lpstr>Felix Titling</vt:lpstr>
      <vt:lpstr>Bell MT</vt:lpstr>
      <vt:lpstr>Wingdings</vt:lpstr>
      <vt:lpstr>Arial</vt:lpstr>
      <vt:lpstr>Blue Highway</vt:lpstr>
      <vt:lpstr>Digital Dots</vt:lpstr>
      <vt:lpstr>6_Office Theme</vt:lpstr>
      <vt:lpstr>Napoleon</vt:lpstr>
      <vt:lpstr>Napoleon gives you wiiings</vt:lpstr>
      <vt:lpstr>PowerPoint Presentation</vt:lpstr>
      <vt:lpstr>PowerPoint Presentation</vt:lpstr>
      <vt:lpstr>Early Life</vt:lpstr>
      <vt:lpstr>Early Career</vt:lpstr>
      <vt:lpstr>“A Whiff of Grapeshot”</vt:lpstr>
      <vt:lpstr>Egyptian Expedition</vt:lpstr>
      <vt:lpstr>?</vt:lpstr>
      <vt:lpstr>The Rosetta Stone</vt:lpstr>
      <vt:lpstr>Battle of the Nile</vt:lpstr>
      <vt:lpstr>18  Brumaire</vt:lpstr>
      <vt:lpstr>The Consulate</vt:lpstr>
      <vt:lpstr>Emperor</vt:lpstr>
      <vt:lpstr>CONCORDAT</vt:lpstr>
      <vt:lpstr>Napoleon’s Government</vt:lpstr>
      <vt:lpstr>Napoleon’s Campaigns</vt:lpstr>
      <vt:lpstr>Napoleon’s Expansion</vt:lpstr>
      <vt:lpstr>Austerlitz 12/1/1805 0800 Hours</vt:lpstr>
      <vt:lpstr>Austerlitz 12/1/1805 0900 Hours</vt:lpstr>
      <vt:lpstr>Austerlitz 12/1/1805 1400 Hours</vt:lpstr>
      <vt:lpstr>Battle of Trafalgar</vt:lpstr>
      <vt:lpstr>PowerPoint Presentation</vt:lpstr>
      <vt:lpstr>PowerPoint Presentation</vt:lpstr>
      <vt:lpstr>PowerPoint Presentation</vt:lpstr>
      <vt:lpstr>Napoleon’s  Empire  And Allies</vt:lpstr>
      <vt:lpstr>Continental System</vt:lpstr>
      <vt:lpstr>Russia</vt:lpstr>
      <vt:lpstr>Battle of Borodino   Outside of Moscow</vt:lpstr>
      <vt:lpstr>PowerPoint Presentation</vt:lpstr>
      <vt:lpstr>Napoleon’s Retreat</vt:lpstr>
      <vt:lpstr>The “Grand Armee” in Russia</vt:lpstr>
      <vt:lpstr>Battle of Leipzig</vt:lpstr>
      <vt:lpstr>First Exile</vt:lpstr>
      <vt:lpstr>PowerPoint Presentation</vt:lpstr>
      <vt:lpstr>100 Days</vt:lpstr>
      <vt:lpstr>Waterloo</vt:lpstr>
      <vt:lpstr>Waterloo</vt:lpstr>
      <vt:lpstr>PowerPoint Presentation</vt:lpstr>
      <vt:lpstr>PowerPoint Presentation</vt:lpstr>
      <vt:lpstr>Second Exile</vt:lpstr>
      <vt:lpstr>Napoleon’s Second Exile</vt:lpstr>
      <vt:lpstr>Congress of Vienna</vt:lpstr>
      <vt:lpstr>PowerPoint Presentation</vt:lpstr>
      <vt:lpstr>PowerPoint Presentation</vt:lpstr>
    </vt:vector>
  </TitlesOfParts>
  <Company>tctc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Napoleon</dc:title>
  <dc:creator>Tom Richey</dc:creator>
  <cp:lastModifiedBy>Tom Richey</cp:lastModifiedBy>
  <cp:revision>108</cp:revision>
  <dcterms:created xsi:type="dcterms:W3CDTF">2007-10-02T16:11:12Z</dcterms:created>
  <dcterms:modified xsi:type="dcterms:W3CDTF">2017-01-30T18:35:19Z</dcterms:modified>
</cp:coreProperties>
</file>