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comments/comment1.xml" ContentType="application/vnd.openxmlformats-officedocument.presentationml.comments+xml"/>
  <Override PartName="/ppt/theme/themeOverride22.xml" ContentType="application/vnd.openxmlformats-officedocument.themeOverride+xml"/>
  <Override PartName="/ppt/comments/comment2.xml" ContentType="application/vnd.openxmlformats-officedocument.presentationml.comments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comments/comment3.xml" ContentType="application/vnd.openxmlformats-officedocument.presentationml.comments+xml"/>
  <Override PartName="/ppt/theme/themeOverride25.xml" ContentType="application/vnd.openxmlformats-officedocument.themeOverride+xml"/>
  <Override PartName="/ppt/comments/comment4.xml" ContentType="application/vnd.openxmlformats-officedocument.presentationml.comments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comments/comment5.xml" ContentType="application/vnd.openxmlformats-officedocument.presentationml.comments+xml"/>
  <Override PartName="/ppt/theme/themeOverride31.xml" ContentType="application/vnd.openxmlformats-officedocument.themeOverride+xml"/>
  <Override PartName="/ppt/comments/comment6.xml" ContentType="application/vnd.openxmlformats-officedocument.presentationml.comments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2" r:id="rId5"/>
    <p:sldId id="305" r:id="rId6"/>
    <p:sldId id="306" r:id="rId7"/>
    <p:sldId id="304" r:id="rId8"/>
    <p:sldId id="272" r:id="rId9"/>
    <p:sldId id="267" r:id="rId10"/>
    <p:sldId id="308" r:id="rId11"/>
    <p:sldId id="257" r:id="rId12"/>
    <p:sldId id="271" r:id="rId13"/>
    <p:sldId id="269" r:id="rId14"/>
    <p:sldId id="265" r:id="rId15"/>
    <p:sldId id="264" r:id="rId16"/>
    <p:sldId id="277" r:id="rId17"/>
    <p:sldId id="266" r:id="rId18"/>
    <p:sldId id="276" r:id="rId19"/>
    <p:sldId id="268" r:id="rId20"/>
    <p:sldId id="274" r:id="rId21"/>
    <p:sldId id="286" r:id="rId22"/>
    <p:sldId id="270" r:id="rId23"/>
    <p:sldId id="303" r:id="rId24"/>
    <p:sldId id="309" r:id="rId25"/>
    <p:sldId id="275" r:id="rId26"/>
    <p:sldId id="281" r:id="rId27"/>
    <p:sldId id="282" r:id="rId28"/>
    <p:sldId id="273" r:id="rId29"/>
    <p:sldId id="310" r:id="rId30"/>
    <p:sldId id="283" r:id="rId31"/>
    <p:sldId id="279" r:id="rId32"/>
    <p:sldId id="278" r:id="rId33"/>
    <p:sldId id="280" r:id="rId34"/>
    <p:sldId id="284" r:id="rId35"/>
    <p:sldId id="285" r:id="rId36"/>
    <p:sldId id="289" r:id="rId37"/>
    <p:sldId id="291" r:id="rId38"/>
    <p:sldId id="302" r:id="rId39"/>
    <p:sldId id="290" r:id="rId40"/>
    <p:sldId id="292" r:id="rId41"/>
    <p:sldId id="287" r:id="rId42"/>
    <p:sldId id="288" r:id="rId43"/>
    <p:sldId id="296" r:id="rId44"/>
    <p:sldId id="297" r:id="rId45"/>
    <p:sldId id="295" r:id="rId46"/>
    <p:sldId id="301" r:id="rId47"/>
    <p:sldId id="293" r:id="rId48"/>
    <p:sldId id="298" r:id="rId49"/>
    <p:sldId id="299" r:id="rId50"/>
    <p:sldId id="300" r:id="rId51"/>
    <p:sldId id="311" r:id="rId52"/>
    <p:sldId id="261" r:id="rId53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Lucida Handwriting" panose="03010101010101010101" pitchFamily="66" charset="0"/>
      <p:regular r:id="rId58"/>
    </p:embeddedFont>
    <p:embeddedFont>
      <p:font typeface="Versailles LT" panose="02000505070000020003" pitchFamily="2" charset="0"/>
      <p:regular r:id="rId59"/>
      <p:bold r:id="rId60"/>
    </p:embeddedFont>
    <p:embeddedFont>
      <p:font typeface="BlackJack" panose="02000504030000020004" pitchFamily="2" charset="0"/>
      <p:regular r:id="rId61"/>
    </p:embeddedFont>
    <p:embeddedFont>
      <p:font typeface="Gill Sans MT" panose="020B0502020104020203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Richey" initials="TFR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0DF"/>
    <a:srgbClr val="7F4546"/>
    <a:srgbClr val="181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5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05T10:35:06.013" idx="1">
    <p:pos x="10" y="10"/>
    <p:text>Taras Shevchenko. Suvorov sends Pugachev to Moscow.
[1841, late – 1842, the beginning. St. Petersburg].
Reproduced by polytypage. 6,7 × 10,7 cm</p:text>
    <p:extLst>
      <p:ext uri="{C676402C-5697-4E1C-873F-D02D1690AC5C}">
        <p15:threadingInfo xmlns:p15="http://schemas.microsoft.com/office/powerpoint/2012/main" timeZoneBias="300"/>
      </p:ext>
    </p:extLst>
  </p:cm>
  <p:cm authorId="1" dt="2014-02-05T10:36:16.790" idx="2">
    <p:pos x="10" y="106"/>
    <p:text>http://www.t-shevchenko.name/en/Painting/Suvorov/PugachovSendToMoscow.html</p:text>
    <p:extLst>
      <p:ext uri="{C676402C-5697-4E1C-873F-D02D1690AC5C}">
        <p15:threadingInfo xmlns:p15="http://schemas.microsoft.com/office/powerpoint/2012/main" timeZoneBias="30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05T10:55:45.745" idx="3">
    <p:pos x="10" y="10"/>
    <p:text>1973 Soviet Postage Stamp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05T17:26:13.861" idx="4">
    <p:pos x="10" y="10"/>
    <p:text>Sergei Ivanov (1864-1910). A Peasant Leaving His Landlord on en:Yuri's Day.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05T17:26:13.861" idx="4">
    <p:pos x="10" y="10"/>
    <p:text>Sergei Ivanov (1864-1910). A Peasant Leaving His Landlord on en:Yuri's Day.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05T17:26:13.861" idx="4">
    <p:pos x="10" y="10"/>
    <p:text>Sergei Ivanov (1864-1910). A Peasant Leaving His Landlord on en:Yuri's Day.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05T17:26:13.861" idx="4">
    <p:pos x="10" y="10"/>
    <p:text>Sergei Ivanov (1864-1910). A Peasant Leaving His Landlord on en:Yuri's Day.</p:text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7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1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1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40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46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96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7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4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5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23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23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46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27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26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61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95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55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37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2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79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06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49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65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6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0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5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96BD-6D1F-4C33-9CB9-D8D7D0BA6D9C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6B3A-C8AA-4B09-8D2A-6596C827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2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96BD-6D1F-4C33-9CB9-D8D7D0BA6D9C}" type="datetimeFigureOut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2/11/2014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6B3A-C8AA-4B09-8D2A-6596C827E943}" type="slidenum">
              <a:rPr lang="en-US" smtClean="0">
                <a:solidFill>
                  <a:srgbClr val="1E20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0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3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dcagn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dcagne/" TargetMode="External"/><Relationship Id="rId4" Type="http://schemas.openxmlformats.org/officeDocument/2006/relationships/hyperlink" Target="http://creativecommons.org/licenses/by-sa/2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hyperlink" Target="http://www.flickr.com/photos/disavian/" TargetMode="External"/><Relationship Id="rId5" Type="http://schemas.openxmlformats.org/officeDocument/2006/relationships/hyperlink" Target="http://creativecommons.org/licenses/by-sa/2.0/" TargetMode="Externa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://www.flickr.com/photos/geishaboy50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1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2.xml"/><Relationship Id="rId4" Type="http://schemas.openxmlformats.org/officeDocument/2006/relationships/comments" Target="../comments/commen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4.xml"/><Relationship Id="rId4" Type="http://schemas.openxmlformats.org/officeDocument/2006/relationships/comments" Target="../comments/commen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5.xml"/><Relationship Id="rId4" Type="http://schemas.openxmlformats.org/officeDocument/2006/relationships/comments" Target="../comments/commen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lickr.com/photos/94806956@N07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29.WMF"/><Relationship Id="rId4" Type="http://schemas.openxmlformats.org/officeDocument/2006/relationships/hyperlink" Target="http://www.flickr.com/photos/disavian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0.xml"/><Relationship Id="rId4" Type="http://schemas.openxmlformats.org/officeDocument/2006/relationships/comments" Target="../comments/commen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1.xml"/><Relationship Id="rId4" Type="http://schemas.openxmlformats.org/officeDocument/2006/relationships/comments" Target="../comments/commen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d/2.0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lickr.com/photos/pleeke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d/2.0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lickr.com/photos/mcdonaldc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hyperlink" Target="https://www.facebook.com/pages/Tom-Richey/14074617563" TargetMode="External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hyperlink" Target="http://www.youtube.com/tomforamerica" TargetMode="External"/><Relationship Id="rId5" Type="http://schemas.openxmlformats.org/officeDocument/2006/relationships/hyperlink" Target="http://www.tomrichey.net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hyperlink" Target="http://twitter.com/tomrichey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:Friedrich Zweite A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1" y="440218"/>
            <a:ext cx="5199529" cy="6363061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26528"/>
            <a:ext cx="8485094" cy="2844519"/>
          </a:xfr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sailles LT" panose="02000505070000020003" pitchFamily="2" charset="0"/>
              </a:rPr>
              <a:t>Enlightened Absolutism</a:t>
            </a:r>
            <a:endParaRPr lang="en-US" sz="8800" b="1" dirty="0">
              <a:ln w="11430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sailles LT" panose="02000505070000020003" pitchFamily="2" charset="0"/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92" y="3946818"/>
            <a:ext cx="4527710" cy="20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715736" y="648153"/>
            <a:ext cx="6999514" cy="2723697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Frederick</a:t>
            </a:r>
            <a: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Great”</a:t>
            </a:r>
            <a:endParaRPr lang="en-US" sz="66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1570" y="4071175"/>
            <a:ext cx="561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ucida Handwriting" panose="03010101010101010101" pitchFamily="66" charset="0"/>
              </a:rPr>
              <a:t>Prussia</a:t>
            </a:r>
            <a:endParaRPr lang="en-US" sz="8800" dirty="0">
              <a:solidFill>
                <a:schemeClr val="accent3">
                  <a:lumMod val="60000"/>
                  <a:lumOff val="4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0" name="Picture 9" descr="File:Friedrich Zweite 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8356"/>
            <a:ext cx="4790473" cy="58624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54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40788" cy="686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5"/>
          <a:stretch/>
        </p:blipFill>
        <p:spPr>
          <a:xfrm>
            <a:off x="8498541" y="0"/>
            <a:ext cx="3693459" cy="6869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900" y="696818"/>
            <a:ext cx="5124450" cy="278596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Lucida Handwriting" panose="03010101010101010101" pitchFamily="66" charset="0"/>
              </a:rPr>
              <a:t>First</a:t>
            </a:r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7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SERVANT</a:t>
            </a:r>
            <a:r>
              <a:rPr lang="en-US" sz="7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7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Lucida Handwriting" panose="03010101010101010101" pitchFamily="66" charset="0"/>
              </a:rPr>
              <a:t>of the State</a:t>
            </a:r>
            <a:endParaRPr lang="en-US" sz="4000" dirty="0">
              <a:solidFill>
                <a:schemeClr val="accent5">
                  <a:lumMod val="20000"/>
                  <a:lumOff val="80000"/>
                </a:schemeClr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34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3725"/>
            <a:ext cx="6856729" cy="1863725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Anti-</a:t>
            </a:r>
            <a:r>
              <a:rPr lang="en-US" sz="6000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Machiavel</a:t>
            </a:r>
            <a:r>
              <a:rPr 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(1740</a:t>
            </a:r>
            <a:r>
              <a:rPr lang="en-US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r>
              <a:rPr lang="en-US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endParaRPr lang="en-US" sz="4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2876549"/>
            <a:ext cx="5486400" cy="3033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Frederick argued against Machiavelli that a ruler should be chiefly concerned with the well-being of his subjects.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File:Portrait of Niccolò Machiavelli by Santi di Ti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29" y="0"/>
            <a:ext cx="5335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/>
          <p:cNvSpPr/>
          <p:nvPr/>
        </p:nvSpPr>
        <p:spPr>
          <a:xfrm>
            <a:off x="7143771" y="247650"/>
            <a:ext cx="4761186" cy="6248400"/>
          </a:xfrm>
          <a:prstGeom prst="noSmoking">
            <a:avLst>
              <a:gd name="adj" fmla="val 415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3/Tafelrund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5" b="128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alpha val="85000"/>
                </a:schemeClr>
              </a:gs>
              <a:gs pos="54000">
                <a:srgbClr val="ECEFEB">
                  <a:alpha val="0"/>
                  <a:lumMod val="0"/>
                </a:srgbClr>
              </a:gs>
              <a:gs pos="29000">
                <a:schemeClr val="accent1">
                  <a:tint val="44500"/>
                  <a:satMod val="160000"/>
                  <a:alpha val="0"/>
                  <a:lumMod val="0"/>
                </a:schemeClr>
              </a:gs>
              <a:gs pos="78000">
                <a:schemeClr val="tx1">
                  <a:alpha val="8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9466" y="374977"/>
            <a:ext cx="6489484" cy="1325563"/>
          </a:xfrm>
        </p:spPr>
        <p:txBody>
          <a:bodyPr>
            <a:noAutofit/>
          </a:bodyPr>
          <a:lstStyle/>
          <a:p>
            <a:r>
              <a:rPr lang="en-US" sz="6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PATRONAGE</a:t>
            </a:r>
            <a:endParaRPr lang="en-US" sz="6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67149" y="4933950"/>
            <a:ext cx="7467601" cy="1200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Frederick corresponded with Voltaire, who was a regular guest at his court before their relationship soured.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8941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9/9f/Der_K%C3%B6nig_%C3%BCberall2.JPG/1280px-Der_K%C3%B6nig_%C3%BCberall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3700" y="2667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</a:rPr>
              <a:t>Frederick inspects a potato harvest.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8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9/9f/Der_K%C3%B6nig_%C3%BCberall2.JPG/1280px-Der_K%C3%B6nig_%C3%BCberall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28750" y="3162300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Potatoes were introduced as a new crop in Prussia during Frederick’s reign.</a:t>
            </a:r>
            <a:endParaRPr lang="en-US" sz="4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51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9/9f/Der_K%C3%B6nig_%C3%BCberall2.JPG/1280px-Der_K%C3%B6nig_%C3%BCberall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19304" r="8577" b="10719"/>
          <a:stretch/>
        </p:blipFill>
        <p:spPr bwMode="auto">
          <a:xfrm>
            <a:off x="-130628" y="-97971"/>
            <a:ext cx="12377058" cy="69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743450" y="285750"/>
            <a:ext cx="4114800" cy="1924050"/>
          </a:xfrm>
          <a:prstGeom prst="cloudCallout">
            <a:avLst>
              <a:gd name="adj1" fmla="val -69328"/>
              <a:gd name="adj2" fmla="val 135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9200" y="555277"/>
            <a:ext cx="3543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1E201F"/>
                </a:solidFill>
                <a:latin typeface="Versailles LT"/>
              </a:rPr>
              <a:t>I like science... </a:t>
            </a:r>
            <a:r>
              <a:rPr lang="en-US" sz="2800" b="1" dirty="0" smtClean="0">
                <a:solidFill>
                  <a:srgbClr val="1E201F"/>
                </a:solidFill>
                <a:latin typeface="Versailles LT"/>
              </a:rPr>
              <a:t>and </a:t>
            </a:r>
            <a:r>
              <a:rPr lang="en-US" sz="2800" b="1" dirty="0">
                <a:solidFill>
                  <a:srgbClr val="1E201F"/>
                </a:solidFill>
                <a:latin typeface="Versailles LT"/>
              </a:rPr>
              <a:t>progress... </a:t>
            </a:r>
            <a:r>
              <a:rPr lang="en-US" sz="2800" b="1" dirty="0" smtClean="0">
                <a:solidFill>
                  <a:srgbClr val="1E201F"/>
                </a:solidFill>
                <a:latin typeface="Versailles LT"/>
              </a:rPr>
              <a:t>and </a:t>
            </a:r>
            <a:r>
              <a:rPr lang="en-US" sz="2800" b="1" dirty="0">
                <a:solidFill>
                  <a:srgbClr val="1E201F"/>
                </a:solidFill>
                <a:latin typeface="Versailles LT"/>
              </a:rPr>
              <a:t>food.</a:t>
            </a:r>
          </a:p>
        </p:txBody>
      </p:sp>
    </p:spTree>
    <p:extLst>
      <p:ext uri="{BB962C8B-B14F-4D97-AF65-F5344CB8AC3E}">
        <p14:creationId xmlns:p14="http://schemas.microsoft.com/office/powerpoint/2010/main" val="39488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1.staticflickr.com/42/85520560_d5c4100a9f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58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5181600" cy="3921125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Civil </a:t>
            </a:r>
            <a:br>
              <a:rPr lang="en-US" sz="8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8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Service </a:t>
            </a:r>
            <a:br>
              <a:rPr lang="en-US" sz="8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8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Reform</a:t>
            </a:r>
            <a:endParaRPr lang="en-US" sz="8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58" y="3826043"/>
            <a:ext cx="6416842" cy="2117558"/>
          </a:xfrm>
          <a:solidFill>
            <a:schemeClr val="tx1">
              <a:alpha val="75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Frederick reformed the Prussian bureaucracy, allowing for men </a:t>
            </a:r>
            <a:br>
              <a:rPr lang="en-US" sz="3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3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of non-noble birth to fill senior government posts.</a:t>
            </a:r>
            <a:endParaRPr lang="en-US" sz="3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69191" y="6444734"/>
            <a:ext cx="3725700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 by </a:t>
            </a:r>
            <a:r>
              <a:rPr lang="en-US" sz="1400" dirty="0">
                <a:solidFill>
                  <a:schemeClr val="accent6"/>
                </a:solidFill>
                <a:hlinkClick r:id="rId4"/>
              </a:rPr>
              <a:t>la </a:t>
            </a:r>
            <a:r>
              <a:rPr lang="en-US" sz="1400" dirty="0" err="1">
                <a:solidFill>
                  <a:schemeClr val="accent6"/>
                </a:solidFill>
                <a:hlinkClick r:id="rId4"/>
              </a:rPr>
              <a:t>vaca</a:t>
            </a:r>
            <a:r>
              <a:rPr lang="en-US" sz="1400" dirty="0">
                <a:solidFill>
                  <a:schemeClr val="accent6"/>
                </a:solidFill>
                <a:hlinkClick r:id="rId4"/>
              </a:rPr>
              <a:t> </a:t>
            </a:r>
            <a:r>
              <a:rPr lang="en-US" sz="1400" dirty="0" err="1">
                <a:solidFill>
                  <a:schemeClr val="accent6"/>
                </a:solidFill>
                <a:hlinkClick r:id="rId4"/>
              </a:rPr>
              <a:t>vegetariana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1.staticflickr.com/42/85520560_d5c4100a9f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58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8481"/>
            <a:ext cx="12192000" cy="3131218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MERITOCRACY</a:t>
            </a:r>
            <a:endParaRPr lang="en-US" sz="8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69191" y="6444734"/>
            <a:ext cx="3725700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 by </a:t>
            </a:r>
            <a:r>
              <a:rPr lang="en-US" sz="1400" dirty="0">
                <a:solidFill>
                  <a:schemeClr val="accent6"/>
                </a:solidFill>
                <a:hlinkClick r:id="rId5"/>
              </a:rPr>
              <a:t>la </a:t>
            </a:r>
            <a:r>
              <a:rPr lang="en-US" sz="1400" dirty="0" err="1">
                <a:solidFill>
                  <a:schemeClr val="accent6"/>
                </a:solidFill>
                <a:hlinkClick r:id="rId5"/>
              </a:rPr>
              <a:t>vaca</a:t>
            </a:r>
            <a:r>
              <a:rPr lang="en-US" sz="1400" dirty="0">
                <a:solidFill>
                  <a:schemeClr val="accent6"/>
                </a:solidFill>
                <a:hlinkClick r:id="rId5"/>
              </a:rPr>
              <a:t> </a:t>
            </a:r>
            <a:r>
              <a:rPr lang="en-US" sz="1400" dirty="0" err="1">
                <a:solidFill>
                  <a:schemeClr val="accent6"/>
                </a:solidFill>
                <a:hlinkClick r:id="rId5"/>
              </a:rPr>
              <a:t>vegetariana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3350" y="365125"/>
            <a:ext cx="8248650" cy="3063875"/>
          </a:xfrm>
        </p:spPr>
        <p:txBody>
          <a:bodyPr>
            <a:noAutofit/>
          </a:bodyPr>
          <a:lstStyle/>
          <a:p>
            <a:pPr algn="ctr"/>
            <a:r>
              <a:rPr lang="en-US" sz="10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Religious</a:t>
            </a:r>
            <a:r>
              <a:rPr lang="en-US" sz="9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Toleration</a:t>
            </a:r>
            <a:endParaRPr lang="en-US" sz="9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229" y="3627619"/>
            <a:ext cx="5383633" cy="2073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Frederick expanded religious toleration in Prussia, but still favored Protestants for key government posts.</a:t>
            </a:r>
            <a:endParaRPr lang="en-US" sz="3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http://farm4.staticflickr.com/3266/2407220918_da81a1333c_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677" y1="50586" x2="2604" y2="91016"/>
                        <a14:foregroundMark x1="7682" y1="89453" x2="29036" y2="97266"/>
                        <a14:foregroundMark x1="59505" y1="97559" x2="91927" y2="81836"/>
                        <a14:foregroundMark x1="77474" y1="96582" x2="83203" y2="74121"/>
                        <a14:foregroundMark x1="49349" y1="4297" x2="49349" y2="4297"/>
                        <a14:foregroundMark x1="25391" y1="43652" x2="25391" y2="43652"/>
                        <a14:foregroundMark x1="23568" y1="34375" x2="22396" y2="49219"/>
                        <a14:foregroundMark x1="21484" y1="89453" x2="34115" y2="69434"/>
                        <a14:foregroundMark x1="18880" y1="26563" x2="18880" y2="26563"/>
                        <a14:foregroundMark x1="21224" y1="30176" x2="21224" y2="30176"/>
                        <a14:foregroundMark x1="19401" y1="28809" x2="19401" y2="28809"/>
                        <a14:backgroundMark x1="66406" y1="10254" x2="96615" y2="57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4869655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22372" y="6332815"/>
            <a:ext cx="2831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5" tooltip="Attribution-ShareAlike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accent3"/>
                </a:solidFill>
                <a:latin typeface="Arial" panose="020B0604020202020204" pitchFamily="34" charset="0"/>
                <a:hlinkClick r:id="rId6"/>
              </a:rPr>
              <a:t>disavian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96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56" y="365125"/>
            <a:ext cx="11391254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b="1" dirty="0" smtClean="0">
                <a:ln/>
                <a:solidFill>
                  <a:schemeClr val="accent4"/>
                </a:solidFill>
              </a:rPr>
              <a:t>Enlightened Absolutism</a:t>
            </a:r>
            <a:endParaRPr lang="en-US" sz="6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540" y="2192796"/>
            <a:ext cx="6252883" cy="39707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Absolutists in the 18</a:t>
            </a:r>
            <a:r>
              <a:rPr lang="en-US" sz="5400" baseline="30000" dirty="0" smtClean="0">
                <a:solidFill>
                  <a:schemeClr val="bg1"/>
                </a:solidFill>
              </a:rPr>
              <a:t>th</a:t>
            </a:r>
            <a:r>
              <a:rPr lang="en-US" sz="5400" dirty="0" smtClean="0">
                <a:solidFill>
                  <a:schemeClr val="bg1"/>
                </a:solidFill>
              </a:rPr>
              <a:t> century attempted to apply the principles of the Enlightenment in their kingdoms.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 descr="File:Friedrich Zweite 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02" y="1591396"/>
            <a:ext cx="2543469" cy="31126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Johann-Baptist Lampi d. Ä.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4845" y="1959629"/>
            <a:ext cx="2481008" cy="3106303"/>
          </a:xfrm>
          <a:prstGeom prst="ellipse">
            <a:avLst/>
          </a:prstGeom>
          <a:noFill/>
        </p:spPr>
      </p:pic>
      <p:pic>
        <p:nvPicPr>
          <p:cNvPr id="6" name="Picture 6" descr="File:Georg Decker 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9998" y="3469309"/>
            <a:ext cx="2526460" cy="3106303"/>
          </a:xfrm>
          <a:prstGeom prst="ellipse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06305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106906"/>
            <a:ext cx="7456571" cy="50081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The officer says: "Do not argue--drill!" </a:t>
            </a:r>
            <a:endParaRPr lang="en-US" sz="3200" dirty="0" smtClean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The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tax collector: "Do not argue--pay!" </a:t>
            </a:r>
            <a:endParaRPr lang="en-US" sz="3200" dirty="0" smtClean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The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pastor: "Do not argue--believe!" </a:t>
            </a:r>
            <a:endParaRPr lang="en-US" sz="3200" dirty="0" smtClean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Only </a:t>
            </a:r>
            <a:r>
              <a:rPr lang="en-US" sz="43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one ruler in the world says: "Argue as much as you please, but obey</a:t>
            </a:r>
            <a:r>
              <a:rPr lang="en-US" sz="43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!“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	</a:t>
            </a:r>
            <a:r>
              <a:rPr lang="en-US" sz="3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-- Kant, “What Is Enlightenment?”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4" name="Picture 2" descr="File:Immanuel Kant (painted portrai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773" y="1227220"/>
            <a:ext cx="3203577" cy="4042610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27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ohenfriedeberg.Attack.of.Prussian.Infantry.17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r="1022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5" y="750136"/>
            <a:ext cx="6280484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MILITARISM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558" y="4283243"/>
            <a:ext cx="7026442" cy="1653089"/>
          </a:xfrm>
          <a:solidFill>
            <a:schemeClr val="dk1">
              <a:alpha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Frederick continued to support a highly militarized state, contrary to the principles of the Enlightenment.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42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342900"/>
            <a:ext cx="52292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04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50000"/>
              </a:schemeClr>
            </a:gs>
            <a:gs pos="63000">
              <a:srgbClr val="7F4546"/>
            </a:gs>
            <a:gs pos="86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Johann-Baptist Lampi d. Ä.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206" y="528356"/>
            <a:ext cx="4682359" cy="5862468"/>
          </a:xfrm>
          <a:prstGeom prst="ellipse">
            <a:avLst/>
          </a:prstGeom>
          <a:noFill/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715736" y="648153"/>
            <a:ext cx="6999514" cy="2723697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Catherine</a:t>
            </a:r>
            <a: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Great”</a:t>
            </a:r>
            <a:endParaRPr lang="en-US" sz="66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1570" y="4071175"/>
            <a:ext cx="561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Russia</a:t>
            </a:r>
            <a:endParaRPr lang="en-US" sz="88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4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912" y="955675"/>
            <a:ext cx="6457788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Assassination?</a:t>
            </a:r>
            <a:endParaRPr lang="en-US" sz="6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0" y="3162300"/>
            <a:ext cx="5753100" cy="2476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Catherine’s husband, Peter III, died less than a year after taking the throne – likely by assassination.</a:t>
            </a:r>
            <a:endParaRPr lang="en-US" sz="3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File:Antropov Peter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70731"/>
            <a:ext cx="4838862" cy="60872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25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50000"/>
              </a:schemeClr>
            </a:gs>
            <a:gs pos="63000">
              <a:srgbClr val="7F4546"/>
            </a:gs>
            <a:gs pos="86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Johann-Baptist Lampi d. Ä.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206" y="528356"/>
            <a:ext cx="4682359" cy="5862468"/>
          </a:xfrm>
          <a:prstGeom prst="ellipse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1123950" y="890306"/>
            <a:ext cx="5369006" cy="2931234"/>
          </a:xfrm>
          <a:prstGeom prst="wedgeRoundRectCallout">
            <a:avLst>
              <a:gd name="adj1" fmla="val 85992"/>
              <a:gd name="adj2" fmla="val 13108"/>
              <a:gd name="adj3" fmla="val 16667"/>
            </a:avLst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04949" y="1031739"/>
            <a:ext cx="4743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BFC6BE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And I </a:t>
            </a:r>
            <a:r>
              <a:rPr lang="en-US" sz="8000" dirty="0" smtClean="0">
                <a:solidFill>
                  <a:srgbClr val="BFC6BE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helped!</a:t>
            </a:r>
            <a:endParaRPr lang="en-US" sz="8000" dirty="0">
              <a:solidFill>
                <a:srgbClr val="BFC6BE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99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3.staticflickr.com/2567/3994664725_d25eeb569f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7869" b="14448"/>
          <a:stretch/>
        </p:blipFill>
        <p:spPr bwMode="auto">
          <a:xfrm>
            <a:off x="24063" y="-24063"/>
            <a:ext cx="12167937" cy="69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24063"/>
            <a:ext cx="12216063" cy="6930190"/>
          </a:xfrm>
          <a:prstGeom prst="rect">
            <a:avLst/>
          </a:prstGeom>
          <a:gradFill flip="none" rotWithShape="1">
            <a:gsLst>
              <a:gs pos="17000">
                <a:schemeClr val="tx1">
                  <a:alpha val="80000"/>
                </a:schemeClr>
              </a:gs>
              <a:gs pos="46000">
                <a:srgbClr val="ECEFEB">
                  <a:lumMod val="0"/>
                  <a:alpha val="50000"/>
                </a:srgbClr>
              </a:gs>
              <a:gs pos="78000">
                <a:schemeClr val="tx1">
                  <a:alpha val="8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41981" y="6308753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geishaboy500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File:Denis Diderot 1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91" y="986504"/>
            <a:ext cx="3932351" cy="48849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49465" y="615607"/>
            <a:ext cx="7145926" cy="1325563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PATRONAGE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712" y="2393537"/>
            <a:ext cx="63525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Catherine purchased Diderot’s library...</a:t>
            </a:r>
          </a:p>
          <a:p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paid him a salary to be her “librarian.”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9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6396990" cy="3673475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</a:rPr>
              <a:t>Queens </a:t>
            </a:r>
            <a:r>
              <a:rPr lang="en-US" sz="9600" b="1" dirty="0" smtClean="0">
                <a:solidFill>
                  <a:schemeClr val="bg1"/>
                </a:solidFill>
              </a:rPr>
              <a:t/>
            </a:r>
            <a:br>
              <a:rPr lang="en-US" sz="9600" b="1" dirty="0" smtClean="0">
                <a:solidFill>
                  <a:schemeClr val="bg1"/>
                </a:solidFill>
              </a:rPr>
            </a:br>
            <a:r>
              <a:rPr lang="en-US" sz="9600" b="1" dirty="0" smtClean="0">
                <a:solidFill>
                  <a:schemeClr val="bg1"/>
                </a:solidFill>
              </a:rPr>
              <a:t>Dig Me!</a:t>
            </a:r>
            <a:endParaRPr lang="en-US" sz="9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brainpickings.org/wp-content/uploads/2013/11/voltai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91" y="0"/>
            <a:ext cx="5795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43891" y="4400550"/>
            <a:ext cx="5109209" cy="1695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Catherine corresponded with Voltaire, who appreciated her flattery.</a:t>
            </a:r>
            <a:endParaRPr lang="en-US" sz="3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00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0452" y="384175"/>
            <a:ext cx="6991548" cy="2492375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Pugachev’s</a:t>
            </a:r>
            <a:r>
              <a:rPr lang="en-US" sz="8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Rebellion</a:t>
            </a:r>
            <a:endParaRPr lang="en-US" sz="8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070225"/>
            <a:ext cx="5181600" cy="777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1773-1775</a:t>
            </a:r>
            <a:endParaRPr lang="en-US" sz="4400" b="1" dirty="0">
              <a:solidFill>
                <a:schemeClr val="accent3">
                  <a:lumMod val="40000"/>
                  <a:lumOff val="6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122" name="Picture 2" descr="File:Pugachy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0452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6975" y="4137025"/>
            <a:ext cx="4972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Uprising of peasants &amp; Cossacks on the Russian frontier</a:t>
            </a:r>
            <a:endParaRPr lang="en-US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99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50000"/>
              </a:schemeClr>
            </a:gs>
            <a:gs pos="63000">
              <a:srgbClr val="7F4546"/>
            </a:gs>
            <a:gs pos="86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ras Shevchenko. Suvorov sends Pugachev to Moscow. [1841, late - 1842, the beginning. St. Petersburg]. Reproduced by polytypage. 6,7 : 10,7 cm. Reproduced on page 77 of the book «History of Suvorov»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6" b="5240"/>
          <a:stretch/>
        </p:blipFill>
        <p:spPr bwMode="auto">
          <a:xfrm>
            <a:off x="838200" y="-19051"/>
            <a:ext cx="10584487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213225"/>
            <a:ext cx="10584487" cy="1325563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ln w="38100" cmpd="sng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CRUSHED</a:t>
            </a:r>
            <a:endParaRPr lang="en-US" sz="13800" b="1" dirty="0">
              <a:ln w="38100" cmpd="sng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346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ile:Denis Diderot 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79" y="3562685"/>
            <a:ext cx="2221680" cy="27598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56" y="365125"/>
            <a:ext cx="11391254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b="1" dirty="0" smtClean="0">
                <a:ln/>
                <a:solidFill>
                  <a:schemeClr val="accent4"/>
                </a:solidFill>
              </a:rPr>
              <a:t>Enlightened Absolutism</a:t>
            </a:r>
            <a:endParaRPr lang="en-US" sz="6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1095" y="2192796"/>
            <a:ext cx="5944758" cy="39707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Many philosophes supported strong monarchy as the best tool to implement the goals and ideals of the Enlightenment.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www.brainpickings.org/wp-content/uploads/2013/11/volta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8" y="1899961"/>
            <a:ext cx="2266588" cy="26823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le:Immanuel Kant (painted portrait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27" y="2249997"/>
            <a:ext cx="2221680" cy="2803549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01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thumb/1/1e/USSR_stamp_E.Pugachev_1973_4k.jpg/1024px-USSR_stamp_E.Pugachev_1973_4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91" y="0"/>
            <a:ext cx="9528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58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e/USSR_stamp_E.Pugachev_1973_4k.jpg/1024px-USSR_stamp_E.Pugachev_1973_4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91" y="0"/>
            <a:ext cx="9528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906127"/>
          </a:xfrm>
          <a:prstGeom prst="rect">
            <a:avLst/>
          </a:prstGeom>
          <a:gradFill flip="none" rotWithShape="1">
            <a:gsLst>
              <a:gs pos="17000">
                <a:schemeClr val="tx1">
                  <a:alpha val="80000"/>
                </a:schemeClr>
              </a:gs>
              <a:gs pos="46000">
                <a:srgbClr val="ECEFEB">
                  <a:lumMod val="0"/>
                  <a:alpha val="50000"/>
                </a:srgbClr>
              </a:gs>
              <a:gs pos="78000">
                <a:schemeClr val="tx1">
                  <a:alpha val="8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2343149"/>
            <a:ext cx="7543800" cy="3833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1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 would </a:t>
            </a:r>
            <a:r>
              <a:rPr lang="en-US" sz="51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Pugachev</a:t>
            </a:r>
            <a:r>
              <a:rPr lang="en-US" sz="51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have been celebrated as a hero during the Soviet era?</a:t>
            </a:r>
            <a:endParaRPr lang="en-US" sz="51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7083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3/3e/Yuriev_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89" y="0"/>
            <a:ext cx="9632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126" y="3579561"/>
            <a:ext cx="9632022" cy="1730375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</a:t>
            </a:r>
            <a:endParaRPr lang="en-US" sz="13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-1776664" y="3315786"/>
            <a:ext cx="15849600" cy="1901825"/>
          </a:xfrm>
          <a:prstGeom prst="mathMultiply">
            <a:avLst>
              <a:gd name="adj1" fmla="val 612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43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3/3e/Yuriev_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89" y="0"/>
            <a:ext cx="9632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12191999" cy="6906127"/>
          </a:xfrm>
          <a:prstGeom prst="rect">
            <a:avLst/>
          </a:prstGeom>
          <a:gradFill flip="none" rotWithShape="1">
            <a:gsLst>
              <a:gs pos="17000">
                <a:schemeClr val="tx1">
                  <a:alpha val="80000"/>
                </a:schemeClr>
              </a:gs>
              <a:gs pos="46000">
                <a:srgbClr val="ECEFEB">
                  <a:lumMod val="0"/>
                  <a:alpha val="50000"/>
                </a:srgbClr>
              </a:gs>
              <a:gs pos="78000">
                <a:schemeClr val="tx1">
                  <a:alpha val="8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093494" y="1115929"/>
            <a:ext cx="8518359" cy="2661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Catherine was too dependent on the support of the nobility to make serious modernizing reforms (e.g., serfdom).</a:t>
            </a:r>
            <a:endParaRPr lang="en-US" sz="4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7997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arm4.staticflickr.com/3772/11213569656_16521873c8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0" t="8942" r="1818" b="25085"/>
          <a:stretch/>
        </p:blipFill>
        <p:spPr bwMode="auto">
          <a:xfrm>
            <a:off x="-72189" y="-24063"/>
            <a:ext cx="12264189" cy="69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8" y="675870"/>
            <a:ext cx="5249779" cy="4088636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true.</a:t>
            </a:r>
            <a:endParaRPr lang="en-US" sz="10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06" y="6311900"/>
            <a:ext cx="4502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Simon du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Vinage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pload.wikimedia.org/wikipedia/commons/thumb/9/9d/Georg_Decker_001.jpg/625px-Georg_Decker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34" y="528356"/>
            <a:ext cx="4770889" cy="5862468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715736" y="648153"/>
            <a:ext cx="6999514" cy="2723697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II</a:t>
            </a:r>
            <a: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66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1570" y="4071175"/>
            <a:ext cx="561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B7797A">
                    <a:lumMod val="60000"/>
                    <a:lumOff val="40000"/>
                  </a:srgbClr>
                </a:solidFill>
                <a:latin typeface="Lucida Handwriting" panose="03010101010101010101" pitchFamily="66" charset="0"/>
              </a:rPr>
              <a:t>Austria</a:t>
            </a:r>
            <a:endParaRPr lang="en-US" sz="8800" dirty="0">
              <a:solidFill>
                <a:srgbClr val="B7797A">
                  <a:lumMod val="60000"/>
                  <a:lumOff val="40000"/>
                </a:srgbClr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12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pload.wikimedia.org/wikipedia/commons/thumb/9/9d/Georg_Decker_001.jpg/625px-Georg_Decker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34" y="528356"/>
            <a:ext cx="4770889" cy="5862468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16571" y="528357"/>
            <a:ext cx="6718163" cy="5862468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</a:t>
            </a:r>
            <a:r>
              <a:rPr lang="en-US" sz="8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Radical</a:t>
            </a:r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LEAST </a:t>
            </a:r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Effective</a:t>
            </a:r>
            <a:endParaRPr lang="en-US" sz="6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79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11937" y="519816"/>
            <a:ext cx="11371927" cy="1325563"/>
          </a:xfrm>
        </p:spPr>
        <p:txBody>
          <a:bodyPr>
            <a:noAutofit/>
          </a:bodyPr>
          <a:lstStyle/>
          <a:p>
            <a:r>
              <a:rPr lang="en-US" sz="57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Co-Ruler with Maria Theresa</a:t>
            </a:r>
            <a:endParaRPr lang="en-US" sz="57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045" y="1603228"/>
            <a:ext cx="361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ucida Handwriting" panose="03010101010101010101" pitchFamily="66" charset="0"/>
              </a:rPr>
              <a:t>1765-1780</a:t>
            </a:r>
            <a:endParaRPr lang="en-US" sz="4400" b="1" dirty="0">
              <a:solidFill>
                <a:schemeClr val="accent3">
                  <a:lumMod val="60000"/>
                  <a:lumOff val="4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2290" name="Picture 2" descr="File:Kaiserin Maria Theresia (HR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00" y="1627291"/>
            <a:ext cx="3802953" cy="4714405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upload.wikimedia.org/wikipedia/commons/thumb/9/9d/Georg_Decker_001.jpg/625px-Georg_Decker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20" y="1627291"/>
            <a:ext cx="3836593" cy="4714405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ile:Wappen Kaiser Joseph II. 1765 (Groß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7" y="3423280"/>
            <a:ext cx="2855183" cy="291841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154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3350" y="365125"/>
            <a:ext cx="8248650" cy="3063875"/>
          </a:xfrm>
        </p:spPr>
        <p:txBody>
          <a:bodyPr>
            <a:noAutofit/>
          </a:bodyPr>
          <a:lstStyle/>
          <a:p>
            <a:pPr algn="ctr"/>
            <a:r>
              <a:rPr lang="en-US" sz="10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Religious</a:t>
            </a:r>
            <a:r>
              <a:rPr lang="en-US" sz="9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Toleration</a:t>
            </a:r>
            <a:endParaRPr lang="en-US" sz="9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9167" y="3627619"/>
            <a:ext cx="5407696" cy="2073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Joseph’s generous religious toleration policy included private worship for Jews.</a:t>
            </a:r>
            <a:endParaRPr lang="en-US" sz="3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2372" y="6332815"/>
            <a:ext cx="2831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B7797A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rgbClr val="B7797A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rgbClr val="B7797A"/>
                </a:solidFill>
                <a:latin typeface="Arial" panose="020B0604020202020204" pitchFamily="34" charset="0"/>
                <a:hlinkClick r:id="rId4"/>
              </a:rPr>
              <a:t>disavian</a:t>
            </a:r>
            <a:endParaRPr lang="en-US" sz="1400" dirty="0">
              <a:solidFill>
                <a:srgbClr val="B7797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2727"/>
            <a:ext cx="4153651" cy="44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10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thumb/b/be/Ethnographic_map_of_austrian_monarchy_czoernig_1855.jpg/1280px-Ethnographic_map_of_austrian_monarchy_czoernig_1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1608" r="735" b="22509"/>
          <a:stretch/>
        </p:blipFill>
        <p:spPr bwMode="auto">
          <a:xfrm>
            <a:off x="-48126" y="-80211"/>
            <a:ext cx="12256168" cy="70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0211"/>
            <a:ext cx="2775284" cy="2390274"/>
          </a:xfrm>
          <a:solidFill>
            <a:srgbClr val="F9F0DF"/>
          </a:solidFill>
          <a:effectLst>
            <a:softEdge rad="127000"/>
          </a:effectLst>
        </p:spPr>
        <p:txBody>
          <a:bodyPr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>Map of the </a:t>
            </a:r>
            <a:r>
              <a:rPr lang="en-US" b="1" dirty="0" smtClean="0"/>
              <a:t>Austrian Empire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5284" y="3753852"/>
            <a:ext cx="9416717" cy="1219202"/>
          </a:xfrm>
          <a:gradFill>
            <a:gsLst>
              <a:gs pos="0">
                <a:schemeClr val="accent6">
                  <a:lumMod val="50000"/>
                </a:schemeClr>
              </a:gs>
              <a:gs pos="50000">
                <a:srgbClr val="7F4546"/>
              </a:gs>
              <a:gs pos="100000">
                <a:schemeClr val="accent6">
                  <a:lumMod val="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Multi-Ethnic Empire</a:t>
            </a:r>
          </a:p>
        </p:txBody>
      </p:sp>
    </p:spTree>
    <p:extLst>
      <p:ext uri="{BB962C8B-B14F-4D97-AF65-F5344CB8AC3E}">
        <p14:creationId xmlns:p14="http://schemas.microsoft.com/office/powerpoint/2010/main" val="2738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8.staticflickr.com/7276/7458970776_9c4617f731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" y="0"/>
            <a:ext cx="11704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231" y="5017169"/>
            <a:ext cx="10177912" cy="1325563"/>
          </a:xfrm>
        </p:spPr>
        <p:txBody>
          <a:bodyPr>
            <a:normAutofit/>
          </a:bodyPr>
          <a:lstStyle/>
          <a:p>
            <a:pPr algn="r"/>
            <a:r>
              <a:rPr lang="en-US" sz="5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“TOP DOWN” APPROACH</a:t>
            </a:r>
            <a:endParaRPr lang="en-US" sz="5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005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thumb/b/be/Ethnographic_map_of_austrian_monarchy_czoernig_1855.jpg/1280px-Ethnographic_map_of_austrian_monarchy_czoernig_1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1608" r="735" b="22509"/>
          <a:stretch/>
        </p:blipFill>
        <p:spPr bwMode="auto">
          <a:xfrm>
            <a:off x="-48126" y="-80211"/>
            <a:ext cx="12256168" cy="70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 rot="19868230">
            <a:off x="3709206" y="1462122"/>
            <a:ext cx="887279" cy="148989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4090200">
            <a:off x="6454651" y="-326424"/>
            <a:ext cx="887279" cy="4356483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6773029">
            <a:off x="6853115" y="1631547"/>
            <a:ext cx="887279" cy="529043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3760394" flipV="1">
            <a:off x="2139657" y="2165754"/>
            <a:ext cx="887279" cy="3530085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53779" flipV="1">
            <a:off x="4034209" y="3421066"/>
            <a:ext cx="887279" cy="231612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034" y="4637382"/>
            <a:ext cx="6820591" cy="1812760"/>
          </a:xfrm>
          <a:gradFill>
            <a:gsLst>
              <a:gs pos="0">
                <a:schemeClr val="accent6">
                  <a:lumMod val="50000"/>
                </a:schemeClr>
              </a:gs>
              <a:gs pos="50000">
                <a:srgbClr val="7F4546"/>
              </a:gs>
              <a:gs pos="100000">
                <a:schemeClr val="accent6">
                  <a:lumMod val="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Centralization</a:t>
            </a:r>
            <a:endParaRPr lang="en-US" sz="54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of Administration</a:t>
            </a:r>
            <a:endParaRPr lang="en-US" sz="4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2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3/3e/Yuriev_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89" y="0"/>
            <a:ext cx="9632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189" y="403225"/>
            <a:ext cx="9632022" cy="1730375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</a:t>
            </a:r>
            <a:endParaRPr lang="en-US" sz="13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793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3/3e/Yuriev_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89" y="0"/>
            <a:ext cx="9632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12191999" cy="6906127"/>
          </a:xfrm>
          <a:prstGeom prst="rect">
            <a:avLst/>
          </a:prstGeom>
          <a:gradFill flip="none" rotWithShape="1">
            <a:gsLst>
              <a:gs pos="17000">
                <a:schemeClr val="tx1">
                  <a:alpha val="80000"/>
                </a:schemeClr>
              </a:gs>
              <a:gs pos="46000">
                <a:srgbClr val="ECEFEB">
                  <a:lumMod val="0"/>
                  <a:alpha val="50000"/>
                </a:srgbClr>
              </a:gs>
              <a:gs pos="78000">
                <a:schemeClr val="tx1">
                  <a:alpha val="8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D6A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189" y="403225"/>
            <a:ext cx="9632022" cy="1730375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</a:t>
            </a:r>
            <a:endParaRPr lang="en-US" sz="13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400299" y="2911642"/>
            <a:ext cx="7543800" cy="3265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Joseph abolished “serfdom” and granted more rights to peasants </a:t>
            </a:r>
            <a:r>
              <a:rPr lang="en-US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(although landlords retained some control).</a:t>
            </a:r>
            <a:endParaRPr lang="en-US" sz="3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0441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pload.wikimedia.org/wikipedia/commons/thumb/9/9d/Georg_Decker_001.jpg/625px-Georg_Decker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34" y="528356"/>
            <a:ext cx="4770889" cy="5862468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16571" y="528357"/>
            <a:ext cx="6718163" cy="5862468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</a:t>
            </a:r>
            <a:r>
              <a:rPr lang="en-US" sz="8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Radical</a:t>
            </a:r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LEAST </a:t>
            </a:r>
            <a: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Effective</a:t>
            </a:r>
            <a:endParaRPr lang="en-US" sz="6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410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arm6.staticflickr.com/5246/5379549514_d114e30be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-351" r="8100" b="351"/>
          <a:stretch/>
        </p:blipFill>
        <p:spPr bwMode="auto">
          <a:xfrm>
            <a:off x="24062" y="0"/>
            <a:ext cx="1217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0"/>
            <a:ext cx="12200020" cy="6906127"/>
          </a:xfrm>
          <a:prstGeom prst="rect">
            <a:avLst/>
          </a:prstGeom>
          <a:gradFill flip="none" rotWithShape="1">
            <a:gsLst>
              <a:gs pos="37000">
                <a:srgbClr val="ECEFEB">
                  <a:lumMod val="0"/>
                  <a:alpha val="0"/>
                </a:srgbClr>
              </a:gs>
              <a:gs pos="86000">
                <a:schemeClr val="tx1">
                  <a:alpha val="8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D6A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5133" y="4600240"/>
            <a:ext cx="6737686" cy="132556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Joseph’s successors undid many of his reforms.</a:t>
            </a:r>
            <a:endParaRPr lang="en-US" sz="48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5255" y="6419071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NoDerivs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Matt McGee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arm8.staticflickr.com/7148/6693347011_3949dbd3b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14661"/>
          <a:stretch/>
        </p:blipFill>
        <p:spPr bwMode="auto">
          <a:xfrm>
            <a:off x="0" y="-24062"/>
            <a:ext cx="12192000" cy="69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379" y="649705"/>
            <a:ext cx="10515600" cy="3433763"/>
          </a:xfrm>
        </p:spPr>
        <p:txBody>
          <a:bodyPr>
            <a:normAutofit/>
          </a:bodyPr>
          <a:lstStyle/>
          <a:p>
            <a:pPr marL="288925" indent="-288925">
              <a:buNone/>
            </a:pPr>
            <a:r>
              <a:rPr lang="en-US" sz="4400" b="1" dirty="0" smtClean="0">
                <a:latin typeface="+mj-lt"/>
              </a:rPr>
              <a:t>“Here lies Joseph II, who failed in all he undertook.”</a:t>
            </a:r>
          </a:p>
          <a:p>
            <a:pPr marL="0" indent="0">
              <a:buNone/>
            </a:pPr>
            <a:r>
              <a:rPr lang="en-US" sz="4400" b="1" dirty="0" smtClean="0">
                <a:latin typeface="+mj-lt"/>
              </a:rPr>
              <a:t>	    	    </a:t>
            </a:r>
            <a:r>
              <a:rPr lang="en-US" sz="3200" b="1" dirty="0" smtClean="0">
                <a:latin typeface="+mj-lt"/>
              </a:rPr>
              <a:t>-- Self-Suggested Epitaph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99842" y="6300355"/>
            <a:ext cx="4403770" cy="369332"/>
          </a:xfrm>
          <a:prstGeom prst="rect">
            <a:avLst/>
          </a:prstGeom>
          <a:solidFill>
            <a:srgbClr val="F9F0DF">
              <a:alpha val="70000"/>
            </a:srgb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NoDerivs License"/>
              </a:rPr>
              <a:t>Some rights reserved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Chad McDonald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50000"/>
              </a:schemeClr>
            </a:gs>
            <a:gs pos="63000">
              <a:srgbClr val="7F4546"/>
            </a:gs>
            <a:gs pos="86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887641"/>
            <a:ext cx="10515600" cy="5121275"/>
          </a:xfrm>
        </p:spPr>
        <p:txBody>
          <a:bodyPr>
            <a:noAutofit/>
          </a:bodyPr>
          <a:lstStyle/>
          <a:p>
            <a:pPr algn="ctr"/>
            <a:r>
              <a:rPr lang="en-US" sz="19900" b="1" dirty="0" smtClean="0">
                <a:solidFill>
                  <a:schemeClr val="bg1"/>
                </a:solidFill>
              </a:rPr>
              <a:t>IT’S A </a:t>
            </a:r>
            <a:br>
              <a:rPr lang="en-US" sz="19900" b="1" dirty="0" smtClean="0">
                <a:solidFill>
                  <a:schemeClr val="bg1"/>
                </a:solidFill>
              </a:rPr>
            </a:br>
            <a:r>
              <a:rPr lang="en-US" sz="199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TRAP</a:t>
            </a:r>
            <a:r>
              <a:rPr lang="en-US" sz="19900" b="1" dirty="0" smtClean="0">
                <a:solidFill>
                  <a:schemeClr val="bg1"/>
                </a:solidFill>
              </a:rPr>
              <a:t>!</a:t>
            </a:r>
            <a:endParaRPr lang="en-US" sz="19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90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50000"/>
              </a:schemeClr>
            </a:gs>
            <a:gs pos="63000">
              <a:srgbClr val="7F4546"/>
            </a:gs>
            <a:gs pos="86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531" y="216915"/>
            <a:ext cx="11075164" cy="648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T</a:t>
            </a:r>
            <a:r>
              <a:rPr lang="en-US" sz="6000" b="1" dirty="0">
                <a:solidFill>
                  <a:srgbClr val="F4D6A8"/>
                </a:solidFill>
                <a:latin typeface="Versailles LT"/>
              </a:rPr>
              <a:t>OLERATION</a:t>
            </a:r>
            <a:r>
              <a:rPr lang="en-US" sz="6000" b="1" dirty="0">
                <a:solidFill>
                  <a:srgbClr val="F4D6A8"/>
                </a:solidFill>
              </a:rPr>
              <a:t> </a:t>
            </a:r>
            <a:r>
              <a:rPr lang="en-US" sz="44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of </a:t>
            </a:r>
            <a:r>
              <a:rPr lang="en-US" sz="4400" dirty="0">
                <a:solidFill>
                  <a:srgbClr val="F4D6A8"/>
                </a:solidFill>
                <a:latin typeface="BlackJack" panose="02000504030000020004" pitchFamily="2" charset="0"/>
              </a:rPr>
              <a:t>religious </a:t>
            </a:r>
            <a:r>
              <a:rPr lang="en-US" sz="44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minorities</a:t>
            </a:r>
          </a:p>
          <a:p>
            <a:pPr marL="4572000" indent="-457200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R</a:t>
            </a:r>
            <a:r>
              <a:rPr lang="en-US" sz="6600" b="1" dirty="0" smtClean="0">
                <a:solidFill>
                  <a:srgbClr val="F4D6A8"/>
                </a:solidFill>
                <a:latin typeface="Versailles LT"/>
              </a:rPr>
              <a:t>EFORM</a:t>
            </a:r>
            <a:r>
              <a:rPr lang="en-US" sz="6600" b="1" dirty="0" smtClean="0">
                <a:solidFill>
                  <a:srgbClr val="F4D6A8"/>
                </a:solidFill>
              </a:rPr>
              <a:t> </a:t>
            </a:r>
            <a:r>
              <a:rPr lang="en-US" sz="44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of institutions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A</a:t>
            </a:r>
            <a:r>
              <a:rPr lang="en-US" sz="6000" b="1" dirty="0" smtClean="0">
                <a:solidFill>
                  <a:srgbClr val="F4D6A8"/>
                </a:solidFill>
                <a:latin typeface="Versailles LT"/>
              </a:rPr>
              <a:t>BSOLUTISM</a:t>
            </a:r>
            <a:r>
              <a:rPr lang="en-US" sz="6000" b="1" dirty="0" smtClean="0">
                <a:solidFill>
                  <a:srgbClr val="F4D6A8"/>
                </a:solidFill>
              </a:rPr>
              <a:t> </a:t>
            </a:r>
            <a:r>
              <a:rPr lang="en-US" sz="40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(DUH!)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P</a:t>
            </a:r>
            <a:r>
              <a:rPr lang="en-US" sz="6000" b="1" dirty="0" smtClean="0">
                <a:solidFill>
                  <a:srgbClr val="F4D6A8"/>
                </a:solidFill>
                <a:latin typeface="Versailles LT"/>
              </a:rPr>
              <a:t>ATRONAGE</a:t>
            </a:r>
            <a:r>
              <a:rPr lang="en-US" sz="6000" b="1" dirty="0" smtClean="0">
                <a:solidFill>
                  <a:srgbClr val="F4D6A8"/>
                </a:solidFill>
              </a:rPr>
              <a:t> </a:t>
            </a:r>
            <a:r>
              <a:rPr lang="en-US" sz="40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of the philosophes</a:t>
            </a:r>
            <a:endParaRPr lang="en-US" sz="6000" b="1" dirty="0">
              <a:solidFill>
                <a:srgbClr val="F4D6A8"/>
              </a:solidFill>
              <a:latin typeface="BlackJack" panose="0200050403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531" y="313167"/>
            <a:ext cx="11075164" cy="648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T</a:t>
            </a:r>
            <a:endParaRPr lang="en-US" sz="4400" dirty="0" smtClean="0">
              <a:solidFill>
                <a:srgbClr val="F4D6A8"/>
              </a:solidFill>
              <a:latin typeface="BlackJack" panose="02000504030000020004" pitchFamily="2" charset="0"/>
            </a:endParaRPr>
          </a:p>
          <a:p>
            <a:pPr marL="4572000" indent="-457200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R</a:t>
            </a:r>
            <a:endParaRPr lang="en-US" sz="4400" dirty="0" smtClean="0">
              <a:solidFill>
                <a:srgbClr val="F4D6A8"/>
              </a:solidFill>
              <a:latin typeface="BlackJack" panose="02000504030000020004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A</a:t>
            </a:r>
            <a:endParaRPr lang="en-US" sz="4000" dirty="0" smtClean="0">
              <a:solidFill>
                <a:srgbClr val="F4D6A8"/>
              </a:solidFill>
              <a:latin typeface="BlackJack" panose="02000504030000020004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P</a:t>
            </a:r>
            <a:endParaRPr lang="en-US" sz="6000" b="1" dirty="0">
              <a:solidFill>
                <a:srgbClr val="F4D6A8"/>
              </a:solidFill>
              <a:latin typeface="BlackJack" panose="020005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97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:Friedrich Zweite 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48" y="1742630"/>
            <a:ext cx="3514921" cy="43014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le:Johann-Baptist Lampi d. Ä.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25" y="1742630"/>
            <a:ext cx="3428604" cy="4292725"/>
          </a:xfrm>
          <a:prstGeom prst="ellipse">
            <a:avLst/>
          </a:prstGeom>
          <a:noFill/>
        </p:spPr>
      </p:pic>
      <p:pic>
        <p:nvPicPr>
          <p:cNvPr id="1030" name="Picture 6" descr="File:Georg Decker 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61523" y="1742630"/>
            <a:ext cx="3491416" cy="429272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9" name="Rectangle 8"/>
          <p:cNvSpPr/>
          <p:nvPr/>
        </p:nvSpPr>
        <p:spPr>
          <a:xfrm>
            <a:off x="0" y="4920347"/>
            <a:ext cx="12192000" cy="1115008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D6A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4452"/>
            <a:ext cx="12192000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Enlightened Absolutists</a:t>
            </a:r>
            <a:endParaRPr lang="en-US" sz="6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4679" y="4914004"/>
            <a:ext cx="2786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Frederick II</a:t>
            </a:r>
            <a:endParaRPr lang="en-US" sz="3200" dirty="0" smtClean="0">
              <a:solidFill>
                <a:srgbClr val="BFC6BE">
                  <a:lumMod val="20000"/>
                  <a:lumOff val="80000"/>
                </a:srgbClr>
              </a:solidFill>
              <a:latin typeface="Versailles LT"/>
            </a:endParaRPr>
          </a:p>
          <a:p>
            <a:pPr algn="ctr"/>
            <a:r>
              <a:rPr lang="en-US" sz="3200" dirty="0" smtClean="0">
                <a:solidFill>
                  <a:srgbClr val="BFC6BE">
                    <a:lumMod val="20000"/>
                    <a:lumOff val="80000"/>
                  </a:srgbClr>
                </a:solidFill>
              </a:rPr>
              <a:t>(Prussia)</a:t>
            </a:r>
            <a:endParaRPr lang="en-US" sz="3200" dirty="0">
              <a:solidFill>
                <a:srgbClr val="BFC6BE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5978" y="4914004"/>
            <a:ext cx="2786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Catherine II</a:t>
            </a:r>
            <a:endParaRPr lang="en-US" sz="3200" dirty="0" smtClean="0">
              <a:solidFill>
                <a:srgbClr val="BFC6BE">
                  <a:lumMod val="20000"/>
                  <a:lumOff val="80000"/>
                </a:srgbClr>
              </a:solidFill>
              <a:latin typeface="Versailles LT"/>
            </a:endParaRPr>
          </a:p>
          <a:p>
            <a:pPr algn="ctr"/>
            <a:r>
              <a:rPr lang="en-US" sz="3200" dirty="0" smtClean="0">
                <a:solidFill>
                  <a:srgbClr val="BFC6BE">
                    <a:lumMod val="20000"/>
                    <a:lumOff val="80000"/>
                  </a:srgbClr>
                </a:solidFill>
              </a:rPr>
              <a:t>(Russia)</a:t>
            </a:r>
            <a:endParaRPr lang="en-US" sz="3200" dirty="0">
              <a:solidFill>
                <a:srgbClr val="BFC6BE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13859" y="4914004"/>
            <a:ext cx="2786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Joseph II</a:t>
            </a:r>
          </a:p>
          <a:p>
            <a:pPr algn="ctr"/>
            <a:r>
              <a:rPr lang="en-US" sz="3200" dirty="0" smtClean="0">
                <a:solidFill>
                  <a:srgbClr val="BFC6BE">
                    <a:lumMod val="20000"/>
                    <a:lumOff val="80000"/>
                  </a:srgbClr>
                </a:solidFill>
              </a:rPr>
              <a:t>(Austria)</a:t>
            </a:r>
            <a:endParaRPr lang="en-US" sz="3200" dirty="0">
              <a:solidFill>
                <a:srgbClr val="BFC6BE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33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thumb/d/d0/Partitions_of_Poland.png/1280px-Partitions_of_Polan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2" r="22265" b="7556"/>
          <a:stretch/>
        </p:blipFill>
        <p:spPr bwMode="auto">
          <a:xfrm>
            <a:off x="0" y="-32657"/>
            <a:ext cx="12192000" cy="6955971"/>
          </a:xfrm>
          <a:prstGeom prst="rect">
            <a:avLst/>
          </a:prstGeom>
          <a:solidFill>
            <a:schemeClr val="bg2">
              <a:lumMod val="20000"/>
              <a:lumOff val="80000"/>
              <a:alpha val="88000"/>
            </a:schemeClr>
          </a:solidFill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-32658"/>
            <a:ext cx="12192000" cy="6955971"/>
          </a:xfrm>
          <a:prstGeom prst="rect">
            <a:avLst/>
          </a:prstGeom>
          <a:gradFill flip="none" rotWithShape="1">
            <a:gsLst>
              <a:gs pos="33000">
                <a:schemeClr val="bg2">
                  <a:lumMod val="20000"/>
                  <a:lumOff val="80000"/>
                  <a:alpha val="80000"/>
                </a:schemeClr>
              </a:gs>
              <a:gs pos="100000">
                <a:schemeClr val="bg2">
                  <a:lumMod val="20000"/>
                  <a:lumOff val="80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D6A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56656"/>
            <a:ext cx="12192000" cy="3401144"/>
          </a:xfrm>
        </p:spPr>
        <p:txBody>
          <a:bodyPr>
            <a:noAutofit/>
          </a:bodyPr>
          <a:lstStyle/>
          <a:p>
            <a:r>
              <a:rPr lang="en-US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Partitions</a:t>
            </a:r>
            <a:r>
              <a:rPr lang="en-US" sz="1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1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Poland</a:t>
            </a:r>
            <a:endParaRPr lang="en-US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85646" y="6151306"/>
            <a:ext cx="4561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1E201F"/>
                </a:solidFill>
              </a:rPr>
              <a:t>Map Credit: </a:t>
            </a:r>
            <a:r>
              <a:rPr lang="en-US" sz="2400" dirty="0" smtClean="0">
                <a:solidFill>
                  <a:srgbClr val="1E201F"/>
                </a:solidFill>
                <a:latin typeface="Arial" panose="020B0604020202020204" pitchFamily="34" charset="0"/>
              </a:rPr>
              <a:t>Halibutt</a:t>
            </a:r>
            <a:r>
              <a:rPr lang="en-US" sz="2400" dirty="0">
                <a:solidFill>
                  <a:srgbClr val="1E201F"/>
                </a:solidFill>
              </a:rPr>
              <a:t> </a:t>
            </a:r>
            <a:r>
              <a:rPr lang="en-US" sz="2400" dirty="0" smtClean="0">
                <a:solidFill>
                  <a:srgbClr val="1E201F"/>
                </a:solidFill>
              </a:rPr>
              <a:t>(Wikipedia)</a:t>
            </a:r>
            <a:endParaRPr lang="en-US" sz="2400" dirty="0">
              <a:solidFill>
                <a:srgbClr val="1E20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16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le:Friedrich Zweite 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2" y="105690"/>
            <a:ext cx="1976451" cy="24187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726" y="1825625"/>
            <a:ext cx="993407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“Let us admit the truth:  the arts and philosophy extend to only the few; the vast mass, the common people and the bulk of the nobility, remain what nature has made them, that is to say savage beasts.”</a:t>
            </a:r>
          </a:p>
          <a:p>
            <a:pPr marL="0" indent="0">
              <a:buNone/>
            </a:pPr>
            <a:endParaRPr lang="en-US" sz="105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  -- Frederick the Great to Voltaire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ttp://www.brainpickings.org/wp-content/uploads/2013/11/voltai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060" y="4209529"/>
            <a:ext cx="1937920" cy="22933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38" y="4250029"/>
            <a:ext cx="6501863" cy="1210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b="27593"/>
          <a:stretch/>
        </p:blipFill>
        <p:spPr>
          <a:xfrm>
            <a:off x="0" y="-25399"/>
            <a:ext cx="12192000" cy="172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8304"/>
            <a:ext cx="4673600" cy="5629697"/>
          </a:xfrm>
          <a:prstGeom prst="rect">
            <a:avLst/>
          </a:prstGeom>
          <a:effectLst/>
        </p:spPr>
      </p:pic>
      <p:pic>
        <p:nvPicPr>
          <p:cNvPr id="14" name="Picture 13">
            <a:hlinkClick r:id="rId5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404" y="1701800"/>
            <a:ext cx="5482893" cy="2508600"/>
          </a:xfrm>
          <a:prstGeom prst="rect">
            <a:avLst/>
          </a:prstGeom>
        </p:spPr>
      </p:pic>
      <p:pic>
        <p:nvPicPr>
          <p:cNvPr id="15" name="Picture 3" descr="E:\Graphics\Stucco Social Media Icons\64px\stucco-facebook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138" y="5257799"/>
            <a:ext cx="1121108" cy="112110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Graphics\Stucco Social Media Icons\64px\stucco-twitter-64px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30" y="5257799"/>
            <a:ext cx="1121108" cy="112110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www.r-speightjr.com/wp-content/uploads/2013/05/youtube_icon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433" y="5257800"/>
            <a:ext cx="1121107" cy="11211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rId5"/>
          </p:cNvPr>
          <p:cNvSpPr/>
          <p:nvPr/>
        </p:nvSpPr>
        <p:spPr>
          <a:xfrm>
            <a:off x="0" y="-1"/>
            <a:ext cx="12192000" cy="42500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69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50000"/>
              </a:schemeClr>
            </a:gs>
            <a:gs pos="63000">
              <a:srgbClr val="7F4546"/>
            </a:gs>
            <a:gs pos="86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887641"/>
            <a:ext cx="10515600" cy="5121275"/>
          </a:xfrm>
        </p:spPr>
        <p:txBody>
          <a:bodyPr>
            <a:noAutofit/>
          </a:bodyPr>
          <a:lstStyle/>
          <a:p>
            <a:pPr algn="ctr"/>
            <a:r>
              <a:rPr lang="en-US" sz="19900" b="1" dirty="0" smtClean="0">
                <a:solidFill>
                  <a:schemeClr val="bg1"/>
                </a:solidFill>
              </a:rPr>
              <a:t>IT’S A </a:t>
            </a:r>
            <a:br>
              <a:rPr lang="en-US" sz="19900" b="1" dirty="0" smtClean="0">
                <a:solidFill>
                  <a:schemeClr val="bg1"/>
                </a:solidFill>
              </a:rPr>
            </a:br>
            <a:r>
              <a:rPr lang="en-US" sz="199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TRAP</a:t>
            </a:r>
            <a:r>
              <a:rPr lang="en-US" sz="19900" b="1" dirty="0" smtClean="0">
                <a:solidFill>
                  <a:schemeClr val="bg1"/>
                </a:solidFill>
              </a:rPr>
              <a:t>!</a:t>
            </a:r>
            <a:endParaRPr lang="en-US" sz="19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84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50000"/>
              </a:schemeClr>
            </a:gs>
            <a:gs pos="63000">
              <a:srgbClr val="7F4546"/>
            </a:gs>
            <a:gs pos="86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531" y="216915"/>
            <a:ext cx="11075164" cy="648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T</a:t>
            </a:r>
            <a:r>
              <a:rPr lang="en-US" sz="6000" b="1" dirty="0">
                <a:solidFill>
                  <a:srgbClr val="F4D6A8"/>
                </a:solidFill>
                <a:latin typeface="Versailles LT"/>
              </a:rPr>
              <a:t>OLERATION</a:t>
            </a:r>
            <a:r>
              <a:rPr lang="en-US" sz="6000" b="1" dirty="0">
                <a:solidFill>
                  <a:srgbClr val="F4D6A8"/>
                </a:solidFill>
              </a:rPr>
              <a:t> </a:t>
            </a:r>
            <a:r>
              <a:rPr lang="en-US" sz="44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of </a:t>
            </a:r>
            <a:r>
              <a:rPr lang="en-US" sz="4400" dirty="0">
                <a:solidFill>
                  <a:srgbClr val="F4D6A8"/>
                </a:solidFill>
                <a:latin typeface="BlackJack" panose="02000504030000020004" pitchFamily="2" charset="0"/>
              </a:rPr>
              <a:t>religious </a:t>
            </a:r>
            <a:r>
              <a:rPr lang="en-US" sz="44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minorities</a:t>
            </a:r>
          </a:p>
          <a:p>
            <a:pPr marL="4572000" indent="-457200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R</a:t>
            </a:r>
            <a:r>
              <a:rPr lang="en-US" sz="6600" b="1" dirty="0" smtClean="0">
                <a:solidFill>
                  <a:srgbClr val="F4D6A8"/>
                </a:solidFill>
                <a:latin typeface="Versailles LT"/>
              </a:rPr>
              <a:t>EFORM</a:t>
            </a:r>
            <a:r>
              <a:rPr lang="en-US" sz="6600" b="1" dirty="0" smtClean="0">
                <a:solidFill>
                  <a:srgbClr val="F4D6A8"/>
                </a:solidFill>
              </a:rPr>
              <a:t> </a:t>
            </a:r>
            <a:r>
              <a:rPr lang="en-US" sz="44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of institutions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A</a:t>
            </a:r>
            <a:r>
              <a:rPr lang="en-US" sz="6000" b="1" dirty="0" smtClean="0">
                <a:solidFill>
                  <a:srgbClr val="F4D6A8"/>
                </a:solidFill>
                <a:latin typeface="Versailles LT"/>
              </a:rPr>
              <a:t>BSOLUTISM</a:t>
            </a:r>
            <a:r>
              <a:rPr lang="en-US" sz="6000" b="1" dirty="0" smtClean="0">
                <a:solidFill>
                  <a:srgbClr val="F4D6A8"/>
                </a:solidFill>
              </a:rPr>
              <a:t> </a:t>
            </a:r>
            <a:r>
              <a:rPr lang="en-US" sz="40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(DUH!)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P</a:t>
            </a:r>
            <a:r>
              <a:rPr lang="en-US" sz="6000" b="1" dirty="0" smtClean="0">
                <a:solidFill>
                  <a:srgbClr val="F4D6A8"/>
                </a:solidFill>
                <a:latin typeface="Versailles LT"/>
              </a:rPr>
              <a:t>ATRONAGE</a:t>
            </a:r>
            <a:r>
              <a:rPr lang="en-US" sz="6000" b="1" dirty="0" smtClean="0">
                <a:solidFill>
                  <a:srgbClr val="F4D6A8"/>
                </a:solidFill>
              </a:rPr>
              <a:t> </a:t>
            </a:r>
            <a:r>
              <a:rPr lang="en-US" sz="4000" dirty="0" smtClean="0">
                <a:solidFill>
                  <a:srgbClr val="F4D6A8"/>
                </a:solidFill>
                <a:latin typeface="BlackJack" panose="02000504030000020004" pitchFamily="2" charset="0"/>
              </a:rPr>
              <a:t>of the philosophes</a:t>
            </a:r>
            <a:endParaRPr lang="en-US" sz="6000" b="1" dirty="0">
              <a:solidFill>
                <a:srgbClr val="F4D6A8"/>
              </a:solidFill>
              <a:latin typeface="BlackJack" panose="0200050403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531" y="313167"/>
            <a:ext cx="11075164" cy="648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T</a:t>
            </a:r>
            <a:endParaRPr lang="en-US" sz="4400" dirty="0" smtClean="0">
              <a:solidFill>
                <a:srgbClr val="F4D6A8"/>
              </a:solidFill>
              <a:latin typeface="BlackJack" panose="02000504030000020004" pitchFamily="2" charset="0"/>
            </a:endParaRPr>
          </a:p>
          <a:p>
            <a:pPr marL="4572000" indent="-457200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R</a:t>
            </a:r>
            <a:endParaRPr lang="en-US" sz="4400" dirty="0" smtClean="0">
              <a:solidFill>
                <a:srgbClr val="F4D6A8"/>
              </a:solidFill>
              <a:latin typeface="BlackJack" panose="02000504030000020004" pitchFamily="2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A</a:t>
            </a:r>
            <a:endParaRPr lang="en-US" sz="4000" dirty="0" smtClean="0">
              <a:solidFill>
                <a:srgbClr val="F4D6A8"/>
              </a:solidFill>
              <a:latin typeface="BlackJack" panose="02000504030000020004" pitchFamily="2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9600" b="1" dirty="0" smtClean="0">
                <a:solidFill>
                  <a:srgbClr val="BFC6BE">
                    <a:lumMod val="20000"/>
                    <a:lumOff val="80000"/>
                  </a:srgbClr>
                </a:solidFill>
                <a:latin typeface="Versailles LT"/>
              </a:rPr>
              <a:t>P</a:t>
            </a:r>
            <a:endParaRPr lang="en-US" sz="6000" b="1" dirty="0">
              <a:solidFill>
                <a:srgbClr val="F4D6A8"/>
              </a:solidFill>
              <a:latin typeface="BlackJack" panose="020005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95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968" y="581695"/>
            <a:ext cx="6184232" cy="464001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"The nine most terrifying words in the English language are: </a:t>
            </a:r>
            <a:r>
              <a:rPr lang="en-US" sz="3600" b="1" dirty="0" smtClean="0">
                <a:solidFill>
                  <a:schemeClr val="bg1"/>
                </a:solidFill>
              </a:rPr>
              <a:t> I'm </a:t>
            </a:r>
            <a:r>
              <a:rPr lang="en-US" sz="3600" b="1" dirty="0">
                <a:solidFill>
                  <a:schemeClr val="bg1"/>
                </a:solidFill>
              </a:rPr>
              <a:t>from the government and I'm here to </a:t>
            </a:r>
            <a:r>
              <a:rPr lang="en-US" sz="3600" b="1" dirty="0" smtClean="0">
                <a:solidFill>
                  <a:schemeClr val="bg1"/>
                </a:solidFill>
              </a:rPr>
              <a:t>help.”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 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-- Ronald Reagan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File:Official Portrait of President Reagan 19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528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181A19"/>
            </a:gs>
            <a:gs pos="63000">
              <a:schemeClr val="tx1">
                <a:lumMod val="90000"/>
                <a:lumOff val="10000"/>
              </a:schemeClr>
            </a:gs>
            <a:gs pos="86000">
              <a:srgbClr val="181A1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:Friedrich Zweite 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48" y="1742630"/>
            <a:ext cx="3514921" cy="43014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le:Johann-Baptist Lampi d. Ä.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25" y="1742630"/>
            <a:ext cx="3428604" cy="4292725"/>
          </a:xfrm>
          <a:prstGeom prst="ellipse">
            <a:avLst/>
          </a:prstGeom>
          <a:noFill/>
        </p:spPr>
      </p:pic>
      <p:pic>
        <p:nvPicPr>
          <p:cNvPr id="1030" name="Picture 6" descr="File:Georg Decker 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61523" y="1742630"/>
            <a:ext cx="3491416" cy="429272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9" name="Rectangle 8"/>
          <p:cNvSpPr/>
          <p:nvPr/>
        </p:nvSpPr>
        <p:spPr>
          <a:xfrm>
            <a:off x="0" y="4920347"/>
            <a:ext cx="12192000" cy="1115008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4452"/>
            <a:ext cx="12192000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Enlightened Absolutists</a:t>
            </a:r>
            <a:endParaRPr lang="en-US" sz="6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4679" y="4914004"/>
            <a:ext cx="2786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Frederick II</a:t>
            </a:r>
            <a:endParaRPr lang="en-US" sz="3200" dirty="0" smtClean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(Prussia)</a:t>
            </a: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5978" y="4914004"/>
            <a:ext cx="2786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Catherine II</a:t>
            </a:r>
            <a:endParaRPr lang="en-US" sz="3200" dirty="0" smtClean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(Russia)</a:t>
            </a: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13859" y="4914004"/>
            <a:ext cx="2786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Joseph II</a:t>
            </a:r>
          </a:p>
          <a:p>
            <a:pPr algn="ctr"/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(Austria)</a:t>
            </a: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34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rederick the Great">
      <a:dk1>
        <a:srgbClr val="1E201F"/>
      </a:dk1>
      <a:lt1>
        <a:srgbClr val="F4D6A8"/>
      </a:lt1>
      <a:dk2>
        <a:srgbClr val="0D1215"/>
      </a:dk2>
      <a:lt2>
        <a:srgbClr val="BFC6BE"/>
      </a:lt2>
      <a:accent1>
        <a:srgbClr val="BFC6BE"/>
      </a:accent1>
      <a:accent2>
        <a:srgbClr val="F4D6A8"/>
      </a:accent2>
      <a:accent3>
        <a:srgbClr val="B7797A"/>
      </a:accent3>
      <a:accent4>
        <a:srgbClr val="F4D6A8"/>
      </a:accent4>
      <a:accent5>
        <a:srgbClr val="BFC6BE"/>
      </a:accent5>
      <a:accent6>
        <a:srgbClr val="B7797A"/>
      </a:accent6>
      <a:hlink>
        <a:srgbClr val="B7797A"/>
      </a:hlink>
      <a:folHlink>
        <a:srgbClr val="401C1E"/>
      </a:folHlink>
    </a:clrScheme>
    <a:fontScheme name="Versailles Gill">
      <a:majorFont>
        <a:latin typeface="Versailles L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Frederick the Great">
      <a:dk1>
        <a:srgbClr val="1E201F"/>
      </a:dk1>
      <a:lt1>
        <a:srgbClr val="F4D6A8"/>
      </a:lt1>
      <a:dk2>
        <a:srgbClr val="0D1215"/>
      </a:dk2>
      <a:lt2>
        <a:srgbClr val="BFC6BE"/>
      </a:lt2>
      <a:accent1>
        <a:srgbClr val="BFC6BE"/>
      </a:accent1>
      <a:accent2>
        <a:srgbClr val="F4D6A8"/>
      </a:accent2>
      <a:accent3>
        <a:srgbClr val="B7797A"/>
      </a:accent3>
      <a:accent4>
        <a:srgbClr val="F4D6A8"/>
      </a:accent4>
      <a:accent5>
        <a:srgbClr val="BFC6BE"/>
      </a:accent5>
      <a:accent6>
        <a:srgbClr val="B7797A"/>
      </a:accent6>
      <a:hlink>
        <a:srgbClr val="B7797A"/>
      </a:hlink>
      <a:folHlink>
        <a:srgbClr val="401C1E"/>
      </a:folHlink>
    </a:clrScheme>
    <a:fontScheme name="Versailles Gill">
      <a:majorFont>
        <a:latin typeface="Versailles L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0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1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2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3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4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5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6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7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8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19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0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1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2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3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4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5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6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7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8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29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0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1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2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3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4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5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36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4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5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6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7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8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ppt/theme/themeOverride9.xml><?xml version="1.0" encoding="utf-8"?>
<a:themeOverride xmlns:a="http://schemas.openxmlformats.org/drawingml/2006/main">
  <a:clrScheme name="Frederick the Great">
    <a:dk1>
      <a:srgbClr val="1E201F"/>
    </a:dk1>
    <a:lt1>
      <a:srgbClr val="F4D6A8"/>
    </a:lt1>
    <a:dk2>
      <a:srgbClr val="0D1215"/>
    </a:dk2>
    <a:lt2>
      <a:srgbClr val="BFC6BE"/>
    </a:lt2>
    <a:accent1>
      <a:srgbClr val="BFC6BE"/>
    </a:accent1>
    <a:accent2>
      <a:srgbClr val="F4D6A8"/>
    </a:accent2>
    <a:accent3>
      <a:srgbClr val="B7797A"/>
    </a:accent3>
    <a:accent4>
      <a:srgbClr val="F4D6A8"/>
    </a:accent4>
    <a:accent5>
      <a:srgbClr val="BFC6BE"/>
    </a:accent5>
    <a:accent6>
      <a:srgbClr val="B7797A"/>
    </a:accent6>
    <a:hlink>
      <a:srgbClr val="B7797A"/>
    </a:hlink>
    <a:folHlink>
      <a:srgbClr val="401C1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7789</TotalTime>
  <Words>581</Words>
  <Application>Microsoft Office PowerPoint</Application>
  <PresentationFormat>Widescreen</PresentationFormat>
  <Paragraphs>112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Calibri</vt:lpstr>
      <vt:lpstr>Lucida Handwriting</vt:lpstr>
      <vt:lpstr>Versailles LT</vt:lpstr>
      <vt:lpstr>BlackJack</vt:lpstr>
      <vt:lpstr>Arial</vt:lpstr>
      <vt:lpstr>Gill Sans MT</vt:lpstr>
      <vt:lpstr>Office Theme</vt:lpstr>
      <vt:lpstr>1_Office Theme</vt:lpstr>
      <vt:lpstr>2_Office Theme</vt:lpstr>
      <vt:lpstr>Enlightened Absolutism</vt:lpstr>
      <vt:lpstr>Enlightened Absolutism</vt:lpstr>
      <vt:lpstr>Enlightened Absolutism</vt:lpstr>
      <vt:lpstr>A “TOP DOWN” APPROACH</vt:lpstr>
      <vt:lpstr>PowerPoint Presentation</vt:lpstr>
      <vt:lpstr>IT’S A  TRAP!</vt:lpstr>
      <vt:lpstr>PowerPoint Presentation</vt:lpstr>
      <vt:lpstr>"The nine most terrifying words in the English language are:  I'm from the government and I'm here to help.”       -- Ronald Reagan</vt:lpstr>
      <vt:lpstr>The Enlightened Absolutists</vt:lpstr>
      <vt:lpstr>Frederick  “the Great”</vt:lpstr>
      <vt:lpstr>First SERVANT  of the State</vt:lpstr>
      <vt:lpstr>Anti-Machiavel  (1740) </vt:lpstr>
      <vt:lpstr>PATRONAGE</vt:lpstr>
      <vt:lpstr>PowerPoint Presentation</vt:lpstr>
      <vt:lpstr>PowerPoint Presentation</vt:lpstr>
      <vt:lpstr>PowerPoint Presentation</vt:lpstr>
      <vt:lpstr>Civil  Service  Reform</vt:lpstr>
      <vt:lpstr>MERITOCRACY</vt:lpstr>
      <vt:lpstr>Religious Toleration</vt:lpstr>
      <vt:lpstr>PowerPoint Presentation</vt:lpstr>
      <vt:lpstr>MILITARISM</vt:lpstr>
      <vt:lpstr>PowerPoint Presentation</vt:lpstr>
      <vt:lpstr>Catherine “the Great”</vt:lpstr>
      <vt:lpstr>Assassination?</vt:lpstr>
      <vt:lpstr>PowerPoint Presentation</vt:lpstr>
      <vt:lpstr>PATRONAGE</vt:lpstr>
      <vt:lpstr>Queens  Dig Me!</vt:lpstr>
      <vt:lpstr>Pugachev’s Rebellion</vt:lpstr>
      <vt:lpstr>CRUSHED</vt:lpstr>
      <vt:lpstr>PowerPoint Presentation</vt:lpstr>
      <vt:lpstr>PowerPoint Presentation</vt:lpstr>
      <vt:lpstr>REFORM</vt:lpstr>
      <vt:lpstr>PowerPoint Presentation</vt:lpstr>
      <vt:lpstr>It’s not true.</vt:lpstr>
      <vt:lpstr>Joseph II </vt:lpstr>
      <vt:lpstr>MOST Radical   LEAST  Effective</vt:lpstr>
      <vt:lpstr>Co-Ruler with Maria Theresa</vt:lpstr>
      <vt:lpstr>Religious Toleration</vt:lpstr>
      <vt:lpstr> Map of the Austrian Empire</vt:lpstr>
      <vt:lpstr>PowerPoint Presentation</vt:lpstr>
      <vt:lpstr>REFORM</vt:lpstr>
      <vt:lpstr>REFORM</vt:lpstr>
      <vt:lpstr>MOST Radical   LEAST  Effective</vt:lpstr>
      <vt:lpstr>Joseph’s successors undid many of his reforms.</vt:lpstr>
      <vt:lpstr>PowerPoint Presentation</vt:lpstr>
      <vt:lpstr>IT’S A  TRAP!</vt:lpstr>
      <vt:lpstr>PowerPoint Presentation</vt:lpstr>
      <vt:lpstr>The Enlightened Absolutists</vt:lpstr>
      <vt:lpstr>Partitions  of Poland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Enlightened Absolutism</dc:title>
  <dc:creator>Tom Richey</dc:creator>
  <cp:lastModifiedBy>Tom Richey</cp:lastModifiedBy>
  <cp:revision>69</cp:revision>
  <dcterms:created xsi:type="dcterms:W3CDTF">2014-01-25T15:02:14Z</dcterms:created>
  <dcterms:modified xsi:type="dcterms:W3CDTF">2014-02-12T22:33:40Z</dcterms:modified>
</cp:coreProperties>
</file>