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6" r:id="rId4"/>
    <p:sldId id="257" r:id="rId5"/>
    <p:sldId id="272" r:id="rId6"/>
    <p:sldId id="274" r:id="rId7"/>
    <p:sldId id="281" r:id="rId8"/>
    <p:sldId id="275" r:id="rId9"/>
    <p:sldId id="279" r:id="rId10"/>
    <p:sldId id="280" r:id="rId11"/>
    <p:sldId id="259" r:id="rId12"/>
    <p:sldId id="276" r:id="rId13"/>
    <p:sldId id="258" r:id="rId14"/>
    <p:sldId id="283" r:id="rId15"/>
    <p:sldId id="263" r:id="rId16"/>
    <p:sldId id="284" r:id="rId17"/>
    <p:sldId id="265" r:id="rId18"/>
    <p:sldId id="266" r:id="rId19"/>
    <p:sldId id="264" r:id="rId20"/>
    <p:sldId id="277" r:id="rId21"/>
    <p:sldId id="285" r:id="rId22"/>
    <p:sldId id="286" r:id="rId23"/>
    <p:sldId id="287" r:id="rId24"/>
    <p:sldId id="288" r:id="rId25"/>
    <p:sldId id="290" r:id="rId26"/>
    <p:sldId id="289" r:id="rId27"/>
    <p:sldId id="267" r:id="rId28"/>
    <p:sldId id="268" r:id="rId29"/>
    <p:sldId id="269" r:id="rId30"/>
    <p:sldId id="270" r:id="rId31"/>
    <p:sldId id="262" r:id="rId32"/>
    <p:sldId id="278" r:id="rId33"/>
    <p:sldId id="282" r:id="rId3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9707E-6D37-4190-B383-3139571E32D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CE523-46CD-491C-8512-D81A4B2A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CE523-46CD-491C-8512-D81A4B2AD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CE523-46CD-491C-8512-D81A4B2AD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CE523-46CD-491C-8512-D81A4B2AD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1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4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3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1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1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1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5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5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4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4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45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51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76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0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1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04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1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92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3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1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60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61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5035"/>
            <a:ext cx="1543051" cy="58507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275035"/>
            <a:ext cx="4476751" cy="58507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0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9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167B-76D1-43EC-A89A-887ABA99B99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D71A-E48E-4ACD-B11B-FEFD52CD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 defTabSz="685800"/>
              <a:t>1/11/2016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8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033F4A-DE3F-41B8-8B49-EFA08D02F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D324CB-F256-44EA-B80A-14DE02CE4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6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hyperlink" Target="http://www.flickr.com/photos/kurtraschke/" TargetMode="External"/><Relationship Id="rId5" Type="http://schemas.openxmlformats.org/officeDocument/2006/relationships/hyperlink" Target="http://creativecommons.org/licenses/by/2.0/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://www.flickr.com/photos/kurtraschke/" TargetMode="External"/><Relationship Id="rId5" Type="http://schemas.openxmlformats.org/officeDocument/2006/relationships/hyperlink" Target="http://creativecommons.org/licenses/by/2.0/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://www.flickr.com/photos/kurtraschke/" TargetMode="External"/><Relationship Id="rId5" Type="http://schemas.openxmlformats.org/officeDocument/2006/relationships/hyperlink" Target="http://creativecommons.org/licenses/by/2.0/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umaravel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ni_vazquez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ni_vazquez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hyperlink" Target="https://commons.wikimedia.org/wiki/User:ArchonMagn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hyperlink" Target="http://www.tomrichey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flickr.com/photos/kurtraschke/" TargetMode="External"/><Relationship Id="rId5" Type="http://schemas.openxmlformats.org/officeDocument/2006/relationships/hyperlink" Target="http://creativecommons.org/licenses/by/2.0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8542" r="12996" b="8276"/>
          <a:stretch/>
        </p:blipFill>
        <p:spPr bwMode="auto">
          <a:xfrm>
            <a:off x="4343401" y="209551"/>
            <a:ext cx="4728667" cy="48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0150"/>
            <a:ext cx="5486400" cy="3429000"/>
          </a:xfrm>
        </p:spPr>
        <p:txBody>
          <a:bodyPr>
            <a:noAutofit/>
          </a:bodyPr>
          <a:lstStyle/>
          <a:p>
            <a:r>
              <a:rPr lang="en-US" sz="7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Deductive </a:t>
            </a:r>
            <a:r>
              <a:rPr lang="en-US" sz="6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/>
            </a:r>
            <a:br>
              <a:rPr lang="en-US" sz="6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VS</a:t>
            </a:r>
            <a:r>
              <a:rPr lang="en-US" sz="5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6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Inductive </a:t>
            </a:r>
            <a:r>
              <a:rPr lang="en-US" sz="5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/>
            </a:r>
            <a:br>
              <a:rPr lang="en-US" sz="5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n-US" sz="6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26002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8542" r="12996" b="8276"/>
          <a:stretch/>
        </p:blipFill>
        <p:spPr bwMode="auto">
          <a:xfrm>
            <a:off x="4343401" y="209551"/>
            <a:ext cx="4728667" cy="48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5410200" cy="3581400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b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LOGIC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705351"/>
            <a:ext cx="2514600" cy="2654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100" dirty="0">
                <a:hlinkClick r:id="rId5" tooltip="Attribution License"/>
              </a:rPr>
              <a:t>Some rights reserved</a:t>
            </a:r>
            <a:r>
              <a:rPr lang="en-US" sz="1100" dirty="0"/>
              <a:t> by </a:t>
            </a:r>
            <a:r>
              <a:rPr lang="en-US" sz="1100" dirty="0">
                <a:hlinkClick r:id="rId6"/>
              </a:rPr>
              <a:t>Kurt Raschke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819150"/>
            <a:ext cx="320040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</a:t>
            </a:r>
            <a:endParaRPr lang="en-US" sz="3600" b="1" dirty="0" smtClean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PREMISES</a:t>
            </a:r>
            <a:endParaRPr lang="en-US" sz="28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51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408"/>
            <a:ext cx="6858000" cy="854869"/>
          </a:xfrm>
        </p:spPr>
        <p:txBody>
          <a:bodyPr>
            <a:noAutofit/>
          </a:bodyPr>
          <a:lstStyle/>
          <a:p>
            <a:r>
              <a:rPr lang="en-US" sz="5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 Reasoning</a:t>
            </a:r>
          </a:p>
        </p:txBody>
      </p:sp>
      <p:pic>
        <p:nvPicPr>
          <p:cNvPr id="6146" name="Picture 2" descr="File:Aristotle Altemps Inv8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613"/>
            <a:ext cx="1272270" cy="17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121071" y="2230497"/>
            <a:ext cx="514350" cy="857250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176" y="2397513"/>
            <a:ext cx="2264562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Premises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3121071" y="4020195"/>
            <a:ext cx="514350" cy="500762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177" y="3997737"/>
            <a:ext cx="2333081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103352"/>
            <a:ext cx="6248400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bg1"/>
                </a:solidFill>
              </a:rPr>
              <a:t>Premises Lead to a Certain Conclusion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73138" y="2005545"/>
            <a:ext cx="3921356" cy="269980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men are mortal.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 is a man.</a:t>
            </a:r>
          </a:p>
          <a:p>
            <a:pPr marL="385754" indent="-385754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Therefore,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 is mortal.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r="86412"/>
          <a:stretch/>
        </p:blipFill>
        <p:spPr bwMode="auto">
          <a:xfrm>
            <a:off x="3798126" y="1901063"/>
            <a:ext cx="4750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1" name="Rectangle 10"/>
          <p:cNvSpPr/>
          <p:nvPr/>
        </p:nvSpPr>
        <p:spPr>
          <a:xfrm>
            <a:off x="3635422" y="3373468"/>
            <a:ext cx="637717" cy="493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ichey\Box Sync\AP Euro\Unit 4 - The Age of Reason\SlideShare\4.1.1 - Cogito Ergo Sum - Descartes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05" y="190613"/>
            <a:ext cx="1390966" cy="17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408"/>
            <a:ext cx="6858000" cy="854869"/>
          </a:xfrm>
        </p:spPr>
        <p:txBody>
          <a:bodyPr>
            <a:noAutofit/>
          </a:bodyPr>
          <a:lstStyle/>
          <a:p>
            <a:r>
              <a:rPr lang="en-US" sz="5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 Reasoning</a:t>
            </a:r>
          </a:p>
        </p:txBody>
      </p:sp>
      <p:sp>
        <p:nvSpPr>
          <p:cNvPr id="4" name="Left Brace 3"/>
          <p:cNvSpPr/>
          <p:nvPr/>
        </p:nvSpPr>
        <p:spPr bwMode="auto">
          <a:xfrm>
            <a:off x="3121071" y="2230497"/>
            <a:ext cx="514350" cy="857250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176" y="2397513"/>
            <a:ext cx="2264562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Premises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3121071" y="4020195"/>
            <a:ext cx="514350" cy="500762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177" y="3997737"/>
            <a:ext cx="2333081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73138" y="1945110"/>
            <a:ext cx="4695332" cy="269980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thinks must exist.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thinking.</a:t>
            </a:r>
          </a:p>
          <a:p>
            <a:pPr marL="385754" indent="-385754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Therefore,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exist.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r="86412"/>
          <a:stretch/>
        </p:blipFill>
        <p:spPr bwMode="auto">
          <a:xfrm>
            <a:off x="3798126" y="1901063"/>
            <a:ext cx="4750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4" name="Rectangle 13"/>
          <p:cNvSpPr/>
          <p:nvPr/>
        </p:nvSpPr>
        <p:spPr>
          <a:xfrm>
            <a:off x="3635422" y="3373468"/>
            <a:ext cx="637717" cy="493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1103352"/>
            <a:ext cx="6248400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bg1"/>
                </a:solidFill>
              </a:rPr>
              <a:t>Premises Lead to a Certain Conclusion</a:t>
            </a:r>
          </a:p>
        </p:txBody>
      </p:sp>
    </p:spTree>
    <p:extLst>
      <p:ext uri="{BB962C8B-B14F-4D97-AF65-F5344CB8AC3E}">
        <p14:creationId xmlns:p14="http://schemas.microsoft.com/office/powerpoint/2010/main" val="3287595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5920" r="52059" b="22889"/>
          <a:stretch/>
        </p:blipFill>
        <p:spPr bwMode="auto">
          <a:xfrm>
            <a:off x="7577506" y="190613"/>
            <a:ext cx="1378678" cy="17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408"/>
            <a:ext cx="6858000" cy="854869"/>
          </a:xfrm>
        </p:spPr>
        <p:txBody>
          <a:bodyPr>
            <a:noAutofit/>
          </a:bodyPr>
          <a:lstStyle/>
          <a:p>
            <a:r>
              <a:rPr lang="en-US" sz="5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 Reasoning</a:t>
            </a:r>
          </a:p>
        </p:txBody>
      </p:sp>
      <p:sp>
        <p:nvSpPr>
          <p:cNvPr id="4" name="Left Brace 3"/>
          <p:cNvSpPr/>
          <p:nvPr/>
        </p:nvSpPr>
        <p:spPr bwMode="auto">
          <a:xfrm>
            <a:off x="3121071" y="2230497"/>
            <a:ext cx="514350" cy="857250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176" y="2397513"/>
            <a:ext cx="2264562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Premises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3121071" y="4020195"/>
            <a:ext cx="514350" cy="500762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177" y="3997737"/>
            <a:ext cx="2333081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73138" y="1945110"/>
            <a:ext cx="4695332" cy="269980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pass exams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Blake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good student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54" indent="-385754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Therefore,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Blake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pass his exam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r="86412"/>
          <a:stretch/>
        </p:blipFill>
        <p:spPr bwMode="auto">
          <a:xfrm>
            <a:off x="3798126" y="1901063"/>
            <a:ext cx="4750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4" name="Rectangle 13"/>
          <p:cNvSpPr/>
          <p:nvPr/>
        </p:nvSpPr>
        <p:spPr>
          <a:xfrm>
            <a:off x="3635422" y="3373468"/>
            <a:ext cx="637717" cy="493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1103352"/>
            <a:ext cx="6248400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bg1"/>
                </a:solidFill>
              </a:rPr>
              <a:t>Premises Lead to a Certain Conclusion</a:t>
            </a:r>
          </a:p>
        </p:txBody>
      </p:sp>
    </p:spTree>
    <p:extLst>
      <p:ext uri="{BB962C8B-B14F-4D97-AF65-F5344CB8AC3E}">
        <p14:creationId xmlns:p14="http://schemas.microsoft.com/office/powerpoint/2010/main" val="355840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408"/>
            <a:ext cx="6858000" cy="854869"/>
          </a:xfrm>
        </p:spPr>
        <p:txBody>
          <a:bodyPr>
            <a:noAutofit/>
          </a:bodyPr>
          <a:lstStyle/>
          <a:p>
            <a:r>
              <a:rPr lang="en-US" sz="5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010246"/>
            <a:ext cx="4384494" cy="2699806"/>
          </a:xfrm>
        </p:spPr>
        <p:txBody>
          <a:bodyPr>
            <a:noAutofit/>
          </a:bodyPr>
          <a:lstStyle/>
          <a:p>
            <a:pPr marL="385754" indent="-385754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men are mortal.</a:t>
            </a:r>
          </a:p>
          <a:p>
            <a:pPr marL="385754" indent="-385754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 is a man.</a:t>
            </a:r>
          </a:p>
          <a:p>
            <a:pPr marL="385754" indent="-385754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Therefore, </a:t>
            </a:r>
          </a:p>
          <a:p>
            <a:pPr marL="385754" indent="-385754">
              <a:buFont typeface="+mj-lt"/>
              <a:buAutoNum type="arabicPeriod" startAt="3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 is mortal.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File:Aristotle Altemps Inv8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613"/>
            <a:ext cx="1272270" cy="17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121071" y="2230497"/>
            <a:ext cx="514350" cy="857250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3121071" y="4020195"/>
            <a:ext cx="514350" cy="500762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81127">
            <a:off x="248648" y="3445150"/>
            <a:ext cx="2607009" cy="1477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If the conclusion is </a:t>
            </a:r>
            <a:r>
              <a:rPr 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FALSE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03352"/>
            <a:ext cx="6248400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bg1"/>
                </a:solidFill>
              </a:rPr>
              <a:t>Premises Lead to a Certain Conclusion</a:t>
            </a:r>
          </a:p>
        </p:txBody>
      </p:sp>
    </p:spTree>
    <p:extLst>
      <p:ext uri="{BB962C8B-B14F-4D97-AF65-F5344CB8AC3E}">
        <p14:creationId xmlns:p14="http://schemas.microsoft.com/office/powerpoint/2010/main" val="55750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408"/>
            <a:ext cx="6858000" cy="854869"/>
          </a:xfrm>
        </p:spPr>
        <p:txBody>
          <a:bodyPr>
            <a:noAutofit/>
          </a:bodyPr>
          <a:lstStyle/>
          <a:p>
            <a:r>
              <a:rPr lang="en-US" sz="5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010246"/>
            <a:ext cx="4384494" cy="2699806"/>
          </a:xfrm>
        </p:spPr>
        <p:txBody>
          <a:bodyPr>
            <a:noAutofit/>
          </a:bodyPr>
          <a:lstStyle/>
          <a:p>
            <a:pPr marL="385754" indent="-385754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men are mortal.</a:t>
            </a:r>
          </a:p>
          <a:p>
            <a:pPr marL="385754" indent="-385754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 is a man.</a:t>
            </a:r>
          </a:p>
          <a:p>
            <a:pPr marL="385754" indent="-385754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Therefore, </a:t>
            </a:r>
          </a:p>
          <a:p>
            <a:pPr marL="385754" indent="-385754">
              <a:buFont typeface="+mj-lt"/>
              <a:buAutoNum type="arabicPeriod" startAt="3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 is mortal.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File:Aristotle Altemps Inv8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613"/>
            <a:ext cx="1272270" cy="17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121071" y="2230497"/>
            <a:ext cx="514350" cy="857250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3121071" y="4020195"/>
            <a:ext cx="514350" cy="500762"/>
          </a:xfrm>
          <a:prstGeom prst="lef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81127">
            <a:off x="248648" y="3445150"/>
            <a:ext cx="2607009" cy="1477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If the conclusion is </a:t>
            </a:r>
            <a:r>
              <a:rPr lang="en-US" sz="5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FALSE</a:t>
            </a:r>
            <a:endParaRPr lang="en-US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081127">
            <a:off x="248648" y="1966624"/>
            <a:ext cx="2607009" cy="1384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Then check your </a:t>
            </a:r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PREMISES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103352"/>
            <a:ext cx="6248400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bg1"/>
                </a:solidFill>
              </a:rPr>
              <a:t>Premises Lead to a Certain Conclusion</a:t>
            </a:r>
          </a:p>
        </p:txBody>
      </p:sp>
    </p:spTree>
    <p:extLst>
      <p:ext uri="{BB962C8B-B14F-4D97-AF65-F5344CB8AC3E}">
        <p14:creationId xmlns:p14="http://schemas.microsoft.com/office/powerpoint/2010/main" val="258415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8542" r="12996" b="8276"/>
          <a:stretch/>
        </p:blipFill>
        <p:spPr bwMode="auto">
          <a:xfrm>
            <a:off x="4343401" y="209551"/>
            <a:ext cx="4728667" cy="48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33751"/>
            <a:ext cx="5410200" cy="854869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1"/>
            <a:ext cx="4419600" cy="22540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are drawn from several  </a:t>
            </a:r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705351"/>
            <a:ext cx="2514600" cy="2654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100" dirty="0">
                <a:hlinkClick r:id="rId5" tooltip="Attribution License"/>
              </a:rPr>
              <a:t>Some rights reserved</a:t>
            </a:r>
            <a:r>
              <a:rPr lang="en-US" sz="1100" dirty="0"/>
              <a:t> by </a:t>
            </a:r>
            <a:r>
              <a:rPr lang="en-US" sz="1100" dirty="0">
                <a:hlinkClick r:id="rId6"/>
              </a:rPr>
              <a:t>Kurt Raschke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819150"/>
            <a:ext cx="3200400" cy="892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</a:t>
            </a:r>
            <a:r>
              <a:rPr lang="en-US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OBSERVATIONS</a:t>
            </a:r>
            <a:endParaRPr lang="en-US" sz="14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641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8542" r="12996" b="8276"/>
          <a:stretch/>
        </p:blipFill>
        <p:spPr bwMode="auto">
          <a:xfrm>
            <a:off x="4343401" y="209551"/>
            <a:ext cx="4728667" cy="48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7482"/>
            <a:ext cx="5410200" cy="854869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819150"/>
            <a:ext cx="3200400" cy="892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</a:t>
            </a:r>
            <a:r>
              <a:rPr lang="en-US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OBSERVATIONS</a:t>
            </a:r>
            <a:endParaRPr lang="en-US" sz="14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705351"/>
            <a:ext cx="2514600" cy="2654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100" dirty="0">
                <a:hlinkClick r:id="rId5" tooltip="Attribution License"/>
              </a:rPr>
              <a:t>Some rights reserved</a:t>
            </a:r>
            <a:r>
              <a:rPr lang="en-US" sz="1100" dirty="0"/>
              <a:t> by </a:t>
            </a:r>
            <a:r>
              <a:rPr lang="en-US" sz="1100" dirty="0">
                <a:hlinkClick r:id="rId6"/>
              </a:rPr>
              <a:t>Kurt Raschke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9045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4876800" cy="19847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CONNECT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 DOTS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4550"/>
            <a:ext cx="3429000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data, the greater the probability of the conclusion being true.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520623" y="5143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9545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0787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8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3446585" y="1163512"/>
            <a:ext cx="5715000" cy="35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Aristotle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(Ancient Greek Philosopher)</a:t>
            </a:r>
          </a:p>
          <a:p>
            <a:pPr algn="ctr">
              <a:spcBef>
                <a:spcPts val="1800"/>
              </a:spcBef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Start with a 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premise</a:t>
            </a:r>
          </a:p>
          <a:p>
            <a:pPr algn="ctr">
              <a:spcBef>
                <a:spcPts val="1800"/>
              </a:spcBef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Premises lead to a </a:t>
            </a:r>
            <a:b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ile:Aristotle Altemps Inv85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6" y="1294665"/>
            <a:ext cx="2546645" cy="34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Autofit/>
          </a:bodyPr>
          <a:lstStyle/>
          <a:p>
            <a:pPr algn="r"/>
            <a:r>
              <a:rPr lang="en-US" sz="51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 REASONING</a:t>
            </a:r>
            <a:endParaRPr lang="en-US" sz="51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92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4876800" cy="19847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CONNECT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 DOTS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4550"/>
            <a:ext cx="3429000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data, the greater the probability of the conclusion being true.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sosceles Triangle 3"/>
          <p:cNvSpPr>
            <a:spLocks noChangeAspect="1"/>
          </p:cNvSpPr>
          <p:nvPr/>
        </p:nvSpPr>
        <p:spPr>
          <a:xfrm>
            <a:off x="5105399" y="666750"/>
            <a:ext cx="3124200" cy="31242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520623" y="5143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9545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0787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4876800" cy="19847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CONNECT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 DOTS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4550"/>
            <a:ext cx="3429000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data, the greater the probability of the conclusion being true.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724400" y="666750"/>
            <a:ext cx="3886200" cy="3886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>
            <a:spLocks noChangeAspect="1"/>
          </p:cNvSpPr>
          <p:nvPr/>
        </p:nvSpPr>
        <p:spPr>
          <a:xfrm>
            <a:off x="5105399" y="666750"/>
            <a:ext cx="3124200" cy="31242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520623" y="5143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9545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0787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1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4876800" cy="19847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CONNECT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 DOTS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4550"/>
            <a:ext cx="3429000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data, the greater the probability of the conclusion being true.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520623" y="5143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9545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0787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767450" y="20764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315200" y="20764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520623" y="365661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3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4876800" cy="19847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CONNECT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 DOTS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4550"/>
            <a:ext cx="3429000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data, the greater the probability of the conclusion being true.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sosceles Triangle 3"/>
          <p:cNvSpPr>
            <a:spLocks noChangeAspect="1"/>
          </p:cNvSpPr>
          <p:nvPr/>
        </p:nvSpPr>
        <p:spPr>
          <a:xfrm>
            <a:off x="5105399" y="666750"/>
            <a:ext cx="3124200" cy="31242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520623" y="5143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9545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0787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767450" y="20764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315200" y="20764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520623" y="365661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4876800" cy="19847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CONNECT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 DOTS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4550"/>
            <a:ext cx="3429000" cy="259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data, the greater the probability of the conclusion being true.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&quot;No&quot; Symbol 4"/>
          <p:cNvSpPr>
            <a:spLocks noChangeAspect="1"/>
          </p:cNvSpPr>
          <p:nvPr/>
        </p:nvSpPr>
        <p:spPr>
          <a:xfrm>
            <a:off x="4724400" y="666750"/>
            <a:ext cx="3886200" cy="3886200"/>
          </a:xfrm>
          <a:prstGeom prst="noSmoking">
            <a:avLst>
              <a:gd name="adj" fmla="val 10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520623" y="5143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9545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078723" y="36385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767450" y="20764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315200" y="207645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520623" y="3656610"/>
            <a:ext cx="30175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03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2/21/David_Hume.jpg/800px-David_Hu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38" y="1"/>
            <a:ext cx="424206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1939" y="1"/>
            <a:ext cx="292231" cy="514350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5867400" cy="1752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 </a:t>
            </a:r>
            <a:b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47950"/>
            <a:ext cx="49530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Hume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“Skeptical Scotsman”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 b="250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6150"/>
            <a:ext cx="9144000" cy="704850"/>
          </a:xfrm>
          <a:solidFill>
            <a:schemeClr val="tx1">
              <a:alpha val="5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 always rises in the East…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1340" y="4778573"/>
            <a:ext cx="2056460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 by </a:t>
            </a:r>
            <a:r>
              <a:rPr lang="en-US" sz="1200" u="sng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 tooltip="Go to Thangaraj Kumaravel's photostream"/>
              </a:rPr>
              <a:t>Thangaraj Kumaravel</a:t>
            </a:r>
            <a:endParaRPr lang="en-US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9"/>
            <a:ext cx="9144000" cy="517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swans are white.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568" y="4778574"/>
            <a:ext cx="1885849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 by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 tooltip="Go to Dani Vázquez's photostream"/>
              </a:rPr>
              <a:t>Dani Vázquez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9"/>
            <a:ext cx="9144000" cy="517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2038350"/>
            <a:ext cx="2743200" cy="2667000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 swans I’ve </a:t>
            </a:r>
            <a:r>
              <a:rPr lang="en-US" sz="4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seen</a:t>
            </a:r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white.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568" y="4778574"/>
            <a:ext cx="1885849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 by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 tooltip="Go to Dani Vázquez's photostream"/>
              </a:rPr>
              <a:t>Dani Vázquez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"/>
            <a:ext cx="9144000" cy="857250"/>
          </a:xfrm>
        </p:spPr>
        <p:txBody>
          <a:bodyPr>
            <a:noAutofit/>
          </a:bodyPr>
          <a:lstStyle/>
          <a:p>
            <a:r>
              <a:rPr lang="en-US" sz="6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GOALS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831532"/>
              </p:ext>
            </p:extLst>
          </p:nvPr>
        </p:nvGraphicFramePr>
        <p:xfrm>
          <a:off x="457200" y="1885950"/>
          <a:ext cx="8229600" cy="1981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729745">
                <a:tc>
                  <a:txBody>
                    <a:bodyPr/>
                    <a:lstStyle/>
                    <a:p>
                      <a:pPr algn="ctr"/>
                      <a:r>
                        <a:rPr lang="en-US" sz="2800" b="0" strike="noStrike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Deductive Reasoning</a:t>
                      </a:r>
                      <a:endParaRPr lang="en-US" sz="2800" b="0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trike="noStrike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Inductive Reasoning</a:t>
                      </a:r>
                      <a:endParaRPr lang="en-US" sz="2800" b="0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</a:tr>
              <a:tr h="125145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Certainty</a:t>
                      </a:r>
                      <a:endParaRPr lang="en-US" sz="4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Probability</a:t>
                      </a:r>
                      <a:endParaRPr lang="en-US" sz="4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580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trait of Sir Francis Ba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84" y="1294665"/>
            <a:ext cx="2734017" cy="34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0" y="1428751"/>
            <a:ext cx="57150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Francis Bacon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(17</a:t>
            </a:r>
            <a:r>
              <a:rPr lang="en-US" sz="2800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Century English Philosopher)</a:t>
            </a:r>
          </a:p>
          <a:p>
            <a:pPr algn="ctr">
              <a:spcBef>
                <a:spcPts val="1800"/>
              </a:spcBef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Make repeated 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observations</a:t>
            </a:r>
          </a:p>
          <a:p>
            <a:pPr algn="ctr">
              <a:spcBef>
                <a:spcPts val="1800"/>
              </a:spcBef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Generalize repeatedly </a:t>
            </a:r>
            <a:b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observed phenomena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Autofit/>
          </a:bodyPr>
          <a:lstStyle/>
          <a:p>
            <a:pPr algn="r"/>
            <a:r>
              <a:rPr lang="en-US" sz="5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381599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151"/>
            <a:ext cx="3429000" cy="152757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51"/>
            <a:ext cx="3200400" cy="2403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ongoing process of induction and deduction.</a:t>
            </a:r>
          </a:p>
        </p:txBody>
      </p:sp>
      <p:pic>
        <p:nvPicPr>
          <p:cNvPr id="8194" name="Picture 2" descr="https://upload.wikimedia.org/wikipedia/commons/thumb/5/5c/The_Scientific_Method_as_an_Ongoing_Process.svg/1244px-The_Scientific_Method_as_an_Ongoing_Proces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 bwMode="auto">
          <a:xfrm>
            <a:off x="3114950" y="285751"/>
            <a:ext cx="6029051" cy="45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75736" y="4702374"/>
            <a:ext cx="2432873" cy="31162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Graphic Credit: </a:t>
            </a:r>
            <a:r>
              <a:rPr lang="en-US" sz="1400" u="sng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 tooltip="User:ArchonMagnus"/>
              </a:rPr>
              <a:t>ArchonMagnus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7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93" y="3603415"/>
            <a:ext cx="4435079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9" y="3603415"/>
            <a:ext cx="447675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8" y="172591"/>
            <a:ext cx="8453506" cy="3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trait of Sir Francis Ba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84" y="1294665"/>
            <a:ext cx="2734017" cy="34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0" y="1428750"/>
            <a:ext cx="5715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Francis Bacon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(17</a:t>
            </a:r>
            <a:r>
              <a:rPr lang="en-US" sz="2800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Century English Philosopher)</a:t>
            </a:r>
            <a:b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Novum Organum 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(1620)</a:t>
            </a:r>
          </a:p>
          <a:p>
            <a:r>
              <a:rPr lang="en-US" sz="40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(New Method)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Autofit/>
          </a:bodyPr>
          <a:lstStyle/>
          <a:p>
            <a:pPr algn="r"/>
            <a:r>
              <a:rPr lang="en-US" sz="5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195938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rtrait of Sir Francis Ba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Aristotle Altemps Inv85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 b="10711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76500"/>
            <a:ext cx="8229600" cy="857250"/>
          </a:xfrm>
        </p:spPr>
        <p:txBody>
          <a:bodyPr>
            <a:noAutofit/>
          </a:bodyPr>
          <a:lstStyle/>
          <a:p>
            <a:r>
              <a:rPr lang="en-US" sz="1660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21706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trait of Sir Francis Ba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Aristotle Altemps Inv85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 b="10711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784998"/>
            <a:ext cx="9144000" cy="6155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willingness to challenge ancient authorities</a:t>
            </a:r>
          </a:p>
        </p:txBody>
      </p:sp>
    </p:spTree>
    <p:extLst>
      <p:ext uri="{BB962C8B-B14F-4D97-AF65-F5344CB8AC3E}">
        <p14:creationId xmlns:p14="http://schemas.microsoft.com/office/powerpoint/2010/main" val="418793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1950"/>
            <a:ext cx="9144000" cy="85725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GENERALIZATION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3790950"/>
            <a:ext cx="91440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SPECIFIC INSTANCE</a:t>
            </a:r>
          </a:p>
        </p:txBody>
      </p:sp>
      <p:sp>
        <p:nvSpPr>
          <p:cNvPr id="5" name="Down Arrow 4"/>
          <p:cNvSpPr/>
          <p:nvPr/>
        </p:nvSpPr>
        <p:spPr>
          <a:xfrm>
            <a:off x="533400" y="1352550"/>
            <a:ext cx="3581400" cy="2209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5029200" y="1352550"/>
            <a:ext cx="3581400" cy="22098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438401"/>
            <a:ext cx="3581400" cy="7963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DEDUCTIVE</a:t>
            </a:r>
          </a:p>
          <a:p>
            <a:pPr algn="ctr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Top Down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2010431"/>
            <a:ext cx="3581400" cy="8002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INDUCTIVE</a:t>
            </a:r>
          </a:p>
          <a:p>
            <a:pPr lvl="0" algn="ctr"/>
            <a:r>
              <a:rPr lang="en-US" b="1" i="1" dirty="0" smtClean="0">
                <a:solidFill>
                  <a:srgbClr val="253F60">
                    <a:lumMod val="50000"/>
                  </a:srgbClr>
                </a:solidFill>
              </a:rPr>
              <a:t>Bottom Up</a:t>
            </a:r>
            <a:endParaRPr lang="en-US" b="1" i="1" dirty="0">
              <a:solidFill>
                <a:srgbClr val="253F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6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1950"/>
            <a:ext cx="9144000" cy="85725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GENERALIZATION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3790950"/>
            <a:ext cx="91440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3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SPECIFIC INSTANCE</a:t>
            </a:r>
          </a:p>
        </p:txBody>
      </p:sp>
      <p:sp>
        <p:nvSpPr>
          <p:cNvPr id="5" name="Down Arrow 4"/>
          <p:cNvSpPr/>
          <p:nvPr/>
        </p:nvSpPr>
        <p:spPr>
          <a:xfrm>
            <a:off x="533400" y="1352550"/>
            <a:ext cx="3581400" cy="2209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5029200" y="1352550"/>
            <a:ext cx="3581400" cy="22098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438401"/>
            <a:ext cx="3581400" cy="7963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DEDUCTIVE</a:t>
            </a:r>
          </a:p>
          <a:p>
            <a:pPr algn="ctr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Top Down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2010431"/>
            <a:ext cx="3581400" cy="8002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INDUCTIVE</a:t>
            </a:r>
          </a:p>
          <a:p>
            <a:pPr lvl="0" algn="ctr"/>
            <a:r>
              <a:rPr lang="en-US" b="1" i="1" dirty="0" smtClean="0">
                <a:solidFill>
                  <a:srgbClr val="253F60">
                    <a:lumMod val="50000"/>
                  </a:srgbClr>
                </a:solidFill>
              </a:rPr>
              <a:t>Bottom Up</a:t>
            </a:r>
            <a:endParaRPr lang="en-US" b="1" i="1" dirty="0">
              <a:solidFill>
                <a:srgbClr val="253F60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1071209">
            <a:off x="533401" y="1111823"/>
            <a:ext cx="8019791" cy="28623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Note that many experts will denounce this as an oversimplification but it helps get the general idea across.</a:t>
            </a:r>
          </a:p>
        </p:txBody>
      </p:sp>
    </p:spTree>
    <p:extLst>
      <p:ext uri="{BB962C8B-B14F-4D97-AF65-F5344CB8AC3E}">
        <p14:creationId xmlns:p14="http://schemas.microsoft.com/office/powerpoint/2010/main" val="206096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8542" r="12996" b="8276"/>
          <a:stretch/>
        </p:blipFill>
        <p:spPr bwMode="auto">
          <a:xfrm>
            <a:off x="4343401" y="209551"/>
            <a:ext cx="4728667" cy="48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33751"/>
            <a:ext cx="5410200" cy="854869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74904"/>
            <a:ext cx="3733800" cy="22540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1"/>
                </a:solidFill>
              </a:rPr>
              <a:t>are drawn from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PREMISES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819150"/>
            <a:ext cx="320040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</a:t>
            </a:r>
            <a:endParaRPr lang="en-US" sz="3600" b="1" dirty="0" smtClean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PREMISES</a:t>
            </a:r>
            <a:endParaRPr lang="en-US" sz="28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705351"/>
            <a:ext cx="2514600" cy="2654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1100" dirty="0">
                <a:hlinkClick r:id="rId5" tooltip="Attribution License"/>
              </a:rPr>
              <a:t>Some rights reserved</a:t>
            </a:r>
            <a:r>
              <a:rPr lang="en-US" sz="1100" dirty="0"/>
              <a:t> by </a:t>
            </a:r>
            <a:r>
              <a:rPr lang="en-US" sz="1100" dirty="0">
                <a:hlinkClick r:id="rId6"/>
              </a:rPr>
              <a:t>Kurt Raschke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7624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53F60"/>
      </a:dk2>
      <a:lt2>
        <a:srgbClr val="EEECE1"/>
      </a:lt2>
      <a:accent1>
        <a:srgbClr val="D0DEFB"/>
      </a:accent1>
      <a:accent2>
        <a:srgbClr val="D17F7D"/>
      </a:accent2>
      <a:accent3>
        <a:srgbClr val="F1F093"/>
      </a:accent3>
      <a:accent4>
        <a:srgbClr val="FFFFFF"/>
      </a:accent4>
      <a:accent5>
        <a:srgbClr val="435480"/>
      </a:accent5>
      <a:accent6>
        <a:srgbClr val="ADBCE3"/>
      </a:accent6>
      <a:hlink>
        <a:srgbClr val="D0DEFB"/>
      </a:hlink>
      <a:folHlink>
        <a:srgbClr val="576893"/>
      </a:folHlink>
    </a:clrScheme>
    <a:fontScheme name="Eras Bold">
      <a:majorFont>
        <a:latin typeface="Eras Bold ITC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1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53F60"/>
    </a:dk2>
    <a:lt2>
      <a:srgbClr val="EEECE1"/>
    </a:lt2>
    <a:accent1>
      <a:srgbClr val="D0DEFB"/>
    </a:accent1>
    <a:accent2>
      <a:srgbClr val="D17F7D"/>
    </a:accent2>
    <a:accent3>
      <a:srgbClr val="F1F093"/>
    </a:accent3>
    <a:accent4>
      <a:srgbClr val="FFFFFF"/>
    </a:accent4>
    <a:accent5>
      <a:srgbClr val="435480"/>
    </a:accent5>
    <a:accent6>
      <a:srgbClr val="ADBCE3"/>
    </a:accent6>
    <a:hlink>
      <a:srgbClr val="D0DEFB"/>
    </a:hlink>
    <a:folHlink>
      <a:srgbClr val="57689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387</Words>
  <Application>Microsoft Office PowerPoint</Application>
  <PresentationFormat>On-screen Show (16:9)</PresentationFormat>
  <Paragraphs>120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3_Office Theme</vt:lpstr>
      <vt:lpstr>1_Office Theme</vt:lpstr>
      <vt:lpstr>Deductive  VS Inductive  Reasoning</vt:lpstr>
      <vt:lpstr>DEDUCTIVE REASONING</vt:lpstr>
      <vt:lpstr>INDUCTIVE REASONING</vt:lpstr>
      <vt:lpstr>INDUCTIVE REASONING</vt:lpstr>
      <vt:lpstr>vs</vt:lpstr>
      <vt:lpstr>PowerPoint Presentation</vt:lpstr>
      <vt:lpstr>GENERALIZATION</vt:lpstr>
      <vt:lpstr>GENERALIZATION</vt:lpstr>
      <vt:lpstr>DEDUCTIVE</vt:lpstr>
      <vt:lpstr>TOP  DOWN LOGIC</vt:lpstr>
      <vt:lpstr>Deductive Reasoning</vt:lpstr>
      <vt:lpstr>PowerPoint Presentation</vt:lpstr>
      <vt:lpstr>Deductive Reasoning</vt:lpstr>
      <vt:lpstr>Deductive Reasoning</vt:lpstr>
      <vt:lpstr>Deductive Reasoning</vt:lpstr>
      <vt:lpstr>Deductive Reasoning</vt:lpstr>
      <vt:lpstr>INDUCTIVE</vt:lpstr>
      <vt:lpstr>EMPIRICISM</vt:lpstr>
      <vt:lpstr>CONNECT  THE DOTS</vt:lpstr>
      <vt:lpstr>CONNECT  THE DOTS</vt:lpstr>
      <vt:lpstr>CONNECT  THE DOTS</vt:lpstr>
      <vt:lpstr>CONNECT  THE DOTS</vt:lpstr>
      <vt:lpstr>CONNECT  THE DOTS</vt:lpstr>
      <vt:lpstr>CONNECT  THE DOTS</vt:lpstr>
      <vt:lpstr>The Problem  of Induction</vt:lpstr>
      <vt:lpstr>The sun always rises in the East…</vt:lpstr>
      <vt:lpstr>All swans are white.</vt:lpstr>
      <vt:lpstr>PowerPoint Presentation</vt:lpstr>
      <vt:lpstr>DIFFERING GOALS</vt:lpstr>
      <vt:lpstr>THE SCIENTIFIC METHOD</vt:lpstr>
      <vt:lpstr>PowerPoint Presentation</vt:lpstr>
    </vt:vector>
  </TitlesOfParts>
  <Company>SDOC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Deductive vs Inductive Reasoning</dc:title>
  <dc:creator>Tom Richey</dc:creator>
  <cp:lastModifiedBy>Tom Richey</cp:lastModifiedBy>
  <cp:revision>27</cp:revision>
  <dcterms:created xsi:type="dcterms:W3CDTF">2014-12-08T18:06:24Z</dcterms:created>
  <dcterms:modified xsi:type="dcterms:W3CDTF">2016-01-11T13:46:25Z</dcterms:modified>
</cp:coreProperties>
</file>