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57" r:id="rId5"/>
    <p:sldId id="258" r:id="rId6"/>
    <p:sldId id="259" r:id="rId7"/>
    <p:sldId id="260" r:id="rId8"/>
    <p:sldId id="266" r:id="rId9"/>
    <p:sldId id="267" r:id="rId10"/>
    <p:sldId id="269" r:id="rId11"/>
    <p:sldId id="271" r:id="rId12"/>
    <p:sldId id="270" r:id="rId13"/>
    <p:sldId id="261" r:id="rId14"/>
    <p:sldId id="273" r:id="rId15"/>
    <p:sldId id="272" r:id="rId16"/>
    <p:sldId id="262" r:id="rId17"/>
    <p:sldId id="263" r:id="rId18"/>
    <p:sldId id="264" r:id="rId19"/>
    <p:sldId id="265" r:id="rId20"/>
    <p:sldId id="268" r:id="rId21"/>
    <p:sldId id="275" r:id="rId22"/>
  </p:sldIdLst>
  <p:sldSz cx="12192000" cy="6858000"/>
  <p:notesSz cx="6858000" cy="9144000"/>
  <p:embeddedFontLst>
    <p:embeddedFont>
      <p:font typeface="Day Roman" panose="0202050006040B020403" pitchFamily="18" charset="0"/>
      <p:regular r:id="rId23"/>
    </p:embeddedFont>
    <p:embeddedFont>
      <p:font typeface="Franklin Gothic Heavy" panose="020B0903020102020204" pitchFamily="34" charset="0"/>
      <p:regular r:id="rId24"/>
      <p: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DF"/>
    <a:srgbClr val="38251B"/>
    <a:srgbClr val="23272A"/>
    <a:srgbClr val="2F271D"/>
    <a:srgbClr val="221A0F"/>
    <a:srgbClr val="C5BCB5"/>
    <a:srgbClr val="FFC89F"/>
    <a:srgbClr val="FCD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4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6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75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33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4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2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1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1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42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3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3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6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7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5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2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6316-BECF-4F2C-B327-92A6C65AD5B6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A3DA-6AB2-4982-BE45-97BFD6EE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11/17/2015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9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hyperlink" Target="http://www.tomrichey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31" y="657142"/>
            <a:ext cx="6689021" cy="5615321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COGITO ERGO SUM</a:t>
            </a:r>
            <a:endParaRPr lang="en-US" sz="138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38274" y="3826047"/>
            <a:ext cx="6781264" cy="1720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500" b="1" dirty="0" smtClean="0">
                <a:solidFill>
                  <a:srgbClr val="C5B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Dualism</a:t>
            </a:r>
            <a:endParaRPr lang="en-US" sz="11500" dirty="0">
              <a:solidFill>
                <a:srgbClr val="C5B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041232" y="890336"/>
            <a:ext cx="6773778" cy="2731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Two Types of Substance: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 smtClean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Mind &amp; Body</a:t>
            </a:r>
            <a:endParaRPr lang="en-US" sz="54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38274" y="1034713"/>
            <a:ext cx="6781264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SAY</a:t>
            </a:r>
            <a:r>
              <a:rPr lang="en-US" sz="199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</a:t>
            </a:r>
            <a:r>
              <a:rPr lang="en-US" sz="115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WHAT?</a:t>
            </a:r>
            <a:endParaRPr lang="en-US" sz="115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16386" name="Picture 2" descr="https://upload.wikimedia.org/wikipedia/commons/3/35/Descartes_mind_and_body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6" y="-33856"/>
            <a:ext cx="5645485" cy="69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0" y="0"/>
            <a:ext cx="12191999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solidFill>
            <a:srgbClr val="221A0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84274"/>
              </p:ext>
            </p:extLst>
          </p:nvPr>
        </p:nvGraphicFramePr>
        <p:xfrm>
          <a:off x="838200" y="1251284"/>
          <a:ext cx="10515600" cy="448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149592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EDD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Heavy" panose="020B0903020102020204" pitchFamily="34" charset="0"/>
                        </a:rPr>
                        <a:t>Materialism</a:t>
                      </a:r>
                      <a:endParaRPr lang="en-US" sz="6000" dirty="0">
                        <a:solidFill>
                          <a:srgbClr val="FFEDD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Heavy" panose="020B0903020102020204" pitchFamily="34" charset="0"/>
                      </a:endParaRPr>
                    </a:p>
                  </a:txBody>
                  <a:tcPr anchor="ctr">
                    <a:solidFill>
                      <a:srgbClr val="2F271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Heavy" panose="020B0903020102020204" pitchFamily="34" charset="0"/>
                        </a:rPr>
                        <a:t>Dualism</a:t>
                      </a:r>
                      <a:endParaRPr lang="en-US" sz="6000" dirty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Heavy" panose="020B0903020102020204" pitchFamily="34" charset="0"/>
                      </a:endParaRPr>
                    </a:p>
                  </a:txBody>
                  <a:tcPr anchor="ctr">
                    <a:solidFill>
                      <a:srgbClr val="2F271D">
                        <a:alpha val="70000"/>
                      </a:srgbClr>
                    </a:solidFill>
                  </a:tcPr>
                </a:tc>
              </a:tr>
              <a:tr h="149592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EDDF"/>
                          </a:solidFill>
                          <a:latin typeface="Day Roman" panose="0202050006040B020403" pitchFamily="18" charset="0"/>
                        </a:rPr>
                        <a:t>Empiricism</a:t>
                      </a:r>
                      <a:endParaRPr lang="en-US" sz="4800" dirty="0">
                        <a:solidFill>
                          <a:srgbClr val="FFEDDF"/>
                        </a:solidFill>
                        <a:latin typeface="Day Roman" panose="0202050006040B020403" pitchFamily="18" charset="0"/>
                      </a:endParaRPr>
                    </a:p>
                  </a:txBody>
                  <a:tcPr anchor="ctr">
                    <a:solidFill>
                      <a:srgbClr val="23272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ay Roman" panose="0202050006040B020403" pitchFamily="18" charset="0"/>
                        </a:rPr>
                        <a:t>Rationalism</a:t>
                      </a:r>
                      <a:endParaRPr lang="en-US" sz="4800" dirty="0">
                        <a:solidFill>
                          <a:schemeClr val="bg1">
                            <a:lumMod val="65000"/>
                          </a:schemeClr>
                        </a:solidFill>
                        <a:latin typeface="Day Roman" panose="0202050006040B020403" pitchFamily="18" charset="0"/>
                      </a:endParaRPr>
                    </a:p>
                  </a:txBody>
                  <a:tcPr anchor="ctr">
                    <a:solidFill>
                      <a:srgbClr val="23272A">
                        <a:alpha val="70000"/>
                      </a:srgbClr>
                    </a:solidFill>
                  </a:tcPr>
                </a:tc>
              </a:tr>
              <a:tr h="149592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EDDF"/>
                          </a:solidFill>
                          <a:latin typeface="Day Roman" panose="0202050006040B020403" pitchFamily="18" charset="0"/>
                        </a:rPr>
                        <a:t>Senses Only</a:t>
                      </a:r>
                      <a:endParaRPr lang="en-US" sz="4800" dirty="0">
                        <a:solidFill>
                          <a:srgbClr val="FFEDDF"/>
                        </a:solidFill>
                        <a:latin typeface="Day Roman" panose="0202050006040B020403" pitchFamily="18" charset="0"/>
                      </a:endParaRPr>
                    </a:p>
                  </a:txBody>
                  <a:tcPr anchor="ctr">
                    <a:solidFill>
                      <a:srgbClr val="38251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ay Roman" panose="0202050006040B020403" pitchFamily="18" charset="0"/>
                        </a:rPr>
                        <a:t>Mind &amp; Senses</a:t>
                      </a:r>
                      <a:endParaRPr lang="en-US" sz="4800" dirty="0">
                        <a:solidFill>
                          <a:schemeClr val="bg1">
                            <a:lumMod val="65000"/>
                          </a:schemeClr>
                        </a:solidFill>
                        <a:latin typeface="Day Roman" panose="0202050006040B020403" pitchFamily="18" charset="0"/>
                      </a:endParaRPr>
                    </a:p>
                  </a:txBody>
                  <a:tcPr anchor="ctr">
                    <a:solidFill>
                      <a:srgbClr val="38251B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0" y="0"/>
            <a:ext cx="12191999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solidFill>
            <a:srgbClr val="221A0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14682"/>
              </p:ext>
            </p:extLst>
          </p:nvPr>
        </p:nvGraphicFramePr>
        <p:xfrm>
          <a:off x="838200" y="1251284"/>
          <a:ext cx="10515600" cy="448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149592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Heavy" panose="020B0903020102020204" pitchFamily="34" charset="0"/>
                        </a:rPr>
                        <a:t>Materialism</a:t>
                      </a:r>
                      <a:endParaRPr lang="en-US" sz="6000" dirty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Heavy" panose="020B0903020102020204" pitchFamily="34" charset="0"/>
                      </a:endParaRPr>
                    </a:p>
                  </a:txBody>
                  <a:tcPr anchor="ctr">
                    <a:solidFill>
                      <a:srgbClr val="2F271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EDD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Heavy" panose="020B0903020102020204" pitchFamily="34" charset="0"/>
                        </a:rPr>
                        <a:t>Dualism</a:t>
                      </a:r>
                      <a:endParaRPr lang="en-US" sz="6000" dirty="0">
                        <a:solidFill>
                          <a:srgbClr val="FFEDD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Heavy" panose="020B0903020102020204" pitchFamily="34" charset="0"/>
                      </a:endParaRPr>
                    </a:p>
                  </a:txBody>
                  <a:tcPr anchor="ctr">
                    <a:solidFill>
                      <a:srgbClr val="2F271D">
                        <a:alpha val="70000"/>
                      </a:srgbClr>
                    </a:solidFill>
                  </a:tcPr>
                </a:tc>
              </a:tr>
              <a:tr h="149592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ay Roman" panose="0202050006040B020403" pitchFamily="18" charset="0"/>
                        </a:rPr>
                        <a:t>Empiricism</a:t>
                      </a:r>
                      <a:endParaRPr lang="en-US" sz="4800" dirty="0">
                        <a:solidFill>
                          <a:schemeClr val="bg1">
                            <a:lumMod val="65000"/>
                          </a:schemeClr>
                        </a:solidFill>
                        <a:latin typeface="Day Roman" panose="0202050006040B020403" pitchFamily="18" charset="0"/>
                      </a:endParaRPr>
                    </a:p>
                  </a:txBody>
                  <a:tcPr anchor="ctr">
                    <a:solidFill>
                      <a:srgbClr val="23272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EDDF"/>
                          </a:solidFill>
                          <a:latin typeface="Day Roman" panose="0202050006040B020403" pitchFamily="18" charset="0"/>
                        </a:rPr>
                        <a:t>Rationalism</a:t>
                      </a:r>
                      <a:endParaRPr lang="en-US" sz="4800" dirty="0">
                        <a:solidFill>
                          <a:srgbClr val="FFEDDF"/>
                        </a:solidFill>
                        <a:latin typeface="Day Roman" panose="0202050006040B020403" pitchFamily="18" charset="0"/>
                      </a:endParaRPr>
                    </a:p>
                  </a:txBody>
                  <a:tcPr anchor="ctr">
                    <a:solidFill>
                      <a:srgbClr val="23272A">
                        <a:alpha val="70000"/>
                      </a:srgbClr>
                    </a:solidFill>
                  </a:tcPr>
                </a:tc>
              </a:tr>
              <a:tr h="149592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Day Roman" panose="0202050006040B020403" pitchFamily="18" charset="0"/>
                        </a:rPr>
                        <a:t>Senses Only</a:t>
                      </a:r>
                      <a:endParaRPr lang="en-US" sz="4800" dirty="0">
                        <a:solidFill>
                          <a:schemeClr val="bg1">
                            <a:lumMod val="65000"/>
                          </a:schemeClr>
                        </a:solidFill>
                        <a:latin typeface="Day Roman" panose="0202050006040B020403" pitchFamily="18" charset="0"/>
                      </a:endParaRPr>
                    </a:p>
                  </a:txBody>
                  <a:tcPr anchor="ctr">
                    <a:solidFill>
                      <a:srgbClr val="38251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EDDF"/>
                          </a:solidFill>
                          <a:latin typeface="Day Roman" panose="0202050006040B020403" pitchFamily="18" charset="0"/>
                        </a:rPr>
                        <a:t>Mind &amp; Senses</a:t>
                      </a:r>
                      <a:endParaRPr lang="en-US" sz="4800" dirty="0">
                        <a:solidFill>
                          <a:srgbClr val="FFEDDF"/>
                        </a:solidFill>
                        <a:latin typeface="Day Roman" panose="0202050006040B020403" pitchFamily="18" charset="0"/>
                      </a:endParaRPr>
                    </a:p>
                  </a:txBody>
                  <a:tcPr anchor="ctr">
                    <a:solidFill>
                      <a:srgbClr val="38251B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6420" y="658605"/>
            <a:ext cx="5245769" cy="1325563"/>
          </a:xfrm>
        </p:spPr>
        <p:txBody>
          <a:bodyPr>
            <a:noAutofit/>
          </a:bodyPr>
          <a:lstStyle/>
          <a:p>
            <a:pPr algn="r"/>
            <a:r>
              <a:rPr lang="en-US" sz="115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#5</a:t>
            </a:r>
            <a:endParaRPr lang="en-US" sz="115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87189" y="2851483"/>
            <a:ext cx="5715000" cy="37658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We may also doubt of mathematical demonstrations.</a:t>
            </a:r>
            <a:endParaRPr lang="en-US" sz="4800" dirty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6420" y="658605"/>
            <a:ext cx="5245769" cy="1325563"/>
          </a:xfrm>
        </p:spPr>
        <p:txBody>
          <a:bodyPr>
            <a:noAutofit/>
          </a:bodyPr>
          <a:lstStyle/>
          <a:p>
            <a:pPr algn="r"/>
            <a:r>
              <a:rPr lang="en-US" sz="115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#6</a:t>
            </a:r>
            <a:endParaRPr lang="en-US" sz="115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87189" y="2642773"/>
            <a:ext cx="5715000" cy="3974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That we possess a </a:t>
            </a:r>
            <a:r>
              <a:rPr lang="en-US" sz="44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free-will</a:t>
            </a:r>
            <a:r>
              <a:rPr lang="en-US" sz="44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, by which we can withhold our assent from what is doubtful, and thus avoid error.</a:t>
            </a:r>
            <a:endParaRPr lang="en-US" sz="4400" dirty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6420" y="658605"/>
            <a:ext cx="5245769" cy="1325563"/>
          </a:xfrm>
        </p:spPr>
        <p:txBody>
          <a:bodyPr>
            <a:noAutofit/>
          </a:bodyPr>
          <a:lstStyle/>
          <a:p>
            <a:pPr algn="r"/>
            <a:r>
              <a:rPr lang="en-US" sz="115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#7</a:t>
            </a:r>
            <a:endParaRPr lang="en-US" sz="115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87189" y="2642773"/>
            <a:ext cx="5715000" cy="3974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That we cannot doubt of our existence while we doubt, and that this is the first knowledge we acquire when we philosophize in order.</a:t>
            </a:r>
            <a:endParaRPr lang="en-US" sz="4200" dirty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87189" y="878305"/>
            <a:ext cx="5715000" cy="5739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F</a:t>
            </a:r>
            <a:r>
              <a:rPr lang="en-US" sz="54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or there is a repugnance in conceiving that what thinks does not exist at the very time when it thinks. </a:t>
            </a:r>
            <a:endParaRPr lang="en-US" sz="54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11253" y="637665"/>
            <a:ext cx="5955632" cy="57390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Accordingly, the knowledge, </a:t>
            </a:r>
            <a:br>
              <a:rPr lang="en-US" sz="44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</a:br>
            <a:r>
              <a:rPr lang="en-US" sz="72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I THINK, </a:t>
            </a:r>
            <a:r>
              <a:rPr lang="en-US" sz="44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THEREFORE I AM</a:t>
            </a:r>
            <a:r>
              <a:rPr lang="en-US" sz="44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, is the first and most certain that occurs to one who philosophizes orderly.</a:t>
            </a:r>
            <a:endParaRPr lang="en-US" sz="4400" dirty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31" y="657142"/>
            <a:ext cx="6689021" cy="5615321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COGITO ERGO SUM</a:t>
            </a:r>
            <a:endParaRPr lang="en-US" sz="138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19453" y="658605"/>
            <a:ext cx="6147991" cy="21837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  <a:ea typeface="+mn-ea"/>
                <a:cs typeface="+mn-cs"/>
              </a:rPr>
              <a:t>René</a:t>
            </a:r>
            <a:r>
              <a:rPr lang="en-US" sz="96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</a:t>
            </a:r>
            <a:r>
              <a:rPr lang="en-US" sz="9600" dirty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Descartes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87189" y="3657599"/>
            <a:ext cx="5715000" cy="29597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Principles of Philosophy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(1644)</a:t>
            </a:r>
            <a:endParaRPr lang="en-US" sz="48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89" y="4804551"/>
            <a:ext cx="591343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2" y="4804551"/>
            <a:ext cx="59690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9" y="230121"/>
            <a:ext cx="11271341" cy="51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6420" y="658605"/>
            <a:ext cx="5245769" cy="1325563"/>
          </a:xfrm>
        </p:spPr>
        <p:txBody>
          <a:bodyPr>
            <a:noAutofit/>
          </a:bodyPr>
          <a:lstStyle/>
          <a:p>
            <a:pPr algn="r"/>
            <a:r>
              <a:rPr lang="en-US" sz="115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#1</a:t>
            </a:r>
            <a:endParaRPr lang="en-US" sz="115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87189" y="2418347"/>
            <a:ext cx="5715000" cy="4199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THAT in order to seek truth, it is necessary once in the course of our life, to doubt, as far as possible, of all things.</a:t>
            </a:r>
            <a:endParaRPr lang="en-US" sz="4400" dirty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6420" y="658605"/>
            <a:ext cx="5245769" cy="1325563"/>
          </a:xfrm>
        </p:spPr>
        <p:txBody>
          <a:bodyPr>
            <a:noAutofit/>
          </a:bodyPr>
          <a:lstStyle/>
          <a:p>
            <a:pPr algn="r"/>
            <a:r>
              <a:rPr lang="en-US" sz="115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#2</a:t>
            </a:r>
            <a:endParaRPr lang="en-US" sz="115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787189" y="2851485"/>
            <a:ext cx="5715000" cy="3777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That we ought also to consider as false all that is doubtful.</a:t>
            </a:r>
            <a:endParaRPr lang="en-US" sz="4800" dirty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6420" y="658605"/>
            <a:ext cx="5245769" cy="1325563"/>
          </a:xfrm>
        </p:spPr>
        <p:txBody>
          <a:bodyPr>
            <a:noAutofit/>
          </a:bodyPr>
          <a:lstStyle/>
          <a:p>
            <a:pPr algn="r"/>
            <a:r>
              <a:rPr lang="en-US" sz="115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#3</a:t>
            </a:r>
            <a:endParaRPr lang="en-US" sz="115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87189" y="2851483"/>
            <a:ext cx="5715000" cy="3765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That we ought not meanwhile to make use of doubt in the conduct of life.</a:t>
            </a:r>
            <a:endParaRPr lang="en-US" sz="4800" dirty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6420" y="658605"/>
            <a:ext cx="5245769" cy="1325563"/>
          </a:xfrm>
        </p:spPr>
        <p:txBody>
          <a:bodyPr>
            <a:noAutofit/>
          </a:bodyPr>
          <a:lstStyle/>
          <a:p>
            <a:pPr algn="r"/>
            <a:r>
              <a:rPr lang="en-US" sz="11500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#4</a:t>
            </a:r>
            <a:endParaRPr lang="en-US" sz="115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40641" y="2273969"/>
            <a:ext cx="5161547" cy="4343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We may doubt of </a:t>
            </a:r>
            <a:r>
              <a:rPr lang="en-US" sz="72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sensible</a:t>
            </a:r>
            <a:r>
              <a:rPr lang="en-US" sz="72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 things.</a:t>
            </a:r>
            <a:endParaRPr lang="en-US" sz="7200" dirty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84821" y="4042617"/>
            <a:ext cx="7334717" cy="1720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Rationalism</a:t>
            </a:r>
            <a:endParaRPr lang="en-US" sz="96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84821" y="4042617"/>
            <a:ext cx="7334717" cy="1720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C5B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Rationalism</a:t>
            </a:r>
            <a:endParaRPr lang="en-US" sz="9600" dirty="0">
              <a:solidFill>
                <a:srgbClr val="C5B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895474" y="890336"/>
            <a:ext cx="5919536" cy="2731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Arrive at truth through </a:t>
            </a:r>
            <a:r>
              <a:rPr lang="en-US" sz="4400" b="1" i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reason</a:t>
            </a:r>
            <a:r>
              <a:rPr lang="en-US" sz="44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 rather than through the senses </a:t>
            </a:r>
            <a:r>
              <a:rPr lang="en-US" sz="36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(empiricism)</a:t>
            </a:r>
            <a:r>
              <a:rPr lang="en-US" sz="4400" b="1" dirty="0" smtClean="0">
                <a:solidFill>
                  <a:srgbClr val="FCD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 Roman" panose="0202050006040B020403" pitchFamily="18" charset="0"/>
              </a:rPr>
              <a:t>.</a:t>
            </a:r>
            <a:endParaRPr lang="en-US" sz="4400" dirty="0">
              <a:solidFill>
                <a:srgbClr val="FCD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 Roman" panose="0202050006040B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4671" b="25970"/>
          <a:stretch/>
        </p:blipFill>
        <p:spPr bwMode="auto">
          <a:xfrm>
            <a:off x="0" y="0"/>
            <a:ext cx="7555297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ans Hals - Portret van René Descar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5" t="4671" b="25970"/>
          <a:stretch/>
        </p:blipFill>
        <p:spPr bwMode="auto">
          <a:xfrm>
            <a:off x="5694946" y="0"/>
            <a:ext cx="6497053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"/>
            <a:ext cx="12183443" cy="6906127"/>
          </a:xfrm>
          <a:prstGeom prst="rect">
            <a:avLst/>
          </a:prstGeom>
          <a:gradFill flip="none" rotWithShape="1">
            <a:gsLst>
              <a:gs pos="0">
                <a:srgbClr val="221A0F"/>
              </a:gs>
              <a:gs pos="71000">
                <a:srgbClr val="221A0F">
                  <a:alpha val="0"/>
                </a:srgb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38274" y="3826047"/>
            <a:ext cx="6781264" cy="1720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500" b="1" dirty="0" smtClean="0">
                <a:solidFill>
                  <a:srgbClr val="FFE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Dualism</a:t>
            </a:r>
            <a:endParaRPr lang="en-US" sz="11500" dirty="0">
              <a:solidFill>
                <a:srgbClr val="FFE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223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Day Roman</vt:lpstr>
      <vt:lpstr>Arial</vt:lpstr>
      <vt:lpstr>Franklin Gothic Heavy</vt:lpstr>
      <vt:lpstr>Calibri Light</vt:lpstr>
      <vt:lpstr>Calibri</vt:lpstr>
      <vt:lpstr>Office Theme</vt:lpstr>
      <vt:lpstr>3_Office Theme</vt:lpstr>
      <vt:lpstr>COGITO ERGO SUM</vt:lpstr>
      <vt:lpstr>René Descartes</vt:lpstr>
      <vt:lpstr>#1</vt:lpstr>
      <vt:lpstr>#2</vt:lpstr>
      <vt:lpstr>#3</vt:lpstr>
      <vt:lpstr>#4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#5</vt:lpstr>
      <vt:lpstr>#6</vt:lpstr>
      <vt:lpstr>#7</vt:lpstr>
      <vt:lpstr>PowerPoint Presentation</vt:lpstr>
      <vt:lpstr>PowerPoint Presentation</vt:lpstr>
      <vt:lpstr>COGITO ERGO SUM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Cogito Ergo Sum - Introduction to Descartes</dc:title>
  <dc:creator>Tom Richey</dc:creator>
  <cp:lastModifiedBy>Tom</cp:lastModifiedBy>
  <cp:revision>12</cp:revision>
  <dcterms:created xsi:type="dcterms:W3CDTF">2015-11-16T23:48:47Z</dcterms:created>
  <dcterms:modified xsi:type="dcterms:W3CDTF">2015-11-18T00:52:47Z</dcterms:modified>
</cp:coreProperties>
</file>