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5" r:id="rId1"/>
    <p:sldMasterId id="2147483917" r:id="rId2"/>
    <p:sldMasterId id="2147483929" r:id="rId3"/>
  </p:sldMasterIdLst>
  <p:notesMasterIdLst>
    <p:notesMasterId r:id="rId55"/>
  </p:notesMasterIdLst>
  <p:sldIdLst>
    <p:sldId id="297" r:id="rId4"/>
    <p:sldId id="293" r:id="rId5"/>
    <p:sldId id="359" r:id="rId6"/>
    <p:sldId id="373" r:id="rId7"/>
    <p:sldId id="357" r:id="rId8"/>
    <p:sldId id="374" r:id="rId9"/>
    <p:sldId id="375" r:id="rId10"/>
    <p:sldId id="351" r:id="rId11"/>
    <p:sldId id="360" r:id="rId12"/>
    <p:sldId id="376" r:id="rId13"/>
    <p:sldId id="372" r:id="rId14"/>
    <p:sldId id="371" r:id="rId15"/>
    <p:sldId id="370" r:id="rId16"/>
    <p:sldId id="369" r:id="rId17"/>
    <p:sldId id="377" r:id="rId18"/>
    <p:sldId id="400" r:id="rId19"/>
    <p:sldId id="367" r:id="rId20"/>
    <p:sldId id="368" r:id="rId21"/>
    <p:sldId id="353" r:id="rId22"/>
    <p:sldId id="352" r:id="rId23"/>
    <p:sldId id="356" r:id="rId24"/>
    <p:sldId id="399" r:id="rId25"/>
    <p:sldId id="271" r:id="rId26"/>
    <p:sldId id="383" r:id="rId27"/>
    <p:sldId id="378" r:id="rId28"/>
    <p:sldId id="384" r:id="rId29"/>
    <p:sldId id="279" r:id="rId30"/>
    <p:sldId id="396" r:id="rId31"/>
    <p:sldId id="395" r:id="rId32"/>
    <p:sldId id="387" r:id="rId33"/>
    <p:sldId id="388" r:id="rId34"/>
    <p:sldId id="389" r:id="rId35"/>
    <p:sldId id="390" r:id="rId36"/>
    <p:sldId id="283" r:id="rId37"/>
    <p:sldId id="391" r:id="rId38"/>
    <p:sldId id="392" r:id="rId39"/>
    <p:sldId id="385" r:id="rId40"/>
    <p:sldId id="393" r:id="rId41"/>
    <p:sldId id="386" r:id="rId42"/>
    <p:sldId id="286" r:id="rId43"/>
    <p:sldId id="362" r:id="rId44"/>
    <p:sldId id="361" r:id="rId45"/>
    <p:sldId id="287" r:id="rId46"/>
    <p:sldId id="365" r:id="rId47"/>
    <p:sldId id="366" r:id="rId48"/>
    <p:sldId id="381" r:id="rId49"/>
    <p:sldId id="382" r:id="rId50"/>
    <p:sldId id="398" r:id="rId51"/>
    <p:sldId id="397" r:id="rId52"/>
    <p:sldId id="343" r:id="rId53"/>
    <p:sldId id="349" r:id="rId54"/>
  </p:sldIdLst>
  <p:sldSz cx="9144000" cy="6858000" type="screen4x3"/>
  <p:notesSz cx="6858000" cy="9144000"/>
  <p:embeddedFontLst>
    <p:embeddedFont>
      <p:font typeface="Monotype Corsiva" pitchFamily="66" charset="0"/>
      <p:italic r:id="rId56"/>
    </p:embeddedFont>
    <p:embeddedFont>
      <p:font typeface="Footlight MT Light" pitchFamily="18" charset="0"/>
      <p:regular r:id="rId57"/>
    </p:embeddedFont>
    <p:embeddedFont>
      <p:font typeface="Calibri" pitchFamily="34" charset="0"/>
      <p:regular r:id="rId58"/>
      <p:bold r:id="rId59"/>
      <p:italic r:id="rId60"/>
      <p:boldItalic r:id="rId61"/>
    </p:embeddedFont>
    <p:embeddedFont>
      <p:font typeface="Tahoma" pitchFamily="34" charset="0"/>
      <p:regular r:id="rId62"/>
      <p:bold r:id="rId63"/>
    </p:embeddedFont>
  </p:embeddedFontLst>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63C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94660"/>
  </p:normalViewPr>
  <p:slideViewPr>
    <p:cSldViewPr>
      <p:cViewPr varScale="1">
        <p:scale>
          <a:sx n="65" d="100"/>
          <a:sy n="65" d="100"/>
        </p:scale>
        <p:origin x="-58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AC1C6E0-EBFC-44CE-857A-36DA0636F4A7}" type="datetimeFigureOut">
              <a:rPr lang="en-US"/>
              <a:pPr>
                <a:defRPr/>
              </a:pPr>
              <a:t>11/5/2015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62F7B60-343C-4779-9FE4-C248B9A47B66}" type="slidenum">
              <a:rPr lang="en-US"/>
              <a:pPr>
                <a:defRPr/>
              </a:pPr>
              <a:t>‹#›</a:t>
            </a:fld>
            <a:endParaRPr lang="en-US"/>
          </a:p>
        </p:txBody>
      </p:sp>
    </p:spTree>
    <p:extLst>
      <p:ext uri="{BB962C8B-B14F-4D97-AF65-F5344CB8AC3E}">
        <p14:creationId xmlns:p14="http://schemas.microsoft.com/office/powerpoint/2010/main" val="40104718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Louis_XIV_by_Juste_d'Egmont.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rommelin.org/history/Ancestors/Scheffer/Charenton/Charenton.ht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2F7B60-343C-4779-9FE4-C248B9A47B66}" type="slidenum">
              <a:rPr lang="en-US" smtClean="0"/>
              <a:pPr>
                <a:defRPr/>
              </a:pPr>
              <a:t>19</a:t>
            </a:fld>
            <a:endParaRPr lang="en-US"/>
          </a:p>
        </p:txBody>
      </p:sp>
    </p:spTree>
    <p:extLst>
      <p:ext uri="{BB962C8B-B14F-4D97-AF65-F5344CB8AC3E}">
        <p14:creationId xmlns:p14="http://schemas.microsoft.com/office/powerpoint/2010/main" val="144802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http://commons.wikimedia.org/wiki/File:Louis_XIV_by_Juste_d'Egmont.jpg</a:t>
            </a:r>
            <a:r>
              <a:rPr lang="en-US" dirty="0" smtClean="0"/>
              <a:t> </a:t>
            </a:r>
          </a:p>
        </p:txBody>
      </p:sp>
      <p:sp>
        <p:nvSpPr>
          <p:cNvPr id="4" name="Slide Number Placeholder 3"/>
          <p:cNvSpPr>
            <a:spLocks noGrp="1"/>
          </p:cNvSpPr>
          <p:nvPr>
            <p:ph type="sldNum" sz="quarter" idx="10"/>
          </p:nvPr>
        </p:nvSpPr>
        <p:spPr/>
        <p:txBody>
          <a:bodyPr/>
          <a:lstStyle/>
          <a:p>
            <a:pPr>
              <a:defRPr/>
            </a:pPr>
            <a:fld id="{162F7B60-343C-4779-9FE4-C248B9A47B66}" type="slidenum">
              <a:rPr lang="en-US" smtClean="0"/>
              <a:pPr>
                <a:defRPr/>
              </a:pPr>
              <a:t>21</a:t>
            </a:fld>
            <a:endParaRPr lang="en-US"/>
          </a:p>
        </p:txBody>
      </p:sp>
    </p:spTree>
    <p:extLst>
      <p:ext uri="{BB962C8B-B14F-4D97-AF65-F5344CB8AC3E}">
        <p14:creationId xmlns:p14="http://schemas.microsoft.com/office/powerpoint/2010/main" val="325869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2F7B60-343C-4779-9FE4-C248B9A47B66}" type="slidenum">
              <a:rPr lang="en-US" smtClean="0"/>
              <a:pPr>
                <a:defRPr/>
              </a:pPr>
              <a:t>40</a:t>
            </a:fld>
            <a:endParaRPr lang="en-US"/>
          </a:p>
        </p:txBody>
      </p:sp>
    </p:spTree>
    <p:extLst>
      <p:ext uri="{BB962C8B-B14F-4D97-AF65-F5344CB8AC3E}">
        <p14:creationId xmlns:p14="http://schemas.microsoft.com/office/powerpoint/2010/main" val="93920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http://www.crommelin.org/history/Ancestors/Scheffer/Charenton/Charenton.htm</a:t>
            </a:r>
            <a:endParaRPr lang="en-US" dirty="0"/>
          </a:p>
        </p:txBody>
      </p:sp>
      <p:sp>
        <p:nvSpPr>
          <p:cNvPr id="4" name="Slide Number Placeholder 3"/>
          <p:cNvSpPr>
            <a:spLocks noGrp="1"/>
          </p:cNvSpPr>
          <p:nvPr>
            <p:ph type="sldNum" sz="quarter" idx="10"/>
          </p:nvPr>
        </p:nvSpPr>
        <p:spPr/>
        <p:txBody>
          <a:bodyPr/>
          <a:lstStyle/>
          <a:p>
            <a:pPr>
              <a:defRPr/>
            </a:pPr>
            <a:fld id="{162F7B60-343C-4779-9FE4-C248B9A47B66}" type="slidenum">
              <a:rPr lang="en-US" smtClean="0"/>
              <a:pPr>
                <a:defRPr/>
              </a:pPr>
              <a:t>44</a:t>
            </a:fld>
            <a:endParaRPr lang="en-US"/>
          </a:p>
        </p:txBody>
      </p:sp>
    </p:spTree>
    <p:extLst>
      <p:ext uri="{BB962C8B-B14F-4D97-AF65-F5344CB8AC3E}">
        <p14:creationId xmlns:p14="http://schemas.microsoft.com/office/powerpoint/2010/main" val="389000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4CE82F-9355-4A45-BB98-8E7CA4AACA3D}" type="slidenum">
              <a:rPr lang="en-US" smtClean="0"/>
              <a:pPr>
                <a:defRPr/>
              </a:pPr>
              <a:t>‹#›</a:t>
            </a:fld>
            <a:endParaRPr lang="en-US"/>
          </a:p>
        </p:txBody>
      </p:sp>
    </p:spTree>
    <p:extLst>
      <p:ext uri="{BB962C8B-B14F-4D97-AF65-F5344CB8AC3E}">
        <p14:creationId xmlns:p14="http://schemas.microsoft.com/office/powerpoint/2010/main" val="175943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4A5A54-902A-49CC-8E2E-C4FBD9542E6C}" type="slidenum">
              <a:rPr lang="en-US" smtClean="0"/>
              <a:pPr>
                <a:defRPr/>
              </a:pPr>
              <a:t>‹#›</a:t>
            </a:fld>
            <a:endParaRPr lang="en-US"/>
          </a:p>
        </p:txBody>
      </p:sp>
    </p:spTree>
    <p:extLst>
      <p:ext uri="{BB962C8B-B14F-4D97-AF65-F5344CB8AC3E}">
        <p14:creationId xmlns:p14="http://schemas.microsoft.com/office/powerpoint/2010/main" val="19320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A914D74-9392-4A2A-ADF0-D133142504E7}" type="slidenum">
              <a:rPr lang="en-US" smtClean="0"/>
              <a:pPr>
                <a:defRPr/>
              </a:pPr>
              <a:t>‹#›</a:t>
            </a:fld>
            <a:endParaRPr lang="en-US"/>
          </a:p>
        </p:txBody>
      </p:sp>
    </p:spTree>
    <p:extLst>
      <p:ext uri="{BB962C8B-B14F-4D97-AF65-F5344CB8AC3E}">
        <p14:creationId xmlns:p14="http://schemas.microsoft.com/office/powerpoint/2010/main" val="1333795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5637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0249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39756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9008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77417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27134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11221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72801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5D27CA-3684-4C85-891C-A943770A601F}" type="slidenum">
              <a:rPr lang="en-US" smtClean="0"/>
              <a:pPr>
                <a:defRPr/>
              </a:pPr>
              <a:t>‹#›</a:t>
            </a:fld>
            <a:endParaRPr lang="en-US"/>
          </a:p>
        </p:txBody>
      </p:sp>
    </p:spTree>
    <p:extLst>
      <p:ext uri="{BB962C8B-B14F-4D97-AF65-F5344CB8AC3E}">
        <p14:creationId xmlns:p14="http://schemas.microsoft.com/office/powerpoint/2010/main" val="2315548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1786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67220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11/5/2015</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74178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4CE82F-9355-4A45-BB98-8E7CA4AACA3D}" type="slidenum">
              <a:rPr lang="en-US" smtClean="0"/>
              <a:pPr>
                <a:defRPr/>
              </a:pPr>
              <a:t>‹#›</a:t>
            </a:fld>
            <a:endParaRPr lang="en-US"/>
          </a:p>
        </p:txBody>
      </p:sp>
    </p:spTree>
    <p:extLst>
      <p:ext uri="{BB962C8B-B14F-4D97-AF65-F5344CB8AC3E}">
        <p14:creationId xmlns:p14="http://schemas.microsoft.com/office/powerpoint/2010/main" val="2410586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5D27CA-3684-4C85-891C-A943770A601F}" type="slidenum">
              <a:rPr lang="en-US" smtClean="0"/>
              <a:pPr>
                <a:defRPr/>
              </a:pPr>
              <a:t>‹#›</a:t>
            </a:fld>
            <a:endParaRPr lang="en-US"/>
          </a:p>
        </p:txBody>
      </p:sp>
    </p:spTree>
    <p:extLst>
      <p:ext uri="{BB962C8B-B14F-4D97-AF65-F5344CB8AC3E}">
        <p14:creationId xmlns:p14="http://schemas.microsoft.com/office/powerpoint/2010/main" val="173426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5E7B27-6296-49CC-AECD-FEB27B50EB6A}" type="slidenum">
              <a:rPr lang="en-US" smtClean="0"/>
              <a:pPr>
                <a:defRPr/>
              </a:pPr>
              <a:t>‹#›</a:t>
            </a:fld>
            <a:endParaRPr lang="en-US"/>
          </a:p>
        </p:txBody>
      </p:sp>
    </p:spTree>
    <p:extLst>
      <p:ext uri="{BB962C8B-B14F-4D97-AF65-F5344CB8AC3E}">
        <p14:creationId xmlns:p14="http://schemas.microsoft.com/office/powerpoint/2010/main" val="2357227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44E3A6-9BA8-49EB-BFF6-04103D5F3324}" type="slidenum">
              <a:rPr lang="en-US" smtClean="0"/>
              <a:pPr>
                <a:defRPr/>
              </a:pPr>
              <a:t>‹#›</a:t>
            </a:fld>
            <a:endParaRPr lang="en-US"/>
          </a:p>
        </p:txBody>
      </p:sp>
    </p:spTree>
    <p:extLst>
      <p:ext uri="{BB962C8B-B14F-4D97-AF65-F5344CB8AC3E}">
        <p14:creationId xmlns:p14="http://schemas.microsoft.com/office/powerpoint/2010/main" val="224983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A7FD52E-63BD-42AC-A984-6157D6816F23}" type="slidenum">
              <a:rPr lang="en-US" smtClean="0"/>
              <a:pPr>
                <a:defRPr/>
              </a:pPr>
              <a:t>‹#›</a:t>
            </a:fld>
            <a:endParaRPr lang="en-US"/>
          </a:p>
        </p:txBody>
      </p:sp>
    </p:spTree>
    <p:extLst>
      <p:ext uri="{BB962C8B-B14F-4D97-AF65-F5344CB8AC3E}">
        <p14:creationId xmlns:p14="http://schemas.microsoft.com/office/powerpoint/2010/main" val="3186814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C63983B-7E2F-4FF6-B370-434B1D5E4E0E}" type="slidenum">
              <a:rPr lang="en-US" smtClean="0"/>
              <a:pPr>
                <a:defRPr/>
              </a:pPr>
              <a:t>‹#›</a:t>
            </a:fld>
            <a:endParaRPr lang="en-US"/>
          </a:p>
        </p:txBody>
      </p:sp>
    </p:spTree>
    <p:extLst>
      <p:ext uri="{BB962C8B-B14F-4D97-AF65-F5344CB8AC3E}">
        <p14:creationId xmlns:p14="http://schemas.microsoft.com/office/powerpoint/2010/main" val="3938086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30322E-E77C-4037-8F77-5E2844530AD2}" type="slidenum">
              <a:rPr lang="en-US" smtClean="0"/>
              <a:pPr>
                <a:defRPr/>
              </a:pPr>
              <a:t>‹#›</a:t>
            </a:fld>
            <a:endParaRPr lang="en-US"/>
          </a:p>
        </p:txBody>
      </p:sp>
    </p:spTree>
    <p:extLst>
      <p:ext uri="{BB962C8B-B14F-4D97-AF65-F5344CB8AC3E}">
        <p14:creationId xmlns:p14="http://schemas.microsoft.com/office/powerpoint/2010/main" val="176443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5E7B27-6296-49CC-AECD-FEB27B50EB6A}" type="slidenum">
              <a:rPr lang="en-US" smtClean="0"/>
              <a:pPr>
                <a:defRPr/>
              </a:pPr>
              <a:t>‹#›</a:t>
            </a:fld>
            <a:endParaRPr lang="en-US"/>
          </a:p>
        </p:txBody>
      </p:sp>
    </p:spTree>
    <p:extLst>
      <p:ext uri="{BB962C8B-B14F-4D97-AF65-F5344CB8AC3E}">
        <p14:creationId xmlns:p14="http://schemas.microsoft.com/office/powerpoint/2010/main" val="2161203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A731155-A8C6-49C1-BB10-9E2D599F683B}" type="slidenum">
              <a:rPr lang="en-US" smtClean="0"/>
              <a:pPr>
                <a:defRPr/>
              </a:pPr>
              <a:t>‹#›</a:t>
            </a:fld>
            <a:endParaRPr lang="en-US"/>
          </a:p>
        </p:txBody>
      </p:sp>
    </p:spTree>
    <p:extLst>
      <p:ext uri="{BB962C8B-B14F-4D97-AF65-F5344CB8AC3E}">
        <p14:creationId xmlns:p14="http://schemas.microsoft.com/office/powerpoint/2010/main" val="1802287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F03C1F-46B3-42B4-83A4-A33E1A857290}" type="slidenum">
              <a:rPr lang="en-US" smtClean="0"/>
              <a:pPr>
                <a:defRPr/>
              </a:pPr>
              <a:t>‹#›</a:t>
            </a:fld>
            <a:endParaRPr lang="en-US"/>
          </a:p>
        </p:txBody>
      </p:sp>
    </p:spTree>
    <p:extLst>
      <p:ext uri="{BB962C8B-B14F-4D97-AF65-F5344CB8AC3E}">
        <p14:creationId xmlns:p14="http://schemas.microsoft.com/office/powerpoint/2010/main" val="2133398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4A5A54-902A-49CC-8E2E-C4FBD9542E6C}" type="slidenum">
              <a:rPr lang="en-US" smtClean="0"/>
              <a:pPr>
                <a:defRPr/>
              </a:pPr>
              <a:t>‹#›</a:t>
            </a:fld>
            <a:endParaRPr lang="en-US"/>
          </a:p>
        </p:txBody>
      </p:sp>
    </p:spTree>
    <p:extLst>
      <p:ext uri="{BB962C8B-B14F-4D97-AF65-F5344CB8AC3E}">
        <p14:creationId xmlns:p14="http://schemas.microsoft.com/office/powerpoint/2010/main" val="337838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A914D74-9392-4A2A-ADF0-D133142504E7}" type="slidenum">
              <a:rPr lang="en-US" smtClean="0"/>
              <a:pPr>
                <a:defRPr/>
              </a:pPr>
              <a:t>‹#›</a:t>
            </a:fld>
            <a:endParaRPr lang="en-US"/>
          </a:p>
        </p:txBody>
      </p:sp>
    </p:spTree>
    <p:extLst>
      <p:ext uri="{BB962C8B-B14F-4D97-AF65-F5344CB8AC3E}">
        <p14:creationId xmlns:p14="http://schemas.microsoft.com/office/powerpoint/2010/main" val="416216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44E3A6-9BA8-49EB-BFF6-04103D5F3324}" type="slidenum">
              <a:rPr lang="en-US" smtClean="0"/>
              <a:pPr>
                <a:defRPr/>
              </a:pPr>
              <a:t>‹#›</a:t>
            </a:fld>
            <a:endParaRPr lang="en-US"/>
          </a:p>
        </p:txBody>
      </p:sp>
    </p:spTree>
    <p:extLst>
      <p:ext uri="{BB962C8B-B14F-4D97-AF65-F5344CB8AC3E}">
        <p14:creationId xmlns:p14="http://schemas.microsoft.com/office/powerpoint/2010/main" val="90329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A7FD52E-63BD-42AC-A984-6157D6816F23}" type="slidenum">
              <a:rPr lang="en-US" smtClean="0"/>
              <a:pPr>
                <a:defRPr/>
              </a:pPr>
              <a:t>‹#›</a:t>
            </a:fld>
            <a:endParaRPr lang="en-US"/>
          </a:p>
        </p:txBody>
      </p:sp>
    </p:spTree>
    <p:extLst>
      <p:ext uri="{BB962C8B-B14F-4D97-AF65-F5344CB8AC3E}">
        <p14:creationId xmlns:p14="http://schemas.microsoft.com/office/powerpoint/2010/main" val="3239661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C63983B-7E2F-4FF6-B370-434B1D5E4E0E}" type="slidenum">
              <a:rPr lang="en-US" smtClean="0"/>
              <a:pPr>
                <a:defRPr/>
              </a:pPr>
              <a:t>‹#›</a:t>
            </a:fld>
            <a:endParaRPr lang="en-US"/>
          </a:p>
        </p:txBody>
      </p:sp>
    </p:spTree>
    <p:extLst>
      <p:ext uri="{BB962C8B-B14F-4D97-AF65-F5344CB8AC3E}">
        <p14:creationId xmlns:p14="http://schemas.microsoft.com/office/powerpoint/2010/main" val="7815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30322E-E77C-4037-8F77-5E2844530AD2}" type="slidenum">
              <a:rPr lang="en-US" smtClean="0"/>
              <a:pPr>
                <a:defRPr/>
              </a:pPr>
              <a:t>‹#›</a:t>
            </a:fld>
            <a:endParaRPr lang="en-US"/>
          </a:p>
        </p:txBody>
      </p:sp>
    </p:spTree>
    <p:extLst>
      <p:ext uri="{BB962C8B-B14F-4D97-AF65-F5344CB8AC3E}">
        <p14:creationId xmlns:p14="http://schemas.microsoft.com/office/powerpoint/2010/main" val="165265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A731155-A8C6-49C1-BB10-9E2D599F683B}" type="slidenum">
              <a:rPr lang="en-US" smtClean="0"/>
              <a:pPr>
                <a:defRPr/>
              </a:pPr>
              <a:t>‹#›</a:t>
            </a:fld>
            <a:endParaRPr lang="en-US"/>
          </a:p>
        </p:txBody>
      </p:sp>
    </p:spTree>
    <p:extLst>
      <p:ext uri="{BB962C8B-B14F-4D97-AF65-F5344CB8AC3E}">
        <p14:creationId xmlns:p14="http://schemas.microsoft.com/office/powerpoint/2010/main" val="147701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F03C1F-46B3-42B4-83A4-A33E1A857290}" type="slidenum">
              <a:rPr lang="en-US" smtClean="0"/>
              <a:pPr>
                <a:defRPr/>
              </a:pPr>
              <a:t>‹#›</a:t>
            </a:fld>
            <a:endParaRPr lang="en-US"/>
          </a:p>
        </p:txBody>
      </p:sp>
    </p:spTree>
    <p:extLst>
      <p:ext uri="{BB962C8B-B14F-4D97-AF65-F5344CB8AC3E}">
        <p14:creationId xmlns:p14="http://schemas.microsoft.com/office/powerpoint/2010/main" val="234198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3C3F"/>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3B625C9-2BB3-4B77-BE3B-16D2DEAF796A}" type="slidenum">
              <a:rPr lang="en-US" smtClean="0"/>
              <a:pPr>
                <a:defRPr/>
              </a:pPr>
              <a:t>‹#›</a:t>
            </a:fld>
            <a:endParaRPr lang="en-US"/>
          </a:p>
        </p:txBody>
      </p:sp>
    </p:spTree>
    <p:extLst>
      <p:ext uri="{BB962C8B-B14F-4D97-AF65-F5344CB8AC3E}">
        <p14:creationId xmlns:p14="http://schemas.microsoft.com/office/powerpoint/2010/main" val="2947673729"/>
      </p:ext>
    </p:extLst>
  </p:cSld>
  <p:clrMap bg1="dk1" tx1="lt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4FEE20D-232A-47E8-8FDB-17CD01AF0984}" type="datetimeFigureOut">
              <a:rPr lang="en-US" smtClean="0">
                <a:solidFill>
                  <a:srgbClr val="072F54">
                    <a:tint val="75000"/>
                  </a:srgbClr>
                </a:solidFill>
                <a:latin typeface="Calibri"/>
              </a:rPr>
              <a:pPr eaLnBrk="1" fontAlgn="auto" hangingPunct="1">
                <a:spcBef>
                  <a:spcPts val="0"/>
                </a:spcBef>
                <a:spcAft>
                  <a:spcPts val="0"/>
                </a:spcAft>
              </a:pPr>
              <a:t>11/5/2015</a:t>
            </a:fld>
            <a:endParaRPr lang="en-US">
              <a:solidFill>
                <a:srgbClr val="072F54">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srgbClr val="072F54">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A836336-2B4A-402D-A477-F0BC818CA747}" type="slidenum">
              <a:rPr lang="en-US" smtClean="0">
                <a:solidFill>
                  <a:srgbClr val="072F54">
                    <a:tint val="75000"/>
                  </a:srgbClr>
                </a:solidFill>
                <a:latin typeface="Calibri"/>
              </a:rPr>
              <a:pPr eaLnBrk="1" fontAlgn="auto" hangingPunct="1">
                <a:spcBef>
                  <a:spcPts val="0"/>
                </a:spcBef>
                <a:spcAft>
                  <a:spcPts val="0"/>
                </a:spcAft>
              </a:pPr>
              <a:t>‹#›</a:t>
            </a:fld>
            <a:endParaRPr lang="en-US">
              <a:solidFill>
                <a:srgbClr val="072F54">
                  <a:tint val="75000"/>
                </a:srgbClr>
              </a:solidFill>
              <a:latin typeface="Calibri"/>
            </a:endParaRPr>
          </a:p>
        </p:txBody>
      </p:sp>
    </p:spTree>
    <p:extLst>
      <p:ext uri="{BB962C8B-B14F-4D97-AF65-F5344CB8AC3E}">
        <p14:creationId xmlns:p14="http://schemas.microsoft.com/office/powerpoint/2010/main" val="398284995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3B625C9-2BB3-4B77-BE3B-16D2DEAF796A}" type="slidenum">
              <a:rPr lang="en-US" smtClean="0"/>
              <a:pPr>
                <a:defRPr/>
              </a:pPr>
              <a:t>‹#›</a:t>
            </a:fld>
            <a:endParaRPr lang="en-US"/>
          </a:p>
        </p:txBody>
      </p:sp>
    </p:spTree>
    <p:extLst>
      <p:ext uri="{BB962C8B-B14F-4D97-AF65-F5344CB8AC3E}">
        <p14:creationId xmlns:p14="http://schemas.microsoft.com/office/powerpoint/2010/main" val="328272205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www.flickr.com/photos/whiteafrican/" TargetMode="Externa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User:Sodacan"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hyperlink" Target="http://www.flickr.com/photos/chriswait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fr.wikipedia.org/wiki/Utilisateur:G_CHP" TargetMode="External"/><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photos/polkadotcreations/" TargetMode="Externa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hyperlink" Target="http://www.flickr.com/photos/39887688@N0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creativecommons.org/licenses/by-nc/2.0/" TargetMode="External"/><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hyperlink" Target="http://www.flickr.com/photos/woolamaloo_gazett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creativecommons.org/licenses/by-nc-sa/2.0/" TargetMode="External"/><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hyperlink" Target="http://www.flickr.com/photos/7603557@N08/"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hyperlink" Target="http://www.flickr.com/photos/stevendepolo/"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www.flickr.com/photos/benhusmann/"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43.xml.rels><?xml version="1.0" encoding="UTF-8" standalone="yes"?>
<Relationships xmlns="http://schemas.openxmlformats.org/package/2006/relationships"><Relationship Id="rId3" Type="http://schemas.openxmlformats.org/officeDocument/2006/relationships/hyperlink" Target="http://huguenotsweb.free.fr/english/edict_1685.htm"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flickr.com/photos/aya37/"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www.flickr.com/photos/bastiaanssen/"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www.flickr.com/photos/jakescreation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flickr.com/photos/41583834@N03/" TargetMode="External"/><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hyperlink" Target="https://www.facebook.com/pages/Tom-Richey/14074617563" TargetMode="External"/><Relationship Id="rId12"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hyperlink" Target="http://www.youtube.com/tomforamerica" TargetMode="External"/><Relationship Id="rId5" Type="http://schemas.openxmlformats.org/officeDocument/2006/relationships/hyperlink" Target="http://www.tomrichey.net/" TargetMode="Externa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hyperlink" Target="http://twitter.com/tomriche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5/5f/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76200" y="533400"/>
            <a:ext cx="5181600" cy="3657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en-US"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bg1">
                      <a:alpha val="85000"/>
                    </a:schemeClr>
                  </a:glow>
                  <a:outerShdw blurRad="50800" dist="39000" dir="5460000" algn="tl">
                    <a:srgbClr val="000000">
                      <a:alpha val="38000"/>
                    </a:srgbClr>
                  </a:outerShdw>
                </a:effectLst>
              </a:rPr>
              <a:t>Louis </a:t>
            </a:r>
            <a:br>
              <a:rPr lang="en-US"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bg1">
                      <a:alpha val="85000"/>
                    </a:schemeClr>
                  </a:glow>
                  <a:outerShdw blurRad="50800" dist="39000" dir="5460000" algn="tl">
                    <a:srgbClr val="000000">
                      <a:alpha val="38000"/>
                    </a:srgbClr>
                  </a:outerShdw>
                </a:effectLst>
              </a:rPr>
            </a:br>
            <a:r>
              <a:rPr lang="en-US" sz="13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bg1">
                      <a:alpha val="85000"/>
                    </a:schemeClr>
                  </a:glow>
                  <a:outerShdw blurRad="50800" dist="39000" dir="5460000" algn="tl">
                    <a:srgbClr val="000000">
                      <a:alpha val="38000"/>
                    </a:srgbClr>
                  </a:outerShdw>
                </a:effectLst>
              </a:rPr>
              <a:t>XIV</a:t>
            </a:r>
            <a:endParaRPr lang="en-US" sz="1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bg1">
                    <a:alpha val="85000"/>
                  </a:schemeClr>
                </a:glow>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thumb/9/9a/Triple_Portrait_of_Cardinal_de_Richelieu_probably_1642%2C_Philippe_de_Champaigne.jpg/1278px-Triple_Portrait_of_Cardinal_de_Richelieu_probably_1642%2C_Philippe_de_Champaign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029200"/>
            <a:ext cx="9144000" cy="990600"/>
          </a:xfrm>
          <a:solidFill>
            <a:schemeClr val="bg2">
              <a:lumMod val="50000"/>
              <a:alpha val="50000"/>
            </a:schemeClr>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MUCH MORE MEMORABLE</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74261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File:Peter Paul Rubens - Portrait of Anne of Austria - WGA2036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86200" y="0"/>
            <a:ext cx="525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0" y="0"/>
            <a:ext cx="2628900" cy="6858000"/>
          </a:xfrm>
          <a:prstGeom prst="rect">
            <a:avLst/>
          </a:prstGeom>
          <a:gradFill flip="none" rotWithShape="1">
            <a:gsLst>
              <a:gs pos="100000">
                <a:srgbClr val="000000">
                  <a:alpha val="0"/>
                </a:srgbClr>
              </a:gs>
              <a:gs pos="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228600" y="427038"/>
            <a:ext cx="5181600" cy="2163762"/>
          </a:xfrm>
        </p:spPr>
        <p:txBody>
          <a:bodyPr>
            <a:noAutofit/>
            <a:scene3d>
              <a:camera prst="orthographicFront"/>
              <a:lightRig rig="soft" dir="t">
                <a:rot lat="0" lon="0" rev="10800000"/>
              </a:lightRig>
            </a:scene3d>
            <a:sp3d>
              <a:bevelT w="27940" h="12700"/>
              <a:contourClr>
                <a:srgbClr val="DDDDDD"/>
              </a:contourClr>
            </a:sp3d>
          </a:bodyPr>
          <a:lstStyle/>
          <a:p>
            <a:r>
              <a:rPr lang="en-US" sz="9600" b="1" spc="150" dirty="0" smtClean="0">
                <a:ln w="11430"/>
                <a:solidFill>
                  <a:srgbClr val="F8F8F8"/>
                </a:solidFill>
                <a:effectLst>
                  <a:outerShdw blurRad="25400" algn="tl" rotWithShape="0">
                    <a:srgbClr val="000000">
                      <a:alpha val="43000"/>
                    </a:srgbClr>
                  </a:outerShdw>
                </a:effectLst>
              </a:rPr>
              <a:t>Childless</a:t>
            </a:r>
            <a:endParaRPr lang="en-US" sz="9600" b="1" spc="150" dirty="0">
              <a:ln w="11430"/>
              <a:solidFill>
                <a:srgbClr val="F8F8F8"/>
              </a:solidFill>
              <a:effectLst>
                <a:outerShdw blurRad="25400" algn="tl" rotWithShape="0">
                  <a:srgbClr val="000000">
                    <a:alpha val="43000"/>
                  </a:srgbClr>
                </a:outerShdw>
              </a:effectLst>
            </a:endParaRPr>
          </a:p>
        </p:txBody>
      </p:sp>
      <p:sp>
        <p:nvSpPr>
          <p:cNvPr id="9" name="TextBox 8"/>
          <p:cNvSpPr txBox="1"/>
          <p:nvPr/>
        </p:nvSpPr>
        <p:spPr>
          <a:xfrm>
            <a:off x="609600" y="3048000"/>
            <a:ext cx="3962400" cy="2554545"/>
          </a:xfrm>
          <a:prstGeom prst="rect">
            <a:avLst/>
          </a:prstGeom>
          <a:noFill/>
        </p:spPr>
        <p:txBody>
          <a:bodyPr wrap="square" rtlCol="0">
            <a:spAutoFit/>
          </a:bodyPr>
          <a:lstStyle/>
          <a:p>
            <a:r>
              <a:rPr lang="en-US" sz="4000" dirty="0" smtClean="0">
                <a:solidFill>
                  <a:srgbClr val="D8E3DD"/>
                </a:solidFill>
                <a:latin typeface="Monotype Corsiva"/>
              </a:rPr>
              <a:t>Louis XIII’s queen, Anne of Austria, gave birth to </a:t>
            </a:r>
            <a:r>
              <a:rPr lang="en-US" sz="4000" dirty="0" smtClean="0">
                <a:solidFill>
                  <a:srgbClr val="D8E3DD"/>
                </a:solidFill>
                <a:latin typeface="+mj-lt"/>
              </a:rPr>
              <a:t>FOUR</a:t>
            </a:r>
            <a:r>
              <a:rPr lang="en-US" sz="4000" dirty="0" smtClean="0">
                <a:solidFill>
                  <a:srgbClr val="D8E3DD"/>
                </a:solidFill>
                <a:latin typeface="Monotype Corsiva"/>
              </a:rPr>
              <a:t> stillborn children.</a:t>
            </a:r>
          </a:p>
        </p:txBody>
      </p:sp>
    </p:spTree>
    <p:extLst>
      <p:ext uri="{BB962C8B-B14F-4D97-AF65-F5344CB8AC3E}">
        <p14:creationId xmlns:p14="http://schemas.microsoft.com/office/powerpoint/2010/main" val="17595226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46" name="Picture 2" descr="File:The Madonna in Sorro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2" r="-1"/>
          <a:stretch/>
        </p:blipFill>
        <p:spPr bwMode="auto">
          <a:xfrm>
            <a:off x="-228600" y="0"/>
            <a:ext cx="54483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95800" y="655638"/>
            <a:ext cx="4495800" cy="23161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WANTED:</a:t>
            </a:r>
            <a:br>
              <a:rPr lang="en-US" sz="7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63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MIRACLE</a:t>
            </a:r>
            <a:endParaRPr lang="en-US" sz="63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4953000" y="3429000"/>
            <a:ext cx="3657600" cy="1754326"/>
          </a:xfrm>
          <a:prstGeom prst="rect">
            <a:avLst/>
          </a:prstGeom>
          <a:noFill/>
        </p:spPr>
        <p:txBody>
          <a:bodyPr wrap="square" rtlCol="0">
            <a:spAutoFit/>
          </a:bodyPr>
          <a:lstStyle/>
          <a:p>
            <a:r>
              <a:rPr lang="en-US" sz="3600" dirty="0" smtClean="0">
                <a:solidFill>
                  <a:srgbClr val="D8E3DD"/>
                </a:solidFill>
                <a:latin typeface="Monotype Corsiva"/>
              </a:rPr>
              <a:t>Louis XIII dedicated France to the Virgin Mary in 1638.</a:t>
            </a:r>
          </a:p>
        </p:txBody>
      </p:sp>
    </p:spTree>
    <p:extLst>
      <p:ext uri="{BB962C8B-B14F-4D97-AF65-F5344CB8AC3E}">
        <p14:creationId xmlns:p14="http://schemas.microsoft.com/office/powerpoint/2010/main" val="955387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blog.peramuzesi.org.tr/wp-content/uploads/2012/12/019-526-CMY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
            <a:ext cx="9144000" cy="6858000"/>
          </a:xfrm>
          <a:prstGeom prst="rect">
            <a:avLst/>
          </a:prstGeom>
          <a:gradFill flip="none" rotWithShape="1">
            <a:gsLst>
              <a:gs pos="9000">
                <a:schemeClr val="bg1">
                  <a:alpha val="90000"/>
                </a:schemeClr>
              </a:gs>
              <a:gs pos="47000">
                <a:srgbClr val="000000">
                  <a:alpha val="0"/>
                </a:srgb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95600" y="685800"/>
            <a:ext cx="5867400" cy="1143000"/>
          </a:xfrm>
        </p:spPr>
        <p:txBody>
          <a:bodyPr>
            <a:normAutofit/>
          </a:bodyPr>
          <a:lstStyle/>
          <a:p>
            <a:pPr algn="r"/>
            <a:r>
              <a:rPr lang="en-US" sz="6000" b="1" dirty="0"/>
              <a:t>Louis-</a:t>
            </a:r>
            <a:r>
              <a:rPr lang="en-US" sz="6000" b="1" dirty="0" err="1"/>
              <a:t>Dieudonné</a:t>
            </a:r>
            <a:endParaRPr lang="en-US" sz="6000" b="1" dirty="0"/>
          </a:p>
        </p:txBody>
      </p:sp>
      <p:sp>
        <p:nvSpPr>
          <p:cNvPr id="3" name="Rectangle 2"/>
          <p:cNvSpPr/>
          <p:nvPr/>
        </p:nvSpPr>
        <p:spPr>
          <a:xfrm>
            <a:off x="5334000" y="1752600"/>
            <a:ext cx="3227165" cy="830997"/>
          </a:xfrm>
          <a:prstGeom prst="rect">
            <a:avLst/>
          </a:prstGeom>
        </p:spPr>
        <p:txBody>
          <a:bodyPr wrap="none">
            <a:spAutoFit/>
          </a:bodyPr>
          <a:lstStyle/>
          <a:p>
            <a:r>
              <a:rPr lang="en-US" sz="4800" dirty="0">
                <a:latin typeface="+mn-lt"/>
              </a:rPr>
              <a:t>t</a:t>
            </a:r>
            <a:r>
              <a:rPr lang="en-US" sz="4800" dirty="0" smtClean="0">
                <a:latin typeface="+mn-lt"/>
              </a:rPr>
              <a:t>he God-given</a:t>
            </a:r>
            <a:endParaRPr lang="en-US" sz="4800" dirty="0">
              <a:latin typeface="+mn-lt"/>
            </a:endParaRPr>
          </a:p>
        </p:txBody>
      </p:sp>
      <p:sp>
        <p:nvSpPr>
          <p:cNvPr id="6" name="Rectangle 5"/>
          <p:cNvSpPr/>
          <p:nvPr/>
        </p:nvSpPr>
        <p:spPr>
          <a:xfrm>
            <a:off x="228600" y="5352871"/>
            <a:ext cx="7315200" cy="1200329"/>
          </a:xfrm>
          <a:prstGeom prst="rect">
            <a:avLst/>
          </a:prstGeom>
        </p:spPr>
        <p:txBody>
          <a:bodyPr wrap="square">
            <a:spAutoFit/>
          </a:bodyPr>
          <a:lstStyle/>
          <a:p>
            <a:pPr marL="457200"/>
            <a:r>
              <a:rPr lang="en-US" sz="3600" dirty="0" smtClean="0">
                <a:effectLst>
                  <a:outerShdw blurRad="38100" dist="38100" dir="2700000" algn="tl">
                    <a:srgbClr val="000000">
                      <a:alpha val="43137"/>
                    </a:srgbClr>
                  </a:outerShdw>
                </a:effectLst>
                <a:latin typeface="+mn-lt"/>
              </a:rPr>
              <a:t>This miracle baby would bring the French monarchy to unprecedented glory.</a:t>
            </a:r>
            <a:endParaRPr lang="en-US" sz="36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067582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kipar.org/period-galleries/paintings/early/anne_bab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6276" y="0"/>
            <a:ext cx="917027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276" y="5181600"/>
            <a:ext cx="9170276" cy="1676400"/>
          </a:xfrm>
          <a:prstGeom prst="rect">
            <a:avLst/>
          </a:prstGeom>
          <a:gradFill flip="none" rotWithShape="1">
            <a:gsLst>
              <a:gs pos="100000">
                <a:srgbClr val="000000">
                  <a:alpha val="0"/>
                </a:srgbClr>
              </a:gs>
              <a:gs pos="63000">
                <a:srgbClr val="000000">
                  <a:alpha val="8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0" y="609600"/>
            <a:ext cx="3581400" cy="21637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Mama’s Boy</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228600" y="5475982"/>
            <a:ext cx="8534400" cy="1077218"/>
          </a:xfrm>
          <a:prstGeom prst="rect">
            <a:avLst/>
          </a:prstGeom>
          <a:noFill/>
        </p:spPr>
        <p:txBody>
          <a:bodyPr wrap="square" rtlCol="0">
            <a:spAutoFit/>
          </a:bodyPr>
          <a:lstStyle/>
          <a:p>
            <a:pPr algn="ctr"/>
            <a:r>
              <a:rPr lang="en-US" sz="3200" b="1" dirty="0" smtClean="0">
                <a:latin typeface="+mn-lt"/>
              </a:rPr>
              <a:t>Anne of Austria doted over her son much more than was normal for aristocratic women of the time.</a:t>
            </a:r>
            <a:endParaRPr lang="en-US" sz="3200" b="1" dirty="0">
              <a:latin typeface="+mn-lt"/>
            </a:endParaRPr>
          </a:p>
        </p:txBody>
      </p:sp>
    </p:spTree>
    <p:extLst>
      <p:ext uri="{BB962C8B-B14F-4D97-AF65-F5344CB8AC3E}">
        <p14:creationId xmlns:p14="http://schemas.microsoft.com/office/powerpoint/2010/main" val="3736904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il on canvas; Vincent de Paul, seated, cassock, mantle, skullcap, halo; at deathbed of Louis XIII, holding crucifix; queen and childen, others; original, by Jean-François de Troy, for canonization series, in museum in Copenhag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15000" y="4419600"/>
            <a:ext cx="3505200" cy="2133600"/>
          </a:xfrm>
        </p:spPr>
        <p:txBody>
          <a:bodyPr>
            <a:noAutofit/>
          </a:bodyPr>
          <a:lstStyle/>
          <a:p>
            <a:r>
              <a:rPr lang="en-US" sz="11500" dirty="0" smtClean="0"/>
              <a:t>R.I.P.</a:t>
            </a:r>
            <a:endParaRPr lang="en-US" sz="11500" dirty="0"/>
          </a:p>
        </p:txBody>
      </p:sp>
    </p:spTree>
    <p:extLst>
      <p:ext uri="{BB962C8B-B14F-4D97-AF65-F5344CB8AC3E}">
        <p14:creationId xmlns:p14="http://schemas.microsoft.com/office/powerpoint/2010/main" val="2514451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4876800" cy="29257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Boy </a:t>
            </a:r>
            <a:b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King</a:t>
            </a: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531" name="Rectangle 3"/>
          <p:cNvSpPr>
            <a:spLocks noGrp="1" noChangeArrowheads="1"/>
          </p:cNvSpPr>
          <p:nvPr>
            <p:ph idx="4294967295"/>
          </p:nvPr>
        </p:nvSpPr>
        <p:spPr>
          <a:xfrm>
            <a:off x="457200" y="3810000"/>
            <a:ext cx="3886200" cy="2133600"/>
          </a:xfrm>
        </p:spPr>
        <p:txBody>
          <a:bodyPr/>
          <a:lstStyle/>
          <a:p>
            <a:pPr eaLnBrk="1" hangingPunct="1">
              <a:lnSpc>
                <a:spcPct val="90000"/>
              </a:lnSpc>
              <a:buFont typeface="Wingdings" pitchFamily="2" charset="2"/>
              <a:buNone/>
              <a:defRPr/>
            </a:pPr>
            <a:r>
              <a:rPr lang="en-US" sz="4000" dirty="0" smtClean="0">
                <a:effectLst>
                  <a:outerShdw blurRad="38100" dist="38100" dir="2700000" algn="tl">
                    <a:srgbClr val="000000">
                      <a:alpha val="43137"/>
                    </a:srgbClr>
                  </a:outerShdw>
                </a:effectLst>
              </a:rPr>
              <a:t>Louis’ father died when he was four.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285" y="23714"/>
            <a:ext cx="5805715" cy="6834286"/>
          </a:xfrm>
          <a:prstGeom prst="rect">
            <a:avLst/>
          </a:prstGeom>
        </p:spPr>
      </p:pic>
    </p:spTree>
    <p:extLst>
      <p:ext uri="{BB962C8B-B14F-4D97-AF65-F5344CB8AC3E}">
        <p14:creationId xmlns:p14="http://schemas.microsoft.com/office/powerpoint/2010/main" val="2670257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Peter Paul Rubens - Portrait of Anne of Austria - WGA203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0"/>
            <a:ext cx="565785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4" name="Rectangle 3"/>
          <p:cNvSpPr/>
          <p:nvPr/>
        </p:nvSpPr>
        <p:spPr>
          <a:xfrm>
            <a:off x="1600200" y="-914400"/>
            <a:ext cx="2590800" cy="8534400"/>
          </a:xfrm>
          <a:prstGeom prst="rect">
            <a:avLst/>
          </a:pr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731838"/>
            <a:ext cx="3962400" cy="2163762"/>
          </a:xfrm>
        </p:spPr>
        <p:txBody>
          <a:bodyPr>
            <a:noAutofit/>
            <a:scene3d>
              <a:camera prst="orthographicFront"/>
              <a:lightRig rig="soft" dir="t">
                <a:rot lat="0" lon="0" rev="10800000"/>
              </a:lightRig>
            </a:scene3d>
            <a:sp3d>
              <a:bevelT w="27940" h="12700"/>
              <a:contourClr>
                <a:srgbClr val="DDDDDD"/>
              </a:contourClr>
            </a:sp3d>
          </a:bodyPr>
          <a:lstStyle/>
          <a:p>
            <a:r>
              <a:rPr lang="en-US" sz="7200" b="1" spc="150" dirty="0" smtClean="0">
                <a:ln w="11430"/>
                <a:solidFill>
                  <a:srgbClr val="F8F8F8"/>
                </a:solidFill>
                <a:effectLst>
                  <a:outerShdw blurRad="25400" algn="tl" rotWithShape="0">
                    <a:srgbClr val="000000">
                      <a:alpha val="43000"/>
                    </a:srgbClr>
                  </a:outerShdw>
                </a:effectLst>
              </a:rPr>
              <a:t>Anne of Austria</a:t>
            </a:r>
            <a:endParaRPr lang="en-US" sz="7200" b="1" spc="150" dirty="0">
              <a:ln w="11430"/>
              <a:solidFill>
                <a:srgbClr val="F8F8F8"/>
              </a:solidFill>
              <a:effectLst>
                <a:outerShdw blurRad="25400" algn="tl" rotWithShape="0">
                  <a:srgbClr val="000000">
                    <a:alpha val="43000"/>
                  </a:srgbClr>
                </a:outerShdw>
              </a:effectLst>
            </a:endParaRPr>
          </a:p>
        </p:txBody>
      </p:sp>
      <p:sp>
        <p:nvSpPr>
          <p:cNvPr id="9" name="TextBox 8"/>
          <p:cNvSpPr txBox="1"/>
          <p:nvPr/>
        </p:nvSpPr>
        <p:spPr>
          <a:xfrm>
            <a:off x="0" y="3840540"/>
            <a:ext cx="3962400" cy="1569660"/>
          </a:xfrm>
          <a:prstGeom prst="rect">
            <a:avLst/>
          </a:prstGeom>
          <a:noFill/>
        </p:spPr>
        <p:txBody>
          <a:bodyPr wrap="square" rtlCol="0">
            <a:spAutoFit/>
          </a:bodyPr>
          <a:lstStyle/>
          <a:p>
            <a:pPr algn="ctr"/>
            <a:r>
              <a:rPr lang="en-US" sz="4800" dirty="0" smtClean="0">
                <a:latin typeface="+mn-lt"/>
              </a:rPr>
              <a:t>Louis’ Mother</a:t>
            </a:r>
          </a:p>
          <a:p>
            <a:pPr algn="ctr"/>
            <a:r>
              <a:rPr lang="en-US" sz="4800" dirty="0" smtClean="0">
                <a:latin typeface="+mn-lt"/>
              </a:rPr>
              <a:t>Queen Regent</a:t>
            </a:r>
          </a:p>
        </p:txBody>
      </p:sp>
    </p:spTree>
    <p:extLst>
      <p:ext uri="{BB962C8B-B14F-4D97-AF65-F5344CB8AC3E}">
        <p14:creationId xmlns:p14="http://schemas.microsoft.com/office/powerpoint/2010/main" val="68397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4267200" cy="2163762"/>
          </a:xfrm>
        </p:spPr>
        <p:txBody>
          <a:bodyPr>
            <a:noAutofit/>
            <a:scene3d>
              <a:camera prst="orthographicFront"/>
              <a:lightRig rig="soft" dir="t">
                <a:rot lat="0" lon="0" rev="10800000"/>
              </a:lightRig>
            </a:scene3d>
            <a:sp3d>
              <a:bevelT w="27940" h="12700"/>
              <a:contourClr>
                <a:srgbClr val="DDDDDD"/>
              </a:contourClr>
            </a:sp3d>
          </a:bodyPr>
          <a:lstStyle/>
          <a:p>
            <a:r>
              <a:rPr lang="en-US" sz="7200" b="1" spc="150" dirty="0" smtClean="0">
                <a:ln w="11430"/>
                <a:solidFill>
                  <a:srgbClr val="F8F8F8"/>
                </a:solidFill>
                <a:effectLst>
                  <a:outerShdw blurRad="25400" algn="tl" rotWithShape="0">
                    <a:srgbClr val="000000">
                      <a:alpha val="43000"/>
                    </a:srgbClr>
                  </a:outerShdw>
                </a:effectLst>
              </a:rPr>
              <a:t>Cardinal Mazarin</a:t>
            </a:r>
            <a:endParaRPr lang="en-US" sz="7200" b="1" spc="150" dirty="0">
              <a:ln w="11430"/>
              <a:solidFill>
                <a:srgbClr val="F8F8F8"/>
              </a:solidFill>
              <a:effectLst>
                <a:outerShdw blurRad="25400" algn="tl" rotWithShape="0">
                  <a:srgbClr val="000000">
                    <a:alpha val="43000"/>
                  </a:srgbClr>
                </a:outerShdw>
              </a:effectLst>
            </a:endParaRPr>
          </a:p>
        </p:txBody>
      </p:sp>
      <p:pic>
        <p:nvPicPr>
          <p:cNvPr id="3074" name="Picture 2" descr="File:Jules Mazar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75792"/>
            <a:ext cx="4552950" cy="4844008"/>
          </a:xfrm>
          <a:prstGeom prst="ellipse">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810000"/>
            <a:ext cx="3810000" cy="2185214"/>
          </a:xfrm>
          <a:prstGeom prst="rect">
            <a:avLst/>
          </a:prstGeom>
          <a:noFill/>
        </p:spPr>
        <p:txBody>
          <a:bodyPr wrap="square" rtlCol="0">
            <a:spAutoFit/>
          </a:bodyPr>
          <a:lstStyle/>
          <a:p>
            <a:pPr algn="ctr"/>
            <a:r>
              <a:rPr lang="en-US" sz="4800" dirty="0" smtClean="0">
                <a:latin typeface="+mn-lt"/>
              </a:rPr>
              <a:t>Chief Minister of France</a:t>
            </a:r>
          </a:p>
          <a:p>
            <a:pPr algn="ctr"/>
            <a:r>
              <a:rPr lang="en-US" sz="4000" dirty="0" smtClean="0">
                <a:latin typeface="+mj-lt"/>
              </a:rPr>
              <a:t>1642-1661</a:t>
            </a:r>
            <a:endParaRPr lang="en-US" sz="4000" dirty="0">
              <a:latin typeface="+mj-lt"/>
            </a:endParaRPr>
          </a:p>
        </p:txBody>
      </p:sp>
    </p:spTree>
    <p:extLst>
      <p:ext uri="{BB962C8B-B14F-4D97-AF65-F5344CB8AC3E}">
        <p14:creationId xmlns:p14="http://schemas.microsoft.com/office/powerpoint/2010/main" val="3449088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5.staticflickr.com/4015/4508129992_d6a73525d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 y="766398"/>
            <a:ext cx="9159766" cy="60916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6276" y="4572000"/>
            <a:ext cx="9170276" cy="2286000"/>
          </a:xfrm>
          <a:prstGeom prst="rect">
            <a:avLst/>
          </a:prstGeom>
          <a:gradFill flip="none" rotWithShape="1">
            <a:gsLst>
              <a:gs pos="100000">
                <a:srgbClr val="A63C3F">
                  <a:alpha val="0"/>
                </a:srgbClr>
              </a:gs>
              <a:gs pos="63000">
                <a:schemeClr val="bg2">
                  <a:alpha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3000" y="4876800"/>
            <a:ext cx="7848600" cy="1323439"/>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latin typeface="+mn-lt"/>
              </a:rPr>
              <a:t>French nobles and Parisian townspeople rebelled against Cardinal Mazarin.</a:t>
            </a:r>
            <a:endParaRPr lang="en-US" sz="4000" dirty="0">
              <a:effectLst>
                <a:outerShdw blurRad="38100" dist="38100" dir="2700000" algn="tl">
                  <a:srgbClr val="000000">
                    <a:alpha val="43137"/>
                  </a:srgbClr>
                </a:outerShdw>
              </a:effectLst>
              <a:latin typeface="+mn-lt"/>
            </a:endParaRPr>
          </a:p>
        </p:txBody>
      </p:sp>
      <p:pic>
        <p:nvPicPr>
          <p:cNvPr id="8" name="Picture 2" descr="http://farm5.staticflickr.com/4015/4508129992_d6a73525d0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766" y="0"/>
            <a:ext cx="9159766" cy="1891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608920"/>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Fronde</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118946" y="6400800"/>
            <a:ext cx="1958293" cy="307777"/>
          </a:xfrm>
          <a:prstGeom prst="rect">
            <a:avLst/>
          </a:prstGeom>
        </p:spPr>
        <p:txBody>
          <a:bodyPr wrap="none">
            <a:spAutoFit/>
          </a:bodyPr>
          <a:lstStyle/>
          <a:p>
            <a:r>
              <a:rPr lang="en-US" sz="1400" dirty="0"/>
              <a:t> </a:t>
            </a:r>
            <a:r>
              <a:rPr lang="en-US" sz="1400" dirty="0" smtClean="0"/>
              <a:t>Photo </a:t>
            </a:r>
            <a:r>
              <a:rPr lang="en-US" sz="1400" dirty="0"/>
              <a:t>by </a:t>
            </a:r>
            <a:r>
              <a:rPr lang="en-US" sz="1400" dirty="0" err="1">
                <a:hlinkClick r:id="rId5"/>
              </a:rPr>
              <a:t>whiteafrican</a:t>
            </a:r>
            <a:endParaRPr lang="en-US" sz="1400" dirty="0"/>
          </a:p>
        </p:txBody>
      </p:sp>
      <p:sp>
        <p:nvSpPr>
          <p:cNvPr id="5" name="TextBox 4"/>
          <p:cNvSpPr txBox="1"/>
          <p:nvPr/>
        </p:nvSpPr>
        <p:spPr>
          <a:xfrm>
            <a:off x="858039" y="1683603"/>
            <a:ext cx="5085561" cy="830997"/>
          </a:xfrm>
          <a:prstGeom prst="rect">
            <a:avLst/>
          </a:prstGeom>
          <a:noFill/>
        </p:spPr>
        <p:txBody>
          <a:bodyPr wrap="square" rtlCol="0">
            <a:spAutoFit/>
          </a:bodyPr>
          <a:lstStyle/>
          <a:p>
            <a:r>
              <a:rPr lang="en-US" sz="4800" dirty="0" smtClean="0">
                <a:solidFill>
                  <a:schemeClr val="accent1"/>
                </a:solidFill>
                <a:effectLst>
                  <a:outerShdw blurRad="38100" dist="38100" dir="2700000" algn="tl">
                    <a:srgbClr val="000000">
                      <a:alpha val="43137"/>
                    </a:srgbClr>
                  </a:outerShdw>
                </a:effectLst>
                <a:latin typeface="+mn-lt"/>
              </a:rPr>
              <a:t>French for “sling”</a:t>
            </a:r>
            <a:endParaRPr lang="en-US" sz="4800" dirty="0">
              <a:solidFill>
                <a:schemeClr val="accent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61616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324600" cy="1733619"/>
          </a:xfrm>
        </p:spPr>
        <p:txBody>
          <a:bodyPr>
            <a:noAutofit/>
          </a:bodyPr>
          <a:lstStyle/>
          <a:p>
            <a:pPr algn="l"/>
            <a:r>
              <a:rPr lang="en-US" sz="9600" b="1" dirty="0" smtClean="0">
                <a:effectLst>
                  <a:outerShdw blurRad="38100" dist="38100" dir="2700000" algn="tl">
                    <a:srgbClr val="000000">
                      <a:alpha val="43137"/>
                    </a:srgbClr>
                  </a:outerShdw>
                </a:effectLst>
                <a:latin typeface="Footlight MT Light" pitchFamily="18" charset="0"/>
              </a:rPr>
              <a:t>Weak Kings</a:t>
            </a:r>
            <a:endParaRPr lang="en-US" sz="9600" b="1" dirty="0">
              <a:effectLst>
                <a:outerShdw blurRad="38100" dist="38100" dir="2700000" algn="tl">
                  <a:srgbClr val="000000">
                    <a:alpha val="43137"/>
                  </a:srgbClr>
                </a:outerShdw>
              </a:effectLst>
              <a:latin typeface="Footlight MT Light" pitchFamily="18" charset="0"/>
            </a:endParaRPr>
          </a:p>
        </p:txBody>
      </p:sp>
      <p:sp>
        <p:nvSpPr>
          <p:cNvPr id="3" name="TextBox 2"/>
          <p:cNvSpPr txBox="1"/>
          <p:nvPr/>
        </p:nvSpPr>
        <p:spPr>
          <a:xfrm>
            <a:off x="762000" y="1524000"/>
            <a:ext cx="5715000" cy="769441"/>
          </a:xfrm>
          <a:prstGeom prst="rect">
            <a:avLst/>
          </a:prstGeom>
          <a:noFill/>
        </p:spPr>
        <p:txBody>
          <a:bodyPr wrap="square" rtlCol="0">
            <a:spAutoFit/>
          </a:bodyPr>
          <a:lstStyle/>
          <a:p>
            <a:r>
              <a:rPr lang="en-US" sz="4400" b="1" dirty="0" smtClean="0">
                <a:latin typeface="Monotype Corsiva" pitchFamily="66" charset="0"/>
              </a:rPr>
              <a:t>A French Tradition</a:t>
            </a:r>
            <a:endParaRPr lang="en-US" sz="4400" b="1" dirty="0">
              <a:latin typeface="Monotype Corsiva" pitchFamily="66" charset="0"/>
            </a:endParaRPr>
          </a:p>
        </p:txBody>
      </p:sp>
      <p:pic>
        <p:nvPicPr>
          <p:cNvPr id="1030" name="Picture 6" descr="File:Arms of the Kingdom of France (Modern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897" y="1752600"/>
            <a:ext cx="3152775" cy="4829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74292" y="6155962"/>
            <a:ext cx="991362" cy="523220"/>
          </a:xfrm>
          <a:prstGeom prst="rect">
            <a:avLst/>
          </a:prstGeom>
        </p:spPr>
        <p:txBody>
          <a:bodyPr wrap="none">
            <a:spAutoFit/>
          </a:bodyPr>
          <a:lstStyle/>
          <a:p>
            <a:pPr algn="ctr"/>
            <a:r>
              <a:rPr lang="en-US" sz="1400" dirty="0" smtClean="0"/>
              <a:t>Image by </a:t>
            </a:r>
            <a:br>
              <a:rPr lang="en-US" sz="1400" dirty="0" smtClean="0"/>
            </a:br>
            <a:r>
              <a:rPr lang="en-US" sz="1400" dirty="0" err="1" smtClean="0">
                <a:hlinkClick r:id="rId3" tooltip="User:Sodacan"/>
              </a:rPr>
              <a:t>Sodacan</a:t>
            </a:r>
            <a:endParaRPr lang="en-US" sz="1400" dirty="0"/>
          </a:p>
        </p:txBody>
      </p:sp>
      <p:sp>
        <p:nvSpPr>
          <p:cNvPr id="5" name="TextBox 4"/>
          <p:cNvSpPr txBox="1"/>
          <p:nvPr/>
        </p:nvSpPr>
        <p:spPr>
          <a:xfrm>
            <a:off x="457200" y="2819400"/>
            <a:ext cx="4495800" cy="3385542"/>
          </a:xfrm>
          <a:prstGeom prst="rect">
            <a:avLst/>
          </a:prstGeom>
          <a:noFill/>
        </p:spPr>
        <p:txBody>
          <a:bodyPr wrap="square" rtlCol="0">
            <a:spAutoFit/>
          </a:bodyPr>
          <a:lstStyle/>
          <a:p>
            <a:pPr algn="ctr"/>
            <a:r>
              <a:rPr lang="en-US" sz="6600" dirty="0" smtClean="0">
                <a:latin typeface="+mn-lt"/>
              </a:rPr>
              <a:t>Fleur de </a:t>
            </a:r>
            <a:r>
              <a:rPr lang="en-US" sz="6600" dirty="0" err="1" smtClean="0">
                <a:latin typeface="+mn-lt"/>
              </a:rPr>
              <a:t>Lis</a:t>
            </a:r>
            <a:endParaRPr lang="en-US" sz="6600" dirty="0" smtClean="0">
              <a:latin typeface="+mn-lt"/>
            </a:endParaRPr>
          </a:p>
          <a:p>
            <a:pPr algn="ctr"/>
            <a:r>
              <a:rPr lang="en-US" sz="4000" dirty="0" smtClean="0">
                <a:latin typeface="+mj-lt"/>
              </a:rPr>
              <a:t>(Lily Flower)</a:t>
            </a:r>
          </a:p>
          <a:p>
            <a:pPr algn="ctr"/>
            <a:endParaRPr lang="en-US" sz="2800" dirty="0">
              <a:latin typeface="+mj-lt"/>
            </a:endParaRPr>
          </a:p>
          <a:p>
            <a:pPr algn="ctr"/>
            <a:r>
              <a:rPr lang="en-US" sz="4000" dirty="0" smtClean="0">
                <a:latin typeface="+mn-lt"/>
              </a:rPr>
              <a:t>French Monarchy Symbol</a:t>
            </a:r>
            <a:endParaRPr lang="en-US" sz="4000" dirty="0">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thumb/5/5b/Louis_XIV_as_Child.jpg/769px-Louis_XIV_as_Chil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74638"/>
            <a:ext cx="3962400" cy="28495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en-US" sz="12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Louis </a:t>
            </a: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WINS</a:t>
            </a: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5029200" y="4800600"/>
            <a:ext cx="3657600" cy="1325563"/>
          </a:xfrm>
        </p:spPr>
        <p:txBody>
          <a:bodyPr/>
          <a:lstStyle/>
          <a:p>
            <a:endParaRPr lang="en-US"/>
          </a:p>
        </p:txBody>
      </p:sp>
    </p:spTree>
    <p:extLst>
      <p:ext uri="{BB962C8B-B14F-4D97-AF65-F5344CB8AC3E}">
        <p14:creationId xmlns:p14="http://schemas.microsoft.com/office/powerpoint/2010/main" val="1355840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3C3F"/>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170" name="Picture 2" descr="https://upload.wikimedia.org/wikipedia/commons/thumb/6/6c/Louis_XIV_by_Juste_d%27Egmont.jpg/603px-Louis_XIV_by_Juste_d%27Egmo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05400" y="990600"/>
            <a:ext cx="4038600" cy="2133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NEVER</a:t>
            </a: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AGAIN</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090033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arm3.staticflickr.com/2744/5838116129_89a2616b55_b.jpg"/>
          <p:cNvPicPr>
            <a:picLocks noChangeAspect="1" noChangeArrowheads="1"/>
          </p:cNvPicPr>
          <p:nvPr/>
        </p:nvPicPr>
        <p:blipFill rotWithShape="1">
          <a:blip r:embed="rId2">
            <a:extLst>
              <a:ext uri="{28A0092B-C50C-407E-A947-70E740481C1C}">
                <a14:useLocalDpi xmlns:a14="http://schemas.microsoft.com/office/drawing/2010/main" val="0"/>
              </a:ext>
            </a:extLst>
          </a:blip>
          <a:srcRect t="17304" b="26446"/>
          <a:stretch/>
        </p:blipFill>
        <p:spPr bwMode="auto">
          <a:xfrm>
            <a:off x="0" y="-1"/>
            <a:ext cx="9143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800600"/>
            <a:ext cx="9144000" cy="1143000"/>
          </a:xfrm>
        </p:spPr>
        <p:txBody>
          <a:bodyPr>
            <a:noAutofit/>
          </a:bodyPr>
          <a:lstStyle/>
          <a:p>
            <a:r>
              <a:rPr lang="en-US" sz="11500" b="1" dirty="0" smtClean="0">
                <a:ln w="9525">
                  <a:solidFill>
                    <a:schemeClr val="bg1"/>
                  </a:solidFill>
                  <a:prstDash val="solid"/>
                </a:ln>
                <a:effectLst>
                  <a:outerShdw blurRad="12700" dist="38100" dir="2700000" algn="tl" rotWithShape="0">
                    <a:schemeClr val="bg1">
                      <a:lumMod val="50000"/>
                    </a:schemeClr>
                  </a:outerShdw>
                </a:effectLst>
              </a:rPr>
              <a:t>The Sun King</a:t>
            </a:r>
            <a:endParaRPr lang="en-US" sz="115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Rectangle 2"/>
          <p:cNvSpPr/>
          <p:nvPr/>
        </p:nvSpPr>
        <p:spPr>
          <a:xfrm>
            <a:off x="6698126" y="6400800"/>
            <a:ext cx="2217274" cy="307777"/>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sz="1400" dirty="0">
                <a:hlinkClick r:id="rId3" tooltip="Attribution License"/>
              </a:rPr>
              <a:t>Some rights reserved</a:t>
            </a:r>
            <a:r>
              <a:rPr lang="en-US" sz="1400" dirty="0"/>
              <a:t> by </a:t>
            </a:r>
            <a:r>
              <a:rPr lang="en-US" sz="1400" dirty="0" err="1">
                <a:hlinkClick r:id="rId4"/>
              </a:rPr>
              <a:t>waitscm</a:t>
            </a:r>
            <a:endParaRPr lang="en-US" sz="1400" dirty="0">
              <a:solidFill>
                <a:schemeClr val="bg1">
                  <a:lumMod val="10000"/>
                  <a:lumOff val="90000"/>
                </a:schemeClr>
              </a:solidFill>
            </a:endParaRPr>
          </a:p>
        </p:txBody>
      </p:sp>
    </p:spTree>
    <p:extLst>
      <p:ext uri="{BB962C8B-B14F-4D97-AF65-F5344CB8AC3E}">
        <p14:creationId xmlns:p14="http://schemas.microsoft.com/office/powerpoint/2010/main" val="1830185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wikimedia.org/wikipedia/commons/thumb/5/5f/Louis_XIV_of_France.jpg/721px-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000501" y="0"/>
            <a:ext cx="51434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990600"/>
            <a:ext cx="4000501" cy="5715000"/>
          </a:xfrm>
        </p:spPr>
        <p:txBody>
          <a:bodyPr>
            <a:noAutofit/>
          </a:bodyPr>
          <a:lstStyle/>
          <a:p>
            <a:pPr>
              <a:lnSpc>
                <a:spcPct val="90000"/>
              </a:lnSpc>
            </a:pPr>
            <a:r>
              <a:rPr lang="en-US" sz="9600" b="1" dirty="0" err="1">
                <a:effectLst>
                  <a:outerShdw blurRad="38100" dist="38100" dir="2700000" algn="tl">
                    <a:srgbClr val="000000">
                      <a:alpha val="43137"/>
                    </a:srgbClr>
                  </a:outerShdw>
                </a:effectLst>
              </a:rPr>
              <a:t>L’etat</a:t>
            </a:r>
            <a:r>
              <a:rPr lang="en-US" sz="9600" b="1" dirty="0">
                <a:effectLst>
                  <a:outerShdw blurRad="38100" dist="38100" dir="2700000" algn="tl">
                    <a:srgbClr val="000000">
                      <a:alpha val="43137"/>
                    </a:srgbClr>
                  </a:outerShdw>
                </a:effectLst>
              </a:rPr>
              <a:t> </a:t>
            </a:r>
            <a:br>
              <a:rPr lang="en-US" sz="9600" b="1" dirty="0">
                <a:effectLst>
                  <a:outerShdw blurRad="38100" dist="38100" dir="2700000" algn="tl">
                    <a:srgbClr val="000000">
                      <a:alpha val="43137"/>
                    </a:srgbClr>
                  </a:outerShdw>
                </a:effectLst>
              </a:rPr>
            </a:br>
            <a:r>
              <a:rPr lang="en-US" sz="9600" b="1" dirty="0" err="1">
                <a:effectLst>
                  <a:outerShdw blurRad="38100" dist="38100" dir="2700000" algn="tl">
                    <a:srgbClr val="000000">
                      <a:alpha val="43137"/>
                    </a:srgbClr>
                  </a:outerShdw>
                </a:effectLst>
              </a:rPr>
              <a:t>c’est</a:t>
            </a:r>
            <a:r>
              <a:rPr lang="en-US" sz="9600" b="1" dirty="0">
                <a:effectLst>
                  <a:outerShdw blurRad="38100" dist="38100" dir="2700000" algn="tl">
                    <a:srgbClr val="000000">
                      <a:alpha val="43137"/>
                    </a:srgbClr>
                  </a:outerShdw>
                </a:effectLst>
              </a:rPr>
              <a:t> </a:t>
            </a:r>
            <a:br>
              <a:rPr lang="en-US" sz="9600" b="1" dirty="0">
                <a:effectLst>
                  <a:outerShdw blurRad="38100" dist="38100" dir="2700000" algn="tl">
                    <a:srgbClr val="000000">
                      <a:alpha val="43137"/>
                    </a:srgbClr>
                  </a:outerShdw>
                </a:effectLst>
              </a:rPr>
            </a:br>
            <a:r>
              <a:rPr lang="en-US" sz="9600" b="1" dirty="0" err="1">
                <a:effectLst>
                  <a:outerShdw blurRad="38100" dist="38100" dir="2700000" algn="tl">
                    <a:srgbClr val="000000">
                      <a:alpha val="43137"/>
                    </a:srgbClr>
                  </a:outerShdw>
                </a:effectLst>
              </a:rPr>
              <a:t>moi</a:t>
            </a:r>
            <a:r>
              <a:rPr lang="en-US" sz="9600" b="1" dirty="0">
                <a:effectLst>
                  <a:outerShdw blurRad="38100" dist="38100" dir="2700000" algn="tl">
                    <a:srgbClr val="000000">
                      <a:alpha val="43137"/>
                    </a:srgbClr>
                  </a:outerShdw>
                </a:effectLst>
              </a:rPr>
              <a:t>.</a:t>
            </a:r>
            <a:br>
              <a:rPr lang="en-US" sz="9600" b="1" dirty="0">
                <a:effectLst>
                  <a:outerShdw blurRad="38100" dist="38100" dir="2700000" algn="tl">
                    <a:srgbClr val="000000">
                      <a:alpha val="43137"/>
                    </a:srgbClr>
                  </a:outerShdw>
                </a:effectLst>
              </a:rPr>
            </a:br>
            <a:endParaRPr lang="en-US" sz="9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wikimedia.org/wikipedia/commons/thumb/5/5f/Louis_XIV_of_France.jpg/721px-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000501" y="0"/>
            <a:ext cx="51434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990600"/>
            <a:ext cx="4000501" cy="5715000"/>
          </a:xfrm>
        </p:spPr>
        <p:txBody>
          <a:bodyPr>
            <a:noAutofit/>
          </a:bodyPr>
          <a:lstStyle/>
          <a:p>
            <a:pPr>
              <a:lnSpc>
                <a:spcPct val="90000"/>
              </a:lnSpc>
            </a:pPr>
            <a:r>
              <a:rPr lang="en-US" sz="9600" b="1" dirty="0" smtClean="0">
                <a:effectLst>
                  <a:outerShdw blurRad="38100" dist="38100" dir="2700000" algn="tl">
                    <a:srgbClr val="000000">
                      <a:alpha val="43137"/>
                    </a:srgbClr>
                  </a:outerShdw>
                </a:effectLst>
              </a:rPr>
              <a:t>I am the State.</a:t>
            </a:r>
            <a:br>
              <a:rPr lang="en-US" sz="9600" b="1" dirty="0" smtClean="0">
                <a:effectLst>
                  <a:outerShdw blurRad="38100" dist="38100" dir="2700000" algn="tl">
                    <a:srgbClr val="000000">
                      <a:alpha val="43137"/>
                    </a:srgbClr>
                  </a:outerShdw>
                </a:effectLst>
              </a:rPr>
            </a:br>
            <a:endParaRPr lang="en-US" sz="9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807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261" y="1295400"/>
            <a:ext cx="3995739" cy="4267200"/>
          </a:xfrm>
        </p:spPr>
        <p:txBody>
          <a:bodyPr>
            <a:normAutofit/>
          </a:bodyPr>
          <a:lstStyle/>
          <a:p>
            <a:pPr>
              <a:lnSpc>
                <a:spcPct val="90000"/>
              </a:lnSpc>
              <a:defRPr/>
            </a:pPr>
            <a:r>
              <a:rPr lang="en-US" sz="8000" b="1" dirty="0">
                <a:effectLst>
                  <a:outerShdw blurRad="38100" dist="38100" dir="2700000" algn="tl">
                    <a:srgbClr val="000000">
                      <a:alpha val="43137"/>
                    </a:srgbClr>
                  </a:outerShdw>
                </a:effectLst>
              </a:rPr>
              <a:t>Un </a:t>
            </a:r>
            <a:r>
              <a:rPr lang="en-US" sz="8000" b="1" dirty="0" err="1">
                <a:effectLst>
                  <a:outerShdw blurRad="38100" dist="38100" dir="2700000" algn="tl">
                    <a:srgbClr val="000000">
                      <a:alpha val="43137"/>
                    </a:srgbClr>
                  </a:outerShdw>
                </a:effectLst>
              </a:rPr>
              <a:t>roi</a:t>
            </a:r>
            <a:r>
              <a:rPr lang="en-US" sz="8000" b="1" dirty="0">
                <a:effectLst>
                  <a:outerShdw blurRad="38100" dist="38100" dir="2700000" algn="tl">
                    <a:srgbClr val="000000">
                      <a:alpha val="43137"/>
                    </a:srgbClr>
                  </a:outerShdw>
                </a:effectLst>
              </a:rPr>
              <a:t>.</a:t>
            </a:r>
            <a:br>
              <a:rPr lang="en-US" sz="8000" b="1" dirty="0">
                <a:effectLst>
                  <a:outerShdw blurRad="38100" dist="38100" dir="2700000" algn="tl">
                    <a:srgbClr val="000000">
                      <a:alpha val="43137"/>
                    </a:srgbClr>
                  </a:outerShdw>
                </a:effectLst>
              </a:rPr>
            </a:br>
            <a:r>
              <a:rPr lang="en-US" sz="8000" b="1" dirty="0" err="1">
                <a:effectLst>
                  <a:outerShdw blurRad="38100" dist="38100" dir="2700000" algn="tl">
                    <a:srgbClr val="000000">
                      <a:alpha val="43137"/>
                    </a:srgbClr>
                  </a:outerShdw>
                </a:effectLst>
              </a:rPr>
              <a:t>Une</a:t>
            </a:r>
            <a:r>
              <a:rPr lang="en-US" sz="8000" b="1" dirty="0">
                <a:effectLst>
                  <a:outerShdw blurRad="38100" dist="38100" dir="2700000" algn="tl">
                    <a:srgbClr val="000000">
                      <a:alpha val="43137"/>
                    </a:srgbClr>
                  </a:outerShdw>
                </a:effectLst>
              </a:rPr>
              <a:t> </a:t>
            </a:r>
            <a:r>
              <a:rPr lang="en-US" sz="8000" b="1" dirty="0" err="1">
                <a:effectLst>
                  <a:outerShdw blurRad="38100" dist="38100" dir="2700000" algn="tl">
                    <a:srgbClr val="000000">
                      <a:alpha val="43137"/>
                    </a:srgbClr>
                  </a:outerShdw>
                </a:effectLst>
              </a:rPr>
              <a:t>loi</a:t>
            </a:r>
            <a:r>
              <a:rPr lang="en-US" sz="8000" b="1" dirty="0">
                <a:effectLst>
                  <a:outerShdw blurRad="38100" dist="38100" dir="2700000" algn="tl">
                    <a:srgbClr val="000000">
                      <a:alpha val="43137"/>
                    </a:srgbClr>
                  </a:outerShdw>
                </a:effectLst>
              </a:rPr>
              <a:t>.</a:t>
            </a:r>
            <a:br>
              <a:rPr lang="en-US" sz="8000" b="1" dirty="0">
                <a:effectLst>
                  <a:outerShdw blurRad="38100" dist="38100" dir="2700000" algn="tl">
                    <a:srgbClr val="000000">
                      <a:alpha val="43137"/>
                    </a:srgbClr>
                  </a:outerShdw>
                </a:effectLst>
              </a:rPr>
            </a:br>
            <a:r>
              <a:rPr lang="en-US" sz="8000" b="1" dirty="0" err="1">
                <a:effectLst>
                  <a:outerShdw blurRad="38100" dist="38100" dir="2700000" algn="tl">
                    <a:srgbClr val="000000">
                      <a:alpha val="43137"/>
                    </a:srgbClr>
                  </a:outerShdw>
                </a:effectLst>
              </a:rPr>
              <a:t>Une</a:t>
            </a:r>
            <a:r>
              <a:rPr lang="en-US" sz="8000" b="1" dirty="0">
                <a:effectLst>
                  <a:outerShdw blurRad="38100" dist="38100" dir="2700000" algn="tl">
                    <a:srgbClr val="000000">
                      <a:alpha val="43137"/>
                    </a:srgbClr>
                  </a:outerShdw>
                </a:effectLst>
              </a:rPr>
              <a:t> </a:t>
            </a:r>
            <a:r>
              <a:rPr lang="en-US" sz="8000" b="1" dirty="0" err="1">
                <a:effectLst>
                  <a:outerShdw blurRad="38100" dist="38100" dir="2700000" algn="tl">
                    <a:srgbClr val="000000">
                      <a:alpha val="43137"/>
                    </a:srgbClr>
                  </a:outerShdw>
                </a:effectLst>
              </a:rPr>
              <a:t>foi</a:t>
            </a:r>
            <a:r>
              <a:rPr lang="en-US" sz="8000" b="1" dirty="0" smtClean="0">
                <a:effectLst>
                  <a:outerShdw blurRad="38100" dist="38100" dir="2700000" algn="tl">
                    <a:srgbClr val="000000">
                      <a:alpha val="43137"/>
                    </a:srgbClr>
                  </a:outerShdw>
                </a:effectLst>
              </a:rPr>
              <a:t>.</a:t>
            </a:r>
            <a:endParaRPr lang="en-US" sz="8000" dirty="0"/>
          </a:p>
        </p:txBody>
      </p:sp>
      <p:pic>
        <p:nvPicPr>
          <p:cNvPr id="5" name="Picture 2" descr="http://upload.wikimedia.org/wikipedia/commons/thumb/5/5f/Louis_XIV_of_France.jpg/721px-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62" y="0"/>
            <a:ext cx="51434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2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261" y="1295400"/>
            <a:ext cx="3843339" cy="4267200"/>
          </a:xfrm>
        </p:spPr>
        <p:txBody>
          <a:bodyPr>
            <a:normAutofit/>
          </a:bodyPr>
          <a:lstStyle/>
          <a:p>
            <a:pPr>
              <a:lnSpc>
                <a:spcPct val="90000"/>
              </a:lnSpc>
              <a:defRPr/>
            </a:pPr>
            <a:r>
              <a:rPr lang="en-US" sz="14000" b="1" dirty="0" smtClean="0">
                <a:effectLst>
                  <a:outerShdw blurRad="38100" dist="38100" dir="2700000" algn="tl">
                    <a:srgbClr val="000000">
                      <a:alpha val="43137"/>
                    </a:srgbClr>
                  </a:outerShdw>
                </a:effectLst>
              </a:rPr>
              <a:t>ONE</a:t>
            </a:r>
            <a:r>
              <a:rPr lang="en-US" sz="9600" b="1" dirty="0" smtClean="0">
                <a:effectLst>
                  <a:outerShdw blurRad="38100" dist="38100" dir="2700000" algn="tl">
                    <a:srgbClr val="000000">
                      <a:alpha val="43137"/>
                    </a:srgbClr>
                  </a:outerShdw>
                </a:effectLst>
              </a:rPr>
              <a:t/>
            </a:r>
            <a:br>
              <a:rPr lang="en-US" sz="9600" b="1" dirty="0" smtClean="0">
                <a:effectLst>
                  <a:outerShdw blurRad="38100" dist="38100" dir="2700000" algn="tl">
                    <a:srgbClr val="000000">
                      <a:alpha val="43137"/>
                    </a:srgbClr>
                  </a:outerShdw>
                </a:effectLst>
              </a:rPr>
            </a:br>
            <a:r>
              <a:rPr lang="en-US" sz="11500" b="1" dirty="0" smtClean="0">
                <a:effectLst>
                  <a:outerShdw blurRad="38100" dist="38100" dir="2700000" algn="tl">
                    <a:srgbClr val="000000">
                      <a:alpha val="43137"/>
                    </a:srgbClr>
                  </a:outerShdw>
                </a:effectLst>
              </a:rPr>
              <a:t>King</a:t>
            </a:r>
            <a:endParaRPr lang="en-US" sz="9600" dirty="0"/>
          </a:p>
        </p:txBody>
      </p:sp>
      <p:pic>
        <p:nvPicPr>
          <p:cNvPr id="5" name="Picture 2" descr="http://upload.wikimedia.org/wikipedia/commons/thumb/5/5f/Louis_XIV_of_France.jpg/721px-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62" y="0"/>
            <a:ext cx="51434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16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Réception du Grand Condé à Versailles (Jean-Léon Gérôme, 1878).png"/>
          <p:cNvPicPr>
            <a:picLocks noChangeAspect="1" noChangeArrowheads="1"/>
          </p:cNvPicPr>
          <p:nvPr/>
        </p:nvPicPr>
        <p:blipFill rotWithShape="1">
          <a:blip r:embed="rId2">
            <a:extLst>
              <a:ext uri="{28A0092B-C50C-407E-A947-70E740481C1C}">
                <a14:useLocalDpi xmlns:a14="http://schemas.microsoft.com/office/drawing/2010/main" val="0"/>
              </a:ext>
            </a:extLst>
          </a:blip>
          <a:srcRect l="21059" t="18910" r="5327"/>
          <a:stretch/>
        </p:blipFill>
        <p:spPr bwMode="auto">
          <a:xfrm>
            <a:off x="0" y="0"/>
            <a:ext cx="9144001" cy="68620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0"/>
            <a:ext cx="9144000" cy="6858001"/>
          </a:xfrm>
          <a:prstGeom prst="rect">
            <a:avLst/>
          </a:prstGeom>
          <a:gradFill flip="none" rotWithShape="1">
            <a:gsLst>
              <a:gs pos="0">
                <a:srgbClr val="000000"/>
              </a:gs>
              <a:gs pos="44000">
                <a:schemeClr val="accent1">
                  <a:shade val="100000"/>
                  <a:satMod val="115000"/>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5631359"/>
            <a:ext cx="9144000"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mn-lt"/>
              </a:rPr>
              <a:t>Louis put the nobles in their place.</a:t>
            </a:r>
            <a:endParaRPr lang="en-US" sz="54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d/d2/Versailles-Chateau-Jardins02.jpg/1280px-Versailles-Chateau-Jardin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38624" cy="68579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H="1">
            <a:off x="0" y="2"/>
            <a:ext cx="9144000" cy="6858000"/>
          </a:xfrm>
          <a:prstGeom prst="rect">
            <a:avLst/>
          </a:prstGeom>
          <a:gradFill flip="none" rotWithShape="1">
            <a:gsLst>
              <a:gs pos="0">
                <a:srgbClr val="000000"/>
              </a:gs>
              <a:gs pos="44000">
                <a:srgbClr val="000000">
                  <a:alpha val="0"/>
                </a:srgb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150006" y="6474023"/>
            <a:ext cx="1841594" cy="307777"/>
          </a:xfrm>
          <a:prstGeom prst="rect">
            <a:avLst/>
          </a:prstGeom>
        </p:spPr>
        <p:txBody>
          <a:bodyPr wrap="none">
            <a:spAutoFit/>
          </a:bodyPr>
          <a:lstStyle/>
          <a:p>
            <a:r>
              <a:rPr lang="en-US" sz="1400" dirty="0" smtClean="0"/>
              <a:t>Photo Credit:  </a:t>
            </a:r>
            <a:r>
              <a:rPr lang="en-US" sz="1400" dirty="0">
                <a:hlinkClick r:id="rId3"/>
              </a:rPr>
              <a:t>G CHP</a:t>
            </a:r>
            <a:endParaRPr lang="en-US" sz="1400" dirty="0"/>
          </a:p>
        </p:txBody>
      </p:sp>
      <p:sp>
        <p:nvSpPr>
          <p:cNvPr id="4" name="TextBox 3"/>
          <p:cNvSpPr txBox="1"/>
          <p:nvPr/>
        </p:nvSpPr>
        <p:spPr>
          <a:xfrm>
            <a:off x="5715000" y="3940076"/>
            <a:ext cx="3200400" cy="2308324"/>
          </a:xfrm>
          <a:prstGeom prst="rect">
            <a:avLst/>
          </a:prstGeom>
          <a:noFill/>
        </p:spPr>
        <p:txBody>
          <a:bodyPr wrap="square" rtlCol="0">
            <a:spAutoFit/>
          </a:bodyPr>
          <a:lstStyle/>
          <a:p>
            <a:pPr>
              <a:lnSpc>
                <a:spcPct val="90000"/>
              </a:lnSpc>
            </a:pPr>
            <a:r>
              <a:rPr lang="en-US" sz="3200" b="1" dirty="0" smtClean="0">
                <a:effectLst>
                  <a:outerShdw blurRad="38100" dist="38100" dir="2700000" algn="tl">
                    <a:srgbClr val="000000">
                      <a:alpha val="43137"/>
                    </a:srgbClr>
                  </a:outerShdw>
                </a:effectLst>
                <a:latin typeface="+mn-lt"/>
              </a:rPr>
              <a:t>French nobles were expected to attend to Louis regularly at his new palace at Versailles…</a:t>
            </a:r>
            <a:endParaRPr lang="en-US" sz="3200" b="1" dirty="0">
              <a:effectLst>
                <a:outerShdw blurRad="38100" dist="38100" dir="2700000" algn="tl">
                  <a:srgbClr val="000000">
                    <a:alpha val="43137"/>
                  </a:srgbClr>
                </a:outerShdw>
              </a:effectLst>
              <a:latin typeface="+mn-lt"/>
            </a:endParaRPr>
          </a:p>
        </p:txBody>
      </p:sp>
      <p:sp>
        <p:nvSpPr>
          <p:cNvPr id="2" name="Title 1"/>
          <p:cNvSpPr>
            <a:spLocks noGrp="1"/>
          </p:cNvSpPr>
          <p:nvPr>
            <p:ph type="title"/>
          </p:nvPr>
        </p:nvSpPr>
        <p:spPr>
          <a:xfrm>
            <a:off x="304800" y="609600"/>
            <a:ext cx="8229600" cy="1143000"/>
          </a:xfrm>
        </p:spPr>
        <p:txBody>
          <a:bodyPr>
            <a:noAutofit/>
          </a:bodyPr>
          <a:lstStyle/>
          <a:p>
            <a:pPr algn="l"/>
            <a:r>
              <a:rPr lang="en-US" sz="11500" dirty="0" smtClean="0">
                <a:ln w="10160">
                  <a:solidFill>
                    <a:schemeClr val="accent1"/>
                  </a:solidFill>
                  <a:prstDash val="solid"/>
                </a:ln>
                <a:solidFill>
                  <a:srgbClr val="FFFFFF"/>
                </a:solidFill>
                <a:effectLst>
                  <a:outerShdw blurRad="38100" dist="32000" dir="5400000" algn="tl">
                    <a:srgbClr val="000000">
                      <a:alpha val="30000"/>
                    </a:srgbClr>
                  </a:outerShdw>
                </a:effectLst>
              </a:rPr>
              <a:t>Versailles</a:t>
            </a:r>
            <a:endParaRPr lang="en-US" sz="115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2979219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wikimedia.org/wikipedia/commons/thumb/5/5f/Louis_XIV_of_France.jpg/721px-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3721"/>
          <a:stretch/>
        </p:blipFill>
        <p:spPr bwMode="auto">
          <a:xfrm>
            <a:off x="4762" y="1"/>
            <a:ext cx="913923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7626" y="4949825"/>
            <a:ext cx="9126373" cy="1143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7200" dirty="0" smtClean="0"/>
              <a:t>…or fall out of favor.</a:t>
            </a:r>
            <a:endParaRPr lang="en-US" sz="7200" dirty="0"/>
          </a:p>
        </p:txBody>
      </p:sp>
      <p:sp>
        <p:nvSpPr>
          <p:cNvPr id="4" name="Rounded Rectangular Callout 3"/>
          <p:cNvSpPr/>
          <p:nvPr/>
        </p:nvSpPr>
        <p:spPr>
          <a:xfrm>
            <a:off x="5943600" y="914400"/>
            <a:ext cx="2667000" cy="1752600"/>
          </a:xfrm>
          <a:prstGeom prst="wedgeRoundRectCallout">
            <a:avLst>
              <a:gd name="adj1" fmla="val -78691"/>
              <a:gd name="adj2" fmla="val 222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effectLst>
                  <a:outerShdw blurRad="38100" dist="38100" dir="2700000" algn="tl">
                    <a:srgbClr val="000000">
                      <a:alpha val="43137"/>
                    </a:srgbClr>
                  </a:outerShdw>
                </a:effectLst>
                <a:latin typeface="+mj-lt"/>
              </a:rPr>
              <a:t>WHO DAT?</a:t>
            </a:r>
            <a:endParaRPr lang="en-US" sz="40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20402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2.staticflickr.com/1155/542494386_869f4c9f9c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457200"/>
            <a:ext cx="8686800" cy="1143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en-US" sz="9600" b="1" dirty="0" smtClean="0">
                <a:ln w="50800"/>
                <a:solidFill>
                  <a:schemeClr val="bg1">
                    <a:shade val="50000"/>
                  </a:schemeClr>
                </a:solidFill>
                <a:effectLst>
                  <a:outerShdw blurRad="38100" dist="38100" dir="2700000" algn="tl">
                    <a:srgbClr val="000000">
                      <a:alpha val="43137"/>
                    </a:srgbClr>
                  </a:outerShdw>
                </a:effectLst>
                <a:latin typeface="+mn-lt"/>
              </a:rPr>
              <a:t>Fit for a King???</a:t>
            </a:r>
            <a:endParaRPr lang="en-US" sz="9600" b="1" dirty="0">
              <a:ln w="50800"/>
              <a:solidFill>
                <a:schemeClr val="bg1">
                  <a:shade val="50000"/>
                </a:schemeClr>
              </a:solidFill>
              <a:effectLst>
                <a:outerShdw blurRad="38100" dist="38100" dir="2700000" algn="tl">
                  <a:srgbClr val="000000">
                    <a:alpha val="43137"/>
                  </a:srgbClr>
                </a:outerShdw>
              </a:effectLst>
              <a:latin typeface="+mn-lt"/>
            </a:endParaRPr>
          </a:p>
        </p:txBody>
      </p:sp>
      <p:sp>
        <p:nvSpPr>
          <p:cNvPr id="3" name="Rectangle 2"/>
          <p:cNvSpPr/>
          <p:nvPr/>
        </p:nvSpPr>
        <p:spPr>
          <a:xfrm>
            <a:off x="152400" y="6474022"/>
            <a:ext cx="1664110" cy="307777"/>
          </a:xfrm>
          <a:prstGeom prst="rect">
            <a:avLst/>
          </a:prstGeom>
          <a:solidFill>
            <a:schemeClr val="bg1">
              <a:lumMod val="75000"/>
              <a:lumOff val="25000"/>
              <a:alpha val="67000"/>
            </a:schemeClr>
          </a:solidFill>
        </p:spPr>
        <p:txBody>
          <a:bodyPr wrap="none">
            <a:spAutoFit/>
          </a:bodyPr>
          <a:lstStyle/>
          <a:p>
            <a:r>
              <a:rPr lang="en-US" sz="1400" dirty="0" smtClean="0">
                <a:solidFill>
                  <a:schemeClr val="accent6"/>
                </a:solidFill>
              </a:rPr>
              <a:t>Photo by</a:t>
            </a:r>
            <a:r>
              <a:rPr lang="en-US" sz="1400" dirty="0">
                <a:solidFill>
                  <a:schemeClr val="accent6"/>
                </a:solidFill>
              </a:rPr>
              <a:t> </a:t>
            </a:r>
            <a:r>
              <a:rPr lang="en-US" sz="1400" dirty="0">
                <a:solidFill>
                  <a:schemeClr val="accent6"/>
                </a:solidFill>
                <a:hlinkClick r:id="rId3"/>
              </a:rPr>
              <a:t>lisaclarke</a:t>
            </a:r>
            <a:endParaRPr lang="en-US" sz="1400" dirty="0">
              <a:solidFill>
                <a:schemeClr val="accent6"/>
              </a:solidFill>
            </a:endParaRPr>
          </a:p>
        </p:txBody>
      </p:sp>
    </p:spTree>
    <p:extLst>
      <p:ext uri="{BB962C8B-B14F-4D97-AF65-F5344CB8AC3E}">
        <p14:creationId xmlns:p14="http://schemas.microsoft.com/office/powerpoint/2010/main" val="3732009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7.staticflickr.com/6056/7024446265_6fe5fdf7d6_b.jpg"/>
          <p:cNvPicPr>
            <a:picLocks noChangeAspect="1" noChangeArrowheads="1"/>
          </p:cNvPicPr>
          <p:nvPr/>
        </p:nvPicPr>
        <p:blipFill rotWithShape="1">
          <a:blip r:embed="rId2">
            <a:extLst>
              <a:ext uri="{28A0092B-C50C-407E-A947-70E740481C1C}">
                <a14:useLocalDpi xmlns:a14="http://schemas.microsoft.com/office/drawing/2010/main" val="0"/>
              </a:ext>
            </a:extLst>
          </a:blip>
          <a:srcRect l="4184" t="3715" r="12605" b="1197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6858001"/>
          </a:xfrm>
          <a:prstGeom prst="rect">
            <a:avLst/>
          </a:prstGeom>
          <a:gradFill flip="none" rotWithShape="1">
            <a:gsLst>
              <a:gs pos="0">
                <a:srgbClr val="000000"/>
              </a:gs>
              <a:gs pos="49000">
                <a:schemeClr val="accent1">
                  <a:shade val="100000"/>
                  <a:satMod val="115000"/>
                  <a:alpha val="0"/>
                  <a:lumMod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0" y="2713038"/>
            <a:ext cx="5334000" cy="2620962"/>
          </a:xfrm>
        </p:spPr>
        <p:txBody>
          <a:bodyPr>
            <a:noAutofit/>
          </a:bodyPr>
          <a:lstStyle/>
          <a:p>
            <a:r>
              <a:rPr lang="en-US" sz="10500" b="1" dirty="0" smtClean="0">
                <a:effectLst>
                  <a:outerShdw blurRad="38100" dist="38100" dir="2700000" algn="tl">
                    <a:srgbClr val="000000">
                      <a:alpha val="43137"/>
                    </a:srgbClr>
                  </a:outerShdw>
                </a:effectLst>
              </a:rPr>
              <a:t>SWORD </a:t>
            </a:r>
            <a:r>
              <a:rPr lang="en-US" sz="8000" b="1" dirty="0" smtClean="0">
                <a:effectLst>
                  <a:outerShdw blurRad="38100" dist="38100" dir="2700000" algn="tl">
                    <a:srgbClr val="000000">
                      <a:alpha val="43137"/>
                    </a:srgbClr>
                  </a:outerShdw>
                </a:effectLst>
              </a:rPr>
              <a:t>Nobles</a:t>
            </a:r>
            <a:endParaRPr lang="en-US" sz="8000" b="1" dirty="0">
              <a:effectLst>
                <a:outerShdw blurRad="38100" dist="38100" dir="2700000" algn="tl">
                  <a:srgbClr val="000000">
                    <a:alpha val="43137"/>
                  </a:srgbClr>
                </a:outerShdw>
              </a:effectLst>
            </a:endParaRPr>
          </a:p>
        </p:txBody>
      </p:sp>
      <p:sp>
        <p:nvSpPr>
          <p:cNvPr id="4" name="Rectangle 3"/>
          <p:cNvSpPr/>
          <p:nvPr/>
        </p:nvSpPr>
        <p:spPr>
          <a:xfrm>
            <a:off x="76200" y="6474023"/>
            <a:ext cx="2857514" cy="307777"/>
          </a:xfrm>
          <a:prstGeom prst="rect">
            <a:avLst/>
          </a:prstGeom>
        </p:spPr>
        <p:txBody>
          <a:bodyPr wrap="none">
            <a:spAutoFit/>
          </a:bodyPr>
          <a:lstStyle/>
          <a:p>
            <a:r>
              <a:rPr lang="en-US" sz="1400" dirty="0">
                <a:hlinkClick r:id="rId3" tooltip="Attribution License"/>
              </a:rPr>
              <a:t>Some rights reserved</a:t>
            </a:r>
            <a:r>
              <a:rPr lang="en-US" sz="1400" dirty="0"/>
              <a:t> by </a:t>
            </a:r>
            <a:r>
              <a:rPr lang="en-US" sz="1400" dirty="0">
                <a:hlinkClick r:id="rId4"/>
              </a:rPr>
              <a:t>Vasnic64</a:t>
            </a:r>
            <a:endParaRPr lang="en-US" sz="1400" dirty="0"/>
          </a:p>
        </p:txBody>
      </p:sp>
      <p:sp>
        <p:nvSpPr>
          <p:cNvPr id="5" name="TextBox 4"/>
          <p:cNvSpPr txBox="1"/>
          <p:nvPr/>
        </p:nvSpPr>
        <p:spPr>
          <a:xfrm>
            <a:off x="4876800" y="5449669"/>
            <a:ext cx="3200400" cy="707886"/>
          </a:xfrm>
          <a:prstGeom prst="rect">
            <a:avLst/>
          </a:prstGeom>
          <a:noFill/>
        </p:spPr>
        <p:txBody>
          <a:bodyPr wrap="square" rtlCol="0">
            <a:spAutoFit/>
          </a:bodyPr>
          <a:lstStyle/>
          <a:p>
            <a:pPr algn="ctr"/>
            <a:r>
              <a:rPr lang="en-US" sz="4000" b="1" dirty="0" smtClean="0"/>
              <a:t>Old Nobility</a:t>
            </a:r>
            <a:endParaRPr lang="en-US" sz="4000" b="1" dirty="0"/>
          </a:p>
        </p:txBody>
      </p:sp>
    </p:spTree>
    <p:extLst>
      <p:ext uri="{BB962C8B-B14F-4D97-AF65-F5344CB8AC3E}">
        <p14:creationId xmlns:p14="http://schemas.microsoft.com/office/powerpoint/2010/main" val="3679734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8.staticflickr.com/7402/10005477434_cd6c91ebbf_h.jpg"/>
          <p:cNvPicPr>
            <a:picLocks noChangeAspect="1" noChangeArrowheads="1"/>
          </p:cNvPicPr>
          <p:nvPr/>
        </p:nvPicPr>
        <p:blipFill rotWithShape="1">
          <a:blip r:embed="rId2">
            <a:extLst>
              <a:ext uri="{28A0092B-C50C-407E-A947-70E740481C1C}">
                <a14:useLocalDpi xmlns:a14="http://schemas.microsoft.com/office/drawing/2010/main" val="0"/>
              </a:ext>
            </a:extLst>
          </a:blip>
          <a:srcRect l="-115" t="18646" r="23192" b="48975"/>
          <a:stretch/>
        </p:blipFill>
        <p:spPr bwMode="auto">
          <a:xfrm>
            <a:off x="-10511" y="0"/>
            <a:ext cx="915451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flipH="1" flipV="1">
            <a:off x="-38586" y="-12032"/>
            <a:ext cx="9182586" cy="6870032"/>
          </a:xfrm>
          <a:prstGeom prst="rect">
            <a:avLst/>
          </a:prstGeom>
          <a:gradFill flip="none" rotWithShape="1">
            <a:gsLst>
              <a:gs pos="0">
                <a:srgbClr val="000000"/>
              </a:gs>
              <a:gs pos="49000">
                <a:schemeClr val="accent1">
                  <a:shade val="100000"/>
                  <a:satMod val="115000"/>
                  <a:alpha val="0"/>
                  <a:lumMod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00" y="6474023"/>
            <a:ext cx="2798843" cy="307777"/>
          </a:xfrm>
          <a:prstGeom prst="rect">
            <a:avLst/>
          </a:prstGeom>
        </p:spPr>
        <p:txBody>
          <a:bodyPr wrap="none">
            <a:spAutoFit/>
          </a:bodyPr>
          <a:lstStyle/>
          <a:p>
            <a:r>
              <a:rPr lang="en-US" sz="1400" dirty="0">
                <a:hlinkClick r:id="rId3" tooltip="Attribution-NonCommercial License"/>
              </a:rPr>
              <a:t>Some rights reserved</a:t>
            </a:r>
            <a:r>
              <a:rPr lang="en-US" sz="1400" dirty="0"/>
              <a:t> by </a:t>
            </a:r>
            <a:r>
              <a:rPr lang="en-US" sz="1400" dirty="0">
                <a:hlinkClick r:id="rId4"/>
              </a:rPr>
              <a:t>byronv2</a:t>
            </a:r>
            <a:endParaRPr lang="en-US" sz="1400" dirty="0"/>
          </a:p>
        </p:txBody>
      </p:sp>
      <p:sp>
        <p:nvSpPr>
          <p:cNvPr id="9" name="Title 1"/>
          <p:cNvSpPr txBox="1">
            <a:spLocks/>
          </p:cNvSpPr>
          <p:nvPr/>
        </p:nvSpPr>
        <p:spPr>
          <a:xfrm>
            <a:off x="381000" y="365483"/>
            <a:ext cx="3810000" cy="2620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90000"/>
              </a:lnSpc>
              <a:spcAft>
                <a:spcPts val="0"/>
              </a:spcAft>
            </a:pPr>
            <a:r>
              <a:rPr lang="en-US" sz="11500" b="1" smtClean="0">
                <a:effectLst>
                  <a:outerShdw blurRad="38100" dist="38100" dir="2700000" algn="tl">
                    <a:srgbClr val="000000">
                      <a:alpha val="43137"/>
                    </a:srgbClr>
                  </a:outerShdw>
                </a:effectLst>
              </a:rPr>
              <a:t>ROBE</a:t>
            </a:r>
            <a:r>
              <a:rPr lang="en-US" sz="8000" b="1" smtClean="0">
                <a:effectLst>
                  <a:outerShdw blurRad="38100" dist="38100" dir="2700000" algn="tl">
                    <a:srgbClr val="000000">
                      <a:alpha val="43137"/>
                    </a:srgbClr>
                  </a:outerShdw>
                </a:effectLst>
              </a:rPr>
              <a:t> Nobles</a:t>
            </a:r>
            <a:endParaRPr lang="en-US" sz="8000" b="1" dirty="0">
              <a:effectLst>
                <a:outerShdw blurRad="38100" dist="38100" dir="2700000" algn="tl">
                  <a:srgbClr val="000000">
                    <a:alpha val="43137"/>
                  </a:srgbClr>
                </a:outerShdw>
              </a:effectLst>
            </a:endParaRPr>
          </a:p>
        </p:txBody>
      </p:sp>
      <p:sp>
        <p:nvSpPr>
          <p:cNvPr id="10" name="TextBox 9"/>
          <p:cNvSpPr txBox="1"/>
          <p:nvPr/>
        </p:nvSpPr>
        <p:spPr>
          <a:xfrm>
            <a:off x="381000" y="3025914"/>
            <a:ext cx="3810000" cy="707886"/>
          </a:xfrm>
          <a:prstGeom prst="rect">
            <a:avLst/>
          </a:prstGeom>
          <a:noFill/>
        </p:spPr>
        <p:txBody>
          <a:bodyPr wrap="square" rtlCol="0">
            <a:spAutoFit/>
          </a:bodyPr>
          <a:lstStyle/>
          <a:p>
            <a:pPr algn="ctr"/>
            <a:r>
              <a:rPr lang="en-US" sz="4000" b="1" dirty="0" smtClean="0">
                <a:effectLst>
                  <a:glow rad="76200">
                    <a:srgbClr val="000000">
                      <a:alpha val="79000"/>
                    </a:srgbClr>
                  </a:glow>
                  <a:outerShdw blurRad="38100" dist="38100" dir="2700000" algn="tl">
                    <a:srgbClr val="000000">
                      <a:alpha val="43137"/>
                    </a:srgbClr>
                  </a:outerShdw>
                </a:effectLst>
              </a:rPr>
              <a:t>New Nobility</a:t>
            </a:r>
            <a:endParaRPr lang="en-US" sz="4000" b="1" dirty="0">
              <a:effectLst>
                <a:glow rad="76200">
                  <a:srgbClr val="000000">
                    <a:alpha val="79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976828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8.staticflickr.com/7069/6884465824_f5099468e0_h.jpg"/>
          <p:cNvPicPr>
            <a:picLocks noChangeAspect="1" noChangeArrowheads="1"/>
          </p:cNvPicPr>
          <p:nvPr/>
        </p:nvPicPr>
        <p:blipFill rotWithShape="1">
          <a:blip r:embed="rId2">
            <a:extLst>
              <a:ext uri="{28A0092B-C50C-407E-A947-70E740481C1C}">
                <a14:useLocalDpi xmlns:a14="http://schemas.microsoft.com/office/drawing/2010/main" val="0"/>
              </a:ext>
            </a:extLst>
          </a:blip>
          <a:srcRect l="5541" r="554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2800" y="274638"/>
            <a:ext cx="5791200" cy="239236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6600" b="1" dirty="0" smtClean="0">
                <a:ln w="50800"/>
                <a:solidFill>
                  <a:schemeClr val="bg1">
                    <a:shade val="50000"/>
                  </a:schemeClr>
                </a:solidFill>
              </a:rPr>
              <a:t>Sale of Titles </a:t>
            </a:r>
            <a:br>
              <a:rPr lang="en-US" sz="6600" b="1" dirty="0" smtClean="0">
                <a:ln w="50800"/>
                <a:solidFill>
                  <a:schemeClr val="bg1">
                    <a:shade val="50000"/>
                  </a:schemeClr>
                </a:solidFill>
              </a:rPr>
            </a:br>
            <a:r>
              <a:rPr lang="en-US" sz="6600" b="1" dirty="0" smtClean="0">
                <a:ln w="50800"/>
                <a:solidFill>
                  <a:schemeClr val="bg1">
                    <a:shade val="50000"/>
                  </a:schemeClr>
                </a:solidFill>
              </a:rPr>
              <a:t>and Offices</a:t>
            </a:r>
            <a:endParaRPr lang="en-US" sz="6600" b="1" dirty="0">
              <a:ln w="50800"/>
              <a:solidFill>
                <a:schemeClr val="bg1">
                  <a:shade val="50000"/>
                </a:schemeClr>
              </a:solidFill>
            </a:endParaRPr>
          </a:p>
        </p:txBody>
      </p:sp>
      <p:sp>
        <p:nvSpPr>
          <p:cNvPr id="3" name="Rectangle 2"/>
          <p:cNvSpPr/>
          <p:nvPr/>
        </p:nvSpPr>
        <p:spPr>
          <a:xfrm>
            <a:off x="122275" y="6474023"/>
            <a:ext cx="2468525" cy="307777"/>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1400" dirty="0">
                <a:hlinkClick r:id="rId3" tooltip="Attribution-NonCommercial-ShareAlike License"/>
              </a:rPr>
              <a:t>Some rights reserved</a:t>
            </a:r>
            <a:r>
              <a:rPr lang="en-US" sz="1400" dirty="0"/>
              <a:t> by </a:t>
            </a:r>
            <a:r>
              <a:rPr lang="en-US" sz="1400" dirty="0" err="1">
                <a:hlinkClick r:id="rId4"/>
              </a:rPr>
              <a:t>lars</a:t>
            </a:r>
            <a:r>
              <a:rPr lang="en-US" sz="1400" dirty="0">
                <a:hlinkClick r:id="rId4"/>
              </a:rPr>
              <a:t> </a:t>
            </a:r>
            <a:r>
              <a:rPr lang="en-US" sz="1400" dirty="0" err="1">
                <a:hlinkClick r:id="rId4"/>
              </a:rPr>
              <a:t>hammar</a:t>
            </a:r>
            <a:endParaRPr lang="en-US" sz="1400" dirty="0"/>
          </a:p>
        </p:txBody>
      </p:sp>
    </p:spTree>
    <p:extLst>
      <p:ext uri="{BB962C8B-B14F-4D97-AF65-F5344CB8AC3E}">
        <p14:creationId xmlns:p14="http://schemas.microsoft.com/office/powerpoint/2010/main" val="2453080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5.staticflickr.com/4093/5437288053_624c075aa3_b.jpg"/>
          <p:cNvPicPr>
            <a:picLocks noChangeAspect="1" noChangeArrowheads="1"/>
          </p:cNvPicPr>
          <p:nvPr/>
        </p:nvPicPr>
        <p:blipFill rotWithShape="1">
          <a:blip r:embed="rId2">
            <a:extLst>
              <a:ext uri="{28A0092B-C50C-407E-A947-70E740481C1C}">
                <a14:useLocalDpi xmlns:a14="http://schemas.microsoft.com/office/drawing/2010/main" val="0"/>
              </a:ext>
            </a:extLst>
          </a:blip>
          <a:srcRect l="3706" r="7361"/>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267200"/>
            <a:ext cx="9144000" cy="1295400"/>
          </a:xfrm>
        </p:spPr>
        <p:style>
          <a:lnRef idx="1">
            <a:schemeClr val="accent4"/>
          </a:lnRef>
          <a:fillRef idx="2">
            <a:schemeClr val="accent4"/>
          </a:fillRef>
          <a:effectRef idx="1">
            <a:schemeClr val="accent4"/>
          </a:effectRef>
          <a:fontRef idx="minor">
            <a:schemeClr val="dk1"/>
          </a:fontRef>
        </p:style>
        <p:txBody>
          <a:bodyPr>
            <a:noAutofit/>
          </a:bodyPr>
          <a:lstStyle/>
          <a:p>
            <a:r>
              <a:rPr lang="en-US" sz="8000" b="1" dirty="0" smtClean="0"/>
              <a:t>Independent Revenue</a:t>
            </a:r>
            <a:endParaRPr lang="en-US" sz="8000" b="1" dirty="0"/>
          </a:p>
        </p:txBody>
      </p:sp>
      <p:sp>
        <p:nvSpPr>
          <p:cNvPr id="3" name="Rectangle 2"/>
          <p:cNvSpPr/>
          <p:nvPr/>
        </p:nvSpPr>
        <p:spPr>
          <a:xfrm>
            <a:off x="6074865" y="6484476"/>
            <a:ext cx="2992935" cy="292388"/>
          </a:xfrm>
          <a:prstGeom prst="rect">
            <a:avLst/>
          </a:prstGeom>
        </p:spPr>
        <p:txBody>
          <a:bodyPr wrap="none">
            <a:spAutoFit/>
          </a:bodyPr>
          <a:lstStyle/>
          <a:p>
            <a:r>
              <a:rPr lang="en-US" sz="1300" dirty="0">
                <a:hlinkClick r:id="rId3" tooltip="Attribution License"/>
              </a:rPr>
              <a:t>Some rights reserved</a:t>
            </a:r>
            <a:r>
              <a:rPr lang="en-US" sz="1300" dirty="0"/>
              <a:t> by </a:t>
            </a:r>
            <a:r>
              <a:rPr lang="en-US" sz="1300" dirty="0">
                <a:hlinkClick r:id="rId4"/>
              </a:rPr>
              <a:t>stevendepolo</a:t>
            </a:r>
            <a:endParaRPr lang="en-US" sz="1300" dirty="0"/>
          </a:p>
        </p:txBody>
      </p:sp>
    </p:spTree>
    <p:extLst>
      <p:ext uri="{BB962C8B-B14F-4D97-AF65-F5344CB8AC3E}">
        <p14:creationId xmlns:p14="http://schemas.microsoft.com/office/powerpoint/2010/main" val="2850887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6" descr="00012C2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214"/>
          <a:stretch/>
        </p:blipFill>
        <p:spPr bwMode="auto">
          <a:xfrm>
            <a:off x="1588" y="1588168"/>
            <a:ext cx="9142412" cy="4745770"/>
          </a:xfrm>
          <a:prstGeom prst="rect">
            <a:avLst/>
          </a:prstGeom>
          <a:noFill/>
          <a:ln w="9525">
            <a:noFill/>
            <a:miter lim="800000"/>
            <a:headEnd/>
            <a:tailEnd/>
          </a:ln>
        </p:spPr>
      </p:pic>
      <p:sp>
        <p:nvSpPr>
          <p:cNvPr id="11" name="Rectangle 10"/>
          <p:cNvSpPr/>
          <p:nvPr/>
        </p:nvSpPr>
        <p:spPr>
          <a:xfrm>
            <a:off x="0" y="0"/>
            <a:ext cx="9144000" cy="6858001"/>
          </a:xfrm>
          <a:prstGeom prst="rect">
            <a:avLst/>
          </a:prstGeom>
          <a:gradFill flip="none" rotWithShape="1">
            <a:gsLst>
              <a:gs pos="9000">
                <a:srgbClr val="000000"/>
              </a:gs>
              <a:gs pos="49000">
                <a:schemeClr val="accent1">
                  <a:shade val="100000"/>
                  <a:satMod val="115000"/>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p:cNvSpPr>
            <a:spLocks noGrp="1" noChangeArrowheads="1"/>
          </p:cNvSpPr>
          <p:nvPr>
            <p:ph type="title"/>
          </p:nvPr>
        </p:nvSpPr>
        <p:spPr>
          <a:xfrm>
            <a:off x="1588" y="228600"/>
            <a:ext cx="9142412" cy="1143000"/>
          </a:xfrm>
        </p:spPr>
        <p:txBody>
          <a:bodyPr>
            <a:noAutofit/>
          </a:bodyPr>
          <a:lstStyle/>
          <a:p>
            <a:pPr eaLnBrk="1" hangingPunct="1">
              <a:defRPr/>
            </a:pPr>
            <a:r>
              <a:rPr lang="en-US" sz="8800" b="1" dirty="0" smtClean="0">
                <a:effectLst>
                  <a:outerShdw blurRad="38100" dist="38100" dir="2700000" algn="tl">
                    <a:srgbClr val="000000">
                      <a:alpha val="43137"/>
                    </a:srgbClr>
                  </a:outerShdw>
                </a:effectLst>
              </a:rPr>
              <a:t>UNNECESSARY</a:t>
            </a:r>
          </a:p>
        </p:txBody>
      </p:sp>
      <p:sp>
        <p:nvSpPr>
          <p:cNvPr id="31747" name="Rectangle 3"/>
          <p:cNvSpPr>
            <a:spLocks noGrp="1" noChangeArrowheads="1"/>
          </p:cNvSpPr>
          <p:nvPr>
            <p:ph idx="1"/>
          </p:nvPr>
        </p:nvSpPr>
        <p:spPr>
          <a:xfrm>
            <a:off x="609600" y="5316641"/>
            <a:ext cx="8077200" cy="1312759"/>
          </a:xfrm>
        </p:spPr>
        <p:txBody>
          <a:bodyPr>
            <a:normAutofit/>
          </a:bodyPr>
          <a:lstStyle/>
          <a:p>
            <a:pPr marL="0" indent="0" algn="ctr" eaLnBrk="1" hangingPunct="1">
              <a:lnSpc>
                <a:spcPct val="90000"/>
              </a:lnSpc>
              <a:buFont typeface="Wingdings" pitchFamily="2" charset="2"/>
              <a:buNone/>
              <a:defRPr/>
            </a:pPr>
            <a:r>
              <a:rPr lang="en-US" sz="3600" dirty="0" smtClean="0">
                <a:effectLst>
                  <a:outerShdw blurRad="38100" dist="38100" dir="2700000" algn="tl">
                    <a:srgbClr val="000000">
                      <a:alpha val="43137"/>
                    </a:srgbClr>
                  </a:outerShdw>
                </a:effectLst>
              </a:rPr>
              <a:t>Louis never had to convene the Estates General, the </a:t>
            </a:r>
            <a:r>
              <a:rPr lang="en-US" sz="3600" dirty="0" smtClean="0">
                <a:effectLst>
                  <a:outerShdw blurRad="38100" dist="38100" dir="2700000" algn="tl">
                    <a:srgbClr val="000000">
                      <a:alpha val="43137"/>
                    </a:srgbClr>
                  </a:outerShdw>
                </a:effectLst>
              </a:rPr>
              <a:t>king’s </a:t>
            </a:r>
            <a:r>
              <a:rPr lang="en-US" sz="3600" dirty="0" smtClean="0">
                <a:effectLst>
                  <a:outerShdw blurRad="38100" dist="38100" dir="2700000" algn="tl">
                    <a:srgbClr val="000000">
                      <a:alpha val="43137"/>
                    </a:srgbClr>
                  </a:outerShdw>
                </a:effectLst>
              </a:rPr>
              <a:t>advisory representative body.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343400"/>
            <a:ext cx="8229600" cy="1905000"/>
          </a:xfrm>
        </p:spPr>
        <p:txBody>
          <a:bodyPr/>
          <a:lstStyle/>
          <a:p>
            <a:endParaRPr lang="en-US" dirty="0"/>
          </a:p>
        </p:txBody>
      </p:sp>
      <p:pic>
        <p:nvPicPr>
          <p:cNvPr id="5124" name="Picture 4" descr="http://farm8.staticflickr.com/7257/7416685846_12de34493f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93" b="3691"/>
          <a:stretch/>
        </p:blipFill>
        <p:spPr bwMode="auto">
          <a:xfrm>
            <a:off x="938463" y="0"/>
            <a:ext cx="7595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92370" y="6397823"/>
            <a:ext cx="3265830" cy="307777"/>
          </a:xfrm>
          <a:prstGeom prst="rect">
            <a:avLst/>
          </a:prstGeom>
        </p:spPr>
        <p:txBody>
          <a:bodyPr wrap="none">
            <a:spAutoFit/>
          </a:bodyPr>
          <a:lstStyle/>
          <a:p>
            <a:r>
              <a:rPr lang="en-US" sz="1400" dirty="0">
                <a:hlinkClick r:id="rId3" tooltip="Attribution License"/>
              </a:rPr>
              <a:t>Some rights reserved</a:t>
            </a:r>
            <a:r>
              <a:rPr lang="en-US" sz="1400" dirty="0"/>
              <a:t> by </a:t>
            </a:r>
            <a:r>
              <a:rPr lang="en-US" sz="1400" dirty="0">
                <a:hlinkClick r:id="rId4"/>
              </a:rPr>
              <a:t>Ben </a:t>
            </a:r>
            <a:r>
              <a:rPr lang="en-US" sz="1400" dirty="0" err="1">
                <a:hlinkClick r:id="rId4"/>
              </a:rPr>
              <a:t>Husmann</a:t>
            </a:r>
            <a:endParaRPr lang="en-US" sz="1400" dirty="0"/>
          </a:p>
        </p:txBody>
      </p:sp>
    </p:spTree>
    <p:extLst>
      <p:ext uri="{BB962C8B-B14F-4D97-AF65-F5344CB8AC3E}">
        <p14:creationId xmlns:p14="http://schemas.microsoft.com/office/powerpoint/2010/main" val="12050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farm8.staticflickr.com/7257/7416685846_12de34493f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93" b="3691"/>
          <a:stretch/>
        </p:blipFill>
        <p:spPr bwMode="auto">
          <a:xfrm>
            <a:off x="938463" y="0"/>
            <a:ext cx="7595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
            <a:ext cx="9144000" cy="6858001"/>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52600"/>
            <a:ext cx="8229600" cy="3048000"/>
          </a:xfrm>
        </p:spPr>
        <p:txBody>
          <a:bodyPr>
            <a:noAutofit/>
          </a:bodyPr>
          <a:lstStyle/>
          <a:p>
            <a:r>
              <a:rPr lang="en-US" sz="7200" b="1" dirty="0" smtClean="0">
                <a:effectLst>
                  <a:outerShdw blurRad="38100" dist="38100" dir="2700000" algn="tl">
                    <a:srgbClr val="000000">
                      <a:alpha val="43137"/>
                    </a:srgbClr>
                  </a:outerShdw>
                </a:effectLst>
              </a:rPr>
              <a:t>The Estates General would not convene </a:t>
            </a:r>
            <a:br>
              <a:rPr lang="en-US" sz="7200" b="1" dirty="0" smtClean="0">
                <a:effectLst>
                  <a:outerShdw blurRad="38100" dist="38100" dir="2700000" algn="tl">
                    <a:srgbClr val="000000">
                      <a:alpha val="43137"/>
                    </a:srgbClr>
                  </a:outerShdw>
                </a:effectLst>
              </a:rPr>
            </a:br>
            <a:r>
              <a:rPr lang="en-US" sz="7200" b="1" dirty="0" smtClean="0">
                <a:effectLst>
                  <a:outerShdw blurRad="38100" dist="38100" dir="2700000" algn="tl">
                    <a:srgbClr val="000000">
                      <a:alpha val="43137"/>
                    </a:srgbClr>
                  </a:outerShdw>
                </a:effectLst>
              </a:rPr>
              <a:t>again until 1789.</a:t>
            </a:r>
            <a:endParaRPr lang="en-US"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515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261" y="1295400"/>
            <a:ext cx="3843339" cy="4267200"/>
          </a:xfrm>
        </p:spPr>
        <p:txBody>
          <a:bodyPr>
            <a:normAutofit/>
          </a:bodyPr>
          <a:lstStyle/>
          <a:p>
            <a:pPr>
              <a:lnSpc>
                <a:spcPct val="90000"/>
              </a:lnSpc>
              <a:defRPr/>
            </a:pPr>
            <a:r>
              <a:rPr lang="en-US" sz="14000" b="1" dirty="0" smtClean="0">
                <a:effectLst>
                  <a:outerShdw blurRad="38100" dist="38100" dir="2700000" algn="tl">
                    <a:srgbClr val="000000">
                      <a:alpha val="43137"/>
                    </a:srgbClr>
                  </a:outerShdw>
                </a:effectLst>
              </a:rPr>
              <a:t>ONE</a:t>
            </a:r>
            <a:r>
              <a:rPr lang="en-US" sz="9600" b="1" dirty="0" smtClean="0">
                <a:effectLst>
                  <a:outerShdw blurRad="38100" dist="38100" dir="2700000" algn="tl">
                    <a:srgbClr val="000000">
                      <a:alpha val="43137"/>
                    </a:srgbClr>
                  </a:outerShdw>
                </a:effectLst>
              </a:rPr>
              <a:t/>
            </a:r>
            <a:br>
              <a:rPr lang="en-US" sz="9600" b="1" dirty="0" smtClean="0">
                <a:effectLst>
                  <a:outerShdw blurRad="38100" dist="38100" dir="2700000" algn="tl">
                    <a:srgbClr val="000000">
                      <a:alpha val="43137"/>
                    </a:srgbClr>
                  </a:outerShdw>
                </a:effectLst>
              </a:rPr>
            </a:br>
            <a:r>
              <a:rPr lang="en-US" sz="11500" b="1" dirty="0" smtClean="0">
                <a:effectLst>
                  <a:outerShdw blurRad="38100" dist="38100" dir="2700000" algn="tl">
                    <a:srgbClr val="000000">
                      <a:alpha val="43137"/>
                    </a:srgbClr>
                  </a:outerShdw>
                </a:effectLst>
              </a:rPr>
              <a:t>Law</a:t>
            </a:r>
            <a:endParaRPr lang="en-US" sz="9600" dirty="0"/>
          </a:p>
        </p:txBody>
      </p:sp>
      <p:pic>
        <p:nvPicPr>
          <p:cNvPr id="5" name="Picture 2" descr="http://upload.wikimedia.org/wikipedia/commons/thumb/5/5f/Louis_XIV_of_France.jpg/721px-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62" y="0"/>
            <a:ext cx="51434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075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110789" cy="2697162"/>
          </a:xfrm>
        </p:spPr>
        <p:txBody>
          <a:bodyPr>
            <a:noAutofit/>
          </a:bodyPr>
          <a:lstStyle/>
          <a:p>
            <a:r>
              <a:rPr lang="en-US" sz="7200" b="1" dirty="0" smtClean="0">
                <a:effectLst>
                  <a:outerShdw blurRad="38100" dist="38100" dir="2700000" algn="tl">
                    <a:srgbClr val="000000">
                      <a:alpha val="43137"/>
                    </a:srgbClr>
                  </a:outerShdw>
                </a:effectLst>
              </a:rPr>
              <a:t>The </a:t>
            </a:r>
            <a:r>
              <a:rPr lang="en-US" sz="7200" b="1" i="1" dirty="0" smtClean="0">
                <a:effectLst>
                  <a:outerShdw blurRad="38100" dist="38100" dir="2700000" algn="tl">
                    <a:srgbClr val="000000">
                      <a:alpha val="43137"/>
                    </a:srgbClr>
                  </a:outerShdw>
                </a:effectLst>
              </a:rPr>
              <a:t>Code Louis</a:t>
            </a:r>
            <a:endParaRPr lang="en-US" sz="72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3094037"/>
            <a:ext cx="3653589" cy="3078163"/>
          </a:xfrm>
        </p:spPr>
        <p:txBody>
          <a:bodyPr>
            <a:noAutofit/>
          </a:bodyPr>
          <a:lstStyle/>
          <a:p>
            <a:pPr marL="0" indent="0">
              <a:buNone/>
            </a:pPr>
            <a:r>
              <a:rPr lang="en-US" sz="3600" dirty="0" smtClean="0"/>
              <a:t>Louis attempted to standardize the laws in France, which were based on regional customs.</a:t>
            </a:r>
            <a:endParaRPr lang="en-US" sz="3600" dirty="0"/>
          </a:p>
        </p:txBody>
      </p:sp>
      <p:pic>
        <p:nvPicPr>
          <p:cNvPr id="6146" name="Picture 2" descr="http://robelia43.pagesperso-orange.fr/images/couv_code_louis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89" y="0"/>
            <a:ext cx="5053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563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261" y="1295400"/>
            <a:ext cx="3843339" cy="4267200"/>
          </a:xfrm>
        </p:spPr>
        <p:txBody>
          <a:bodyPr>
            <a:normAutofit/>
          </a:bodyPr>
          <a:lstStyle/>
          <a:p>
            <a:pPr>
              <a:lnSpc>
                <a:spcPct val="90000"/>
              </a:lnSpc>
              <a:defRPr/>
            </a:pPr>
            <a:r>
              <a:rPr lang="en-US" sz="14000" b="1" dirty="0" smtClean="0">
                <a:effectLst>
                  <a:outerShdw blurRad="38100" dist="38100" dir="2700000" algn="tl">
                    <a:srgbClr val="000000">
                      <a:alpha val="43137"/>
                    </a:srgbClr>
                  </a:outerShdw>
                </a:effectLst>
              </a:rPr>
              <a:t>ONE</a:t>
            </a:r>
            <a:r>
              <a:rPr lang="en-US" sz="9600" b="1" dirty="0" smtClean="0">
                <a:effectLst>
                  <a:outerShdw blurRad="38100" dist="38100" dir="2700000" algn="tl">
                    <a:srgbClr val="000000">
                      <a:alpha val="43137"/>
                    </a:srgbClr>
                  </a:outerShdw>
                </a:effectLst>
              </a:rPr>
              <a:t/>
            </a:r>
            <a:br>
              <a:rPr lang="en-US" sz="9600" b="1" dirty="0" smtClean="0">
                <a:effectLst>
                  <a:outerShdw blurRad="38100" dist="38100" dir="2700000" algn="tl">
                    <a:srgbClr val="000000">
                      <a:alpha val="43137"/>
                    </a:srgbClr>
                  </a:outerShdw>
                </a:effectLst>
              </a:rPr>
            </a:br>
            <a:r>
              <a:rPr lang="en-US" sz="11500" b="1" dirty="0" smtClean="0">
                <a:effectLst>
                  <a:outerShdw blurRad="38100" dist="38100" dir="2700000" algn="tl">
                    <a:srgbClr val="000000">
                      <a:alpha val="43137"/>
                    </a:srgbClr>
                  </a:outerShdw>
                </a:effectLst>
              </a:rPr>
              <a:t>Faith</a:t>
            </a:r>
            <a:endParaRPr lang="en-US" sz="9600" dirty="0"/>
          </a:p>
        </p:txBody>
      </p:sp>
      <p:pic>
        <p:nvPicPr>
          <p:cNvPr id="5" name="Picture 2" descr="http://upload.wikimedia.org/wikipedia/commons/thumb/5/5f/Louis_XIV_of_France.jpg/721px-Louis_XIV_of_Fr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62" y="0"/>
            <a:ext cx="51434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226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thumb/f/fe/Trait%C3%A9_de_Troyes.svg/1000px-Trait%C3%A9_de_Troyes.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Charles VII by Jean Fouquet 1445 1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 y="1536032"/>
            <a:ext cx="2880360" cy="3429000"/>
          </a:xfrm>
          <a:prstGeom prst="ellipse">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56461" y="6488668"/>
            <a:ext cx="2160720" cy="369332"/>
          </a:xfrm>
          <a:prstGeom prst="rect">
            <a:avLst/>
          </a:prstGeom>
        </p:spPr>
        <p:txBody>
          <a:bodyPr wrap="none">
            <a:spAutoFit/>
          </a:bodyPr>
          <a:lstStyle/>
          <a:p>
            <a:r>
              <a:rPr lang="en-US" u="sng" dirty="0" smtClean="0">
                <a:solidFill>
                  <a:schemeClr val="bg1"/>
                </a:solidFill>
              </a:rPr>
              <a:t>Map Credit:  Aliesin</a:t>
            </a:r>
            <a:endParaRPr lang="en-US" dirty="0">
              <a:solidFill>
                <a:schemeClr val="bg1"/>
              </a:solidFill>
            </a:endParaRPr>
          </a:p>
        </p:txBody>
      </p:sp>
      <p:sp>
        <p:nvSpPr>
          <p:cNvPr id="4" name="TextBox 3"/>
          <p:cNvSpPr txBox="1"/>
          <p:nvPr/>
        </p:nvSpPr>
        <p:spPr>
          <a:xfrm>
            <a:off x="733926" y="3834825"/>
            <a:ext cx="2209800" cy="584775"/>
          </a:xfrm>
          <a:prstGeom prst="rect">
            <a:avLst/>
          </a:prstGeom>
          <a:noFill/>
        </p:spPr>
        <p:txBody>
          <a:bodyPr wrap="square" rtlCol="0">
            <a:spAutoFit/>
          </a:bodyPr>
          <a:lstStyle/>
          <a:p>
            <a:r>
              <a:rPr lang="en-US" sz="3200" b="1" dirty="0" smtClean="0">
                <a:latin typeface="+mj-lt"/>
              </a:rPr>
              <a:t>Charles VII</a:t>
            </a:r>
            <a:endParaRPr lang="en-US" sz="3200" b="1" dirty="0">
              <a:latin typeface="+mj-lt"/>
            </a:endParaRPr>
          </a:p>
        </p:txBody>
      </p:sp>
      <p:sp>
        <p:nvSpPr>
          <p:cNvPr id="5" name="TextBox 4"/>
          <p:cNvSpPr txBox="1"/>
          <p:nvPr/>
        </p:nvSpPr>
        <p:spPr>
          <a:xfrm>
            <a:off x="3352800" y="3962400"/>
            <a:ext cx="5334000" cy="2554545"/>
          </a:xfrm>
          <a:prstGeom prst="rect">
            <a:avLst/>
          </a:prstGeom>
          <a:solidFill>
            <a:schemeClr val="bg1">
              <a:lumMod val="10000"/>
              <a:lumOff val="90000"/>
            </a:schemeClr>
          </a:solidFill>
        </p:spPr>
        <p:txBody>
          <a:bodyPr wrap="square" rtlCol="0">
            <a:spAutoFit/>
          </a:bodyPr>
          <a:lstStyle/>
          <a:p>
            <a:r>
              <a:rPr lang="en-US" sz="4000" dirty="0" smtClean="0">
                <a:solidFill>
                  <a:schemeClr val="bg1"/>
                </a:solidFill>
                <a:latin typeface="+mn-lt"/>
              </a:rPr>
              <a:t>When this French flower king’s domain was overrun by the English in the fifteenth century... </a:t>
            </a:r>
            <a:endParaRPr lang="en-US" sz="4000" dirty="0">
              <a:solidFill>
                <a:schemeClr val="bg1"/>
              </a:solidFill>
              <a:latin typeface="+mn-lt"/>
            </a:endParaRPr>
          </a:p>
        </p:txBody>
      </p:sp>
    </p:spTree>
    <p:extLst>
      <p:ext uri="{BB962C8B-B14F-4D97-AF65-F5344CB8AC3E}">
        <p14:creationId xmlns:p14="http://schemas.microsoft.com/office/powerpoint/2010/main" val="13845011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ainting of Henri IV, King of Fra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474"/>
            <a:ext cx="9144000" cy="6868474"/>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title"/>
          </p:nvPr>
        </p:nvSpPr>
        <p:spPr>
          <a:xfrm>
            <a:off x="381000" y="304800"/>
            <a:ext cx="3276600" cy="22399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Edict of Nantes</a:t>
            </a:r>
          </a:p>
        </p:txBody>
      </p:sp>
      <p:sp>
        <p:nvSpPr>
          <p:cNvPr id="34819" name="Rectangle 3"/>
          <p:cNvSpPr>
            <a:spLocks noGrp="1" noChangeArrowheads="1"/>
          </p:cNvSpPr>
          <p:nvPr>
            <p:ph idx="1"/>
          </p:nvPr>
        </p:nvSpPr>
        <p:spPr>
          <a:xfrm>
            <a:off x="-5105400" y="1143000"/>
            <a:ext cx="5105400" cy="5029200"/>
          </a:xfrm>
        </p:spPr>
        <p:txBody>
          <a:bodyPr/>
          <a:lstStyle/>
          <a:p>
            <a:pPr eaLnBrk="1" hangingPunct="1">
              <a:lnSpc>
                <a:spcPct val="90000"/>
              </a:lnSpc>
              <a:buFont typeface="Wingdings" pitchFamily="2" charset="2"/>
              <a:buNone/>
              <a:defRPr/>
            </a:pPr>
            <a:r>
              <a:rPr lang="en-US" b="1" dirty="0" smtClean="0">
                <a:solidFill>
                  <a:schemeClr val="bg1"/>
                </a:solidFill>
              </a:rPr>
              <a:t>Henry IV of France</a:t>
            </a:r>
          </a:p>
          <a:p>
            <a:pPr lvl="1" eaLnBrk="1" hangingPunct="1">
              <a:lnSpc>
                <a:spcPct val="90000"/>
              </a:lnSpc>
              <a:defRPr/>
            </a:pPr>
            <a:r>
              <a:rPr lang="en-US" dirty="0" smtClean="0">
                <a:solidFill>
                  <a:schemeClr val="bg1"/>
                </a:solidFill>
              </a:rPr>
              <a:t>Louis’ grandfather</a:t>
            </a:r>
          </a:p>
          <a:p>
            <a:pPr eaLnBrk="1" hangingPunct="1">
              <a:lnSpc>
                <a:spcPct val="90000"/>
              </a:lnSpc>
              <a:buFont typeface="Wingdings" pitchFamily="2" charset="2"/>
              <a:buNone/>
              <a:defRPr/>
            </a:pPr>
            <a:endParaRPr lang="en-US" dirty="0" smtClean="0">
              <a:solidFill>
                <a:schemeClr val="bg1"/>
              </a:solidFill>
            </a:endParaRPr>
          </a:p>
          <a:p>
            <a:pPr eaLnBrk="1" hangingPunct="1">
              <a:lnSpc>
                <a:spcPct val="90000"/>
              </a:lnSpc>
              <a:buFont typeface="Wingdings" pitchFamily="2" charset="2"/>
              <a:buNone/>
              <a:defRPr/>
            </a:pPr>
            <a:r>
              <a:rPr lang="en-US" dirty="0" smtClean="0">
                <a:solidFill>
                  <a:schemeClr val="bg1"/>
                </a:solidFill>
              </a:rPr>
              <a:t>Had been a Protestant before becoming king.</a:t>
            </a:r>
          </a:p>
          <a:p>
            <a:pPr eaLnBrk="1" hangingPunct="1">
              <a:lnSpc>
                <a:spcPct val="90000"/>
              </a:lnSpc>
              <a:buFont typeface="Wingdings" pitchFamily="2" charset="2"/>
              <a:buNone/>
              <a:defRPr/>
            </a:pPr>
            <a:endParaRPr lang="en-US" sz="1400" dirty="0" smtClean="0">
              <a:solidFill>
                <a:schemeClr val="bg1"/>
              </a:solidFill>
            </a:endParaRPr>
          </a:p>
          <a:p>
            <a:pPr lvl="1" eaLnBrk="1" hangingPunct="1">
              <a:lnSpc>
                <a:spcPct val="90000"/>
              </a:lnSpc>
              <a:defRPr/>
            </a:pPr>
            <a:r>
              <a:rPr lang="en-US" dirty="0" smtClean="0">
                <a:solidFill>
                  <a:schemeClr val="bg1"/>
                </a:solidFill>
              </a:rPr>
              <a:t>“Paris is worth the Mass”</a:t>
            </a:r>
          </a:p>
          <a:p>
            <a:pPr eaLnBrk="1" hangingPunct="1">
              <a:lnSpc>
                <a:spcPct val="90000"/>
              </a:lnSpc>
              <a:buFont typeface="Wingdings" pitchFamily="2" charset="2"/>
              <a:buNone/>
              <a:defRPr/>
            </a:pPr>
            <a:endParaRPr lang="en-US" sz="2000" dirty="0" smtClean="0">
              <a:solidFill>
                <a:schemeClr val="bg1"/>
              </a:solidFill>
            </a:endParaRPr>
          </a:p>
          <a:p>
            <a:pPr eaLnBrk="1" hangingPunct="1">
              <a:lnSpc>
                <a:spcPct val="90000"/>
              </a:lnSpc>
              <a:buFont typeface="Wingdings" pitchFamily="2" charset="2"/>
              <a:buNone/>
              <a:defRPr/>
            </a:pPr>
            <a:r>
              <a:rPr lang="en-US" b="1" u="sng" dirty="0" smtClean="0">
                <a:solidFill>
                  <a:schemeClr val="bg1"/>
                </a:solidFill>
              </a:rPr>
              <a:t>Edict of Nantes</a:t>
            </a:r>
          </a:p>
          <a:p>
            <a:pPr eaLnBrk="1" hangingPunct="1">
              <a:lnSpc>
                <a:spcPct val="90000"/>
              </a:lnSpc>
              <a:buFont typeface="Wingdings" pitchFamily="2" charset="2"/>
              <a:buNone/>
              <a:defRPr/>
            </a:pPr>
            <a:r>
              <a:rPr lang="en-US" dirty="0" smtClean="0">
                <a:solidFill>
                  <a:schemeClr val="bg1"/>
                </a:solidFill>
                <a:effectLst/>
              </a:rPr>
              <a:t>	</a:t>
            </a:r>
          </a:p>
        </p:txBody>
      </p:sp>
      <p:sp>
        <p:nvSpPr>
          <p:cNvPr id="2" name="Rectangle 1"/>
          <p:cNvSpPr/>
          <p:nvPr/>
        </p:nvSpPr>
        <p:spPr>
          <a:xfrm>
            <a:off x="1371600" y="2507159"/>
            <a:ext cx="1178528" cy="769441"/>
          </a:xfrm>
          <a:prstGeom prst="rect">
            <a:avLst/>
          </a:prstGeom>
        </p:spPr>
        <p:txBody>
          <a:bodyPr wrap="none">
            <a:spAutoFit/>
          </a:bodyPr>
          <a:lstStyle/>
          <a:p>
            <a:r>
              <a:rPr lang="en-US" sz="4400" b="1" dirty="0" smtClean="0">
                <a:latin typeface="+mn-lt"/>
              </a:rPr>
              <a:t>1598</a:t>
            </a:r>
            <a:endParaRPr lang="en-US" sz="4000" dirty="0">
              <a:latin typeface="+mn-lt"/>
            </a:endParaRPr>
          </a:p>
        </p:txBody>
      </p:sp>
      <p:sp>
        <p:nvSpPr>
          <p:cNvPr id="3" name="Rectangle 2"/>
          <p:cNvSpPr/>
          <p:nvPr/>
        </p:nvSpPr>
        <p:spPr>
          <a:xfrm>
            <a:off x="3657600" y="4419600"/>
            <a:ext cx="4572000" cy="1103379"/>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algn="ctr" eaLnBrk="1" hangingPunct="1">
              <a:lnSpc>
                <a:spcPct val="90000"/>
              </a:lnSpc>
              <a:buFont typeface="Wingdings" pitchFamily="2" charset="2"/>
              <a:buNone/>
              <a:defRPr/>
            </a:pPr>
            <a:r>
              <a:rPr lang="en-US" sz="3600" dirty="0"/>
              <a:t>Toleration for </a:t>
            </a:r>
            <a:r>
              <a:rPr lang="en-US" sz="3600" b="1" dirty="0"/>
              <a:t>Huguenots</a:t>
            </a:r>
            <a:r>
              <a:rPr lang="en-US" sz="3600" dirty="0"/>
              <a:t> in some French towns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3/31/Edit_de_Nantes_Avril_1598.jpg/907px-Edit_de_Nantes_Avril_159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9049"/>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332038"/>
            <a:ext cx="9144000" cy="1477962"/>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15000" b="1" dirty="0" smtClean="0">
                <a:ln w="50800"/>
                <a:solidFill>
                  <a:schemeClr val="bg1">
                    <a:shade val="50000"/>
                  </a:schemeClr>
                </a:solidFill>
                <a:effectLst>
                  <a:outerShdw blurRad="38100" dist="38100" dir="2700000" algn="tl">
                    <a:srgbClr val="000000">
                      <a:alpha val="43137"/>
                    </a:srgbClr>
                  </a:outerShdw>
                </a:effectLst>
              </a:rPr>
              <a:t>REVOKED</a:t>
            </a:r>
            <a:endParaRPr lang="en-US" sz="15000" b="1" dirty="0">
              <a:ln w="50800"/>
              <a:solidFill>
                <a:schemeClr val="bg1">
                  <a:shade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62092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35" y="990600"/>
            <a:ext cx="9030743"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228600"/>
            <a:ext cx="8630965" cy="1143000"/>
          </a:xfrm>
        </p:spPr>
        <p:txBody>
          <a:bodyPr>
            <a:noAutofit/>
          </a:bodyPr>
          <a:lstStyle/>
          <a:p>
            <a:pPr algn="l"/>
            <a:r>
              <a:rPr lang="en-US" sz="5400" b="1" dirty="0" smtClean="0"/>
              <a:t>Edict of Fontainebleau (1685)</a:t>
            </a:r>
            <a:endParaRPr lang="en-US" sz="5400" b="1" dirty="0"/>
          </a:p>
        </p:txBody>
      </p:sp>
    </p:spTree>
    <p:extLst>
      <p:ext uri="{BB962C8B-B14F-4D97-AF65-F5344CB8AC3E}">
        <p14:creationId xmlns:p14="http://schemas.microsoft.com/office/powerpoint/2010/main" val="12251809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228600" y="1600200"/>
            <a:ext cx="5029200" cy="4876800"/>
          </a:xfrm>
        </p:spPr>
        <p:txBody>
          <a:bodyPr>
            <a:noAutofit/>
          </a:bodyPr>
          <a:lstStyle/>
          <a:p>
            <a:pPr marL="166688" indent="-166688">
              <a:lnSpc>
                <a:spcPct val="90000"/>
              </a:lnSpc>
              <a:buNone/>
              <a:defRPr/>
            </a:pPr>
            <a:r>
              <a:rPr lang="en-US" sz="3400" dirty="0" smtClean="0"/>
              <a:t>“We </a:t>
            </a:r>
            <a:r>
              <a:rPr lang="en-US" sz="3400" dirty="0"/>
              <a:t>have determined that we can do nothing better, in order wholly to obliterate the memory of the troubles, the confusion, and the evils which the progress of this false religion has caused in this </a:t>
            </a:r>
            <a:r>
              <a:rPr lang="en-US" sz="3400" dirty="0" smtClean="0"/>
              <a:t>kingdom… than </a:t>
            </a:r>
            <a:r>
              <a:rPr lang="en-US" sz="3400" dirty="0"/>
              <a:t>entirely to revoke the said Edict of </a:t>
            </a:r>
            <a:r>
              <a:rPr lang="en-US" sz="3400" dirty="0" smtClean="0"/>
              <a:t>Nantes…”</a:t>
            </a:r>
            <a:endParaRPr lang="en-US" sz="3400" b="1" i="1" dirty="0" smtClean="0">
              <a:solidFill>
                <a:srgbClr val="92D050"/>
              </a:solidFill>
            </a:endParaRPr>
          </a:p>
        </p:txBody>
      </p:sp>
      <p:pic>
        <p:nvPicPr>
          <p:cNvPr id="64516" name="Picture 5" descr="Louis_XI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6596" y="1752600"/>
            <a:ext cx="3380704" cy="4800600"/>
          </a:xfrm>
          <a:prstGeom prst="rect">
            <a:avLst/>
          </a:prstGeom>
          <a:noFill/>
          <a:ln w="9525">
            <a:noFill/>
            <a:miter lim="800000"/>
            <a:headEnd/>
            <a:tailEnd/>
          </a:ln>
        </p:spPr>
      </p:pic>
      <p:sp>
        <p:nvSpPr>
          <p:cNvPr id="2" name="Rectangle 1">
            <a:hlinkClick r:id="rId3"/>
          </p:cNvPr>
          <p:cNvSpPr/>
          <p:nvPr/>
        </p:nvSpPr>
        <p:spPr>
          <a:xfrm>
            <a:off x="3505200" y="5939135"/>
            <a:ext cx="1600200" cy="46166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smtClean="0">
                <a:effectLst>
                  <a:outerShdw blurRad="38100" dist="38100" dir="2700000" algn="tl">
                    <a:srgbClr val="000000">
                      <a:alpha val="43137"/>
                    </a:srgbClr>
                  </a:outerShdw>
                </a:effectLst>
              </a:rPr>
              <a:t>Read More</a:t>
            </a:r>
            <a:endParaRPr lang="en-US" sz="2400" b="1" dirty="0">
              <a:effectLst>
                <a:outerShdw blurRad="38100" dist="38100" dir="2700000" algn="tl">
                  <a:srgbClr val="000000">
                    <a:alpha val="43137"/>
                  </a:srgbClr>
                </a:outerShdw>
              </a:effectLst>
            </a:endParaRPr>
          </a:p>
        </p:txBody>
      </p:sp>
      <p:sp>
        <p:nvSpPr>
          <p:cNvPr id="7" name="Title 1"/>
          <p:cNvSpPr>
            <a:spLocks noGrp="1"/>
          </p:cNvSpPr>
          <p:nvPr>
            <p:ph type="title"/>
          </p:nvPr>
        </p:nvSpPr>
        <p:spPr>
          <a:xfrm>
            <a:off x="228600" y="228600"/>
            <a:ext cx="8630965" cy="1143000"/>
          </a:xfrm>
        </p:spPr>
        <p:txBody>
          <a:bodyPr>
            <a:noAutofit/>
          </a:bodyPr>
          <a:lstStyle/>
          <a:p>
            <a:pPr algn="l"/>
            <a:r>
              <a:rPr lang="en-US" sz="5400" b="1" dirty="0" smtClean="0">
                <a:effectLst>
                  <a:outerShdw blurRad="38100" dist="38100" dir="2700000" algn="tl">
                    <a:srgbClr val="000000">
                      <a:alpha val="43137"/>
                    </a:srgbClr>
                  </a:outerShdw>
                </a:effectLst>
              </a:rPr>
              <a:t>Edict of Fontainebleau (1685)</a:t>
            </a:r>
            <a:endParaRPr lang="en-US" sz="5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http://www.crommelin.org/history/Ancestors/Scheffer/Charenton/CharentonDemoli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6" y="-14004"/>
            <a:ext cx="8290034" cy="687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388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farm3.staticflickr.com/2566/3805919224_cf6e8a01b3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
            <a:ext cx="9109841" cy="6850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0999" y="152400"/>
            <a:ext cx="3124201" cy="1858962"/>
          </a:xfrm>
        </p:spPr>
        <p:txBody>
          <a:bodyPr>
            <a:normAutofit/>
          </a:bodyPr>
          <a:lstStyle/>
          <a:p>
            <a:r>
              <a:rPr lang="en-US" sz="5400" b="1" dirty="0" smtClean="0">
                <a:solidFill>
                  <a:schemeClr val="bg1"/>
                </a:solidFill>
              </a:rPr>
              <a:t>Huguenot </a:t>
            </a:r>
            <a:br>
              <a:rPr lang="en-US" sz="5400" b="1" dirty="0" smtClean="0">
                <a:solidFill>
                  <a:schemeClr val="bg1"/>
                </a:solidFill>
              </a:rPr>
            </a:br>
            <a:r>
              <a:rPr lang="en-US" sz="5400" b="1" dirty="0" smtClean="0">
                <a:solidFill>
                  <a:schemeClr val="bg1"/>
                </a:solidFill>
              </a:rPr>
              <a:t>Church</a:t>
            </a:r>
            <a:endParaRPr lang="en-US" sz="5400" b="1" dirty="0">
              <a:solidFill>
                <a:schemeClr val="bg1"/>
              </a:solidFill>
            </a:endParaRPr>
          </a:p>
        </p:txBody>
      </p:sp>
      <p:sp>
        <p:nvSpPr>
          <p:cNvPr id="3" name="Content Placeholder 2"/>
          <p:cNvSpPr>
            <a:spLocks noGrp="1"/>
          </p:cNvSpPr>
          <p:nvPr>
            <p:ph idx="1"/>
          </p:nvPr>
        </p:nvSpPr>
        <p:spPr>
          <a:xfrm>
            <a:off x="907518" y="1828800"/>
            <a:ext cx="2642350" cy="838200"/>
          </a:xfrm>
        </p:spPr>
        <p:txBody>
          <a:bodyPr>
            <a:normAutofit/>
          </a:bodyPr>
          <a:lstStyle/>
          <a:p>
            <a:pPr marL="0" indent="0">
              <a:buNone/>
            </a:pPr>
            <a:r>
              <a:rPr lang="en-US" sz="2800" b="1" dirty="0" smtClean="0">
                <a:solidFill>
                  <a:schemeClr val="bg1"/>
                </a:solidFill>
              </a:rPr>
              <a:t>Charleston, SC</a:t>
            </a:r>
            <a:endParaRPr lang="en-US" sz="2800" b="1" dirty="0">
              <a:solidFill>
                <a:schemeClr val="bg1"/>
              </a:solidFill>
            </a:endParaRPr>
          </a:p>
        </p:txBody>
      </p:sp>
      <p:sp>
        <p:nvSpPr>
          <p:cNvPr id="4" name="Rectangle 3"/>
          <p:cNvSpPr/>
          <p:nvPr/>
        </p:nvSpPr>
        <p:spPr>
          <a:xfrm>
            <a:off x="76200" y="6474023"/>
            <a:ext cx="1420902" cy="307777"/>
          </a:xfrm>
          <a:prstGeom prst="rect">
            <a:avLst/>
          </a:prstGeom>
        </p:spPr>
        <p:txBody>
          <a:bodyPr wrap="none">
            <a:spAutoFit/>
          </a:bodyPr>
          <a:lstStyle/>
          <a:p>
            <a:r>
              <a:rPr lang="en-US" sz="1400" dirty="0" smtClean="0"/>
              <a:t>Photo </a:t>
            </a:r>
            <a:r>
              <a:rPr lang="en-US" sz="1400" dirty="0"/>
              <a:t>by </a:t>
            </a:r>
            <a:r>
              <a:rPr lang="en-US" sz="1400" dirty="0">
                <a:hlinkClick r:id="rId3"/>
              </a:rPr>
              <a:t>Aya37</a:t>
            </a:r>
            <a:endParaRPr lang="en-US" sz="1400" dirty="0"/>
          </a:p>
        </p:txBody>
      </p:sp>
    </p:spTree>
    <p:extLst>
      <p:ext uri="{BB962C8B-B14F-4D97-AF65-F5344CB8AC3E}">
        <p14:creationId xmlns:p14="http://schemas.microsoft.com/office/powerpoint/2010/main" val="29279985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4.staticflickr.com/3414/4628611135_d94357c77a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89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00400" y="990600"/>
            <a:ext cx="5410200" cy="1143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50800"/>
                <a:solidFill>
                  <a:schemeClr val="bg1">
                    <a:shade val="50000"/>
                  </a:schemeClr>
                </a:solidFill>
                <a:effectLst>
                  <a:outerShdw blurRad="38100" dist="38100" dir="2700000" algn="tl">
                    <a:srgbClr val="000000">
                      <a:alpha val="43137"/>
                    </a:srgbClr>
                  </a:outerShdw>
                </a:effectLst>
              </a:rPr>
              <a:t>Gallicanism</a:t>
            </a:r>
            <a:endParaRPr lang="en-US" sz="7200" b="1" dirty="0">
              <a:ln w="50800"/>
              <a:solidFill>
                <a:schemeClr val="bg1">
                  <a:shade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5181600"/>
            <a:ext cx="5867400" cy="1173163"/>
          </a:xfrm>
        </p:spPr>
        <p:txBody>
          <a:bodyPr>
            <a:normAutofit fontScale="92500" lnSpcReduction="20000"/>
          </a:bodyPr>
          <a:lstStyle/>
          <a:p>
            <a:pPr marL="0" lvl="1" indent="0">
              <a:lnSpc>
                <a:spcPct val="90000"/>
              </a:lnSpc>
              <a:buNone/>
              <a:defRPr/>
            </a:pPr>
            <a:r>
              <a:rPr lang="en-US" sz="5400" b="1" dirty="0" smtClean="0">
                <a:solidFill>
                  <a:schemeClr val="bg1"/>
                </a:solidFill>
                <a:effectLst>
                  <a:outerShdw blurRad="38100" dist="38100" dir="2700000" algn="tl">
                    <a:srgbClr val="000000">
                      <a:alpha val="43137"/>
                    </a:srgbClr>
                  </a:outerShdw>
                </a:effectLst>
              </a:rPr>
              <a:t>The </a:t>
            </a:r>
            <a:r>
              <a:rPr lang="en-US" sz="5400" b="1" dirty="0">
                <a:solidFill>
                  <a:schemeClr val="bg1"/>
                </a:solidFill>
                <a:effectLst>
                  <a:outerShdw blurRad="38100" dist="38100" dir="2700000" algn="tl">
                    <a:srgbClr val="000000">
                      <a:alpha val="43137"/>
                    </a:srgbClr>
                  </a:outerShdw>
                </a:effectLst>
              </a:rPr>
              <a:t>Pope has no power over political matters.</a:t>
            </a:r>
          </a:p>
          <a:p>
            <a:pPr marL="0" indent="0">
              <a:buNone/>
            </a:pPr>
            <a:endParaRPr lang="en-US" sz="600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4556234" y="6477000"/>
            <a:ext cx="4572000" cy="307777"/>
          </a:xfrm>
          <a:prstGeom prst="rect">
            <a:avLst/>
          </a:prstGeom>
        </p:spPr>
        <p:txBody>
          <a:bodyPr>
            <a:spAutoFit/>
          </a:bodyPr>
          <a:lstStyle/>
          <a:p>
            <a:pPr algn="ctr"/>
            <a:r>
              <a:rPr lang="en-US" sz="1400" dirty="0">
                <a:hlinkClick r:id="rId3" tooltip="Attribution-NonCommercial-NoDerivs License"/>
              </a:rPr>
              <a:t>Some rights reserved</a:t>
            </a:r>
            <a:r>
              <a:rPr lang="en-US" sz="1400" dirty="0"/>
              <a:t> by </a:t>
            </a:r>
            <a:r>
              <a:rPr lang="en-US" sz="1400" dirty="0">
                <a:hlinkClick r:id="rId4"/>
              </a:rPr>
              <a:t>Rene </a:t>
            </a:r>
            <a:r>
              <a:rPr lang="en-US" sz="1400" dirty="0" err="1">
                <a:hlinkClick r:id="rId4"/>
              </a:rPr>
              <a:t>Bastiaanssen</a:t>
            </a:r>
            <a:endParaRPr lang="en-US" sz="1400" dirty="0"/>
          </a:p>
        </p:txBody>
      </p:sp>
    </p:spTree>
    <p:extLst>
      <p:ext uri="{BB962C8B-B14F-4D97-AF65-F5344CB8AC3E}">
        <p14:creationId xmlns:p14="http://schemas.microsoft.com/office/powerpoint/2010/main" val="36388402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0/0d/Caesar's_Campaigns_in_Gaul,_1st_century_B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967"/>
            <a:ext cx="6651625" cy="6866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914400"/>
            <a:ext cx="5048250" cy="13716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9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GAUL</a:t>
            </a:r>
            <a:endParaRPr lang="en-US" sz="9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6" name="Title 1"/>
          <p:cNvSpPr txBox="1">
            <a:spLocks/>
          </p:cNvSpPr>
          <p:nvPr/>
        </p:nvSpPr>
        <p:spPr>
          <a:xfrm>
            <a:off x="4095750" y="5429250"/>
            <a:ext cx="504825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GAUL was the Roman name for modern day France.</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Tree>
    <p:extLst>
      <p:ext uri="{BB962C8B-B14F-4D97-AF65-F5344CB8AC3E}">
        <p14:creationId xmlns:p14="http://schemas.microsoft.com/office/powerpoint/2010/main" val="10178688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9433" y="1143000"/>
            <a:ext cx="4544568" cy="3611562"/>
          </a:xfrm>
        </p:spPr>
        <p:txBody>
          <a:bodyPr>
            <a:noAutofit/>
          </a:bodyPr>
          <a:lstStyle/>
          <a:p>
            <a:r>
              <a:rPr lang="en-US" sz="7200" b="1" dirty="0" smtClean="0">
                <a:effectLst>
                  <a:outerShdw blurRad="38100" dist="38100" dir="2700000" algn="tl">
                    <a:srgbClr val="000000">
                      <a:alpha val="43137"/>
                    </a:srgbClr>
                  </a:outerShdw>
                </a:effectLst>
              </a:rPr>
              <a:t>Louis was </a:t>
            </a:r>
            <a:br>
              <a:rPr lang="en-US" sz="7200" b="1" dirty="0" smtClean="0">
                <a:effectLst>
                  <a:outerShdw blurRad="38100" dist="38100" dir="2700000" algn="tl">
                    <a:srgbClr val="000000">
                      <a:alpha val="43137"/>
                    </a:srgbClr>
                  </a:outerShdw>
                </a:effectLst>
              </a:rPr>
            </a:br>
            <a:r>
              <a:rPr lang="en-US" sz="7200" b="1" dirty="0" smtClean="0">
                <a:effectLst>
                  <a:outerShdw blurRad="38100" dist="38100" dir="2700000" algn="tl">
                    <a:srgbClr val="000000">
                      <a:alpha val="43137"/>
                    </a:srgbClr>
                  </a:outerShdw>
                </a:effectLst>
              </a:rPr>
              <a:t>a devout </a:t>
            </a:r>
            <a:r>
              <a:rPr lang="en-US" sz="5400" b="1" dirty="0" smtClean="0">
                <a:effectLst>
                  <a:outerShdw blurRad="38100" dist="38100" dir="2700000" algn="tl">
                    <a:srgbClr val="000000">
                      <a:alpha val="43137"/>
                    </a:srgbClr>
                  </a:outerShdw>
                </a:effectLst>
              </a:rPr>
              <a:t>CATHOLIC</a:t>
            </a:r>
            <a:endParaRPr lang="en-US" sz="7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3657600" cy="4525963"/>
          </a:xfrm>
        </p:spPr>
        <p:txBody>
          <a:bodyPr/>
          <a:lstStyle/>
          <a:p>
            <a:endParaRPr lang="en-US" dirty="0"/>
          </a:p>
        </p:txBody>
      </p:sp>
      <p:pic>
        <p:nvPicPr>
          <p:cNvPr id="2050" name="Picture 2" descr="http://upload.wikimedia.org/wikipedia/commons/1/1c/Louis_XIV_of_France_%281693%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994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335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1.staticflickr.com/37/86738164_6027fe2962_b.jpg"/>
          <p:cNvPicPr>
            <a:picLocks noChangeAspect="1" noChangeArrowheads="1"/>
          </p:cNvPicPr>
          <p:nvPr/>
        </p:nvPicPr>
        <p:blipFill rotWithShape="1">
          <a:blip r:embed="rId2">
            <a:extLst>
              <a:ext uri="{28A0092B-C50C-407E-A947-70E740481C1C}">
                <a14:useLocalDpi xmlns:a14="http://schemas.microsoft.com/office/drawing/2010/main" val="0"/>
              </a:ext>
            </a:extLst>
          </a:blip>
          <a:srcRect l="3150" r="79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5022" y="911423"/>
            <a:ext cx="5328978" cy="4144962"/>
          </a:xfrm>
        </p:spPr>
        <p:txBody>
          <a:bodyPr>
            <a:noAutofit/>
          </a:bodyPr>
          <a:lstStyle/>
          <a:p>
            <a:r>
              <a:rPr lang="en-US" sz="6000" b="1" dirty="0" smtClean="0">
                <a:effectLst>
                  <a:outerShdw blurRad="38100" dist="38100" dir="2700000" algn="tl">
                    <a:srgbClr val="000000">
                      <a:alpha val="43137"/>
                    </a:srgbClr>
                  </a:outerShdw>
                </a:effectLst>
              </a:rPr>
              <a:t>But above all, </a:t>
            </a:r>
            <a:r>
              <a:rPr lang="en-US" sz="7200" b="1" dirty="0" smtClean="0">
                <a:effectLst>
                  <a:outerShdw blurRad="38100" dist="38100" dir="2700000" algn="tl">
                    <a:srgbClr val="000000">
                      <a:alpha val="43137"/>
                    </a:srgbClr>
                  </a:outerShdw>
                </a:effectLst>
              </a:rPr>
              <a:t>he was </a:t>
            </a:r>
            <a:r>
              <a:rPr lang="en-US" sz="11500" b="1" dirty="0" smtClean="0">
                <a:effectLst>
                  <a:outerShdw blurRad="38100" dist="38100" dir="2700000" algn="tl">
                    <a:srgbClr val="000000">
                      <a:alpha val="43137"/>
                    </a:srgbClr>
                  </a:outerShdw>
                </a:effectLst>
              </a:rPr>
              <a:t>KING</a:t>
            </a:r>
            <a:endParaRPr lang="en-US" sz="7200" b="1" dirty="0">
              <a:effectLst>
                <a:outerShdw blurRad="38100" dist="38100" dir="2700000" algn="tl">
                  <a:srgbClr val="000000">
                    <a:alpha val="43137"/>
                  </a:srgbClr>
                </a:outerShdw>
              </a:effectLst>
            </a:endParaRPr>
          </a:p>
        </p:txBody>
      </p:sp>
      <p:sp>
        <p:nvSpPr>
          <p:cNvPr id="4" name="Rectangle 3"/>
          <p:cNvSpPr/>
          <p:nvPr/>
        </p:nvSpPr>
        <p:spPr>
          <a:xfrm>
            <a:off x="5034222" y="6397823"/>
            <a:ext cx="2774927" cy="307777"/>
          </a:xfrm>
          <a:prstGeom prst="rect">
            <a:avLst/>
          </a:prstGeom>
        </p:spPr>
        <p:txBody>
          <a:bodyPr wrap="none">
            <a:spAutoFit/>
          </a:bodyPr>
          <a:lstStyle/>
          <a:p>
            <a:r>
              <a:rPr lang="en-US" sz="1400" dirty="0">
                <a:hlinkClick r:id="rId3" tooltip="Attribution-NonCommercial-NoDerivs License"/>
              </a:rPr>
              <a:t>Some rights reserved</a:t>
            </a:r>
            <a:r>
              <a:rPr lang="en-US" sz="1400" dirty="0"/>
              <a:t> by </a:t>
            </a:r>
            <a:r>
              <a:rPr lang="en-US" sz="1400" dirty="0" err="1">
                <a:hlinkClick r:id="rId4"/>
              </a:rPr>
              <a:t>jbelluch</a:t>
            </a:r>
            <a:endParaRPr lang="en-US" sz="1400" dirty="0"/>
          </a:p>
        </p:txBody>
      </p:sp>
    </p:spTree>
    <p:extLst>
      <p:ext uri="{BB962C8B-B14F-4D97-AF65-F5344CB8AC3E}">
        <p14:creationId xmlns:p14="http://schemas.microsoft.com/office/powerpoint/2010/main" val="4063368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b/Joan_of_Arc_on_horseback.png/806px-Joan_of_Arc_on_horseback.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2667000"/>
          </a:xfrm>
          <a:prstGeom prst="rect">
            <a:avLst/>
          </a:prstGeom>
          <a:gradFill flip="none" rotWithShape="1">
            <a:gsLst>
              <a:gs pos="0">
                <a:schemeClr val="bg1">
                  <a:alpha val="70000"/>
                </a:schemeClr>
              </a:gs>
              <a:gs pos="100000">
                <a:schemeClr val="bg2">
                  <a:shade val="30000"/>
                  <a:satMod val="20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49530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60000"/>
                    </a:schemeClr>
                  </a:glow>
                  <a:outerShdw blurRad="50800" dist="39000" dir="5460000" algn="tl">
                    <a:srgbClr val="000000">
                      <a:alpha val="38000"/>
                    </a:srgbClr>
                  </a:outerShdw>
                </a:effectLst>
              </a:rPr>
              <a:t>Teenage Girl</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60000"/>
                  </a:schemeClr>
                </a:glow>
                <a:outerShdw blurRad="50800" dist="39000" dir="5460000" algn="tl">
                  <a:srgbClr val="000000">
                    <a:alpha val="38000"/>
                  </a:srgbClr>
                </a:outerShdw>
              </a:effectLst>
            </a:endParaRPr>
          </a:p>
        </p:txBody>
      </p:sp>
      <p:sp>
        <p:nvSpPr>
          <p:cNvPr id="5" name="Rectangle 4"/>
          <p:cNvSpPr/>
          <p:nvPr/>
        </p:nvSpPr>
        <p:spPr>
          <a:xfrm>
            <a:off x="0" y="4038600"/>
            <a:ext cx="9144000" cy="2819400"/>
          </a:xfrm>
          <a:prstGeom prst="rect">
            <a:avLst/>
          </a:prstGeom>
          <a:gradFill flip="none" rotWithShape="1">
            <a:gsLst>
              <a:gs pos="0">
                <a:schemeClr val="bg1">
                  <a:alpha val="0"/>
                </a:schemeClr>
              </a:gs>
              <a:gs pos="100000">
                <a:schemeClr val="bg2">
                  <a:shade val="30000"/>
                  <a:satMod val="200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95600" y="5077361"/>
            <a:ext cx="6096000" cy="132343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2">
                      <a:alpha val="60000"/>
                    </a:schemeClr>
                  </a:glow>
                  <a:outerShdw blurRad="50800" dist="39000" dir="5460000" algn="tl">
                    <a:srgbClr val="000000">
                      <a:alpha val="38000"/>
                    </a:srgbClr>
                  </a:outerShdw>
                </a:effectLst>
                <a:latin typeface="+mn-lt"/>
              </a:rPr>
              <a:t>To the rescue!!!</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2">
                    <a:alpha val="60000"/>
                  </a:schemeClr>
                </a:glow>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303742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rm5.staticflickr.com/4056/4484951954_b0825cfe2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92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3657600"/>
            <a:ext cx="9144000" cy="3220482"/>
          </a:xfrm>
          <a:prstGeom prst="rect">
            <a:avLst/>
          </a:prstGeom>
          <a:gradFill flip="none" rotWithShape="1">
            <a:gsLst>
              <a:gs pos="36000">
                <a:schemeClr val="bg1">
                  <a:alpha val="80000"/>
                </a:schemeClr>
              </a:gs>
              <a:gs pos="93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F0EC"/>
              </a:solidFill>
            </a:endParaRPr>
          </a:p>
        </p:txBody>
      </p:sp>
      <p:sp>
        <p:nvSpPr>
          <p:cNvPr id="6" name="Content Placeholder 5"/>
          <p:cNvSpPr>
            <a:spLocks noGrp="1"/>
          </p:cNvSpPr>
          <p:nvPr>
            <p:ph sz="half" idx="2"/>
          </p:nvPr>
        </p:nvSpPr>
        <p:spPr>
          <a:xfrm>
            <a:off x="0" y="5105400"/>
            <a:ext cx="9144000" cy="1371600"/>
          </a:xfrm>
        </p:spPr>
        <p:txBody>
          <a:bodyPr>
            <a:normAutofit/>
          </a:bodyPr>
          <a:lstStyle/>
          <a:p>
            <a:pPr algn="ctr">
              <a:buNone/>
            </a:pPr>
            <a:r>
              <a:rPr lang="en-US" sz="3800" b="1" i="1" dirty="0" smtClean="0"/>
              <a:t>“I am leaving you, but the state remains forever.”</a:t>
            </a:r>
            <a:br>
              <a:rPr lang="en-US" sz="3800" b="1" i="1" dirty="0" smtClean="0"/>
            </a:br>
            <a:r>
              <a:rPr lang="en-US" sz="3800" b="1" i="1" dirty="0" smtClean="0"/>
              <a:t>				</a:t>
            </a:r>
            <a:r>
              <a:rPr lang="en-US" sz="2800" b="1" i="1" dirty="0" smtClean="0"/>
              <a:t>-- Last Words of Louis XIV</a:t>
            </a:r>
            <a:endParaRPr lang="en-US" sz="2800" b="1" i="1" dirty="0"/>
          </a:p>
        </p:txBody>
      </p:sp>
      <p:sp>
        <p:nvSpPr>
          <p:cNvPr id="9" name="Rectangle 8"/>
          <p:cNvSpPr/>
          <p:nvPr/>
        </p:nvSpPr>
        <p:spPr>
          <a:xfrm>
            <a:off x="38101" y="6400799"/>
            <a:ext cx="1870833" cy="307777"/>
          </a:xfrm>
          <a:prstGeom prst="rect">
            <a:avLst/>
          </a:prstGeom>
        </p:spPr>
        <p:txBody>
          <a:bodyPr wrap="none">
            <a:spAutoFit/>
          </a:bodyPr>
          <a:lstStyle/>
          <a:p>
            <a:r>
              <a:rPr lang="en-US" sz="1400" dirty="0" smtClean="0"/>
              <a:t>Photo by</a:t>
            </a:r>
            <a:r>
              <a:rPr lang="en-US" sz="1400" dirty="0"/>
              <a:t> </a:t>
            </a:r>
            <a:r>
              <a:rPr lang="en-US" sz="1400" dirty="0" err="1">
                <a:hlinkClick r:id="rId3"/>
              </a:rPr>
              <a:t>Grangeburn</a:t>
            </a:r>
            <a:endParaRPr lang="en-US" sz="1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830" y="4343414"/>
            <a:ext cx="4876397" cy="90822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39"/>
          <a:stretch/>
        </p:blipFill>
        <p:spPr>
          <a:xfrm>
            <a:off x="0" y="152399"/>
            <a:ext cx="9144000" cy="17890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7110"/>
            <a:ext cx="4724400" cy="5690890"/>
          </a:xfrm>
          <a:prstGeom prst="rect">
            <a:avLst/>
          </a:prstGeom>
          <a:effectLst/>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506476"/>
            <a:ext cx="5867400" cy="2684524"/>
          </a:xfrm>
          <a:prstGeom prst="rect">
            <a:avLst/>
          </a:prstGeom>
        </p:spPr>
      </p:pic>
      <p:pic>
        <p:nvPicPr>
          <p:cNvPr id="1027" name="Picture 3" descr="E:\Graphics\Stucco Social Media Icons\64px\stucco-facebook-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199" y="5257800"/>
            <a:ext cx="990601" cy="990601"/>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599" y="5257800"/>
            <a:ext cx="990601" cy="990601"/>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8402" y="5257801"/>
            <a:ext cx="990600" cy="99060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3" name="Rectangle 12">
            <a:hlinkClick r:id="rId5"/>
          </p:cNvPr>
          <p:cNvSpPr/>
          <p:nvPr/>
        </p:nvSpPr>
        <p:spPr>
          <a:xfrm>
            <a:off x="0" y="0"/>
            <a:ext cx="9144000" cy="434341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579861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2"/>
            <a:ext cx="9144000" cy="2593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File:Henri3F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2"/>
            <a:ext cx="1932115" cy="2593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57200"/>
            <a:ext cx="9144000" cy="15541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Forgettable Kings</a:t>
            </a:r>
            <a:endPar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descr="File:Franci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1"/>
            <a:ext cx="1996953" cy="25934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François Clouet 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86001"/>
            <a:ext cx="1383170" cy="25934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Clouet atelier Henri II Roi de Fra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359" y="2286002"/>
            <a:ext cx="1600641" cy="25934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ile:Charles VIII Ecole Francaise 16th century Musee de Conde Chantill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286000"/>
            <a:ext cx="2004616" cy="25934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218708"/>
            <a:ext cx="9144000" cy="923330"/>
          </a:xfrm>
          <a:prstGeom prst="rect">
            <a:avLst/>
          </a:prstGeom>
          <a:noFill/>
        </p:spPr>
        <p:txBody>
          <a:bodyPr wrap="square" rtlCol="0">
            <a:spAutoFit/>
          </a:bodyPr>
          <a:lstStyle/>
          <a:p>
            <a:pPr algn="ctr"/>
            <a:r>
              <a:rPr lang="en-US" sz="5400" dirty="0" smtClean="0">
                <a:latin typeface="+mn-lt"/>
              </a:rPr>
              <a:t>France had no shortage of them!</a:t>
            </a:r>
            <a:endParaRPr lang="en-US" sz="5400" dirty="0">
              <a:latin typeface="+mn-lt"/>
            </a:endParaRPr>
          </a:p>
        </p:txBody>
      </p:sp>
    </p:spTree>
    <p:extLst>
      <p:ext uri="{BB962C8B-B14F-4D97-AF65-F5344CB8AC3E}">
        <p14:creationId xmlns:p14="http://schemas.microsoft.com/office/powerpoint/2010/main" val="3364787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ile:Clouet atelier Henri II Roi de France.jpg"/>
          <p:cNvPicPr>
            <a:picLocks noChangeAspect="1" noChangeArrowheads="1"/>
          </p:cNvPicPr>
          <p:nvPr/>
        </p:nvPicPr>
        <p:blipFill rotWithShape="1">
          <a:blip r:embed="rId2">
            <a:extLst>
              <a:ext uri="{28A0092B-C50C-407E-A947-70E740481C1C}">
                <a14:useLocalDpi xmlns:a14="http://schemas.microsoft.com/office/drawing/2010/main" val="0"/>
              </a:ext>
            </a:extLst>
          </a:blip>
          <a:srcRect r="9002"/>
          <a:stretch/>
        </p:blipFill>
        <p:spPr bwMode="auto">
          <a:xfrm>
            <a:off x="5292329" y="0"/>
            <a:ext cx="3851671"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Rectangle 4"/>
          <p:cNvSpPr/>
          <p:nvPr/>
        </p:nvSpPr>
        <p:spPr>
          <a:xfrm>
            <a:off x="2895600" y="-914400"/>
            <a:ext cx="2971800" cy="8534400"/>
          </a:xfrm>
          <a:prstGeom prst="rect">
            <a:avLst/>
          </a:pr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55638"/>
            <a:ext cx="5486400" cy="1630362"/>
          </a:xfrm>
        </p:spPr>
        <p:txBody>
          <a:bodyPr>
            <a:noAutofit/>
          </a:bodyPr>
          <a:lstStyle/>
          <a:p>
            <a:r>
              <a:rPr lang="en-US" sz="11500" dirty="0" smtClean="0"/>
              <a:t>Dude...</a:t>
            </a:r>
            <a:endParaRPr lang="en-US" sz="11500" dirty="0"/>
          </a:p>
        </p:txBody>
      </p:sp>
      <p:sp>
        <p:nvSpPr>
          <p:cNvPr id="4" name="TextBox 3"/>
          <p:cNvSpPr txBox="1"/>
          <p:nvPr/>
        </p:nvSpPr>
        <p:spPr>
          <a:xfrm>
            <a:off x="1143000" y="2971800"/>
            <a:ext cx="3962400" cy="2526269"/>
          </a:xfrm>
          <a:prstGeom prst="rect">
            <a:avLst/>
          </a:prstGeom>
          <a:noFill/>
        </p:spPr>
        <p:txBody>
          <a:bodyPr wrap="square" rtlCol="0">
            <a:spAutoFit/>
          </a:bodyPr>
          <a:lstStyle/>
          <a:p>
            <a:pPr algn="ctr">
              <a:lnSpc>
                <a:spcPct val="85000"/>
              </a:lnSpc>
            </a:pPr>
            <a:r>
              <a:rPr lang="en-US" sz="6600" dirty="0" smtClean="0">
                <a:latin typeface="+mn-lt"/>
              </a:rPr>
              <a:t>Put on some </a:t>
            </a:r>
            <a:r>
              <a:rPr lang="en-US" sz="11500" dirty="0" smtClean="0">
                <a:latin typeface="+mn-lt"/>
              </a:rPr>
              <a:t>pants!</a:t>
            </a:r>
            <a:endParaRPr lang="en-US" sz="11500" dirty="0">
              <a:latin typeface="+mn-lt"/>
            </a:endParaRPr>
          </a:p>
        </p:txBody>
      </p:sp>
    </p:spTree>
    <p:extLst>
      <p:ext uri="{BB962C8B-B14F-4D97-AF65-F5344CB8AC3E}">
        <p14:creationId xmlns:p14="http://schemas.microsoft.com/office/powerpoint/2010/main" val="967559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4/4c/Louis_XIII_%28van_Egmont%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95600" y="3352801"/>
            <a:ext cx="5715000" cy="1904999"/>
          </a:xfrm>
          <a:solidFill>
            <a:schemeClr val="bg1">
              <a:alpha val="60000"/>
            </a:schemeClr>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Louis XIII</a:t>
            </a: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Another Forgettable King</a:t>
            </a:r>
            <a:endParaRPr 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4158553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upload.wikimedia.org/wikipedia/commons/8/8f/Cardinal_de_Richelieu.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2629"/>
            <a:ext cx="9144000" cy="6855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6858000"/>
          </a:xfrm>
          <a:prstGeom prst="rect">
            <a:avLst/>
          </a:prstGeom>
          <a:gradFill flip="none" rotWithShape="1">
            <a:gsLst>
              <a:gs pos="0">
                <a:schemeClr val="bg1">
                  <a:alpha val="90000"/>
                </a:schemeClr>
              </a:gs>
              <a:gs pos="4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228600"/>
            <a:ext cx="4572001" cy="26209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Cardinal Richelieu</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457200" y="2514600"/>
            <a:ext cx="3505199" cy="1384995"/>
          </a:xfrm>
          <a:prstGeom prst="rect">
            <a:avLst/>
          </a:prstGeom>
        </p:spPr>
        <p:txBody>
          <a:bodyPr wrap="square">
            <a:spAutoFit/>
          </a:bodyPr>
          <a:lstStyle/>
          <a:p>
            <a:pPr algn="ctr"/>
            <a:r>
              <a:rPr lang="en-US" sz="4400" dirty="0" smtClean="0">
                <a:solidFill>
                  <a:srgbClr val="D8E3DD"/>
                </a:solidFill>
                <a:latin typeface="Monotype Corsiva"/>
              </a:rPr>
              <a:t>Louis XIII’s </a:t>
            </a:r>
            <a:r>
              <a:rPr lang="en-US" sz="4000" dirty="0" smtClean="0">
                <a:solidFill>
                  <a:srgbClr val="D8E3DD"/>
                </a:solidFill>
                <a:latin typeface="Monotype Corsiva"/>
              </a:rPr>
              <a:t>Chief Minister</a:t>
            </a:r>
            <a:endParaRPr lang="en-US" sz="4000" dirty="0"/>
          </a:p>
        </p:txBody>
      </p:sp>
    </p:spTree>
    <p:extLst>
      <p:ext uri="{BB962C8B-B14F-4D97-AF65-F5344CB8AC3E}">
        <p14:creationId xmlns:p14="http://schemas.microsoft.com/office/powerpoint/2010/main" val="3778585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LouisXIVDark">
      <a:dk1>
        <a:srgbClr val="1F173B"/>
      </a:dk1>
      <a:lt1>
        <a:srgbClr val="D8E3DD"/>
      </a:lt1>
      <a:dk2>
        <a:srgbClr val="780E15"/>
      </a:dk2>
      <a:lt2>
        <a:srgbClr val="FFFFE8"/>
      </a:lt2>
      <a:accent1>
        <a:srgbClr val="FBFFF3"/>
      </a:accent1>
      <a:accent2>
        <a:srgbClr val="FBFFF3"/>
      </a:accent2>
      <a:accent3>
        <a:srgbClr val="F7C58E"/>
      </a:accent3>
      <a:accent4>
        <a:srgbClr val="C0C7C0"/>
      </a:accent4>
      <a:accent5>
        <a:srgbClr val="E47266"/>
      </a:accent5>
      <a:accent6>
        <a:srgbClr val="C0C7C0"/>
      </a:accent6>
      <a:hlink>
        <a:srgbClr val="C0C7C0"/>
      </a:hlink>
      <a:folHlink>
        <a:srgbClr val="9AA09F"/>
      </a:folHlink>
    </a:clrScheme>
    <a:fontScheme name="EarlyModernEurope">
      <a:majorFont>
        <a:latin typeface="Footlight MT Light"/>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LouisXIVLight">
      <a:dk1>
        <a:srgbClr val="1F173B"/>
      </a:dk1>
      <a:lt1>
        <a:srgbClr val="D8E3DD"/>
      </a:lt1>
      <a:dk2>
        <a:srgbClr val="780E15"/>
      </a:dk2>
      <a:lt2>
        <a:srgbClr val="FFFFE8"/>
      </a:lt2>
      <a:accent1>
        <a:srgbClr val="1F173B"/>
      </a:accent1>
      <a:accent2>
        <a:srgbClr val="780E15"/>
      </a:accent2>
      <a:accent3>
        <a:srgbClr val="1F173B"/>
      </a:accent3>
      <a:accent4>
        <a:srgbClr val="780E15"/>
      </a:accent4>
      <a:accent5>
        <a:srgbClr val="1F173B"/>
      </a:accent5>
      <a:accent6>
        <a:srgbClr val="780E15"/>
      </a:accent6>
      <a:hlink>
        <a:srgbClr val="1F173B"/>
      </a:hlink>
      <a:folHlink>
        <a:srgbClr val="2F2359"/>
      </a:folHlink>
    </a:clrScheme>
    <a:fontScheme name="EarlyModernEurope">
      <a:majorFont>
        <a:latin typeface="Footlight MT Light"/>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ouisXIVLight">
    <a:dk1>
      <a:srgbClr val="1F173B"/>
    </a:dk1>
    <a:lt1>
      <a:srgbClr val="D8E3DD"/>
    </a:lt1>
    <a:dk2>
      <a:srgbClr val="780E15"/>
    </a:dk2>
    <a:lt2>
      <a:srgbClr val="FFFFE8"/>
    </a:lt2>
    <a:accent1>
      <a:srgbClr val="1F173B"/>
    </a:accent1>
    <a:accent2>
      <a:srgbClr val="780E15"/>
    </a:accent2>
    <a:accent3>
      <a:srgbClr val="1F173B"/>
    </a:accent3>
    <a:accent4>
      <a:srgbClr val="780E15"/>
    </a:accent4>
    <a:accent5>
      <a:srgbClr val="1F173B"/>
    </a:accent5>
    <a:accent6>
      <a:srgbClr val="780E15"/>
    </a:accent6>
    <a:hlink>
      <a:srgbClr val="1F173B"/>
    </a:hlink>
    <a:folHlink>
      <a:srgbClr val="2F2359"/>
    </a:folHlink>
  </a:clrScheme>
</a:themeOverride>
</file>

<file path=docProps/app.xml><?xml version="1.0" encoding="utf-8"?>
<Properties xmlns="http://schemas.openxmlformats.org/officeDocument/2006/extended-properties" xmlns:vt="http://schemas.openxmlformats.org/officeDocument/2006/docPropsVTypes">
  <Template>Slit</Template>
  <TotalTime>8142</TotalTime>
  <Words>503</Words>
  <Application>Microsoft Office PowerPoint</Application>
  <PresentationFormat>On-screen Show (4:3)</PresentationFormat>
  <Paragraphs>113</Paragraphs>
  <Slides>51</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51</vt:i4>
      </vt:variant>
    </vt:vector>
  </HeadingPairs>
  <TitlesOfParts>
    <vt:vector size="60" baseType="lpstr">
      <vt:lpstr>Arial</vt:lpstr>
      <vt:lpstr>Monotype Corsiva</vt:lpstr>
      <vt:lpstr>Footlight MT Light</vt:lpstr>
      <vt:lpstr>Calibri</vt:lpstr>
      <vt:lpstr>Wingdings</vt:lpstr>
      <vt:lpstr>Tahoma</vt:lpstr>
      <vt:lpstr>Office Theme</vt:lpstr>
      <vt:lpstr>1_Office Theme</vt:lpstr>
      <vt:lpstr>2_Office Theme</vt:lpstr>
      <vt:lpstr>Louis  XIV</vt:lpstr>
      <vt:lpstr>Weak Kings</vt:lpstr>
      <vt:lpstr>Fit for a King???</vt:lpstr>
      <vt:lpstr>PowerPoint Presentation</vt:lpstr>
      <vt:lpstr>Teenage Girl</vt:lpstr>
      <vt:lpstr>Forgettable Kings</vt:lpstr>
      <vt:lpstr>Dude...</vt:lpstr>
      <vt:lpstr>Louis XIII Another Forgettable King</vt:lpstr>
      <vt:lpstr>Cardinal Richelieu</vt:lpstr>
      <vt:lpstr>MUCH MORE MEMORABLE</vt:lpstr>
      <vt:lpstr>Childless</vt:lpstr>
      <vt:lpstr>WANTED: MIRACLE</vt:lpstr>
      <vt:lpstr>Louis-Dieudonné</vt:lpstr>
      <vt:lpstr>Mama’s Boy</vt:lpstr>
      <vt:lpstr>R.I.P.</vt:lpstr>
      <vt:lpstr>A Boy  King</vt:lpstr>
      <vt:lpstr>Anne of Austria</vt:lpstr>
      <vt:lpstr>Cardinal Mazarin</vt:lpstr>
      <vt:lpstr>The Fronde</vt:lpstr>
      <vt:lpstr>Louis WINS</vt:lpstr>
      <vt:lpstr>NEVER AGAIN</vt:lpstr>
      <vt:lpstr>The Sun King</vt:lpstr>
      <vt:lpstr>L’etat  c’est  moi. </vt:lpstr>
      <vt:lpstr>I am the State. </vt:lpstr>
      <vt:lpstr>Un roi. Une loi. Une foi.</vt:lpstr>
      <vt:lpstr>ONE King</vt:lpstr>
      <vt:lpstr>PowerPoint Presentation</vt:lpstr>
      <vt:lpstr>Versailles</vt:lpstr>
      <vt:lpstr>…or fall out of favor.</vt:lpstr>
      <vt:lpstr>SWORD Nobles</vt:lpstr>
      <vt:lpstr>PowerPoint Presentation</vt:lpstr>
      <vt:lpstr>Sale of Titles  and Offices</vt:lpstr>
      <vt:lpstr>Independent Revenue</vt:lpstr>
      <vt:lpstr>UNNECESSARY</vt:lpstr>
      <vt:lpstr>PowerPoint Presentation</vt:lpstr>
      <vt:lpstr>The Estates General would not convene  again until 1789.</vt:lpstr>
      <vt:lpstr>ONE Law</vt:lpstr>
      <vt:lpstr>The Code Louis</vt:lpstr>
      <vt:lpstr>ONE Faith</vt:lpstr>
      <vt:lpstr>Edict of Nantes</vt:lpstr>
      <vt:lpstr>REVOKED</vt:lpstr>
      <vt:lpstr>Edict of Fontainebleau (1685)</vt:lpstr>
      <vt:lpstr>Edict of Fontainebleau (1685)</vt:lpstr>
      <vt:lpstr>PowerPoint Presentation</vt:lpstr>
      <vt:lpstr>Huguenot  Church</vt:lpstr>
      <vt:lpstr>Gallicanism</vt:lpstr>
      <vt:lpstr>GAUL</vt:lpstr>
      <vt:lpstr>Louis was  a devout CATHOLIC</vt:lpstr>
      <vt:lpstr>But above all, he was KING</vt:lpstr>
      <vt:lpstr>PowerPoint Presentation</vt:lpstr>
      <vt:lpstr>PowerPoint Presentation</vt:lpstr>
    </vt:vector>
  </TitlesOfParts>
  <Company>tctc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 XIV</dc:title>
  <dc:creator>Tom Richey</dc:creator>
  <cp:lastModifiedBy>Tom Richey</cp:lastModifiedBy>
  <cp:revision>287</cp:revision>
  <dcterms:created xsi:type="dcterms:W3CDTF">2007-08-28T15:05:56Z</dcterms:created>
  <dcterms:modified xsi:type="dcterms:W3CDTF">2015-11-05T14:23:55Z</dcterms:modified>
</cp:coreProperties>
</file>