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74"/>
  </p:notesMasterIdLst>
  <p:sldIdLst>
    <p:sldId id="257" r:id="rId3"/>
    <p:sldId id="320" r:id="rId4"/>
    <p:sldId id="334" r:id="rId5"/>
    <p:sldId id="321" r:id="rId6"/>
    <p:sldId id="331" r:id="rId7"/>
    <p:sldId id="332" r:id="rId8"/>
    <p:sldId id="333" r:id="rId9"/>
    <p:sldId id="296" r:id="rId10"/>
    <p:sldId id="261" r:id="rId11"/>
    <p:sldId id="295" r:id="rId12"/>
    <p:sldId id="298" r:id="rId13"/>
    <p:sldId id="299" r:id="rId14"/>
    <p:sldId id="259" r:id="rId15"/>
    <p:sldId id="301" r:id="rId16"/>
    <p:sldId id="300" r:id="rId17"/>
    <p:sldId id="260" r:id="rId18"/>
    <p:sldId id="335" r:id="rId19"/>
    <p:sldId id="302" r:id="rId20"/>
    <p:sldId id="305" r:id="rId21"/>
    <p:sldId id="309" r:id="rId22"/>
    <p:sldId id="310" r:id="rId23"/>
    <p:sldId id="304" r:id="rId24"/>
    <p:sldId id="262" r:id="rId25"/>
    <p:sldId id="312" r:id="rId26"/>
    <p:sldId id="263" r:id="rId27"/>
    <p:sldId id="265" r:id="rId28"/>
    <p:sldId id="266" r:id="rId29"/>
    <p:sldId id="271" r:id="rId30"/>
    <p:sldId id="267" r:id="rId31"/>
    <p:sldId id="268" r:id="rId32"/>
    <p:sldId id="311" r:id="rId33"/>
    <p:sldId id="272" r:id="rId34"/>
    <p:sldId id="316" r:id="rId35"/>
    <p:sldId id="308" r:id="rId36"/>
    <p:sldId id="275" r:id="rId37"/>
    <p:sldId id="274" r:id="rId38"/>
    <p:sldId id="324" r:id="rId39"/>
    <p:sldId id="297" r:id="rId40"/>
    <p:sldId id="277" r:id="rId41"/>
    <p:sldId id="276" r:id="rId42"/>
    <p:sldId id="303" r:id="rId43"/>
    <p:sldId id="306" r:id="rId44"/>
    <p:sldId id="278" r:id="rId45"/>
    <p:sldId id="279" r:id="rId46"/>
    <p:sldId id="280" r:id="rId47"/>
    <p:sldId id="322" r:id="rId48"/>
    <p:sldId id="313" r:id="rId49"/>
    <p:sldId id="323" r:id="rId50"/>
    <p:sldId id="325" r:id="rId51"/>
    <p:sldId id="281" r:id="rId52"/>
    <p:sldId id="327" r:id="rId53"/>
    <p:sldId id="315" r:id="rId54"/>
    <p:sldId id="314" r:id="rId55"/>
    <p:sldId id="282" r:id="rId56"/>
    <p:sldId id="283" r:id="rId57"/>
    <p:sldId id="337" r:id="rId58"/>
    <p:sldId id="284" r:id="rId59"/>
    <p:sldId id="328" r:id="rId60"/>
    <p:sldId id="329" r:id="rId61"/>
    <p:sldId id="288" r:id="rId62"/>
    <p:sldId id="287" r:id="rId63"/>
    <p:sldId id="307" r:id="rId64"/>
    <p:sldId id="318" r:id="rId65"/>
    <p:sldId id="317" r:id="rId66"/>
    <p:sldId id="291" r:id="rId67"/>
    <p:sldId id="289" r:id="rId68"/>
    <p:sldId id="290" r:id="rId69"/>
    <p:sldId id="292" r:id="rId70"/>
    <p:sldId id="330" r:id="rId71"/>
    <p:sldId id="293" r:id="rId72"/>
    <p:sldId id="319" r:id="rId73"/>
  </p:sldIdLst>
  <p:sldSz cx="12192000" cy="6858000"/>
  <p:notesSz cx="6858000" cy="9144000"/>
  <p:embeddedFontLst>
    <p:embeddedFont>
      <p:font typeface="Franklin Gothic Demi" panose="020B0703020102020204" pitchFamily="34" charset="0"/>
      <p:regular r:id="rId75"/>
      <p:italic r:id="rId76"/>
    </p:embeddedFont>
    <p:embeddedFont>
      <p:font typeface="Kartika" panose="02020503030404060203" pitchFamily="18" charset="0"/>
      <p:regular r:id="rId77"/>
      <p:bold r:id="rId78"/>
    </p:embeddedFont>
    <p:embeddedFont>
      <p:font typeface="Century Schoolbook" panose="02040604050505020304" pitchFamily="18" charset="0"/>
      <p:regular r:id="rId79"/>
      <p:bold r:id="rId80"/>
      <p:italic r:id="rId81"/>
      <p:boldItalic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Perpetua" panose="02020502060401020303" pitchFamily="18" charset="0"/>
      <p:regular r:id="rId87"/>
      <p:bold r:id="rId88"/>
      <p:italic r:id="rId89"/>
      <p:boldItalic r:id="rId90"/>
    </p:embeddedFont>
    <p:embeddedFont>
      <p:font typeface="Perpetua Titling MT" panose="02020502060505020804" pitchFamily="18" charset="0"/>
      <p:regular r:id="rId91"/>
      <p:bold r:id="rId9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83E"/>
    <a:srgbClr val="000000"/>
    <a:srgbClr val="E9CCC9"/>
    <a:srgbClr val="CF918B"/>
    <a:srgbClr val="74B8A6"/>
    <a:srgbClr val="FFFFFF"/>
    <a:srgbClr val="23453B"/>
    <a:srgbClr val="0E0C0D"/>
    <a:srgbClr val="152923"/>
    <a:srgbClr val="3F1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056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89" Type="http://schemas.openxmlformats.org/officeDocument/2006/relationships/font" Target="fonts/font15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font" Target="fonts/font13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8.fntdata"/><Relationship Id="rId90" Type="http://schemas.openxmlformats.org/officeDocument/2006/relationships/font" Target="fonts/font16.fntdata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91" Type="http://schemas.openxmlformats.org/officeDocument/2006/relationships/font" Target="fonts/font17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623B5-0C63-4965-B42F-7639661714AA}" type="datetimeFigureOut">
              <a:rPr lang="en-US" smtClean="0"/>
              <a:t>6/10/2014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E618F-D492-4B18-9DC8-F1DA7D026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26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D1CC8-9FF8-4DC1-BD46-318D7FB494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4AC96-3CEE-4EA4-9FA3-BAFC3D2436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40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A06BE-3D76-4EF4-B33E-CD30E8ACC8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67503-E058-4117-AAAB-99EBB7AA7E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2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268C4-9AF2-494D-826D-71683168F6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F1257-33BB-4AB8-A554-B07F3817D4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800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6/10/2014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5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6/10/2014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43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6/10/2014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1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6/10/2014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65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6/10/2014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7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6/10/2014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55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6/10/2014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45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6/10/2014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6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63DF8-3D0D-43E2-A780-FC6C05CC71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A45F8-250E-4020-B86B-B5F540AD31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99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6/10/2014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27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6/10/2014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44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6/10/2014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4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46C1C-6908-474A-A710-B4783D2D15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70937-FC19-45DF-85F8-06D10DA382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2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A928B-89F8-4DCE-A9BD-7A64997947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CCD4-0506-49EF-BD6B-52364DD3FE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4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F248-EBA3-42A3-867A-C13A6EAEAA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246D-4B9D-4E34-8F9F-612B5E9CF2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7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95BED-9A95-489E-BB22-9C92656EAC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06B6-8CA1-4986-A0E4-C5C3AA9BE4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9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3A760-F12D-4B0C-A5FD-051252114E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5D5D6-313C-4828-AFE6-66E9C61C7B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7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5DC93-679D-490A-9727-70DCD9E234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D1491-36A6-4F3D-88C3-E1AE12015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4C6E2-49FD-4F48-ADAF-368F3783D8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5CF8D-7072-4716-BC7D-5830F6C410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0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7880E1-9A1E-4BF3-93AC-74B9EF36DA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A0C4B9-7DA0-46F7-AFE6-E648251D66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8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6/10/2014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2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hyperlink" Target="https://www.flickr.com/photos/gaijinbiker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GsPci6pL7o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dionhinchcliffe/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slide" Target="slide70.xml"/><Relationship Id="rId5" Type="http://schemas.openxmlformats.org/officeDocument/2006/relationships/image" Target="../media/image18.png"/><Relationship Id="rId4" Type="http://schemas.openxmlformats.org/officeDocument/2006/relationships/slide" Target="slide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slide" Target="slide70.xml"/><Relationship Id="rId5" Type="http://schemas.openxmlformats.org/officeDocument/2006/relationships/image" Target="../media/image18.png"/><Relationship Id="rId4" Type="http://schemas.openxmlformats.org/officeDocument/2006/relationships/slide" Target="slide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hyperlink" Target="https://www.flickr.com/photos/dionhinchcliffe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hyperlink" Target="https://www.flickr.com/photos/ell-r-brown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ensonkua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dionhinchcliffe/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openxmlformats.org/officeDocument/2006/relationships/slide" Target="slide70.xml"/><Relationship Id="rId5" Type="http://schemas.openxmlformats.org/officeDocument/2006/relationships/image" Target="../media/image18.png"/><Relationship Id="rId4" Type="http://schemas.openxmlformats.org/officeDocument/2006/relationships/slide" Target="slide6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openxmlformats.org/officeDocument/2006/relationships/hyperlink" Target="https://www.flickr.com/photos/dionhinchcliffe/" TargetMode="External"/><Relationship Id="rId5" Type="http://schemas.openxmlformats.org/officeDocument/2006/relationships/image" Target="../media/image18.png"/><Relationship Id="rId4" Type="http://schemas.openxmlformats.org/officeDocument/2006/relationships/slide" Target="slide6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amyashcraft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www.flickr.com/photos/mharrsch/" TargetMode="Externa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39.png"/><Relationship Id="rId4" Type="http://schemas.openxmlformats.org/officeDocument/2006/relationships/hyperlink" Target="http://en.wikipedia.org/wiki/Caesarion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4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JDLws_l3Ok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Relationship Id="rId4" Type="http://schemas.openxmlformats.org/officeDocument/2006/relationships/hyperlink" Target="http://www.cngcoins.com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6ovOboVwB7g?t=26s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hyperlink" Target="http://www.cngcoins.com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7.xml"/><Relationship Id="rId4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8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Relationship Id="rId4" Type="http://schemas.openxmlformats.org/officeDocument/2006/relationships/hyperlink" Target="http://commons.wikimedia.org/wiki/User:Future_Perfect_at_Sunrise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www.tomrichey.net/" TargetMode="Externa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hyperlink" Target="http://commons.wikimedia.org/wiki/User:Ssolbergj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-1" y="-1"/>
            <a:ext cx="12224085" cy="68981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" y="0"/>
            <a:ext cx="6994359" cy="6887148"/>
          </a:xfrm>
          <a:prstGeom prst="rect">
            <a:avLst/>
          </a:prstGeom>
          <a:gradFill flip="none" rotWithShape="1">
            <a:gsLst>
              <a:gs pos="0">
                <a:srgbClr val="141311">
                  <a:alpha val="0"/>
                </a:srgbClr>
              </a:gs>
              <a:gs pos="71000">
                <a:srgbClr val="141311">
                  <a:alpha val="70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-1" y="1026458"/>
            <a:ext cx="5943600" cy="4812867"/>
          </a:xfrm>
        </p:spPr>
        <p:txBody>
          <a:bodyPr/>
          <a:lstStyle/>
          <a:p>
            <a:pPr eaLnBrk="1" hangingPunct="1"/>
            <a:r>
              <a:rPr lang="en-US" sz="80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 Titling MT" pitchFamily="18" charset="0"/>
              </a:rPr>
              <a:t>THE </a:t>
            </a:r>
            <a:r>
              <a:rPr lang="en-US" sz="88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 Titling MT" pitchFamily="18" charset="0"/>
              </a:rPr>
              <a:t>ROMAN</a:t>
            </a:r>
            <a:r>
              <a:rPr lang="en-US" sz="80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 Titling MT" pitchFamily="18" charset="0"/>
              </a:rPr>
              <a:t> CIVIL WARS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11326" y="6384758"/>
            <a:ext cx="1780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Julien </a:t>
            </a:r>
            <a:r>
              <a:rPr lang="en-US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Meunier</a:t>
            </a:r>
            <a:endParaRPr lang="en-US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With Permission</a:t>
            </a: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0694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67142"/>
            <a:ext cx="12191999" cy="1143000"/>
          </a:xfrm>
        </p:spPr>
        <p:txBody>
          <a:bodyPr/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Marius vs. </a:t>
            </a:r>
            <a:r>
              <a:rPr lang="en-US" sz="8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sulla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507" y="2502567"/>
            <a:ext cx="4571238" cy="2918771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88-87 </a:t>
            </a:r>
            <a:br>
              <a:rPr lang="en-US" sz="9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B.C.</a:t>
            </a:r>
            <a:endParaRPr lang="en-US" sz="9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upload.wikimedia.org/wikipedia/commons/thumb/e/e9/Marius_Glyptothek_Munich_319.jpg/663px-Marius_Glyptothek_Munich_3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89" y="1753630"/>
            <a:ext cx="3028318" cy="467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4188" y="5309045"/>
            <a:ext cx="3028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MARIVS</a:t>
            </a:r>
          </a:p>
        </p:txBody>
      </p:sp>
      <p:pic>
        <p:nvPicPr>
          <p:cNvPr id="3074" name="Picture 2" descr="http://upload.wikimedia.org/wikipedia/commons/thumb/9/99/Sulla_Glyptothek_Munich_309.jpg/504px-Sulla_Glyptothek_Munich_3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234" y="1753630"/>
            <a:ext cx="3066429" cy="467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33745" y="5309044"/>
            <a:ext cx="3065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SULLA</a:t>
            </a:r>
            <a:endParaRPr lang="en-US" sz="4000" b="1" dirty="0">
              <a:solidFill>
                <a:prstClr val="black"/>
              </a:solidFill>
              <a:latin typeface="Perpetu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0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e/e9/Marius_Glyptothek_Munich_319.jpg/663px-Marius_Glyptothek_Munich_3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10" y="0"/>
            <a:ext cx="444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330668"/>
            <a:ext cx="7758953" cy="868362"/>
          </a:xfrm>
        </p:spPr>
        <p:txBody>
          <a:bodyPr/>
          <a:lstStyle/>
          <a:p>
            <a:pPr eaLnBrk="1" hangingPunct="1"/>
            <a:r>
              <a:rPr lang="en-US" sz="6600" b="1" dirty="0"/>
              <a:t>Gaius Marius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796" y="2438401"/>
            <a:ext cx="6525360" cy="393644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6600" b="1" dirty="0" smtClean="0">
                <a:latin typeface="+mj-lt"/>
              </a:rPr>
              <a:t>SUCCESSFUL </a:t>
            </a:r>
            <a:r>
              <a:rPr lang="en-US" sz="8000" b="1" dirty="0" smtClean="0">
                <a:latin typeface="+mj-lt"/>
              </a:rPr>
              <a:t>GENERAL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1800" b="1" i="1" dirty="0" smtClean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000" b="1" i="1" dirty="0" smtClean="0">
                <a:solidFill>
                  <a:schemeClr val="bg1"/>
                </a:solidFill>
              </a:rPr>
              <a:t>Consul 104-100 B.C.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758952" y="5645931"/>
            <a:ext cx="4433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MARIVS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1458" y="1199030"/>
            <a:ext cx="3062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157-86 B.C.</a:t>
            </a:r>
          </a:p>
        </p:txBody>
      </p:sp>
    </p:spTree>
    <p:extLst>
      <p:ext uri="{BB962C8B-B14F-4D97-AF65-F5344CB8AC3E}">
        <p14:creationId xmlns:p14="http://schemas.microsoft.com/office/powerpoint/2010/main" val="1586622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e/e9/Marius_Glyptothek_Munich_319.jpg/663px-Marius_Glyptothek_Munich_3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52" y="0"/>
            <a:ext cx="4431885" cy="68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763805"/>
            <a:ext cx="7758953" cy="3754198"/>
          </a:xfrm>
        </p:spPr>
        <p:txBody>
          <a:bodyPr/>
          <a:lstStyle/>
          <a:p>
            <a:pPr eaLnBrk="1" hangingPunct="1"/>
            <a:r>
              <a:rPr lang="en-US" sz="12800" b="1" dirty="0" smtClean="0"/>
              <a:t>NOVUS HOMO</a:t>
            </a:r>
            <a:endParaRPr lang="en-US" sz="1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600" y="5141653"/>
            <a:ext cx="5687751" cy="1193509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chemeClr val="accent4"/>
                </a:solidFill>
              </a:rPr>
              <a:t>Marius was the first in his family to hold a consulship.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8952" y="5645931"/>
            <a:ext cx="4433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MARIVS</a:t>
            </a:r>
          </a:p>
        </p:txBody>
      </p:sp>
    </p:spTree>
    <p:extLst>
      <p:ext uri="{BB962C8B-B14F-4D97-AF65-F5344CB8AC3E}">
        <p14:creationId xmlns:p14="http://schemas.microsoft.com/office/powerpoint/2010/main" val="3656339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e/e9/Marius_Glyptothek_Munich_319.jpg/663px-Marius_Glyptothek_Munich_3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52" y="0"/>
            <a:ext cx="4431885" cy="68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49180" y="483068"/>
            <a:ext cx="7309774" cy="1907232"/>
          </a:xfrm>
        </p:spPr>
        <p:txBody>
          <a:bodyPr/>
          <a:lstStyle/>
          <a:p>
            <a:pPr algn="l" eaLnBrk="1" hangingPunct="1"/>
            <a:r>
              <a:rPr lang="en-US" sz="7200" b="1" dirty="0" smtClean="0"/>
              <a:t>The Marian </a:t>
            </a:r>
            <a:r>
              <a:rPr lang="en-US" sz="6600" b="1" dirty="0" smtClean="0"/>
              <a:t>reforms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80" y="3096126"/>
            <a:ext cx="6591301" cy="2887579"/>
          </a:xfrm>
        </p:spPr>
        <p:txBody>
          <a:bodyPr rtlCol="0">
            <a:normAutofit lnSpcReduction="10000"/>
          </a:bodyPr>
          <a:lstStyle/>
          <a:p>
            <a:pPr marL="0" lvl="2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8000" b="1" strike="sngStrike" dirty="0" smtClean="0">
                <a:latin typeface="+mj-lt"/>
              </a:rPr>
              <a:t>Property</a:t>
            </a:r>
            <a:r>
              <a:rPr lang="en-US" sz="6000" b="1" strike="sngStrike" dirty="0" smtClean="0">
                <a:latin typeface="+mj-lt"/>
              </a:rPr>
              <a:t> </a:t>
            </a:r>
            <a:r>
              <a:rPr lang="en-US" sz="4800" b="1" strike="sngStrike" dirty="0" smtClean="0">
                <a:latin typeface="+mj-lt"/>
              </a:rPr>
              <a:t>requirements</a:t>
            </a:r>
            <a:r>
              <a:rPr lang="en-US" sz="4400" b="1" strike="sngStrike" dirty="0" smtClean="0">
                <a:latin typeface="+mj-lt"/>
              </a:rPr>
              <a:t/>
            </a:r>
            <a:br>
              <a:rPr lang="en-US" sz="4400" b="1" strike="sngStrike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 </a:t>
            </a:r>
            <a:endParaRPr lang="en-US" sz="4000" b="1" dirty="0" smtClean="0">
              <a:latin typeface="+mj-lt"/>
            </a:endParaRPr>
          </a:p>
          <a:p>
            <a:pPr marL="0" lvl="2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3600" b="1" i="1" dirty="0">
                <a:solidFill>
                  <a:schemeClr val="accent4"/>
                </a:solidFill>
              </a:rPr>
              <a:t>f</a:t>
            </a:r>
            <a:r>
              <a:rPr lang="en-US" sz="3600" b="1" i="1" dirty="0" smtClean="0">
                <a:solidFill>
                  <a:schemeClr val="accent4"/>
                </a:solidFill>
              </a:rPr>
              <a:t>or Military Service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8952" y="5645931"/>
            <a:ext cx="4433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MARIVS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4654" y="1666371"/>
            <a:ext cx="20858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107 B.C.</a:t>
            </a:r>
            <a:endParaRPr lang="en-US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55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e/e9/Marius_Glyptothek_Munich_319.jpg/663px-Marius_Glyptothek_Munich_3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52" y="0"/>
            <a:ext cx="4431885" cy="68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49180" y="483068"/>
            <a:ext cx="7309774" cy="1907232"/>
          </a:xfrm>
        </p:spPr>
        <p:txBody>
          <a:bodyPr/>
          <a:lstStyle/>
          <a:p>
            <a:pPr algn="l" eaLnBrk="1" hangingPunct="1"/>
            <a:r>
              <a:rPr lang="en-US" sz="7200" b="1" dirty="0" smtClean="0"/>
              <a:t>The Marian </a:t>
            </a:r>
            <a:r>
              <a:rPr lang="en-US" sz="6600" b="1" dirty="0" smtClean="0"/>
              <a:t>reforms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80" y="3096126"/>
            <a:ext cx="6591301" cy="2887579"/>
          </a:xfrm>
        </p:spPr>
        <p:txBody>
          <a:bodyPr rtlCol="0">
            <a:normAutofit/>
          </a:bodyPr>
          <a:lstStyle/>
          <a:p>
            <a:pPr marL="0" lvl="2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6000" b="1" dirty="0" smtClean="0">
                <a:latin typeface="+mj-lt"/>
              </a:rPr>
              <a:t>Professional</a:t>
            </a:r>
            <a:r>
              <a:rPr lang="en-US" sz="5400" b="1" dirty="0" smtClean="0">
                <a:latin typeface="+mj-lt"/>
              </a:rPr>
              <a:t> </a:t>
            </a:r>
            <a:br>
              <a:rPr lang="en-US" sz="5400" b="1" dirty="0" smtClean="0">
                <a:latin typeface="+mj-lt"/>
              </a:rPr>
            </a:br>
            <a:r>
              <a:rPr lang="en-US" sz="4400" b="1" dirty="0" smtClean="0">
                <a:latin typeface="+mj-lt"/>
              </a:rPr>
              <a:t>Military Force</a:t>
            </a:r>
            <a:br>
              <a:rPr lang="en-US" sz="4400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 </a:t>
            </a:r>
            <a:endParaRPr lang="en-US" sz="4000" b="1" dirty="0" smtClean="0">
              <a:latin typeface="+mj-lt"/>
            </a:endParaRPr>
          </a:p>
          <a:p>
            <a:pPr marL="0" lvl="2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3200" b="1" i="1" dirty="0" smtClean="0">
                <a:solidFill>
                  <a:schemeClr val="accent4"/>
                </a:solidFill>
              </a:rPr>
              <a:t>Attached to Commander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8952" y="5645931"/>
            <a:ext cx="4433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MARIVS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4654" y="1666371"/>
            <a:ext cx="20858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107 B.C.</a:t>
            </a:r>
            <a:endParaRPr lang="en-US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e/e9/Marius_Glyptothek_Munich_319.jpg/663px-Marius_Glyptothek_Munich_3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52" y="0"/>
            <a:ext cx="4431885" cy="68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796" y="2552701"/>
            <a:ext cx="6525360" cy="26670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6000" b="1" i="1" dirty="0" smtClean="0">
                <a:solidFill>
                  <a:schemeClr val="accent4"/>
                </a:solidFill>
              </a:rPr>
              <a:t>consecutive</a:t>
            </a:r>
            <a:r>
              <a:rPr lang="en-US" sz="6000" b="1" i="1" dirty="0" smtClean="0">
                <a:latin typeface="+mj-lt"/>
              </a:rPr>
              <a:t> </a:t>
            </a:r>
            <a:r>
              <a:rPr lang="en-US" sz="4800" b="1" dirty="0" smtClean="0">
                <a:latin typeface="+mj-lt"/>
              </a:rPr>
              <a:t>consulships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104-100 B.C</a:t>
            </a:r>
            <a:r>
              <a:rPr lang="en-US" sz="4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.</a:t>
            </a:r>
            <a:endParaRPr lang="en-US" sz="4400" b="1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8952" y="5645931"/>
            <a:ext cx="4433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MARIVS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0050"/>
            <a:ext cx="7757789" cy="2103438"/>
          </a:xfrm>
        </p:spPr>
        <p:txBody>
          <a:bodyPr/>
          <a:lstStyle/>
          <a:p>
            <a:r>
              <a:rPr lang="en-US" sz="1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</a:t>
            </a:r>
            <a:endParaRPr lang="en-US" sz="1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0894" y="5378005"/>
            <a:ext cx="609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b="1" i="1" dirty="0">
                <a:solidFill>
                  <a:srgbClr val="71141E">
                    <a:lumMod val="20000"/>
                    <a:lumOff val="80000"/>
                  </a:srgbClr>
                </a:solidFill>
              </a:rPr>
              <a:t>How did this undermine republicanism?</a:t>
            </a:r>
          </a:p>
        </p:txBody>
      </p:sp>
    </p:spTree>
    <p:extLst>
      <p:ext uri="{BB962C8B-B14F-4D97-AF65-F5344CB8AC3E}">
        <p14:creationId xmlns:p14="http://schemas.microsoft.com/office/powerpoint/2010/main" val="2004006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9389" y="228599"/>
            <a:ext cx="7228400" cy="2342146"/>
          </a:xfrm>
        </p:spPr>
        <p:txBody>
          <a:bodyPr/>
          <a:lstStyle/>
          <a:p>
            <a:pPr algn="l" eaLnBrk="1" hangingPunct="1"/>
            <a:r>
              <a:rPr lang="en-US" sz="5400" b="1" dirty="0">
                <a:solidFill>
                  <a:schemeClr val="bg1">
                    <a:lumMod val="25000"/>
                  </a:schemeClr>
                </a:solidFill>
              </a:rPr>
              <a:t>L. Cornelius </a:t>
            </a:r>
            <a:r>
              <a:rPr lang="en-US" sz="8000" b="1" dirty="0">
                <a:solidFill>
                  <a:schemeClr val="bg1">
                    <a:lumMod val="25000"/>
                  </a:schemeClr>
                </a:solidFill>
              </a:rPr>
              <a:t>Sulla</a:t>
            </a:r>
            <a:endParaRPr lang="en-US" sz="6600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529389" y="2799344"/>
            <a:ext cx="6600575" cy="376310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Patrician General</a:t>
            </a:r>
          </a:p>
          <a:p>
            <a:pPr marL="0" indent="0" algn="ctr" eaLnBrk="1" hangingPunct="1"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0" indent="0" algn="ctr" eaLnBrk="1" hangingPunct="1"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Defeated Marius in a </a:t>
            </a:r>
            <a:r>
              <a:rPr lang="en-US" sz="4000" dirty="0" smtClean="0">
                <a:solidFill>
                  <a:schemeClr val="tx2"/>
                </a:solidFill>
              </a:rPr>
              <a:t/>
            </a:r>
            <a:br>
              <a:rPr lang="en-US" sz="4000" dirty="0" smtClean="0">
                <a:solidFill>
                  <a:schemeClr val="tx2"/>
                </a:solidFill>
              </a:rPr>
            </a:br>
            <a:r>
              <a:rPr lang="en-US" sz="4800" b="1" dirty="0" smtClean="0">
                <a:solidFill>
                  <a:schemeClr val="tx2"/>
                </a:solidFill>
                <a:latin typeface="+mj-lt"/>
              </a:rPr>
              <a:t>Civil War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5169" y="1486949"/>
            <a:ext cx="2768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b="1" dirty="0">
                <a:solidFill>
                  <a:srgbClr val="23453B"/>
                </a:solidFill>
                <a:cs typeface="Arial" charset="0"/>
              </a:rPr>
              <a:t>138-78 B.C.</a:t>
            </a:r>
          </a:p>
        </p:txBody>
      </p:sp>
      <p:pic>
        <p:nvPicPr>
          <p:cNvPr id="13" name="Picture 2" descr="http://upload.wikimedia.org/wikipedia/commons/thumb/9/99/Sulla_Glyptothek_Munich_309.jpg/504px-Sulla_Glyptothek_Munich_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89" y="0"/>
            <a:ext cx="4500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57789" y="5676708"/>
            <a:ext cx="443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SULLA</a:t>
            </a:r>
            <a:endParaRPr lang="en-US" sz="4400" b="1" dirty="0">
              <a:solidFill>
                <a:prstClr val="black"/>
              </a:solidFill>
              <a:latin typeface="Perpetu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35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9389" y="228599"/>
            <a:ext cx="7228400" cy="2342146"/>
          </a:xfrm>
        </p:spPr>
        <p:txBody>
          <a:bodyPr/>
          <a:lstStyle/>
          <a:p>
            <a:pPr algn="l" eaLnBrk="1" hangingPunct="1"/>
            <a:r>
              <a:rPr lang="en-US" sz="5400" b="1" dirty="0">
                <a:solidFill>
                  <a:schemeClr val="bg1">
                    <a:lumMod val="25000"/>
                  </a:schemeClr>
                </a:solidFill>
              </a:rPr>
              <a:t>L. Cornelius </a:t>
            </a:r>
            <a:r>
              <a:rPr lang="en-US" sz="8000" b="1" dirty="0">
                <a:solidFill>
                  <a:schemeClr val="bg1">
                    <a:lumMod val="25000"/>
                  </a:schemeClr>
                </a:solidFill>
              </a:rPr>
              <a:t>Sulla</a:t>
            </a:r>
            <a:endParaRPr lang="en-US" sz="6600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771650" y="2895600"/>
            <a:ext cx="5843588" cy="3209654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6600" b="1" dirty="0" smtClean="0">
                <a:solidFill>
                  <a:schemeClr val="tx2"/>
                </a:solidFill>
              </a:rPr>
              <a:t>DICTATOR</a:t>
            </a:r>
          </a:p>
          <a:p>
            <a:pPr marL="0" indent="0" algn="ctr" eaLnBrk="1" hangingPunct="1">
              <a:buNone/>
            </a:pPr>
            <a:r>
              <a:rPr lang="en-US" sz="2400" b="1" dirty="0">
                <a:solidFill>
                  <a:schemeClr val="tx2"/>
                </a:solidFill>
              </a:rPr>
              <a:t> </a:t>
            </a:r>
            <a:endParaRPr lang="en-US" sz="2000" b="1" dirty="0">
              <a:solidFill>
                <a:schemeClr val="tx2"/>
              </a:solidFill>
            </a:endParaRPr>
          </a:p>
          <a:p>
            <a:pPr marL="0" indent="0" algn="ctr" eaLnBrk="1" hangingPunct="1">
              <a:buNone/>
            </a:pPr>
            <a:r>
              <a:rPr lang="en-US" sz="3600" b="1" i="1" dirty="0" smtClean="0">
                <a:solidFill>
                  <a:srgbClr val="24483E"/>
                </a:solidFill>
              </a:rPr>
              <a:t>Restored the Senate’s</a:t>
            </a:r>
            <a:br>
              <a:rPr lang="en-US" sz="3600" b="1" i="1" dirty="0" smtClean="0">
                <a:solidFill>
                  <a:srgbClr val="24483E"/>
                </a:solidFill>
              </a:rPr>
            </a:br>
            <a:r>
              <a:rPr lang="en-US" sz="3600" b="1" i="1" dirty="0" smtClean="0">
                <a:solidFill>
                  <a:srgbClr val="24483E"/>
                </a:solidFill>
              </a:rPr>
              <a:t>political power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5169" y="1486949"/>
            <a:ext cx="2768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b="1" dirty="0">
                <a:solidFill>
                  <a:srgbClr val="23453B"/>
                </a:solidFill>
                <a:cs typeface="Arial" charset="0"/>
              </a:rPr>
              <a:t>138-78 B.C.</a:t>
            </a:r>
          </a:p>
        </p:txBody>
      </p:sp>
      <p:pic>
        <p:nvPicPr>
          <p:cNvPr id="13" name="Picture 2" descr="http://upload.wikimedia.org/wikipedia/commons/thumb/9/99/Sulla_Glyptothek_Munich_309.jpg/504px-Sulla_Glyptothek_Munich_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89" y="0"/>
            <a:ext cx="4500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57789" y="5676708"/>
            <a:ext cx="443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SULLA</a:t>
            </a:r>
            <a:endParaRPr lang="en-US" sz="4400" b="1" dirty="0">
              <a:solidFill>
                <a:prstClr val="black"/>
              </a:solidFill>
              <a:latin typeface="Perpetua" pitchFamily="18" charset="0"/>
              <a:cs typeface="Arial" charset="0"/>
            </a:endParaRPr>
          </a:p>
        </p:txBody>
      </p:sp>
      <p:pic>
        <p:nvPicPr>
          <p:cNvPr id="8" name="Picture 4" descr="File:Fasces lictoria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87" y="2831110"/>
            <a:ext cx="1419477" cy="37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737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677777"/>
            <a:ext cx="6863048" cy="2354180"/>
          </a:xfrm>
        </p:spPr>
        <p:txBody>
          <a:bodyPr/>
          <a:lstStyle/>
          <a:p>
            <a:pPr eaLnBrk="1" hangingPunct="1"/>
            <a:r>
              <a:rPr lang="en-US" sz="6000" b="1" dirty="0" smtClean="0">
                <a:solidFill>
                  <a:schemeClr val="bg1">
                    <a:lumMod val="25000"/>
                  </a:schemeClr>
                </a:solidFill>
              </a:rPr>
              <a:t>PROSCRIPTION </a:t>
            </a:r>
            <a:r>
              <a:rPr lang="en-US" sz="7200" b="1" dirty="0" smtClean="0">
                <a:solidFill>
                  <a:schemeClr val="bg1">
                    <a:lumMod val="25000"/>
                  </a:schemeClr>
                </a:solidFill>
              </a:rPr>
              <a:t>LISTS</a:t>
            </a:r>
            <a:endParaRPr lang="en-US" sz="7200" b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48" y="0"/>
            <a:ext cx="543148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0766" y="6507347"/>
            <a:ext cx="24160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Photo by </a:t>
            </a:r>
            <a:r>
              <a:rPr lang="en-US" sz="1100" dirty="0" smtClean="0">
                <a:hlinkClick r:id="rId4"/>
              </a:rPr>
              <a:t>Big </a:t>
            </a:r>
            <a:r>
              <a:rPr lang="en-US" sz="1100" dirty="0">
                <a:hlinkClick r:id="rId4"/>
              </a:rPr>
              <a:t>Ben in </a:t>
            </a:r>
            <a:r>
              <a:rPr lang="en-US" sz="1100" dirty="0" smtClean="0">
                <a:hlinkClick r:id="rId4"/>
              </a:rPr>
              <a:t>Japan</a:t>
            </a:r>
            <a:r>
              <a:rPr lang="en-US" sz="1100" dirty="0" smtClean="0"/>
              <a:t> (cc 2.0)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439671" y="3657600"/>
            <a:ext cx="59837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152923"/>
                </a:solidFill>
              </a:rPr>
              <a:t>Sulla declared his personal enemies to be enemies of the state.</a:t>
            </a:r>
            <a:endParaRPr lang="en-US" sz="3600" b="1" i="1" dirty="0">
              <a:solidFill>
                <a:srgbClr val="1529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06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79000">
              <a:schemeClr val="tx2">
                <a:lumMod val="90000"/>
                <a:lumOff val="1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443079"/>
            <a:ext cx="11446043" cy="1143000"/>
          </a:xfrm>
        </p:spPr>
        <p:txBody>
          <a:bodyPr/>
          <a:lstStyle/>
          <a:p>
            <a:pPr algn="l"/>
            <a:r>
              <a:rPr lang="en-US" sz="6200" b="1" dirty="0" smtClean="0"/>
              <a:t>Spartacus’ Slave Revolt</a:t>
            </a:r>
            <a:endParaRPr lang="en-US" sz="6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047" y="2864224"/>
            <a:ext cx="4828674" cy="2702859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Uprising of over 100,000 slaves led by Spartacus, a Thracian </a:t>
            </a: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gladiator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3074" name="Picture 2" descr="http://upload.wikimedia.org/wikipedia/commons/thumb/e/e9/Tod_des_Spartacus_by_Hermann_Vogel.jpg/1280px-Tod_des_Spartacus_by_Hermann_Vog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2640" y="1900991"/>
            <a:ext cx="6080498" cy="439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8529" y="1547048"/>
            <a:ext cx="422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73-71 B.C.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21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811" y="1164969"/>
            <a:ext cx="7692189" cy="1143000"/>
          </a:xfrm>
        </p:spPr>
        <p:txBody>
          <a:bodyPr/>
          <a:lstStyle/>
          <a:p>
            <a:r>
              <a:rPr lang="en-US" sz="8000" b="1" dirty="0" smtClean="0"/>
              <a:t>A REPUBLIC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589" y="3140242"/>
            <a:ext cx="5702970" cy="2177716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i="1" dirty="0"/>
              <a:t>i</a:t>
            </a:r>
            <a:r>
              <a:rPr lang="en-US" sz="7200" b="1" i="1" dirty="0" smtClean="0"/>
              <a:t>f you can keep it.</a:t>
            </a:r>
            <a:endParaRPr lang="en-US" sz="7200" b="1" i="1" dirty="0"/>
          </a:p>
        </p:txBody>
      </p:sp>
      <p:pic>
        <p:nvPicPr>
          <p:cNvPr id="4" name="Picture 4" descr="http://farm4.staticflickr.com/3263/3157268047_3d11c7a634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4283241" y="0"/>
            <a:ext cx="860259" cy="6858000"/>
          </a:xfrm>
          <a:prstGeom prst="rect">
            <a:avLst/>
          </a:prstGeom>
          <a:gradFill flip="none" rotWithShape="1">
            <a:gsLst>
              <a:gs pos="31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79000">
              <a:schemeClr val="tx2">
                <a:lumMod val="90000"/>
                <a:lumOff val="1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10972800" cy="1143000"/>
          </a:xfrm>
        </p:spPr>
        <p:txBody>
          <a:bodyPr/>
          <a:lstStyle/>
          <a:p>
            <a:r>
              <a:rPr lang="en-US" sz="9600" b="1" dirty="0" smtClean="0"/>
              <a:t>DECIMATION</a:t>
            </a:r>
            <a:endParaRPr lang="en-US" sz="9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50791"/>
            <a:ext cx="12192000" cy="50641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i="1" dirty="0" smtClean="0"/>
              <a:t>Horrible Histories:  Rotten Romans</a:t>
            </a:r>
            <a:endParaRPr lang="en-US" sz="2800" b="1" i="1" dirty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84" y="1939179"/>
            <a:ext cx="6929031" cy="38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76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79000">
              <a:schemeClr val="tx2">
                <a:lumMod val="90000"/>
                <a:lumOff val="1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27088"/>
            <a:ext cx="10972800" cy="1143000"/>
          </a:xfrm>
        </p:spPr>
        <p:txBody>
          <a:bodyPr/>
          <a:lstStyle/>
          <a:p>
            <a:r>
              <a:rPr lang="en-US" sz="11500" b="1" dirty="0" err="1" smtClean="0"/>
              <a:t>DECIMATe</a:t>
            </a:r>
            <a:endParaRPr lang="en-US" sz="9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9190"/>
            <a:ext cx="12192000" cy="1840659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6000" b="1" i="1" dirty="0" smtClean="0"/>
              <a:t>To Kill a Tenth</a:t>
            </a:r>
            <a:endParaRPr lang="en-US" sz="6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562350" y="2190750"/>
            <a:ext cx="50673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1/10</a:t>
            </a:r>
            <a:endParaRPr lang="en-US" sz="16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5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9/9f/Fedor_Bronnikov_002.jpg/1024px-Fedor_Bronnikov_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46430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401052"/>
            <a:ext cx="6154440" cy="1016585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Aftermath</a:t>
            </a:r>
            <a:endParaRPr lang="en-US" sz="48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2" y="2235783"/>
            <a:ext cx="5209674" cy="1404257"/>
          </a:xfrm>
        </p:spPr>
        <p:txBody>
          <a:bodyPr/>
          <a:lstStyle/>
          <a:p>
            <a:pPr marL="0" indent="0" algn="r">
              <a:buNone/>
            </a:pPr>
            <a:r>
              <a:rPr lang="en-US" sz="3000" b="1" dirty="0" smtClean="0">
                <a:solidFill>
                  <a:schemeClr val="tx2"/>
                </a:solidFill>
              </a:rPr>
              <a:t>Crassus crucified 6,000 rebel slaves along the </a:t>
            </a:r>
            <a:r>
              <a:rPr lang="en-US" sz="3000" b="1" i="1" dirty="0" smtClean="0">
                <a:solidFill>
                  <a:schemeClr val="tx2"/>
                </a:solidFill>
              </a:rPr>
              <a:t>Via </a:t>
            </a:r>
            <a:r>
              <a:rPr lang="en-US" sz="3000" b="1" i="1" dirty="0" err="1" smtClean="0">
                <a:solidFill>
                  <a:schemeClr val="tx2"/>
                </a:solidFill>
              </a:rPr>
              <a:t>Appia</a:t>
            </a:r>
            <a:r>
              <a:rPr lang="en-US" sz="3000" b="1" i="1" dirty="0" smtClean="0">
                <a:solidFill>
                  <a:schemeClr val="tx2"/>
                </a:solidFill>
              </a:rPr>
              <a:t>.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20173" y="6519446"/>
            <a:ext cx="3736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Fyodor Andreyevich Bronnikov </a:t>
            </a:r>
            <a:r>
              <a:rPr lang="en-US" sz="1400" b="1" dirty="0" smtClean="0">
                <a:solidFill>
                  <a:schemeClr val="tx2"/>
                </a:solidFill>
              </a:rPr>
              <a:t>(1878)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401" y="1752600"/>
            <a:ext cx="2867969" cy="3659799"/>
          </a:xfrm>
          <a:prstGeom prst="rect">
            <a:avLst/>
          </a:prstGeom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04801" y="257450"/>
            <a:ext cx="11919283" cy="1143000"/>
          </a:xfrm>
        </p:spPr>
        <p:txBody>
          <a:bodyPr/>
          <a:lstStyle/>
          <a:p>
            <a:pPr algn="l" eaLnBrk="1" hangingPunct="1"/>
            <a:r>
              <a:rPr lang="en-US" sz="5400" b="1" dirty="0">
                <a:solidFill>
                  <a:schemeClr val="tx2"/>
                </a:solidFill>
              </a:rPr>
              <a:t>The First Triumvirate</a:t>
            </a: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63" y="1758553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9498842" y="521029"/>
            <a:ext cx="26931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prstClr val="black"/>
                </a:solidFill>
                <a:cs typeface="Arial" charset="0"/>
              </a:rPr>
              <a:t>(Rule of </a:t>
            </a:r>
            <a:r>
              <a:rPr lang="en-US" sz="2000" b="1" i="1" dirty="0" smtClean="0">
                <a:solidFill>
                  <a:prstClr val="black"/>
                </a:solidFill>
                <a:cs typeface="Arial" charset="0"/>
              </a:rPr>
              <a:t/>
            </a:r>
            <a:br>
              <a:rPr lang="en-US" sz="2000" b="1" i="1" dirty="0" smtClean="0">
                <a:solidFill>
                  <a:prstClr val="black"/>
                </a:solidFill>
                <a:cs typeface="Arial" charset="0"/>
              </a:rPr>
            </a:br>
            <a:r>
              <a:rPr lang="en-US" sz="2000" b="1" i="1" dirty="0" smtClean="0">
                <a:solidFill>
                  <a:prstClr val="black"/>
                </a:solidFill>
                <a:cs typeface="Arial" charset="0"/>
              </a:rPr>
              <a:t>Three </a:t>
            </a:r>
            <a:r>
              <a:rPr lang="en-US" sz="2000" b="1" i="1" dirty="0">
                <a:solidFill>
                  <a:prstClr val="black"/>
                </a:solidFill>
                <a:cs typeface="Arial" charset="0"/>
              </a:rPr>
              <a:t>Men)</a:t>
            </a:r>
          </a:p>
        </p:txBody>
      </p:sp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9" b="10851"/>
          <a:stretch>
            <a:fillRect/>
          </a:stretch>
        </p:blipFill>
        <p:spPr bwMode="auto">
          <a:xfrm>
            <a:off x="4724400" y="1752600"/>
            <a:ext cx="27572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8253662" y="5562600"/>
            <a:ext cx="2743201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prstClr val="white"/>
                </a:solidFill>
              </a:rPr>
              <a:t>Julius </a:t>
            </a:r>
            <a:r>
              <a:rPr lang="en-US" sz="2800" b="1" dirty="0">
                <a:solidFill>
                  <a:prstClr val="white"/>
                </a:solidFill>
              </a:rPr>
              <a:t>Caesar </a:t>
            </a:r>
            <a:r>
              <a:rPr lang="en-US" b="1" dirty="0">
                <a:solidFill>
                  <a:prstClr val="white"/>
                </a:solidFill>
              </a:rPr>
              <a:t/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sz="2400" b="1" i="1" dirty="0">
                <a:solidFill>
                  <a:prstClr val="white"/>
                </a:solidFill>
              </a:rPr>
              <a:t>(General</a:t>
            </a:r>
            <a:r>
              <a:rPr lang="en-US" sz="2400" i="1" dirty="0">
                <a:solidFill>
                  <a:prstClr val="white"/>
                </a:solidFill>
              </a:rPr>
              <a:t>)</a:t>
            </a: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8401" y="5567829"/>
            <a:ext cx="2867969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G. Pompey</a:t>
            </a:r>
            <a:r>
              <a:rPr lang="en-US" b="1" dirty="0">
                <a:solidFill>
                  <a:prstClr val="white"/>
                </a:solidFill>
              </a:rPr>
              <a:t/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sz="2400" b="1" i="1" dirty="0">
                <a:solidFill>
                  <a:prstClr val="white"/>
                </a:solidFill>
              </a:rPr>
              <a:t>(General</a:t>
            </a:r>
            <a:r>
              <a:rPr lang="en-US" sz="2400" i="1" dirty="0">
                <a:solidFill>
                  <a:prstClr val="white"/>
                </a:solidFill>
              </a:rPr>
              <a:t>)</a:t>
            </a: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38416" y="5562600"/>
            <a:ext cx="2743200" cy="8925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M.L. Crassus</a:t>
            </a:r>
            <a:r>
              <a:rPr lang="en-US" b="1" dirty="0">
                <a:solidFill>
                  <a:prstClr val="black"/>
                </a:solidFill>
              </a:rPr>
              <a:t/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sz="2400" b="1" i="1" dirty="0">
                <a:solidFill>
                  <a:prstClr val="black"/>
                </a:solidFill>
              </a:rPr>
              <a:t>(Rich Guy</a:t>
            </a:r>
            <a:r>
              <a:rPr lang="en-US" sz="2400" i="1" dirty="0">
                <a:solidFill>
                  <a:prstClr val="black"/>
                </a:solidFill>
              </a:rPr>
              <a:t>)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8539" y="5124701"/>
            <a:ext cx="22429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Photo by </a:t>
            </a:r>
            <a:r>
              <a:rPr lang="en-US" sz="1050" dirty="0" smtClean="0">
                <a:hlinkClick r:id="rId8"/>
              </a:rPr>
              <a:t>Dion </a:t>
            </a:r>
            <a:r>
              <a:rPr lang="en-US" sz="1050" dirty="0" err="1" smtClean="0">
                <a:hlinkClick r:id="rId8"/>
              </a:rPr>
              <a:t>Hinchcliffe</a:t>
            </a:r>
            <a:r>
              <a:rPr lang="en-US" sz="1050" dirty="0" smtClean="0"/>
              <a:t> (cc 2.0)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68784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5774" y="1751070"/>
            <a:ext cx="2751739" cy="3511479"/>
          </a:xfrm>
          <a:prstGeom prst="rect">
            <a:avLst/>
          </a:prstGeom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04801" y="257450"/>
            <a:ext cx="11919283" cy="1143000"/>
          </a:xfrm>
        </p:spPr>
        <p:txBody>
          <a:bodyPr/>
          <a:lstStyle/>
          <a:p>
            <a:pPr algn="l" eaLnBrk="1" hangingPunct="1"/>
            <a:r>
              <a:rPr lang="en-US" sz="5400" b="1" dirty="0">
                <a:solidFill>
                  <a:schemeClr val="tx2"/>
                </a:solidFill>
              </a:rPr>
              <a:t>The First Triumvirate</a:t>
            </a: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225" y="1752125"/>
            <a:ext cx="2632026" cy="350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9498842" y="521029"/>
            <a:ext cx="26931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prstClr val="black"/>
                </a:solidFill>
                <a:cs typeface="Arial" charset="0"/>
              </a:rPr>
              <a:t>(Rule of </a:t>
            </a:r>
            <a:r>
              <a:rPr lang="en-US" sz="2000" b="1" i="1" dirty="0" smtClean="0">
                <a:solidFill>
                  <a:prstClr val="black"/>
                </a:solidFill>
                <a:cs typeface="Arial" charset="0"/>
              </a:rPr>
              <a:t/>
            </a:r>
            <a:br>
              <a:rPr lang="en-US" sz="2000" b="1" i="1" dirty="0" smtClean="0">
                <a:solidFill>
                  <a:prstClr val="black"/>
                </a:solidFill>
                <a:cs typeface="Arial" charset="0"/>
              </a:rPr>
            </a:br>
            <a:r>
              <a:rPr lang="en-US" sz="2000" b="1" i="1" dirty="0" smtClean="0">
                <a:solidFill>
                  <a:prstClr val="black"/>
                </a:solidFill>
                <a:cs typeface="Arial" charset="0"/>
              </a:rPr>
              <a:t>Three </a:t>
            </a:r>
            <a:r>
              <a:rPr lang="en-US" sz="2000" b="1" i="1" dirty="0">
                <a:solidFill>
                  <a:prstClr val="black"/>
                </a:solidFill>
                <a:cs typeface="Arial" charset="0"/>
              </a:rPr>
              <a:t>Men)</a:t>
            </a:r>
          </a:p>
        </p:txBody>
      </p:sp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9" b="10851"/>
          <a:stretch>
            <a:fillRect/>
          </a:stretch>
        </p:blipFill>
        <p:spPr bwMode="auto">
          <a:xfrm>
            <a:off x="7019784" y="3090082"/>
            <a:ext cx="2645474" cy="350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77422" y="2251880"/>
            <a:ext cx="44355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</a:rPr>
              <a:t>An</a:t>
            </a:r>
            <a:r>
              <a:rPr lang="en-US" sz="5400" dirty="0" smtClean="0">
                <a:solidFill>
                  <a:schemeClr val="tx2"/>
                </a:solidFill>
              </a:rPr>
              <a:t> </a:t>
            </a:r>
            <a:br>
              <a:rPr lang="en-US" sz="5400" dirty="0" smtClean="0">
                <a:solidFill>
                  <a:schemeClr val="tx2"/>
                </a:solidFill>
              </a:rPr>
            </a:br>
            <a:r>
              <a:rPr lang="en-US" sz="5400" b="1" dirty="0" smtClean="0">
                <a:solidFill>
                  <a:srgbClr val="152923"/>
                </a:solidFill>
                <a:latin typeface="+mj-lt"/>
              </a:rPr>
              <a:t>INFORMAL</a:t>
            </a:r>
            <a:r>
              <a:rPr lang="en-US" sz="5400" dirty="0" smtClean="0">
                <a:solidFill>
                  <a:srgbClr val="152923"/>
                </a:solidFill>
              </a:rPr>
              <a:t> </a:t>
            </a:r>
            <a:r>
              <a:rPr lang="en-US" sz="5400" dirty="0" smtClean="0">
                <a:solidFill>
                  <a:schemeClr val="tx2"/>
                </a:solidFill>
              </a:rPr>
              <a:t/>
            </a:r>
            <a:br>
              <a:rPr lang="en-US" sz="5400" dirty="0" smtClean="0">
                <a:solidFill>
                  <a:schemeClr val="tx2"/>
                </a:solidFill>
              </a:rPr>
            </a:br>
            <a:r>
              <a:rPr lang="en-US" sz="5400" b="1" dirty="0" smtClean="0">
                <a:solidFill>
                  <a:schemeClr val="tx2"/>
                </a:solidFill>
              </a:rPr>
              <a:t>Pact</a:t>
            </a:r>
            <a:endParaRPr lang="en-US" sz="5400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1" y="5618998"/>
            <a:ext cx="6413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PURPOSE:  Secure Power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66750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0" y="493294"/>
            <a:ext cx="6817789" cy="2009273"/>
          </a:xfrm>
        </p:spPr>
        <p:txBody>
          <a:bodyPr/>
          <a:lstStyle/>
          <a:p>
            <a:r>
              <a:rPr lang="en-US" sz="8800" b="1" dirty="0"/>
              <a:t>Pompey </a:t>
            </a:r>
            <a:r>
              <a:rPr lang="en-US" sz="6600" b="1" dirty="0" smtClean="0"/>
              <a:t/>
            </a:r>
            <a:br>
              <a:rPr lang="en-US" sz="6600" b="1" dirty="0" smtClean="0"/>
            </a:br>
            <a:r>
              <a:rPr lang="en-US" sz="5400" b="1" dirty="0" smtClean="0"/>
              <a:t>“</a:t>
            </a:r>
            <a:r>
              <a:rPr lang="en-US" sz="5400" b="1" dirty="0"/>
              <a:t>the Great”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" y="3384885"/>
            <a:ext cx="6817788" cy="282341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600" b="1" dirty="0" smtClean="0"/>
              <a:t>Successful General</a:t>
            </a:r>
          </a:p>
          <a:p>
            <a:pPr marL="0" indent="0" algn="ctr" eaLnBrk="1" hangingPunct="1">
              <a:buNone/>
            </a:pPr>
            <a:r>
              <a:rPr lang="en-US" sz="1400" b="1" dirty="0" smtClean="0"/>
              <a:t> </a:t>
            </a:r>
          </a:p>
          <a:p>
            <a:pPr marL="0" indent="0" algn="ctr" eaLnBrk="1" hangingPunct="1">
              <a:buNone/>
            </a:pPr>
            <a:r>
              <a:rPr lang="en-US" sz="5400" b="1" dirty="0" err="1" smtClean="0">
                <a:latin typeface="+mj-lt"/>
              </a:rPr>
              <a:t>Optimate</a:t>
            </a:r>
            <a:endParaRPr lang="en-US" sz="3600" b="1" dirty="0">
              <a:latin typeface="+mj-lt"/>
            </a:endParaRPr>
          </a:p>
          <a:p>
            <a:pPr marL="0" indent="0" algn="ctr" eaLnBrk="1" hangingPunct="1">
              <a:buNone/>
            </a:pPr>
            <a:r>
              <a:rPr lang="en-US" b="1" i="1" dirty="0" smtClean="0">
                <a:solidFill>
                  <a:schemeClr val="accent4"/>
                </a:solidFill>
              </a:rPr>
              <a:t>Rival of Caesar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7789" y="0"/>
            <a:ext cx="537421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13871" y="6414921"/>
            <a:ext cx="29338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smtClean="0">
                <a:hlinkClick r:id="rId4"/>
              </a:rPr>
              <a:t>Dion </a:t>
            </a:r>
            <a:r>
              <a:rPr lang="en-US" sz="1400" dirty="0" err="1" smtClean="0">
                <a:hlinkClick r:id="rId4"/>
              </a:rPr>
              <a:t>Hinchcliffe</a:t>
            </a:r>
            <a:r>
              <a:rPr lang="en-US" sz="1400" dirty="0" smtClean="0"/>
              <a:t> (cc 2.0)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2247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4">
                <a:lumMod val="50000"/>
              </a:schemeClr>
            </a:gs>
            <a:gs pos="100000">
              <a:srgbClr val="23453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" y="723900"/>
            <a:ext cx="7188117" cy="2247900"/>
          </a:xfrm>
        </p:spPr>
        <p:txBody>
          <a:bodyPr/>
          <a:lstStyle/>
          <a:p>
            <a:r>
              <a:rPr lang="en-US" sz="4800" b="1" dirty="0" smtClean="0"/>
              <a:t>Marcus </a:t>
            </a:r>
            <a:r>
              <a:rPr lang="en-US" sz="4800" b="1" dirty="0" err="1" smtClean="0"/>
              <a:t>Licinius</a:t>
            </a:r>
            <a:r>
              <a:rPr lang="en-US" sz="4800" b="1" dirty="0" smtClean="0"/>
              <a:t> </a:t>
            </a:r>
            <a:r>
              <a:rPr lang="en-US" sz="9600" b="1" dirty="0" smtClean="0"/>
              <a:t>Crassus</a:t>
            </a:r>
            <a:endParaRPr lang="en-US" sz="96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66750" y="3981450"/>
            <a:ext cx="6248400" cy="18478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000" b="1" dirty="0" smtClean="0"/>
              <a:t>Richest Man in Rome</a:t>
            </a:r>
          </a:p>
          <a:p>
            <a:pPr lvl="1" eaLnBrk="1" hangingPunct="1"/>
            <a:r>
              <a:rPr lang="en-US" sz="3600" b="1" dirty="0" smtClean="0"/>
              <a:t>Real Estate, etc.</a:t>
            </a:r>
          </a:p>
        </p:txBody>
      </p:sp>
      <p:pic>
        <p:nvPicPr>
          <p:cNvPr id="1026" name="Picture 2" descr="File:Marcus Licinius Crassus Louv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8117" y="0"/>
            <a:ext cx="5003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644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0" y="247649"/>
            <a:ext cx="7048500" cy="2775465"/>
          </a:xfrm>
        </p:spPr>
        <p:txBody>
          <a:bodyPr/>
          <a:lstStyle/>
          <a:p>
            <a:r>
              <a:rPr lang="en-US" sz="6000" b="1" dirty="0" smtClean="0"/>
              <a:t>Gaius Julius </a:t>
            </a:r>
            <a:r>
              <a:rPr lang="en-US" sz="10400" b="1" dirty="0" smtClean="0"/>
              <a:t>Caesar</a:t>
            </a:r>
            <a:endParaRPr lang="en-US" sz="10400" b="1" dirty="0"/>
          </a:p>
        </p:txBody>
      </p:sp>
      <p:sp>
        <p:nvSpPr>
          <p:cNvPr id="32772" name="Content Placeholder 2"/>
          <p:cNvSpPr>
            <a:spLocks noGrp="1"/>
          </p:cNvSpPr>
          <p:nvPr>
            <p:ph idx="1"/>
          </p:nvPr>
        </p:nvSpPr>
        <p:spPr>
          <a:xfrm>
            <a:off x="314325" y="3249483"/>
            <a:ext cx="6419850" cy="272123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600" b="1" dirty="0" smtClean="0"/>
              <a:t>Good Name, Bad Finances</a:t>
            </a:r>
          </a:p>
          <a:p>
            <a:pPr marL="0" indent="0" algn="ctr" eaLnBrk="1" hangingPunct="1">
              <a:buNone/>
            </a:pPr>
            <a:r>
              <a:rPr lang="en-US" sz="2400" b="1" i="1" dirty="0" smtClean="0">
                <a:solidFill>
                  <a:schemeClr val="accent4"/>
                </a:solidFill>
              </a:rPr>
              <a:t>Patrician Family, Not Wealthy</a:t>
            </a:r>
          </a:p>
          <a:p>
            <a:pPr marL="0" indent="0" algn="ctr" eaLnBrk="1" hangingPunct="1">
              <a:buNone/>
            </a:pPr>
            <a:endParaRPr lang="en-US" sz="2400" b="1" i="1" dirty="0" smtClean="0"/>
          </a:p>
          <a:p>
            <a:pPr marL="0" indent="0" algn="ctr" eaLnBrk="1" hangingPunct="1">
              <a:buNone/>
            </a:pPr>
            <a:r>
              <a:rPr lang="en-US" sz="5400" b="1" dirty="0" smtClean="0"/>
              <a:t>Marius’ Nephew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6444734"/>
            <a:ext cx="2712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smtClean="0">
                <a:hlinkClick r:id="rId4"/>
              </a:rPr>
              <a:t>Elliott Brown</a:t>
            </a:r>
            <a:r>
              <a:rPr lang="en-US" sz="1400" dirty="0" smtClean="0"/>
              <a:t> (cc 2.0)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6069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756" y="612989"/>
            <a:ext cx="10079440" cy="2362223"/>
          </a:xfrm>
        </p:spPr>
        <p:txBody>
          <a:bodyPr/>
          <a:lstStyle/>
          <a:p>
            <a:pPr algn="l"/>
            <a:r>
              <a:rPr lang="en-US" sz="5400" b="1" dirty="0">
                <a:solidFill>
                  <a:schemeClr val="tx2"/>
                </a:solidFill>
              </a:rPr>
              <a:t>Caesar’s Conquest </a:t>
            </a:r>
            <a:r>
              <a:rPr lang="en-US" sz="5400" b="1" dirty="0" smtClean="0">
                <a:solidFill>
                  <a:schemeClr val="tx2"/>
                </a:solidFill>
              </a:rPr>
              <a:t>of </a:t>
            </a:r>
            <a:r>
              <a:rPr lang="en-US" sz="8800" b="1" dirty="0">
                <a:solidFill>
                  <a:schemeClr val="tx2"/>
                </a:solidFill>
              </a:rPr>
              <a:t>Gaul</a:t>
            </a:r>
            <a:endParaRPr lang="en-US" sz="54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564" y="3291070"/>
            <a:ext cx="6211436" cy="2479071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Caesar gained military glory, popularity, and wealth conquering the </a:t>
            </a:r>
            <a:r>
              <a:rPr lang="en-US" sz="3600" b="1" dirty="0" err="1" smtClean="0">
                <a:solidFill>
                  <a:schemeClr val="tx2"/>
                </a:solidFill>
              </a:rPr>
              <a:t>Gauls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152923"/>
                </a:solidFill>
              </a:rPr>
              <a:t>(modern day France)</a:t>
            </a:r>
            <a:r>
              <a:rPr lang="en-US" sz="3600" b="1" dirty="0" smtClean="0">
                <a:solidFill>
                  <a:schemeClr val="tx2"/>
                </a:solidFill>
              </a:rPr>
              <a:t>.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47" y="1881329"/>
            <a:ext cx="4072817" cy="420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489621" y="1827638"/>
            <a:ext cx="2767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000" b="1" dirty="0">
                <a:solidFill>
                  <a:prstClr val="black"/>
                </a:solidFill>
                <a:cs typeface="Arial" charset="0"/>
              </a:rPr>
              <a:t>58-50 B.C.</a:t>
            </a:r>
          </a:p>
        </p:txBody>
      </p:sp>
    </p:spTree>
    <p:extLst>
      <p:ext uri="{BB962C8B-B14F-4D97-AF65-F5344CB8AC3E}">
        <p14:creationId xmlns:p14="http://schemas.microsoft.com/office/powerpoint/2010/main" val="74790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2" r="-746"/>
          <a:stretch/>
        </p:blipFill>
        <p:spPr bwMode="auto">
          <a:xfrm>
            <a:off x="5152263" y="0"/>
            <a:ext cx="6837529" cy="69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94135"/>
            <a:ext cx="4104290" cy="5975131"/>
          </a:xfrm>
        </p:spPr>
        <p:txBody>
          <a:bodyPr/>
          <a:lstStyle/>
          <a:p>
            <a:r>
              <a:rPr lang="en-US" sz="11500" dirty="0" err="1" smtClean="0">
                <a:solidFill>
                  <a:schemeClr val="tx2"/>
                </a:solidFill>
              </a:rPr>
              <a:t>Veni</a:t>
            </a:r>
            <a:r>
              <a:rPr lang="en-US" sz="11500" dirty="0" smtClean="0">
                <a:solidFill>
                  <a:schemeClr val="tx2"/>
                </a:solidFill>
              </a:rPr>
              <a:t/>
            </a:r>
            <a:br>
              <a:rPr lang="en-US" sz="11500" dirty="0" smtClean="0">
                <a:solidFill>
                  <a:schemeClr val="tx2"/>
                </a:solidFill>
              </a:rPr>
            </a:br>
            <a:r>
              <a:rPr lang="en-US" sz="11500" dirty="0" err="1" smtClean="0">
                <a:solidFill>
                  <a:schemeClr val="tx2"/>
                </a:solidFill>
              </a:rPr>
              <a:t>vidi</a:t>
            </a:r>
            <a:r>
              <a:rPr lang="en-US" sz="11500" dirty="0" smtClean="0">
                <a:solidFill>
                  <a:schemeClr val="tx2"/>
                </a:solidFill>
              </a:rPr>
              <a:t/>
            </a:r>
            <a:br>
              <a:rPr lang="en-US" sz="11500" dirty="0" smtClean="0">
                <a:solidFill>
                  <a:schemeClr val="tx2"/>
                </a:solidFill>
              </a:rPr>
            </a:br>
            <a:r>
              <a:rPr lang="en-US" sz="11500" dirty="0" err="1" smtClean="0">
                <a:solidFill>
                  <a:schemeClr val="tx2"/>
                </a:solidFill>
              </a:rPr>
              <a:t>vici</a:t>
            </a:r>
            <a:endParaRPr lang="en-US" sz="1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98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5823" b="9562"/>
          <a:stretch/>
        </p:blipFill>
        <p:spPr>
          <a:xfrm>
            <a:off x="0" y="-57150"/>
            <a:ext cx="12192000" cy="6953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38101"/>
            <a:ext cx="12192000" cy="6896101"/>
          </a:xfrm>
          <a:prstGeom prst="rect">
            <a:avLst/>
          </a:prstGeom>
          <a:gradFill>
            <a:gsLst>
              <a:gs pos="42000">
                <a:srgbClr val="000000">
                  <a:alpha val="0"/>
                </a:srgbClr>
              </a:gs>
              <a:gs pos="85000">
                <a:srgbClr val="000000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6304" y="4910932"/>
            <a:ext cx="12338304" cy="1143000"/>
          </a:xfrm>
        </p:spPr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Romans Didn’t keep theirs.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85390" y="6492518"/>
            <a:ext cx="20874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 smtClean="0">
                <a:solidFill>
                  <a:srgbClr val="FFFFFF"/>
                </a:solidFill>
                <a:effectLst/>
              </a:rPr>
              <a:t>Photo Credit:  </a:t>
            </a:r>
            <a:r>
              <a:rPr lang="en-US" sz="1200" dirty="0">
                <a:solidFill>
                  <a:srgbClr val="FFFFFF"/>
                </a:solidFill>
                <a:hlinkClick r:id="rId3" tooltip="Attribution / Share Alike"/>
              </a:rPr>
              <a:t>Benson </a:t>
            </a:r>
            <a:r>
              <a:rPr lang="en-US" sz="1200" dirty="0" err="1" smtClean="0">
                <a:solidFill>
                  <a:srgbClr val="FFFFFF"/>
                </a:solidFill>
                <a:hlinkClick r:id="rId3" tooltip="Attribution / Share Alike"/>
              </a:rPr>
              <a:t>Kua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5"/>
          <a:stretch/>
        </p:blipFill>
        <p:spPr bwMode="auto">
          <a:xfrm>
            <a:off x="748352" y="1"/>
            <a:ext cx="10668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1524000" y="630078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Vercingetorix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surrenders to Caesar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, by Lionel Royer.</a:t>
            </a: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748352" y="4355327"/>
            <a:ext cx="5734335" cy="708001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b="1" dirty="0" smtClean="0">
                <a:latin typeface="+mj-lt"/>
              </a:rPr>
              <a:t>Vercingetorix</a:t>
            </a:r>
          </a:p>
        </p:txBody>
      </p:sp>
    </p:spTree>
    <p:extLst>
      <p:ext uri="{BB962C8B-B14F-4D97-AF65-F5344CB8AC3E}">
        <p14:creationId xmlns:p14="http://schemas.microsoft.com/office/powerpoint/2010/main" val="1429306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11" y="274638"/>
            <a:ext cx="11737075" cy="1143000"/>
          </a:xfrm>
        </p:spPr>
        <p:txBody>
          <a:bodyPr/>
          <a:lstStyle/>
          <a:p>
            <a:r>
              <a:rPr lang="en-US" sz="5400" b="1" dirty="0" smtClean="0">
                <a:solidFill>
                  <a:schemeClr val="tx2"/>
                </a:solidFill>
              </a:rPr>
              <a:t>The First Military Memoir</a:t>
            </a:r>
            <a:endParaRPr lang="en-US" sz="54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74460"/>
            <a:ext cx="4658436" cy="4092648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24483E"/>
                </a:solidFill>
              </a:rPr>
              <a:t>Caesar was the first general to write about his own military campaign.</a:t>
            </a:r>
            <a:endParaRPr lang="en-US" sz="4000" b="1" dirty="0">
              <a:solidFill>
                <a:srgbClr val="24483E"/>
              </a:solidFill>
            </a:endParaRPr>
          </a:p>
        </p:txBody>
      </p:sp>
      <p:pic>
        <p:nvPicPr>
          <p:cNvPr id="1026" name="Picture 2" descr="File:Commentarii de Bello Gall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28" y="1686105"/>
            <a:ext cx="60960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576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401" y="1752600"/>
            <a:ext cx="2867969" cy="3659799"/>
          </a:xfrm>
          <a:prstGeom prst="rect">
            <a:avLst/>
          </a:prstGeom>
        </p:spPr>
      </p:pic>
      <p:pic>
        <p:nvPicPr>
          <p:cNvPr id="1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63" y="1758553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9" b="10851"/>
          <a:stretch>
            <a:fillRect/>
          </a:stretch>
        </p:blipFill>
        <p:spPr bwMode="auto">
          <a:xfrm>
            <a:off x="4724400" y="1752600"/>
            <a:ext cx="27572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8253662" y="5562600"/>
            <a:ext cx="2743201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prstClr val="white"/>
                </a:solidFill>
              </a:rPr>
              <a:t>Julius </a:t>
            </a:r>
            <a:r>
              <a:rPr lang="en-US" sz="2800" b="1" dirty="0">
                <a:solidFill>
                  <a:prstClr val="white"/>
                </a:solidFill>
              </a:rPr>
              <a:t>Caesar </a:t>
            </a:r>
            <a:r>
              <a:rPr lang="en-US" b="1" dirty="0">
                <a:solidFill>
                  <a:prstClr val="white"/>
                </a:solidFill>
              </a:rPr>
              <a:t/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sz="2400" b="1" i="1" dirty="0">
                <a:solidFill>
                  <a:prstClr val="white"/>
                </a:solidFill>
              </a:rPr>
              <a:t>(General</a:t>
            </a:r>
            <a:r>
              <a:rPr lang="en-US" sz="2400" i="1" dirty="0">
                <a:solidFill>
                  <a:prstClr val="white"/>
                </a:solidFill>
              </a:rPr>
              <a:t>)</a:t>
            </a: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98401" y="5567829"/>
            <a:ext cx="2867969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G. Pompey</a:t>
            </a:r>
            <a:r>
              <a:rPr lang="en-US" b="1" dirty="0">
                <a:solidFill>
                  <a:prstClr val="white"/>
                </a:solidFill>
              </a:rPr>
              <a:t/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sz="2400" b="1" i="1" dirty="0">
                <a:solidFill>
                  <a:prstClr val="white"/>
                </a:solidFill>
              </a:rPr>
              <a:t>(General</a:t>
            </a:r>
            <a:r>
              <a:rPr lang="en-US" sz="2400" i="1" dirty="0">
                <a:solidFill>
                  <a:prstClr val="white"/>
                </a:solidFill>
              </a:rPr>
              <a:t>)</a:t>
            </a: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38416" y="5562600"/>
            <a:ext cx="2743200" cy="8925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M.L. Crassus</a:t>
            </a:r>
            <a:r>
              <a:rPr lang="en-US" b="1" dirty="0">
                <a:solidFill>
                  <a:prstClr val="black"/>
                </a:solidFill>
              </a:rPr>
              <a:t/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sz="2400" b="1" i="1" dirty="0">
                <a:solidFill>
                  <a:prstClr val="black"/>
                </a:solidFill>
              </a:rPr>
              <a:t>(Rich Guy</a:t>
            </a:r>
            <a:r>
              <a:rPr lang="en-US" sz="2400" i="1" dirty="0">
                <a:solidFill>
                  <a:prstClr val="black"/>
                </a:solidFill>
              </a:rPr>
              <a:t>)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78539" y="5124701"/>
            <a:ext cx="22429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Photo by </a:t>
            </a:r>
            <a:r>
              <a:rPr lang="en-US" sz="1050" dirty="0" smtClean="0">
                <a:hlinkClick r:id="rId8"/>
              </a:rPr>
              <a:t>Dion </a:t>
            </a:r>
            <a:r>
              <a:rPr lang="en-US" sz="1050" dirty="0" err="1" smtClean="0">
                <a:hlinkClick r:id="rId8"/>
              </a:rPr>
              <a:t>Hinchcliffe</a:t>
            </a:r>
            <a:r>
              <a:rPr lang="en-US" sz="1050" dirty="0" smtClean="0"/>
              <a:t> (cc 2.0)</a:t>
            </a:r>
            <a:endParaRPr lang="en-US" sz="105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3496" y="342877"/>
            <a:ext cx="10972800" cy="1143000"/>
          </a:xfrm>
        </p:spPr>
        <p:txBody>
          <a:bodyPr/>
          <a:lstStyle/>
          <a:p>
            <a:pPr algn="l"/>
            <a:r>
              <a:rPr lang="en-US" sz="8000" b="1" dirty="0" smtClean="0">
                <a:solidFill>
                  <a:schemeClr val="accent1">
                    <a:lumMod val="10000"/>
                  </a:schemeClr>
                </a:solidFill>
              </a:rPr>
              <a:t>r.i.p. </a:t>
            </a:r>
            <a:r>
              <a:rPr lang="en-US" sz="8000" b="1" dirty="0" err="1" smtClean="0">
                <a:solidFill>
                  <a:schemeClr val="accent1">
                    <a:lumMod val="10000"/>
                  </a:schemeClr>
                </a:solidFill>
              </a:rPr>
              <a:t>crassus</a:t>
            </a:r>
            <a:endParaRPr lang="en-US" sz="8000" b="1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62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401" y="1752600"/>
            <a:ext cx="2867969" cy="3659799"/>
          </a:xfrm>
          <a:prstGeom prst="rect">
            <a:avLst/>
          </a:prstGeom>
        </p:spPr>
      </p:pic>
      <p:pic>
        <p:nvPicPr>
          <p:cNvPr id="1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63" y="1758553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8253662" y="5562600"/>
            <a:ext cx="2743201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prstClr val="white"/>
                </a:solidFill>
              </a:rPr>
              <a:t>Julius </a:t>
            </a:r>
            <a:r>
              <a:rPr lang="en-US" sz="2800" b="1" dirty="0">
                <a:solidFill>
                  <a:prstClr val="white"/>
                </a:solidFill>
              </a:rPr>
              <a:t>Caesar </a:t>
            </a:r>
            <a:r>
              <a:rPr lang="en-US" b="1" dirty="0">
                <a:solidFill>
                  <a:prstClr val="white"/>
                </a:solidFill>
              </a:rPr>
              <a:t/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sz="2400" b="1" i="1" dirty="0">
                <a:solidFill>
                  <a:prstClr val="white"/>
                </a:solidFill>
              </a:rPr>
              <a:t>(General</a:t>
            </a:r>
            <a:r>
              <a:rPr lang="en-US" sz="2400" i="1" dirty="0">
                <a:solidFill>
                  <a:prstClr val="white"/>
                </a:solidFill>
              </a:rPr>
              <a:t>)</a:t>
            </a: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98401" y="5567829"/>
            <a:ext cx="2867969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G. Pompey</a:t>
            </a:r>
            <a:r>
              <a:rPr lang="en-US" b="1" dirty="0">
                <a:solidFill>
                  <a:prstClr val="white"/>
                </a:solidFill>
              </a:rPr>
              <a:t/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sz="2400" b="1" i="1" dirty="0">
                <a:solidFill>
                  <a:prstClr val="white"/>
                </a:solidFill>
              </a:rPr>
              <a:t>(General</a:t>
            </a:r>
            <a:r>
              <a:rPr lang="en-US" sz="2400" i="1" dirty="0">
                <a:solidFill>
                  <a:prstClr val="white"/>
                </a:solidFill>
              </a:rPr>
              <a:t>)</a:t>
            </a: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78539" y="5124701"/>
            <a:ext cx="22429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Photo by </a:t>
            </a:r>
            <a:r>
              <a:rPr lang="en-US" sz="1050" dirty="0" smtClean="0">
                <a:hlinkClick r:id="rId6"/>
              </a:rPr>
              <a:t>Dion </a:t>
            </a:r>
            <a:r>
              <a:rPr lang="en-US" sz="1050" dirty="0" err="1" smtClean="0">
                <a:hlinkClick r:id="rId6"/>
              </a:rPr>
              <a:t>Hinchcliffe</a:t>
            </a:r>
            <a:r>
              <a:rPr lang="en-US" sz="1050" dirty="0" smtClean="0"/>
              <a:t> (cc 2.0)</a:t>
            </a:r>
            <a:endParaRPr lang="en-US" sz="105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2551" y="342877"/>
            <a:ext cx="11603829" cy="1143000"/>
          </a:xfrm>
        </p:spPr>
        <p:txBody>
          <a:bodyPr/>
          <a:lstStyle/>
          <a:p>
            <a:pPr algn="l"/>
            <a:r>
              <a:rPr lang="en-US" sz="8000" b="1" dirty="0" smtClean="0">
                <a:solidFill>
                  <a:schemeClr val="accent1">
                    <a:lumMod val="10000"/>
                  </a:schemeClr>
                </a:solidFill>
              </a:rPr>
              <a:t>Caesar’s Civil War</a:t>
            </a:r>
            <a:endParaRPr lang="en-US" sz="8000" b="1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5778" y="2597469"/>
            <a:ext cx="321594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i="1" dirty="0" smtClean="0">
                <a:solidFill>
                  <a:prstClr val="black"/>
                </a:solidFill>
              </a:rPr>
              <a:t>VS.</a:t>
            </a:r>
            <a:endParaRPr lang="en-US" sz="13800" b="1" dirty="0"/>
          </a:p>
        </p:txBody>
      </p:sp>
    </p:spTree>
    <p:extLst>
      <p:ext uri="{BB962C8B-B14F-4D97-AF65-F5344CB8AC3E}">
        <p14:creationId xmlns:p14="http://schemas.microsoft.com/office/powerpoint/2010/main" val="1734342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0" y="-19050"/>
            <a:ext cx="12192000" cy="6915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74688"/>
            <a:ext cx="10972800" cy="1143000"/>
          </a:xfrm>
        </p:spPr>
        <p:txBody>
          <a:bodyPr/>
          <a:lstStyle/>
          <a:p>
            <a:pPr algn="r"/>
            <a:r>
              <a:rPr lang="en-US" sz="6000" b="1" dirty="0" smtClean="0">
                <a:solidFill>
                  <a:srgbClr val="3F1320"/>
                </a:solidFill>
              </a:rPr>
              <a:t>Crossing the Rubicon</a:t>
            </a:r>
            <a:endParaRPr lang="en-US" sz="6000" b="1" dirty="0">
              <a:solidFill>
                <a:srgbClr val="3F132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41071" y="6488668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Photo by Adam </a:t>
            </a:r>
            <a:r>
              <a:rPr lang="en-US" dirty="0" err="1" smtClean="0">
                <a:solidFill>
                  <a:schemeClr val="bg1">
                    <a:lumMod val="1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Barhan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(cc 2.0)</a:t>
            </a:r>
            <a:endParaRPr lang="en-US" dirty="0">
              <a:solidFill>
                <a:schemeClr val="bg1">
                  <a:lumMod val="1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0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06" y="346932"/>
            <a:ext cx="5029200" cy="583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46931"/>
            <a:ext cx="6974005" cy="2267931"/>
          </a:xfrm>
        </p:spPr>
        <p:txBody>
          <a:bodyPr/>
          <a:lstStyle/>
          <a:p>
            <a:r>
              <a:rPr lang="en-US" sz="5400" b="1" dirty="0">
                <a:solidFill>
                  <a:schemeClr val="accent1">
                    <a:lumMod val="10000"/>
                  </a:schemeClr>
                </a:solidFill>
              </a:rPr>
              <a:t>Crossing the </a:t>
            </a:r>
            <a:r>
              <a:rPr lang="en-US" sz="7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Rubicon</a:t>
            </a:r>
            <a:endParaRPr lang="en-US" sz="5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4006" y="6177889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Jean Fouquet, </a:t>
            </a:r>
            <a:r>
              <a:rPr lang="en-US" sz="1600" b="1" i="1" dirty="0">
                <a:solidFill>
                  <a:prstClr val="black"/>
                </a:solidFill>
                <a:cs typeface="Arial" charset="0"/>
              </a:rPr>
              <a:t>Caesar Crossing the Rubicon</a:t>
            </a:r>
            <a:endParaRPr lang="en-US" sz="1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2290" y="3143799"/>
            <a:ext cx="4409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>
                <a:solidFill>
                  <a:prstClr val="black"/>
                </a:solidFill>
                <a:cs typeface="Arial" charset="0"/>
              </a:rPr>
              <a:t>POINT OF NO RETURN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798" y="5343874"/>
            <a:ext cx="5738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black"/>
                </a:solidFill>
                <a:cs typeface="Arial" charset="0"/>
              </a:rPr>
              <a:t>By marching into Italy at the head of an army in defiance of the Senate’s orders, Caesar made himself an outlaw and fully committed himself to civil war.</a:t>
            </a:r>
          </a:p>
        </p:txBody>
      </p:sp>
    </p:spTree>
    <p:extLst>
      <p:ext uri="{BB962C8B-B14F-4D97-AF65-F5344CB8AC3E}">
        <p14:creationId xmlns:p14="http://schemas.microsoft.com/office/powerpoint/2010/main" val="1704069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28800" y="990601"/>
            <a:ext cx="1981200" cy="769441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C00000"/>
                </a:solidFill>
                <a:cs typeface="Arial" charset="0"/>
              </a:rPr>
              <a:t>GAUL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00" y="2971801"/>
            <a:ext cx="1905000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C00000"/>
                </a:solidFill>
                <a:cs typeface="Arial" charset="0"/>
              </a:rPr>
              <a:t>ITALY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4582182"/>
            <a:ext cx="1371600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cs typeface="Arial" charset="0"/>
              </a:rPr>
              <a:t>Rome</a:t>
            </a:r>
            <a:endParaRPr lang="en-US" sz="24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00" y="1295402"/>
            <a:ext cx="1752600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cs typeface="Arial" charset="0"/>
              </a:rPr>
              <a:t>Rubicon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6477000" y="4429781"/>
            <a:ext cx="533400" cy="457200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096000" y="2209801"/>
            <a:ext cx="623248" cy="318448"/>
          </a:xfrm>
          <a:custGeom>
            <a:avLst/>
            <a:gdLst>
              <a:gd name="connsiteX0" fmla="*/ 477672 w 477672"/>
              <a:gd name="connsiteY0" fmla="*/ 0 h 163773"/>
              <a:gd name="connsiteX1" fmla="*/ 327546 w 477672"/>
              <a:gd name="connsiteY1" fmla="*/ 13648 h 163773"/>
              <a:gd name="connsiteX2" fmla="*/ 286603 w 477672"/>
              <a:gd name="connsiteY2" fmla="*/ 40944 h 163773"/>
              <a:gd name="connsiteX3" fmla="*/ 218364 w 477672"/>
              <a:gd name="connsiteY3" fmla="*/ 68239 h 163773"/>
              <a:gd name="connsiteX4" fmla="*/ 163773 w 477672"/>
              <a:gd name="connsiteY4" fmla="*/ 81887 h 163773"/>
              <a:gd name="connsiteX5" fmla="*/ 54591 w 477672"/>
              <a:gd name="connsiteY5" fmla="*/ 109182 h 163773"/>
              <a:gd name="connsiteX6" fmla="*/ 40943 w 477672"/>
              <a:gd name="connsiteY6" fmla="*/ 150126 h 163773"/>
              <a:gd name="connsiteX7" fmla="*/ 0 w 477672"/>
              <a:gd name="connsiteY7" fmla="*/ 163773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7672" h="163773">
                <a:moveTo>
                  <a:pt x="477672" y="0"/>
                </a:moveTo>
                <a:cubicBezTo>
                  <a:pt x="427630" y="4549"/>
                  <a:pt x="376679" y="3119"/>
                  <a:pt x="327546" y="13648"/>
                </a:cubicBezTo>
                <a:cubicBezTo>
                  <a:pt x="311508" y="17085"/>
                  <a:pt x="301274" y="33609"/>
                  <a:pt x="286603" y="40944"/>
                </a:cubicBezTo>
                <a:cubicBezTo>
                  <a:pt x="264691" y="51900"/>
                  <a:pt x="241605" y="60492"/>
                  <a:pt x="218364" y="68239"/>
                </a:cubicBezTo>
                <a:cubicBezTo>
                  <a:pt x="200569" y="74170"/>
                  <a:pt x="181808" y="76734"/>
                  <a:pt x="163773" y="81887"/>
                </a:cubicBezTo>
                <a:cubicBezTo>
                  <a:pt x="65857" y="109863"/>
                  <a:pt x="193318" y="81438"/>
                  <a:pt x="54591" y="109182"/>
                </a:cubicBezTo>
                <a:cubicBezTo>
                  <a:pt x="50042" y="122830"/>
                  <a:pt x="51116" y="139953"/>
                  <a:pt x="40943" y="150126"/>
                </a:cubicBezTo>
                <a:cubicBezTo>
                  <a:pt x="30771" y="160298"/>
                  <a:pt x="0" y="163773"/>
                  <a:pt x="0" y="163773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3402806">
            <a:off x="6958809" y="1559090"/>
            <a:ext cx="217203" cy="723035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Curved Left Arrow 15"/>
          <p:cNvSpPr/>
          <p:nvPr/>
        </p:nvSpPr>
        <p:spPr>
          <a:xfrm rot="19833740">
            <a:off x="5941599" y="817402"/>
            <a:ext cx="936252" cy="3886200"/>
          </a:xfrm>
          <a:prstGeom prst="curvedLeftArrow">
            <a:avLst>
              <a:gd name="adj1" fmla="val 22020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609602"/>
            <a:ext cx="851975" cy="154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8" name="TextBox 17"/>
          <p:cNvSpPr txBox="1"/>
          <p:nvPr/>
        </p:nvSpPr>
        <p:spPr>
          <a:xfrm>
            <a:off x="1524000" y="5456002"/>
            <a:ext cx="91440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</a:rPr>
              <a:t>The Senate had only granted Caesar </a:t>
            </a:r>
            <a:r>
              <a:rPr lang="en-US" b="1" i="1" dirty="0">
                <a:solidFill>
                  <a:prstClr val="black"/>
                </a:solidFill>
              </a:rPr>
              <a:t>imperium</a:t>
            </a:r>
            <a:r>
              <a:rPr lang="en-US" b="1" dirty="0">
                <a:solidFill>
                  <a:prstClr val="black"/>
                </a:solidFill>
              </a:rPr>
              <a:t> (the authority to command troops) in the Gallic provinces.  By crossing the Rubicon and entering Italy with an army, Caesar committed treason by  exercising </a:t>
            </a:r>
            <a:r>
              <a:rPr lang="en-US" b="1" i="1" dirty="0">
                <a:solidFill>
                  <a:prstClr val="black"/>
                </a:solidFill>
              </a:rPr>
              <a:t>imperium</a:t>
            </a:r>
            <a:r>
              <a:rPr lang="en-US" b="1" dirty="0">
                <a:solidFill>
                  <a:prstClr val="black"/>
                </a:solidFill>
              </a:rPr>
              <a:t> where he had no authority to do so.</a:t>
            </a:r>
          </a:p>
        </p:txBody>
      </p:sp>
    </p:spTree>
    <p:extLst>
      <p:ext uri="{BB962C8B-B14F-4D97-AF65-F5344CB8AC3E}">
        <p14:creationId xmlns:p14="http://schemas.microsoft.com/office/powerpoint/2010/main" val="3960209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1" r="8383" b="6545"/>
          <a:stretch/>
        </p:blipFill>
        <p:spPr>
          <a:xfrm>
            <a:off x="1021977" y="0"/>
            <a:ext cx="1117002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33367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1" y="4718300"/>
            <a:ext cx="6914147" cy="1143000"/>
          </a:xfrm>
        </p:spPr>
        <p:txBody>
          <a:bodyPr/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Die is Cast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54716" y="6502097"/>
            <a:ext cx="2605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Photo Credit: </a:t>
            </a:r>
            <a:r>
              <a:rPr lang="en-US" sz="1400" dirty="0">
                <a:hlinkClick r:id="rId4"/>
              </a:rPr>
              <a:t>Amy the </a:t>
            </a:r>
            <a:r>
              <a:rPr lang="en-US" sz="1400" dirty="0" smtClean="0">
                <a:hlinkClick r:id="rId4"/>
              </a:rPr>
              <a:t>Nurse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476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31.media.tumblr.com/62c1967ada236086cef411b26557c224/tumblr_mj7v5c00px1rqqedro1_12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8126"/>
            <a:ext cx="12192000" cy="694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47346" y="254418"/>
            <a:ext cx="3331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Adolphe</a:t>
            </a:r>
            <a:r>
              <a:rPr lang="en-US" dirty="0" smtClean="0"/>
              <a:t> </a:t>
            </a:r>
            <a:r>
              <a:rPr lang="en-US" dirty="0" err="1"/>
              <a:t>Yvon</a:t>
            </a:r>
            <a:r>
              <a:rPr lang="en-US" dirty="0"/>
              <a:t>. </a:t>
            </a:r>
            <a:r>
              <a:rPr lang="en-US" i="1" dirty="0"/>
              <a:t>Caesar</a:t>
            </a:r>
            <a:r>
              <a:rPr lang="en-US" dirty="0"/>
              <a:t> (1875) </a:t>
            </a:r>
          </a:p>
        </p:txBody>
      </p:sp>
    </p:spTree>
    <p:extLst>
      <p:ext uri="{BB962C8B-B14F-4D97-AF65-F5344CB8AC3E}">
        <p14:creationId xmlns:p14="http://schemas.microsoft.com/office/powerpoint/2010/main" val="282027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052" y="381000"/>
            <a:ext cx="11308347" cy="990600"/>
          </a:xfrm>
        </p:spPr>
        <p:txBody>
          <a:bodyPr/>
          <a:lstStyle/>
          <a:p>
            <a:pPr algn="l"/>
            <a:r>
              <a:rPr lang="en-US" sz="6900" b="1" dirty="0"/>
              <a:t>Battle of Pharsalus</a:t>
            </a:r>
          </a:p>
        </p:txBody>
      </p:sp>
      <p:pic>
        <p:nvPicPr>
          <p:cNvPr id="7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69" y="2667000"/>
            <a:ext cx="4562642" cy="342198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9" y="1828800"/>
            <a:ext cx="4937324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417553" y="1638300"/>
            <a:ext cx="588611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Arial" charset="0"/>
              </a:rPr>
              <a:t>Caesar defeats Pompey</a:t>
            </a:r>
          </a:p>
        </p:txBody>
      </p:sp>
    </p:spTree>
    <p:extLst>
      <p:ext uri="{BB962C8B-B14F-4D97-AF65-F5344CB8AC3E}">
        <p14:creationId xmlns:p14="http://schemas.microsoft.com/office/powerpoint/2010/main" val="991351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83" y="0"/>
            <a:ext cx="9184106" cy="688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183" y="4614626"/>
            <a:ext cx="9184106" cy="1143000"/>
          </a:xfrm>
        </p:spPr>
        <p:txBody>
          <a:bodyPr/>
          <a:lstStyle/>
          <a:p>
            <a:r>
              <a:rPr lang="en-US" sz="4000" dirty="0" smtClean="0"/>
              <a:t>The Gracchi:  A Turning Point</a:t>
            </a:r>
            <a:endParaRPr lang="en-US" sz="4000" dirty="0"/>
          </a:p>
        </p:txBody>
      </p:sp>
      <p:pic>
        <p:nvPicPr>
          <p:cNvPr id="1030" name="Picture 6" descr="Creative Commons Licen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668" y="6487192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13289" y="6130549"/>
            <a:ext cx="14787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hlinkClick r:id="rId5"/>
              </a:rPr>
              <a:t>Mary </a:t>
            </a:r>
            <a:r>
              <a:rPr lang="en-US" sz="1400" dirty="0" err="1">
                <a:solidFill>
                  <a:srgbClr val="FFFFFF"/>
                </a:solidFill>
                <a:hlinkClick r:id="rId5"/>
              </a:rPr>
              <a:t>Harrsch</a:t>
            </a:r>
            <a:endParaRPr lang="en-US" sz="1400" b="0" i="0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3033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0260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SF116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3" y="-130630"/>
            <a:ext cx="12311169" cy="705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170" y="5042581"/>
            <a:ext cx="9350829" cy="86836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i="1" dirty="0" smtClean="0">
                <a:solidFill>
                  <a:schemeClr val="bg2"/>
                </a:solidFill>
              </a:rPr>
              <a:t>“They would have it thus.”</a:t>
            </a:r>
            <a:endParaRPr lang="en-US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304" y="725022"/>
            <a:ext cx="6678304" cy="2579652"/>
          </a:xfrm>
        </p:spPr>
        <p:txBody>
          <a:bodyPr/>
          <a:lstStyle/>
          <a:p>
            <a:r>
              <a:rPr lang="en-US" sz="8000" b="1" dirty="0" smtClean="0">
                <a:solidFill>
                  <a:schemeClr val="accent1">
                    <a:lumMod val="10000"/>
                  </a:schemeClr>
                </a:solidFill>
              </a:rPr>
              <a:t>ANOTHER MEMOIR</a:t>
            </a:r>
            <a:endParaRPr lang="en-US" sz="8000" b="1" dirty="0">
              <a:solidFill>
                <a:schemeClr val="accent1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86395"/>
            <a:ext cx="3657599" cy="593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24395" y="4076446"/>
            <a:ext cx="5994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24483E"/>
                </a:solidFill>
              </a:rPr>
              <a:t>Caesar wrote another self-glorifying account of his civil war with Pompey.</a:t>
            </a:r>
            <a:endParaRPr lang="en-US" sz="3200" b="1" i="1" dirty="0">
              <a:solidFill>
                <a:srgbClr val="2448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9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267200" y="6553200"/>
            <a:ext cx="640080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Courtesy of the United States Military Academy Department of History.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86551" y="150128"/>
            <a:ext cx="8499143" cy="1143000"/>
          </a:xfrm>
          <a:solidFill>
            <a:schemeClr val="bg1"/>
          </a:solidFill>
          <a:effectLst>
            <a:softEdge rad="127000"/>
          </a:effectLst>
        </p:spPr>
        <p:txBody>
          <a:bodyPr/>
          <a:lstStyle/>
          <a:p>
            <a:r>
              <a:rPr lang="en-US" sz="5400" b="1" dirty="0">
                <a:solidFill>
                  <a:schemeClr val="tx2"/>
                </a:solidFill>
              </a:rPr>
              <a:t>After Pharsalus</a:t>
            </a:r>
          </a:p>
        </p:txBody>
      </p:sp>
      <p:sp>
        <p:nvSpPr>
          <p:cNvPr id="8" name="Donut 7"/>
          <p:cNvSpPr/>
          <p:nvPr/>
        </p:nvSpPr>
        <p:spPr>
          <a:xfrm>
            <a:off x="7620000" y="4724400"/>
            <a:ext cx="2971800" cy="1905000"/>
          </a:xfrm>
          <a:prstGeom prst="donut">
            <a:avLst>
              <a:gd name="adj" fmla="val 48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4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400800" cy="2189328"/>
          </a:xfrm>
        </p:spPr>
        <p:txBody>
          <a:bodyPr/>
          <a:lstStyle/>
          <a:p>
            <a:r>
              <a:rPr lang="en-US" sz="8000" b="1" dirty="0">
                <a:solidFill>
                  <a:schemeClr val="tx2"/>
                </a:solidFill>
              </a:rPr>
              <a:t>Caesar </a:t>
            </a:r>
            <a:br>
              <a:rPr lang="en-US" sz="8000" b="1" dirty="0">
                <a:solidFill>
                  <a:schemeClr val="tx2"/>
                </a:solidFill>
              </a:rPr>
            </a:br>
            <a:r>
              <a:rPr lang="en-US" sz="6000" b="1" dirty="0">
                <a:solidFill>
                  <a:schemeClr val="tx2"/>
                </a:solidFill>
                <a:latin typeface="+mn-lt"/>
              </a:rPr>
              <a:t>in Egypt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>
            <a:fillRect/>
          </a:stretch>
        </p:blipFill>
        <p:spPr bwMode="auto">
          <a:xfrm>
            <a:off x="6441156" y="0"/>
            <a:ext cx="57508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717206" y="6441745"/>
            <a:ext cx="24884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2"/>
                </a:solidFill>
                <a:cs typeface="Arial" charset="0"/>
              </a:rPr>
              <a:t>Jean-</a:t>
            </a:r>
            <a:r>
              <a:rPr lang="en-US" sz="1050" dirty="0" err="1">
                <a:solidFill>
                  <a:schemeClr val="tx2"/>
                </a:solidFill>
                <a:cs typeface="Arial" charset="0"/>
              </a:rPr>
              <a:t>Léon</a:t>
            </a:r>
            <a:r>
              <a:rPr lang="en-US" sz="1050" dirty="0">
                <a:solidFill>
                  <a:schemeClr val="tx2"/>
                </a:solidFill>
                <a:cs typeface="Arial" charset="0"/>
              </a:rPr>
              <a:t> Gérôme</a:t>
            </a:r>
            <a:br>
              <a:rPr lang="en-US" sz="1050" dirty="0">
                <a:solidFill>
                  <a:schemeClr val="tx2"/>
                </a:solidFill>
                <a:cs typeface="Arial" charset="0"/>
              </a:rPr>
            </a:br>
            <a:r>
              <a:rPr lang="en-US" sz="1050" i="1" dirty="0">
                <a:solidFill>
                  <a:schemeClr val="tx2"/>
                </a:solidFill>
                <a:cs typeface="Arial" charset="0"/>
              </a:rPr>
              <a:t>Cleopatra and Julius Caesar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5901" y="2545438"/>
            <a:ext cx="335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cs typeface="Arial" charset="0"/>
              </a:rPr>
              <a:t>Cleopatra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prstClr val="black"/>
                </a:solidFill>
                <a:cs typeface="Arial" charset="0"/>
              </a:rPr>
              <a:t>Queen of Egypt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>
                <a:solidFill>
                  <a:prstClr val="black"/>
                </a:solidFill>
                <a:cs typeface="Arial" charset="0"/>
              </a:rPr>
              <a:t>Caesar’s Mistress</a:t>
            </a:r>
          </a:p>
        </p:txBody>
      </p:sp>
      <p:pic>
        <p:nvPicPr>
          <p:cNvPr id="8195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7692"/>
          <a:stretch>
            <a:fillRect/>
          </a:stretch>
        </p:blipFill>
        <p:spPr bwMode="auto">
          <a:xfrm>
            <a:off x="1676401" y="4460727"/>
            <a:ext cx="2971801" cy="203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60880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:Fasces lictoria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24462" y="2361063"/>
            <a:ext cx="1566866" cy="418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commons/1/15/Giulio-cesare-enhanced_1-800x1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89280" cy="686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789280" y="709684"/>
            <a:ext cx="8402720" cy="1143000"/>
          </a:xfrm>
        </p:spPr>
        <p:txBody>
          <a:bodyPr/>
          <a:lstStyle/>
          <a:p>
            <a:pPr eaLnBrk="1" hangingPunct="1"/>
            <a:r>
              <a:rPr lang="en-US" sz="9600" b="1" dirty="0">
                <a:solidFill>
                  <a:schemeClr val="tx2"/>
                </a:solidFill>
              </a:rPr>
              <a:t>DICTATOR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545" y="2702860"/>
            <a:ext cx="4580631" cy="27432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8000" b="1" dirty="0" smtClean="0">
                <a:solidFill>
                  <a:srgbClr val="24483E"/>
                </a:solidFill>
              </a:rPr>
              <a:t>FOR 10 YEARS</a:t>
            </a:r>
            <a:endParaRPr lang="en-US" sz="8000" b="1" dirty="0">
              <a:solidFill>
                <a:srgbClr val="2448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88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1/15/Giulio-cesare-enhanced_1-800x1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85" y="1745188"/>
            <a:ext cx="2149666" cy="389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255496"/>
            <a:ext cx="12192000" cy="1361176"/>
          </a:xfrm>
        </p:spPr>
        <p:txBody>
          <a:bodyPr/>
          <a:lstStyle/>
          <a:p>
            <a:pPr eaLnBrk="1" hangingPunct="1"/>
            <a:r>
              <a:rPr lang="en-US" sz="8000" b="1" dirty="0" smtClean="0">
                <a:solidFill>
                  <a:schemeClr val="tx2"/>
                </a:solidFill>
              </a:rPr>
              <a:t>Julian Calendar</a:t>
            </a:r>
            <a:endParaRPr lang="en-US" sz="8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68788"/>
            <a:ext cx="12191999" cy="1089211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b="1" i="1" dirty="0" smtClean="0">
                <a:solidFill>
                  <a:schemeClr val="tx2"/>
                </a:solidFill>
              </a:rPr>
              <a:t>Used in Europe until the 16</a:t>
            </a:r>
            <a:r>
              <a:rPr lang="en-US" b="1" i="1" baseline="30000" dirty="0" smtClean="0">
                <a:solidFill>
                  <a:schemeClr val="tx2"/>
                </a:solidFill>
              </a:rPr>
              <a:t>th</a:t>
            </a:r>
            <a:r>
              <a:rPr lang="en-US" b="1" i="1" dirty="0" smtClean="0">
                <a:solidFill>
                  <a:schemeClr val="tx2"/>
                </a:solidFill>
              </a:rPr>
              <a:t> century.</a:t>
            </a:r>
            <a:endParaRPr lang="en-US" b="1" i="1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50" y="1751142"/>
            <a:ext cx="5468137" cy="39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6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1/15/Giulio-cesare-enhanced_1-800x1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89280" cy="686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789280" y="914404"/>
            <a:ext cx="8402720" cy="1143000"/>
          </a:xfrm>
        </p:spPr>
        <p:txBody>
          <a:bodyPr/>
          <a:lstStyle/>
          <a:p>
            <a:pPr eaLnBrk="1" hangingPunct="1"/>
            <a:r>
              <a:rPr lang="en-US" sz="9200" b="1" dirty="0" smtClean="0">
                <a:solidFill>
                  <a:schemeClr val="tx2"/>
                </a:solidFill>
              </a:rPr>
              <a:t>CLEMENTIA</a:t>
            </a:r>
            <a:endParaRPr lang="en-US" sz="9200" b="1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89280" y="3706971"/>
            <a:ext cx="8402720" cy="1499573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strike="sngStrike" dirty="0" smtClean="0">
                <a:solidFill>
                  <a:srgbClr val="23453B"/>
                </a:solidFill>
              </a:rPr>
              <a:t>Proscriptions</a:t>
            </a:r>
            <a:endParaRPr lang="en-US" sz="7200" b="1" strike="sngStrike" dirty="0">
              <a:solidFill>
                <a:srgbClr val="2345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33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:Fasces lictoria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24462" y="2361063"/>
            <a:ext cx="1566866" cy="418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commons/1/15/Giulio-cesare-enhanced_1-800x1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89280" cy="686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789280" y="709684"/>
            <a:ext cx="8402720" cy="1143000"/>
          </a:xfrm>
        </p:spPr>
        <p:txBody>
          <a:bodyPr/>
          <a:lstStyle/>
          <a:p>
            <a:pPr eaLnBrk="1" hangingPunct="1"/>
            <a:r>
              <a:rPr lang="en-US" sz="9600" b="1" dirty="0">
                <a:solidFill>
                  <a:schemeClr val="tx2"/>
                </a:solidFill>
              </a:rPr>
              <a:t>DICTATOR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545" y="2562368"/>
            <a:ext cx="4580631" cy="39886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6600" b="1" dirty="0" smtClean="0">
                <a:solidFill>
                  <a:srgbClr val="24483E"/>
                </a:solidFill>
              </a:rPr>
              <a:t>FOR </a:t>
            </a:r>
            <a:r>
              <a:rPr lang="en-US" sz="11500" b="1" dirty="0" smtClean="0">
                <a:solidFill>
                  <a:srgbClr val="24483E"/>
                </a:solidFill>
              </a:rPr>
              <a:t>LIFE</a:t>
            </a:r>
            <a:endParaRPr lang="en-US" sz="8000" b="1" dirty="0">
              <a:solidFill>
                <a:srgbClr val="2448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82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3.roosterteeth.com/images/jeff4b72f8cec5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0" y="0"/>
            <a:ext cx="11884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10058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Hands OFF!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7" name="Rectangle 6">
            <a:hlinkClick r:id="rId3"/>
          </p:cNvPr>
          <p:cNvSpPr/>
          <p:nvPr/>
        </p:nvSpPr>
        <p:spPr>
          <a:xfrm>
            <a:off x="644102" y="5393980"/>
            <a:ext cx="6086923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dirty="0" smtClean="0">
                <a:hlinkClick r:id="rId3"/>
              </a:rPr>
              <a:t>http://www.youtube.com</a:t>
            </a:r>
            <a:r>
              <a:rPr lang="en-US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6123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2" y="290679"/>
            <a:ext cx="5406189" cy="1778751"/>
          </a:xfrm>
        </p:spPr>
        <p:txBody>
          <a:bodyPr/>
          <a:lstStyle/>
          <a:p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Political Violence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2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Portrait Brutus Massim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94" y="0"/>
            <a:ext cx="4535606" cy="686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5852"/>
            <a:ext cx="7656394" cy="2406315"/>
          </a:xfrm>
        </p:spPr>
        <p:txBody>
          <a:bodyPr/>
          <a:lstStyle/>
          <a:p>
            <a:r>
              <a:rPr lang="en-US" sz="5400" b="1" dirty="0">
                <a:solidFill>
                  <a:schemeClr val="accent6"/>
                </a:solidFill>
              </a:rPr>
              <a:t>Marcus </a:t>
            </a:r>
            <a:r>
              <a:rPr lang="en-US" sz="5400" b="1" dirty="0" err="1">
                <a:solidFill>
                  <a:schemeClr val="accent6"/>
                </a:solidFill>
              </a:rPr>
              <a:t>Junius</a:t>
            </a:r>
            <a:r>
              <a:rPr lang="en-US" sz="5400" b="1" dirty="0">
                <a:solidFill>
                  <a:schemeClr val="accent6"/>
                </a:solidFill>
              </a:rPr>
              <a:t> </a:t>
            </a:r>
            <a:r>
              <a:rPr lang="en-US" sz="9600" b="1" dirty="0">
                <a:solidFill>
                  <a:schemeClr val="tx2"/>
                </a:solidFill>
              </a:rPr>
              <a:t>Brutus</a:t>
            </a:r>
            <a:endParaRPr lang="en-US" sz="54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701" y="3879526"/>
            <a:ext cx="5540991" cy="1734224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23453B"/>
                </a:solidFill>
              </a:rPr>
              <a:t>Caesar viewed him like a son.</a:t>
            </a:r>
            <a:endParaRPr lang="en-US" sz="4400" b="1" dirty="0">
              <a:solidFill>
                <a:srgbClr val="23453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60307" y="5290585"/>
            <a:ext cx="391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BRVTVS</a:t>
            </a:r>
            <a:endParaRPr lang="en-US" sz="2000" b="1" dirty="0">
              <a:solidFill>
                <a:prstClr val="black"/>
              </a:solidFill>
              <a:latin typeface="Perpetu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03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Portrait Brutus Massim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94" y="0"/>
            <a:ext cx="4535606" cy="686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6695"/>
            <a:ext cx="7656394" cy="1636293"/>
          </a:xfrm>
        </p:spPr>
        <p:txBody>
          <a:bodyPr/>
          <a:lstStyle/>
          <a:p>
            <a:r>
              <a:rPr lang="en-US" sz="7200" b="1" dirty="0" err="1" smtClean="0">
                <a:solidFill>
                  <a:schemeClr val="accent6"/>
                </a:solidFill>
              </a:rPr>
              <a:t>Liberatores</a:t>
            </a:r>
            <a:endParaRPr lang="en-US" sz="7200" b="1" dirty="0">
              <a:solidFill>
                <a:schemeClr val="tx2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57702" y="3556361"/>
            <a:ext cx="5540991" cy="1734224"/>
          </a:xfrm>
        </p:spPr>
        <p:txBody>
          <a:bodyPr/>
          <a:lstStyle/>
          <a:p>
            <a:pPr marL="0" indent="0">
              <a:buNone/>
            </a:pPr>
            <a:r>
              <a:rPr lang="en-US" sz="4000" b="1" i="1" dirty="0" smtClean="0">
                <a:solidFill>
                  <a:srgbClr val="23453B"/>
                </a:solidFill>
              </a:rPr>
              <a:t>Brutus was a leader in a plot to execute Caesar as a tyrant..</a:t>
            </a:r>
            <a:endParaRPr lang="en-US" sz="4000" b="1" i="1" dirty="0">
              <a:solidFill>
                <a:srgbClr val="23453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60307" y="5290585"/>
            <a:ext cx="391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BRVTVS</a:t>
            </a:r>
            <a:endParaRPr lang="en-US" sz="2000" b="1" dirty="0">
              <a:solidFill>
                <a:prstClr val="black"/>
              </a:solidFill>
              <a:latin typeface="Perpetua" pitchFamily="18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3287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3453B"/>
                </a:solidFill>
              </a:rPr>
              <a:t>Classical Numismatic Group, Inc. </a:t>
            </a:r>
            <a:r>
              <a:rPr lang="en-US" sz="1200" dirty="0">
                <a:solidFill>
                  <a:srgbClr val="23453B"/>
                </a:solidFill>
                <a:hlinkClick r:id="rId4"/>
              </a:rPr>
              <a:t>http://</a:t>
            </a:r>
            <a:r>
              <a:rPr lang="en-US" sz="1200" dirty="0" smtClean="0">
                <a:solidFill>
                  <a:srgbClr val="23453B"/>
                </a:solidFill>
                <a:hlinkClick r:id="rId4"/>
              </a:rPr>
              <a:t>www.cngcoins.com</a:t>
            </a:r>
            <a:r>
              <a:rPr lang="en-US" sz="1200" dirty="0" smtClean="0">
                <a:solidFill>
                  <a:srgbClr val="23453B"/>
                </a:solidFill>
              </a:rPr>
              <a:t> </a:t>
            </a:r>
            <a:endParaRPr lang="en-US" sz="1200" dirty="0">
              <a:solidFill>
                <a:srgbClr val="2345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14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Just as Cute As Caesar…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365244" y="5925252"/>
            <a:ext cx="412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youtu.be/6ovOboVwB7g?t=26s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 descr="http://4.bp.blogspot.com/_toFzqagMF84/S-ZGUK5_rrI/AAAAAAAAB-Q/tC_WSF81lmQ/s1600/New+Picture+(2).bmp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65" y="1768621"/>
            <a:ext cx="7179623" cy="40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63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679"/>
            <a:ext cx="10972800" cy="4076645"/>
          </a:xfrm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BEWARE</a:t>
            </a:r>
            <a:r>
              <a:rPr lang="en-US" sz="16600" b="1" dirty="0" smtClean="0">
                <a:ln w="11430"/>
                <a:gradFill>
                  <a:gsLst>
                    <a:gs pos="0">
                      <a:srgbClr val="E2BCB8">
                        <a:tint val="70000"/>
                        <a:satMod val="245000"/>
                      </a:srgbClr>
                    </a:gs>
                    <a:gs pos="75000">
                      <a:srgbClr val="E2BCB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2BCB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/>
              </a:rPr>
              <a:t> </a:t>
            </a:r>
            <a:r>
              <a:rPr lang="en-US" sz="13800" b="1" dirty="0" smtClean="0">
                <a:ln w="11430"/>
                <a:gradFill>
                  <a:gsLst>
                    <a:gs pos="0">
                      <a:srgbClr val="E2BCB8">
                        <a:tint val="70000"/>
                        <a:satMod val="245000"/>
                      </a:srgbClr>
                    </a:gs>
                    <a:gs pos="75000">
                      <a:srgbClr val="E2BCB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2BCB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/>
              </a:rPr>
              <a:t/>
            </a:r>
            <a:br>
              <a:rPr lang="en-US" sz="13800" b="1" dirty="0" smtClean="0">
                <a:ln w="11430"/>
                <a:gradFill>
                  <a:gsLst>
                    <a:gs pos="0">
                      <a:srgbClr val="E2BCB8">
                        <a:tint val="70000"/>
                        <a:satMod val="245000"/>
                      </a:srgbClr>
                    </a:gs>
                    <a:gs pos="75000">
                      <a:srgbClr val="E2BCB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2BCB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/>
              </a:rPr>
            </a:br>
            <a:r>
              <a:rPr lang="en-US" sz="6600" b="1" dirty="0" smtClean="0">
                <a:ln w="11430"/>
                <a:gradFill>
                  <a:gsLst>
                    <a:gs pos="0">
                      <a:srgbClr val="E2BCB8">
                        <a:tint val="70000"/>
                        <a:satMod val="245000"/>
                      </a:srgbClr>
                    </a:gs>
                    <a:gs pos="75000">
                      <a:srgbClr val="E2BCB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2BCB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/>
              </a:rPr>
              <a:t>the Ides of March.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4360113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3/15/44 B.C.</a:t>
            </a:r>
          </a:p>
        </p:txBody>
      </p:sp>
    </p:spTree>
    <p:extLst>
      <p:ext uri="{BB962C8B-B14F-4D97-AF65-F5344CB8AC3E}">
        <p14:creationId xmlns:p14="http://schemas.microsoft.com/office/powerpoint/2010/main" val="3868819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9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4800600" y="6457950"/>
            <a:ext cx="7372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i="1" dirty="0">
                <a:cs typeface="Arial" charset="0"/>
              </a:rPr>
              <a:t>Morte di Giulio Cesare</a:t>
            </a:r>
            <a:r>
              <a:rPr lang="it-IT" sz="1400" b="1" dirty="0">
                <a:cs typeface="Arial" charset="0"/>
              </a:rPr>
              <a:t> (Death of Caesar) by Vincenzo Camuccini</a:t>
            </a:r>
            <a:endParaRPr lang="en-US" sz="1400" b="1" dirty="0">
              <a:cs typeface="Arial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409700" y="3105149"/>
            <a:ext cx="2000250" cy="1200151"/>
          </a:xfrm>
          <a:prstGeom prst="wedgeRoundRectCallout">
            <a:avLst>
              <a:gd name="adj1" fmla="val 78812"/>
              <a:gd name="adj2" fmla="val 54095"/>
              <a:gd name="adj3" fmla="val 16667"/>
            </a:avLst>
          </a:prstGeom>
          <a:ln/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prstClr val="white"/>
                </a:solidFill>
              </a:rPr>
              <a:t>Et </a:t>
            </a:r>
            <a:r>
              <a:rPr lang="en-US" sz="3600" b="1" i="1" dirty="0" err="1">
                <a:solidFill>
                  <a:prstClr val="white"/>
                </a:solidFill>
              </a:rPr>
              <a:t>tu</a:t>
            </a:r>
            <a:r>
              <a:rPr lang="en-US" sz="3600" b="1" i="1" dirty="0">
                <a:solidFill>
                  <a:prstClr val="white"/>
                </a:solidFill>
              </a:rPr>
              <a:t>, Brute?</a:t>
            </a:r>
          </a:p>
        </p:txBody>
      </p:sp>
    </p:spTree>
    <p:extLst>
      <p:ext uri="{BB962C8B-B14F-4D97-AF65-F5344CB8AC3E}">
        <p14:creationId xmlns:p14="http://schemas.microsoft.com/office/powerpoint/2010/main" val="160915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360435"/>
            <a:ext cx="121920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chemeClr val="bg1">
                    <a:lumMod val="25000"/>
                  </a:schemeClr>
                </a:solidFill>
              </a:rPr>
              <a:t>The Second Triumvirate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911" y="1845564"/>
            <a:ext cx="262128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6" y="1845564"/>
            <a:ext cx="26857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File:Marcus Aemilius Lepid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1" y="1797938"/>
            <a:ext cx="3819525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24694" y="6476488"/>
            <a:ext cx="3470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663366"/>
                </a:solidFill>
              </a:rPr>
              <a:t>Lepidus Coin Credit: CNG coins (cc 2.0)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8362950" y="5372100"/>
            <a:ext cx="3486150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Octavian Caesar </a:t>
            </a:r>
            <a:r>
              <a:rPr lang="en-US" b="1" dirty="0">
                <a:solidFill>
                  <a:prstClr val="white"/>
                </a:solidFill>
              </a:rPr>
              <a:t/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sz="2400" b="1" i="1" dirty="0">
                <a:solidFill>
                  <a:prstClr val="white"/>
                </a:solidFill>
              </a:rPr>
              <a:t>(Caesar’s Heir</a:t>
            </a:r>
            <a:r>
              <a:rPr lang="en-US" sz="2400" i="1" dirty="0">
                <a:solidFill>
                  <a:prstClr val="white"/>
                </a:solidFill>
              </a:rPr>
              <a:t>)</a:t>
            </a: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5300" y="5372100"/>
            <a:ext cx="3486150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Marcus Antonius </a:t>
            </a:r>
            <a:r>
              <a:rPr lang="en-US" sz="2400" b="1" i="1" dirty="0">
                <a:solidFill>
                  <a:prstClr val="white"/>
                </a:solidFill>
              </a:rPr>
              <a:t>(Caesar’s General</a:t>
            </a:r>
            <a:r>
              <a:rPr lang="en-US" sz="2400" i="1" dirty="0">
                <a:solidFill>
                  <a:prstClr val="white"/>
                </a:solidFill>
              </a:rPr>
              <a:t>)</a:t>
            </a: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57698" y="5372100"/>
            <a:ext cx="3486150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M. Lepidus</a:t>
            </a:r>
            <a:br>
              <a:rPr lang="en-US" sz="2800" b="1" dirty="0">
                <a:solidFill>
                  <a:prstClr val="white"/>
                </a:solidFill>
              </a:rPr>
            </a:br>
            <a:r>
              <a:rPr lang="en-US" sz="2400" b="1" i="1" dirty="0">
                <a:solidFill>
                  <a:prstClr val="white"/>
                </a:solidFill>
              </a:rPr>
              <a:t>(Caesar’s General)</a:t>
            </a:r>
          </a:p>
        </p:txBody>
      </p:sp>
    </p:spTree>
    <p:extLst>
      <p:ext uri="{BB962C8B-B14F-4D97-AF65-F5344CB8AC3E}">
        <p14:creationId xmlns:p14="http://schemas.microsoft.com/office/powerpoint/2010/main" val="2222849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822" y="2061380"/>
            <a:ext cx="4435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</a:rPr>
              <a:t>A</a:t>
            </a:r>
            <a:r>
              <a:rPr lang="en-US" sz="6000" dirty="0" smtClean="0">
                <a:solidFill>
                  <a:schemeClr val="tx2"/>
                </a:solidFill>
              </a:rPr>
              <a:t> </a:t>
            </a:r>
            <a:br>
              <a:rPr lang="en-US" sz="6000" dirty="0" smtClean="0">
                <a:solidFill>
                  <a:schemeClr val="tx2"/>
                </a:solidFill>
              </a:rPr>
            </a:br>
            <a:r>
              <a:rPr lang="en-US" sz="6000" b="1" dirty="0" smtClean="0">
                <a:solidFill>
                  <a:srgbClr val="152923"/>
                </a:solidFill>
                <a:latin typeface="+mj-lt"/>
              </a:rPr>
              <a:t>FORMAL</a:t>
            </a:r>
            <a:r>
              <a:rPr lang="en-US" sz="6000" dirty="0" smtClean="0">
                <a:solidFill>
                  <a:schemeClr val="tx2"/>
                </a:solidFill>
              </a:rPr>
              <a:t/>
            </a:r>
            <a:br>
              <a:rPr lang="en-US" sz="6000" dirty="0" smtClean="0">
                <a:solidFill>
                  <a:schemeClr val="tx2"/>
                </a:solidFill>
              </a:rPr>
            </a:br>
            <a:r>
              <a:rPr lang="en-US" sz="6000" b="1" dirty="0" smtClean="0">
                <a:solidFill>
                  <a:schemeClr val="tx2"/>
                </a:solidFill>
              </a:rPr>
              <a:t>Pact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1" y="5618998"/>
            <a:ext cx="66367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PURPOSE:  Avenge Caesar</a:t>
            </a:r>
            <a:endParaRPr lang="en-US" sz="3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360435"/>
            <a:ext cx="121920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chemeClr val="bg1">
                    <a:lumMod val="25000"/>
                  </a:schemeClr>
                </a:solidFill>
              </a:rPr>
              <a:t>The Second Triumvirate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611" y="1845564"/>
            <a:ext cx="262128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47" y="1845564"/>
            <a:ext cx="26857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File:Marcus Aemilius Lepid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27" y="4028771"/>
            <a:ext cx="2784384" cy="254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9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9/9a/M-T-Cicero.jpg/640px-M-T-Cice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3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066413" y="944449"/>
            <a:ext cx="7125587" cy="1143000"/>
          </a:xfrm>
        </p:spPr>
        <p:txBody>
          <a:bodyPr/>
          <a:lstStyle/>
          <a:p>
            <a:r>
              <a:rPr lang="en-US" sz="6000" b="1" dirty="0">
                <a:solidFill>
                  <a:schemeClr val="tx2"/>
                </a:solidFill>
              </a:rPr>
              <a:t>PROSCRIPTIONS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5556112" y="3272589"/>
            <a:ext cx="6375907" cy="218172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000" b="1" dirty="0" smtClean="0">
                <a:solidFill>
                  <a:srgbClr val="24483E"/>
                </a:solidFill>
              </a:rPr>
              <a:t>Unlike Caesar, the Second Triumvirate </a:t>
            </a:r>
            <a:r>
              <a:rPr lang="en-US" sz="4000" b="1" i="1" dirty="0" smtClean="0">
                <a:solidFill>
                  <a:srgbClr val="24483E"/>
                </a:solidFill>
              </a:rPr>
              <a:t>proscribed </a:t>
            </a:r>
            <a:r>
              <a:rPr lang="en-US" sz="4000" b="1" dirty="0" smtClean="0">
                <a:solidFill>
                  <a:srgbClr val="24483E"/>
                </a:solidFill>
              </a:rPr>
              <a:t>its enemies.</a:t>
            </a:r>
            <a:endParaRPr lang="en-US" sz="4000" b="1" i="1" dirty="0" smtClean="0">
              <a:solidFill>
                <a:srgbClr val="24483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1813" y="6150114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CICERO</a:t>
            </a:r>
          </a:p>
        </p:txBody>
      </p:sp>
    </p:spTree>
    <p:extLst>
      <p:ext uri="{BB962C8B-B14F-4D97-AF65-F5344CB8AC3E}">
        <p14:creationId xmlns:p14="http://schemas.microsoft.com/office/powerpoint/2010/main" val="1874959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9/9a/M-T-Cicero.jpg/640px-M-T-Cice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3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066413" y="751945"/>
            <a:ext cx="7125587" cy="2328140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accent4">
                    <a:lumMod val="50000"/>
                  </a:schemeClr>
                </a:solidFill>
              </a:rPr>
              <a:t>Marcus </a:t>
            </a:r>
            <a:r>
              <a:rPr lang="en-US" sz="4800" b="1" dirty="0" err="1" smtClean="0">
                <a:solidFill>
                  <a:schemeClr val="accent4">
                    <a:lumMod val="50000"/>
                  </a:schemeClr>
                </a:solidFill>
              </a:rPr>
              <a:t>Tullius</a:t>
            </a:r>
            <a:r>
              <a:rPr lang="en-US" sz="4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9600" b="1" dirty="0" smtClean="0">
                <a:solidFill>
                  <a:schemeClr val="tx2"/>
                </a:solidFill>
              </a:rPr>
              <a:t>Cicero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5441252" y="3461084"/>
            <a:ext cx="6375907" cy="289158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b="1" dirty="0" smtClean="0">
                <a:solidFill>
                  <a:srgbClr val="24483E"/>
                </a:solidFill>
              </a:rPr>
              <a:t>Roman Orator</a:t>
            </a:r>
          </a:p>
          <a:p>
            <a:pPr marL="0" indent="0" algn="ctr" eaLnBrk="1" hangingPunct="1">
              <a:buNone/>
            </a:pPr>
            <a:endParaRPr lang="en-US" sz="1000" b="1" i="1" dirty="0">
              <a:solidFill>
                <a:srgbClr val="24483E"/>
              </a:solidFill>
            </a:endParaRPr>
          </a:p>
          <a:p>
            <a:pPr marL="0" indent="0" algn="ctr" eaLnBrk="1" hangingPunct="1">
              <a:buNone/>
            </a:pPr>
            <a:r>
              <a:rPr lang="en-US" sz="5400" b="1" dirty="0" smtClean="0">
                <a:solidFill>
                  <a:schemeClr val="tx2"/>
                </a:solidFill>
                <a:latin typeface="+mj-lt"/>
              </a:rPr>
              <a:t>Philippics </a:t>
            </a:r>
            <a:r>
              <a:rPr lang="en-US" sz="4000" b="1" dirty="0" smtClean="0">
                <a:solidFill>
                  <a:srgbClr val="24483E"/>
                </a:solidFill>
              </a:rPr>
              <a:t/>
            </a:r>
            <a:br>
              <a:rPr lang="en-US" sz="4000" b="1" dirty="0" smtClean="0">
                <a:solidFill>
                  <a:srgbClr val="24483E"/>
                </a:solidFill>
              </a:rPr>
            </a:br>
            <a:r>
              <a:rPr lang="en-US" sz="3600" i="1" dirty="0" smtClean="0">
                <a:solidFill>
                  <a:srgbClr val="24483E"/>
                </a:solidFill>
              </a:rPr>
              <a:t>against Antonius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51813" y="6150114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CICERO</a:t>
            </a:r>
          </a:p>
        </p:txBody>
      </p:sp>
    </p:spTree>
    <p:extLst>
      <p:ext uri="{BB962C8B-B14F-4D97-AF65-F5344CB8AC3E}">
        <p14:creationId xmlns:p14="http://schemas.microsoft.com/office/powerpoint/2010/main" val="2341880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9/9a/M-T-Cicero.jpg/640px-M-T-Cicero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3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 rot="21171296">
            <a:off x="5066413" y="1409671"/>
            <a:ext cx="7125587" cy="2328140"/>
          </a:xfrm>
        </p:spPr>
        <p:txBody>
          <a:bodyPr/>
          <a:lstStyle/>
          <a:p>
            <a:r>
              <a:rPr lang="en-US" sz="8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EXECUTED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7090610" y="3844547"/>
            <a:ext cx="4485917" cy="134753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8000" b="1" dirty="0" smtClean="0">
                <a:solidFill>
                  <a:srgbClr val="74B8A6"/>
                </a:solidFill>
              </a:rPr>
              <a:t>43 B.C.</a:t>
            </a:r>
            <a:endParaRPr lang="en-US" sz="7200" i="1" dirty="0" smtClean="0">
              <a:solidFill>
                <a:srgbClr val="74B8A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1813" y="6150114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Perpetua" pitchFamily="18" charset="0"/>
                <a:cs typeface="Arial" charset="0"/>
              </a:rPr>
              <a:t>CICERO</a:t>
            </a:r>
          </a:p>
        </p:txBody>
      </p:sp>
    </p:spTree>
    <p:extLst>
      <p:ext uri="{BB962C8B-B14F-4D97-AF65-F5344CB8AC3E}">
        <p14:creationId xmlns:p14="http://schemas.microsoft.com/office/powerpoint/2010/main" val="610359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2" y="290679"/>
            <a:ext cx="5406189" cy="1778751"/>
          </a:xfrm>
        </p:spPr>
        <p:txBody>
          <a:bodyPr/>
          <a:lstStyle/>
          <a:p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Political Violence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7412" y="3429000"/>
            <a:ext cx="70264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Roman Republic would be undermined by </a:t>
            </a:r>
            <a:r>
              <a:rPr lang="en-US" sz="4400" b="1" i="1" dirty="0" smtClean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civil wars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60 year period.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134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450" y="1631732"/>
            <a:ext cx="190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20" y="1631732"/>
            <a:ext cx="193623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/>
          <a:stretch>
            <a:fillRect/>
          </a:stretch>
        </p:blipFill>
        <p:spPr bwMode="auto">
          <a:xfrm>
            <a:off x="7166811" y="1631732"/>
            <a:ext cx="1586079" cy="227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166811" y="3965858"/>
            <a:ext cx="421589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>
                <a:solidFill>
                  <a:schemeClr val="tx2"/>
                </a:solidFill>
              </a:rPr>
              <a:t>Brutus </a:t>
            </a:r>
            <a:r>
              <a:rPr lang="en-US" sz="2800" b="1" dirty="0" smtClean="0">
                <a:solidFill>
                  <a:schemeClr val="tx2"/>
                </a:solidFill>
              </a:rPr>
              <a:t>&amp; Cassius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12762" y="257783"/>
            <a:ext cx="9596651" cy="1066800"/>
          </a:xfrm>
        </p:spPr>
        <p:txBody>
          <a:bodyPr/>
          <a:lstStyle/>
          <a:p>
            <a:pPr algn="l"/>
            <a:r>
              <a:rPr lang="en-US" sz="5400" b="1" dirty="0">
                <a:solidFill>
                  <a:srgbClr val="24483E"/>
                </a:solidFill>
              </a:rPr>
              <a:t>Battle(s) of Philippi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58450" y="3965858"/>
            <a:ext cx="3810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>
                <a:solidFill>
                  <a:schemeClr val="tx2"/>
                </a:solidFill>
              </a:rPr>
              <a:t>Octavian </a:t>
            </a:r>
            <a:r>
              <a:rPr lang="en-US" sz="2800" b="1" dirty="0" smtClean="0">
                <a:solidFill>
                  <a:schemeClr val="tx2"/>
                </a:solidFill>
              </a:rPr>
              <a:t>&amp; Antony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77548" y="423592"/>
            <a:ext cx="2005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000" b="1" dirty="0">
                <a:solidFill>
                  <a:prstClr val="black"/>
                </a:solidFill>
                <a:cs typeface="Arial" charset="0"/>
              </a:rPr>
              <a:t>42 B.C.</a:t>
            </a:r>
          </a:p>
        </p:txBody>
      </p:sp>
      <p:pic>
        <p:nvPicPr>
          <p:cNvPr id="18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284" y="4785330"/>
            <a:ext cx="247741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20" name="TextBox 19"/>
          <p:cNvSpPr txBox="1"/>
          <p:nvPr/>
        </p:nvSpPr>
        <p:spPr>
          <a:xfrm>
            <a:off x="1213944" y="4777943"/>
            <a:ext cx="7110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Two battles fought at Philippi resulted in the destruction of the armies of the </a:t>
            </a:r>
            <a:r>
              <a:rPr lang="en-US" sz="2400" b="1" i="1" dirty="0" err="1">
                <a:solidFill>
                  <a:prstClr val="black"/>
                </a:solidFill>
                <a:cs typeface="Arial" charset="0"/>
              </a:rPr>
              <a:t>Liberatores</a:t>
            </a: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.  Brutus and Cassius committed suicide in order to avoid capture.</a:t>
            </a:r>
          </a:p>
        </p:txBody>
      </p:sp>
      <p:pic>
        <p:nvPicPr>
          <p:cNvPr id="2050" name="Picture 2" descr="File:RSC 0004a.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49667">
                        <a14:foregroundMark x1="13167" y1="8029" x2="19833" y2="2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925725" y="1670331"/>
            <a:ext cx="2456978" cy="224404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064468" y="649314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rgbClr val="23453B"/>
                </a:solidFill>
              </a:rPr>
              <a:t>Classical Numismatic Group, Inc. </a:t>
            </a:r>
            <a:r>
              <a:rPr lang="en-US" sz="1200" dirty="0">
                <a:solidFill>
                  <a:srgbClr val="23453B"/>
                </a:solidFill>
                <a:hlinkClick r:id="rId9"/>
              </a:rPr>
              <a:t>http://</a:t>
            </a:r>
            <a:r>
              <a:rPr lang="en-US" sz="1200" dirty="0" smtClean="0">
                <a:solidFill>
                  <a:srgbClr val="23453B"/>
                </a:solidFill>
                <a:hlinkClick r:id="rId9"/>
              </a:rPr>
              <a:t>www.cngcoins.com</a:t>
            </a:r>
            <a:r>
              <a:rPr lang="en-US" sz="1200" dirty="0" smtClean="0">
                <a:solidFill>
                  <a:srgbClr val="23453B"/>
                </a:solidFill>
              </a:rPr>
              <a:t> </a:t>
            </a:r>
            <a:endParaRPr lang="en-US" sz="1200" dirty="0">
              <a:solidFill>
                <a:srgbClr val="2345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7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9144001" cy="590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17" y="457200"/>
            <a:ext cx="9025400" cy="590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0023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Marcus Aemilius Lepidus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1" y="1797938"/>
            <a:ext cx="3819525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67199" y="2835301"/>
            <a:ext cx="38671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cs typeface="Arial" charset="0"/>
              </a:rPr>
              <a:t>EXILED</a:t>
            </a:r>
            <a:endParaRPr lang="en-US" sz="4800" b="1" dirty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prstClr val="black"/>
                </a:solidFill>
                <a:cs typeface="Arial" charset="0"/>
              </a:rPr>
              <a:t>36 B.C.</a:t>
            </a:r>
          </a:p>
        </p:txBody>
      </p:sp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360435"/>
            <a:ext cx="121920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chemeClr val="bg1">
                    <a:lumMod val="25000"/>
                  </a:schemeClr>
                </a:solidFill>
              </a:rPr>
              <a:t>The Second Triumvirate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62950" y="5372100"/>
            <a:ext cx="3486150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Octavian Caesar </a:t>
            </a:r>
            <a:r>
              <a:rPr lang="en-US" b="1" dirty="0">
                <a:solidFill>
                  <a:prstClr val="white"/>
                </a:solidFill>
              </a:rPr>
              <a:t/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sz="2400" b="1" i="1" dirty="0">
                <a:solidFill>
                  <a:prstClr val="white"/>
                </a:solidFill>
              </a:rPr>
              <a:t>(Caesar’s Heir</a:t>
            </a:r>
            <a:r>
              <a:rPr lang="en-US" sz="2400" i="1" dirty="0">
                <a:solidFill>
                  <a:prstClr val="white"/>
                </a:solidFill>
              </a:rPr>
              <a:t>)</a:t>
            </a: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" y="5372100"/>
            <a:ext cx="3486150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Marcus Antonius </a:t>
            </a:r>
            <a:r>
              <a:rPr lang="en-US" sz="2400" b="1" i="1" dirty="0">
                <a:solidFill>
                  <a:prstClr val="white"/>
                </a:solidFill>
              </a:rPr>
              <a:t>(Caesar’s General</a:t>
            </a:r>
            <a:r>
              <a:rPr lang="en-US" sz="2400" i="1" dirty="0">
                <a:solidFill>
                  <a:prstClr val="white"/>
                </a:solidFill>
              </a:rPr>
              <a:t>)</a:t>
            </a: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7698" y="5372100"/>
            <a:ext cx="3486150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M. Lepidus</a:t>
            </a:r>
            <a:br>
              <a:rPr lang="en-US" sz="2800" b="1" dirty="0">
                <a:solidFill>
                  <a:prstClr val="white"/>
                </a:solidFill>
              </a:rPr>
            </a:br>
            <a:r>
              <a:rPr lang="en-US" sz="2400" b="1" i="1" dirty="0">
                <a:solidFill>
                  <a:prstClr val="white"/>
                </a:solidFill>
              </a:rPr>
              <a:t>(Caesar’s General)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911" y="1845564"/>
            <a:ext cx="262128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6" y="1845564"/>
            <a:ext cx="26857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6424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8" y="1836682"/>
            <a:ext cx="2715441" cy="339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138" y="1836680"/>
            <a:ext cx="2782215" cy="339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12762" y="115889"/>
            <a:ext cx="9596651" cy="1460663"/>
          </a:xfrm>
        </p:spPr>
        <p:txBody>
          <a:bodyPr/>
          <a:lstStyle/>
          <a:p>
            <a:pPr algn="l"/>
            <a:r>
              <a:rPr lang="en-US" sz="7200" b="1" dirty="0" smtClean="0">
                <a:solidFill>
                  <a:srgbClr val="24483E"/>
                </a:solidFill>
              </a:rPr>
              <a:t>The Final War</a:t>
            </a:r>
            <a:endParaRPr lang="en-US" sz="7200" b="1" dirty="0">
              <a:solidFill>
                <a:srgbClr val="24483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83853" y="502422"/>
            <a:ext cx="2767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000" b="1" dirty="0" smtClean="0">
                <a:solidFill>
                  <a:prstClr val="black"/>
                </a:solidFill>
                <a:cs typeface="Arial" charset="0"/>
              </a:rPr>
              <a:t>32-30 B.C.</a:t>
            </a:r>
            <a:endParaRPr lang="en-US" sz="40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60703" y="5491109"/>
            <a:ext cx="9276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prstClr val="black"/>
                </a:solidFill>
                <a:cs typeface="Arial" charset="0"/>
              </a:rPr>
              <a:t>Having vanquished their common enemies, Octavian and Antony </a:t>
            </a:r>
            <a:r>
              <a:rPr lang="en-US" sz="2800" b="1" i="1" dirty="0" smtClean="0">
                <a:solidFill>
                  <a:prstClr val="black"/>
                </a:solidFill>
                <a:cs typeface="Arial" charset="0"/>
              </a:rPr>
              <a:t>turned on each </a:t>
            </a:r>
            <a:r>
              <a:rPr lang="en-US" sz="2800" b="1" i="1" dirty="0">
                <a:solidFill>
                  <a:prstClr val="black"/>
                </a:solidFill>
                <a:cs typeface="Arial" charset="0"/>
              </a:rPr>
              <a:t>other.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4373" y="1325592"/>
            <a:ext cx="5628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i="1" dirty="0" smtClean="0">
                <a:solidFill>
                  <a:schemeClr val="tx2"/>
                </a:solidFill>
              </a:rPr>
              <a:t>of the Roman Republic</a:t>
            </a:r>
            <a:endParaRPr lang="en-US" sz="3000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4897" y="2254471"/>
            <a:ext cx="458776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+mj-lt"/>
              </a:rPr>
              <a:t>Octavian</a:t>
            </a:r>
          </a:p>
          <a:p>
            <a:pPr algn="ctr">
              <a:spcAft>
                <a:spcPts val="600"/>
              </a:spcAft>
            </a:pPr>
            <a:r>
              <a:rPr lang="en-US" sz="5400" b="1" i="1" dirty="0" smtClean="0">
                <a:solidFill>
                  <a:srgbClr val="24483E"/>
                </a:solidFill>
              </a:rPr>
              <a:t>vs.</a:t>
            </a:r>
          </a:p>
          <a:p>
            <a:pPr algn="ctr"/>
            <a:r>
              <a:rPr lang="en-US" sz="5400" dirty="0" smtClean="0">
                <a:solidFill>
                  <a:schemeClr val="tx2"/>
                </a:solidFill>
                <a:latin typeface="+mj-lt"/>
              </a:rPr>
              <a:t>Antonius</a:t>
            </a:r>
            <a:endParaRPr lang="en-US" sz="5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1925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ers\trichey\AppData\Local\Microsoft\Windows\Temporary Internet Files\Content.IE5\9DDGKTZB\MP900448465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20" b="100000" l="0" r="86337">
                        <a14:foregroundMark x1="33333" y1="64311" x2="33333" y2="51413"/>
                        <a14:foregroundMark x1="36514" y1="64841" x2="51119" y2="71201"/>
                        <a14:foregroundMark x1="56890" y1="77208" x2="65371" y2="90106"/>
                        <a14:foregroundMark x1="65371" y1="86042" x2="66196" y2="99470"/>
                        <a14:foregroundMark x1="4240" y1="97703" x2="4711" y2="75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497" r="23933"/>
          <a:stretch/>
        </p:blipFill>
        <p:spPr bwMode="auto">
          <a:xfrm>
            <a:off x="0" y="3943481"/>
            <a:ext cx="4650828" cy="291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84996"/>
            <a:ext cx="11792607" cy="1143000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tx2"/>
                </a:solidFill>
              </a:rPr>
              <a:t>Antony and Cleopatra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731" y="2049517"/>
            <a:ext cx="4650828" cy="2017985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23453B"/>
                </a:solidFill>
              </a:rPr>
              <a:t>Married </a:t>
            </a:r>
            <a:br>
              <a:rPr lang="en-US" sz="6000" b="1" dirty="0" smtClean="0">
                <a:solidFill>
                  <a:srgbClr val="23453B"/>
                </a:solidFill>
              </a:rPr>
            </a:br>
            <a:r>
              <a:rPr lang="en-US" sz="6000" b="1" dirty="0" smtClean="0">
                <a:solidFill>
                  <a:srgbClr val="23453B"/>
                </a:solidFill>
              </a:rPr>
              <a:t>32 B.C.</a:t>
            </a:r>
            <a:endParaRPr lang="en-US" sz="6000" b="1" dirty="0">
              <a:solidFill>
                <a:srgbClr val="23453B"/>
              </a:solidFill>
            </a:endParaRPr>
          </a:p>
        </p:txBody>
      </p:sp>
      <p:pic>
        <p:nvPicPr>
          <p:cNvPr id="1026" name="Picture 2" descr="http://8170.pbworks.com/f/1333503159/MarkAntonyBust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9" b="97763" l="0" r="100000">
                        <a14:foregroundMark x1="67380" y1="13721" x2="68984" y2="21029"/>
                        <a14:foregroundMark x1="64920" y1="30276" x2="69733" y2="1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73"/>
          <a:stretch/>
        </p:blipFill>
        <p:spPr bwMode="auto">
          <a:xfrm>
            <a:off x="8612053" y="1844567"/>
            <a:ext cx="3022900" cy="402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Kleopatra-VII.-Altes-Museum-Berlin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663" y="1844566"/>
            <a:ext cx="2918700" cy="386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7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143"/>
          <a:stretch>
            <a:fillRect/>
          </a:stretch>
        </p:blipFill>
        <p:spPr bwMode="auto">
          <a:xfrm>
            <a:off x="5790646" y="2047164"/>
            <a:ext cx="5704766" cy="427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-1" y="452656"/>
            <a:ext cx="9441976" cy="914400"/>
          </a:xfr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6300" b="1" dirty="0">
                <a:solidFill>
                  <a:schemeClr val="tx2"/>
                </a:solidFill>
                <a:ea typeface="+mn-ea"/>
                <a:cs typeface="+mn-cs"/>
              </a:rPr>
              <a:t>Battle of Actium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733255" y="2040809"/>
            <a:ext cx="4658553" cy="4339986"/>
          </a:xfrm>
          <a:noFill/>
          <a:effectLst>
            <a:softEdge rad="63500"/>
          </a:effectLst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 smtClean="0">
                <a:solidFill>
                  <a:srgbClr val="23453B"/>
                </a:solidFill>
              </a:rPr>
              <a:t>Naval Battle</a:t>
            </a:r>
          </a:p>
          <a:p>
            <a:pPr eaLnBrk="1" hangingPunct="1"/>
            <a:endParaRPr lang="en-US" sz="1200" b="1" dirty="0">
              <a:solidFill>
                <a:srgbClr val="23453B"/>
              </a:solidFill>
            </a:endParaRPr>
          </a:p>
          <a:p>
            <a:pPr marL="0" indent="0" algn="ctr" eaLnBrk="1" hangingPunct="1">
              <a:buNone/>
            </a:pPr>
            <a:r>
              <a:rPr lang="en-US" b="1" dirty="0" smtClean="0">
                <a:solidFill>
                  <a:srgbClr val="23453B"/>
                </a:solidFill>
              </a:rPr>
              <a:t>Octavian defeats </a:t>
            </a:r>
            <a:br>
              <a:rPr lang="en-US" b="1" dirty="0" smtClean="0">
                <a:solidFill>
                  <a:srgbClr val="23453B"/>
                </a:solidFill>
              </a:rPr>
            </a:br>
            <a:r>
              <a:rPr lang="en-US" sz="2800" b="1" dirty="0" smtClean="0">
                <a:solidFill>
                  <a:srgbClr val="23453B"/>
                </a:solidFill>
              </a:rPr>
              <a:t>Antony &amp; Cleopatra</a:t>
            </a:r>
            <a:endParaRPr lang="en-US" sz="1600" dirty="0">
              <a:solidFill>
                <a:srgbClr val="23453B"/>
              </a:solidFill>
            </a:endParaRPr>
          </a:p>
          <a:p>
            <a:pPr marL="0" indent="0" algn="ctr" eaLnBrk="1" hangingPunct="1">
              <a:buNone/>
            </a:pPr>
            <a:r>
              <a:rPr lang="en-US" sz="9600" b="1" dirty="0">
                <a:solidFill>
                  <a:schemeClr val="tx2"/>
                </a:solidFill>
              </a:rPr>
              <a:t>END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smtClean="0">
                <a:solidFill>
                  <a:srgbClr val="23453B"/>
                </a:solidFill>
              </a:rPr>
              <a:t/>
            </a:r>
            <a:br>
              <a:rPr lang="en-US" sz="4000" b="1" dirty="0" smtClean="0">
                <a:solidFill>
                  <a:srgbClr val="23453B"/>
                </a:solidFill>
              </a:rPr>
            </a:br>
            <a:r>
              <a:rPr lang="en-US" b="1" dirty="0" smtClean="0">
                <a:solidFill>
                  <a:srgbClr val="23453B"/>
                </a:solidFill>
              </a:rPr>
              <a:t>CIVIL </a:t>
            </a:r>
            <a:r>
              <a:rPr lang="en-US" b="1" dirty="0">
                <a:solidFill>
                  <a:srgbClr val="23453B"/>
                </a:solidFill>
              </a:rPr>
              <a:t>WARS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55623" y="541360"/>
            <a:ext cx="2499815" cy="769441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solidFill>
                  <a:prstClr val="black"/>
                </a:solidFill>
                <a:cs typeface="Arial" charset="0"/>
              </a:rPr>
              <a:t>31 B.C.</a:t>
            </a:r>
          </a:p>
        </p:txBody>
      </p:sp>
    </p:spTree>
    <p:extLst>
      <p:ext uri="{BB962C8B-B14F-4D97-AF65-F5344CB8AC3E}">
        <p14:creationId xmlns:p14="http://schemas.microsoft.com/office/powerpoint/2010/main" val="614977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12" y="126116"/>
            <a:ext cx="8518634" cy="634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851218" y="6476269"/>
            <a:ext cx="4264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Map Credit:  </a:t>
            </a:r>
            <a:r>
              <a:rPr lang="en-US" sz="1400" dirty="0">
                <a:hlinkClick r:id="rId4" tooltip="User:Future Perfect at Sunrise"/>
              </a:rPr>
              <a:t>Future Perfect at </a:t>
            </a:r>
            <a:r>
              <a:rPr lang="en-US" sz="1400" dirty="0" smtClean="0">
                <a:hlinkClick r:id="rId4" tooltip="User:Future Perfect at Sunrise"/>
              </a:rPr>
              <a:t>Sunrise</a:t>
            </a:r>
            <a:r>
              <a:rPr lang="en-US" sz="1400" dirty="0" smtClean="0"/>
              <a:t>(cc 3.0)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1017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C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12960" y="2464557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ASP</a:t>
            </a:r>
          </a:p>
        </p:txBody>
      </p:sp>
      <p:sp>
        <p:nvSpPr>
          <p:cNvPr id="4" name="Rectangle 3"/>
          <p:cNvSpPr/>
          <p:nvPr/>
        </p:nvSpPr>
        <p:spPr>
          <a:xfrm>
            <a:off x="8884693" y="0"/>
            <a:ext cx="1783307" cy="6858000"/>
          </a:xfrm>
          <a:prstGeom prst="rect">
            <a:avLst/>
          </a:prstGeom>
          <a:gradFill flip="none" rotWithShape="1">
            <a:gsLst>
              <a:gs pos="11000">
                <a:srgbClr val="0E0C0D">
                  <a:alpha val="0"/>
                </a:srgbClr>
              </a:gs>
              <a:gs pos="100000">
                <a:srgbClr val="0E0C0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525706" y="0"/>
            <a:ext cx="1127646" cy="6858000"/>
          </a:xfrm>
          <a:prstGeom prst="rect">
            <a:avLst/>
          </a:prstGeom>
          <a:gradFill flip="none" rotWithShape="1">
            <a:gsLst>
              <a:gs pos="11000">
                <a:srgbClr val="0E0C0D">
                  <a:alpha val="0"/>
                </a:srgbClr>
              </a:gs>
              <a:gs pos="100000">
                <a:srgbClr val="0E0C0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91500" y="5924550"/>
            <a:ext cx="3924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cs typeface="Arial" charset="0"/>
              </a:rPr>
              <a:t>Guido </a:t>
            </a:r>
            <a:r>
              <a:rPr lang="en-US" sz="2000" b="1" dirty="0" err="1">
                <a:solidFill>
                  <a:prstClr val="white"/>
                </a:solidFill>
                <a:cs typeface="Arial" charset="0"/>
              </a:rPr>
              <a:t>Cagnacci</a:t>
            </a:r>
            <a:r>
              <a:rPr lang="en-US" sz="2000" b="1" dirty="0">
                <a:solidFill>
                  <a:prstClr val="white"/>
                </a:solidFill>
                <a:cs typeface="Arial" charset="0"/>
              </a:rPr>
              <a:t>, </a:t>
            </a:r>
            <a:r>
              <a:rPr lang="en-US" sz="2000" b="1" i="1" dirty="0" smtClean="0">
                <a:solidFill>
                  <a:prstClr val="white"/>
                </a:solidFill>
                <a:cs typeface="Arial" charset="0"/>
              </a:rPr>
              <a:t>The </a:t>
            </a:r>
            <a:r>
              <a:rPr lang="en-US" sz="2000" b="1" i="1" dirty="0">
                <a:solidFill>
                  <a:prstClr val="white"/>
                </a:solidFill>
                <a:cs typeface="Arial" charset="0"/>
              </a:rPr>
              <a:t>Death of </a:t>
            </a:r>
            <a:r>
              <a:rPr lang="en-US" sz="2000" b="1" i="1" dirty="0" smtClean="0">
                <a:solidFill>
                  <a:prstClr val="white"/>
                </a:solidFill>
                <a:cs typeface="Arial" charset="0"/>
              </a:rPr>
              <a:t>Cleopatra</a:t>
            </a:r>
            <a:r>
              <a:rPr lang="en-US" sz="2000" b="1" dirty="0" smtClean="0">
                <a:solidFill>
                  <a:prstClr val="white"/>
                </a:solidFill>
                <a:cs typeface="Arial" charset="0"/>
              </a:rPr>
              <a:t> (</a:t>
            </a:r>
            <a:r>
              <a:rPr lang="en-US" sz="2000" b="1" dirty="0">
                <a:solidFill>
                  <a:prstClr val="white"/>
                </a:solidFill>
                <a:cs typeface="Arial" charset="0"/>
              </a:rPr>
              <a:t>1660)</a:t>
            </a:r>
          </a:p>
        </p:txBody>
      </p:sp>
      <p:sp>
        <p:nvSpPr>
          <p:cNvPr id="5" name="Down Arrow 4"/>
          <p:cNvSpPr/>
          <p:nvPr/>
        </p:nvSpPr>
        <p:spPr>
          <a:xfrm rot="19513783">
            <a:off x="3258720" y="3099729"/>
            <a:ext cx="205390" cy="1141829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85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0" y="476250"/>
            <a:ext cx="7620000" cy="1143000"/>
          </a:xfrm>
        </p:spPr>
        <p:txBody>
          <a:bodyPr/>
          <a:lstStyle/>
          <a:p>
            <a:pPr eaLnBrk="1" hangingPunct="1"/>
            <a:r>
              <a:rPr lang="en-US" sz="8800" b="1" dirty="0">
                <a:solidFill>
                  <a:schemeClr val="bg1">
                    <a:lumMod val="25000"/>
                  </a:schemeClr>
                </a:solidFill>
              </a:rPr>
              <a:t>Augustus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1095375" y="2095500"/>
            <a:ext cx="5429250" cy="45259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dirty="0" smtClean="0">
                <a:solidFill>
                  <a:schemeClr val="bg1">
                    <a:lumMod val="25000"/>
                  </a:schemeClr>
                </a:solidFill>
              </a:rPr>
              <a:t>Octavian took the name of 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  <a:latin typeface="+mj-lt"/>
              </a:rPr>
              <a:t>Augustus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2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25000"/>
                  </a:schemeClr>
                </a:solidFill>
              </a:rPr>
              <a:t>Venerable</a:t>
            </a:r>
            <a:r>
              <a:rPr lang="en-US" dirty="0" smtClean="0">
                <a:solidFill>
                  <a:schemeClr val="bg1">
                    <a:lumMod val="25000"/>
                  </a:schemeClr>
                </a:solidFill>
              </a:rPr>
              <a:t>).</a:t>
            </a:r>
            <a:endParaRPr lang="en-US" b="1" dirty="0" smtClean="0">
              <a:solidFill>
                <a:schemeClr val="bg1">
                  <a:lumMod val="25000"/>
                </a:schemeClr>
              </a:solidFill>
            </a:endParaRPr>
          </a:p>
          <a:p>
            <a:pPr algn="ctr" eaLnBrk="1" hangingPunct="1"/>
            <a:endParaRPr lang="en-US" sz="1600" dirty="0">
              <a:solidFill>
                <a:schemeClr val="bg1">
                  <a:lumMod val="25000"/>
                </a:schemeClr>
              </a:solidFill>
            </a:endParaRPr>
          </a:p>
          <a:p>
            <a:pPr marL="0" indent="0" algn="ctr" eaLnBrk="1" hangingPunct="1">
              <a:buNone/>
            </a:pPr>
            <a:r>
              <a:rPr lang="en-US" sz="4400" b="1" dirty="0" err="1" smtClean="0">
                <a:solidFill>
                  <a:schemeClr val="bg1">
                    <a:lumMod val="25000"/>
                  </a:schemeClr>
                </a:solidFill>
                <a:latin typeface="+mj-lt"/>
              </a:rPr>
              <a:t>Princeps</a:t>
            </a:r>
            <a:endParaRPr lang="en-US" b="1" dirty="0" smtClean="0">
              <a:solidFill>
                <a:schemeClr val="bg1">
                  <a:lumMod val="25000"/>
                </a:schemeClr>
              </a:solidFill>
              <a:latin typeface="+mj-lt"/>
            </a:endParaRPr>
          </a:p>
          <a:p>
            <a:pPr marL="0" indent="0" algn="ctr" eaLnBrk="1" hangingPunct="1">
              <a:buNone/>
            </a:pPr>
            <a:r>
              <a:rPr lang="en-US" sz="2800" i="1" dirty="0" smtClean="0">
                <a:solidFill>
                  <a:srgbClr val="E3BFBB">
                    <a:lumMod val="25000"/>
                  </a:srgbClr>
                </a:solidFill>
              </a:rPr>
              <a:t>(First Citizen)</a:t>
            </a:r>
          </a:p>
          <a:p>
            <a:pPr marL="0" indent="0" algn="ctr" eaLnBrk="1" hangingPunct="1">
              <a:buNone/>
            </a:pPr>
            <a:endParaRPr lang="en-US" sz="1600" b="1" i="1" dirty="0" smtClean="0">
              <a:solidFill>
                <a:schemeClr val="bg1">
                  <a:lumMod val="25000"/>
                </a:schemeClr>
              </a:solidFill>
            </a:endParaRPr>
          </a:p>
          <a:p>
            <a:pPr marL="0" indent="0" algn="ctr" eaLnBrk="1" hangingPunct="1">
              <a:buNone/>
            </a:pPr>
            <a:r>
              <a:rPr lang="en-US" sz="4400" b="1" dirty="0" smtClean="0">
                <a:solidFill>
                  <a:schemeClr val="bg1">
                    <a:lumMod val="25000"/>
                  </a:schemeClr>
                </a:solidFill>
                <a:latin typeface="+mj-lt"/>
              </a:rPr>
              <a:t>Imperator</a:t>
            </a:r>
            <a:endParaRPr lang="en-US" i="1" dirty="0" smtClean="0">
              <a:solidFill>
                <a:schemeClr val="bg1">
                  <a:lumMod val="25000"/>
                </a:schemeClr>
              </a:solidFill>
            </a:endParaRPr>
          </a:p>
          <a:p>
            <a:pPr marL="0" indent="0" algn="ctr" eaLnBrk="1" hangingPunct="1">
              <a:buNone/>
            </a:pPr>
            <a:r>
              <a:rPr lang="en-US" sz="2600" i="1" dirty="0" smtClean="0">
                <a:solidFill>
                  <a:schemeClr val="bg1">
                    <a:lumMod val="25000"/>
                  </a:schemeClr>
                </a:solidFill>
              </a:rPr>
              <a:t>(Commander-in-Chief)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793848" y="6130607"/>
            <a:ext cx="1204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Photo Credit: </a:t>
            </a:r>
          </a:p>
          <a:p>
            <a:pPr algn="ctr"/>
            <a:r>
              <a:rPr lang="en-US" sz="1200" dirty="0" smtClean="0"/>
              <a:t>Till </a:t>
            </a:r>
            <a:r>
              <a:rPr lang="en-US" sz="1200" dirty="0" err="1" smtClean="0"/>
              <a:t>Niermann</a:t>
            </a:r>
            <a:endParaRPr lang="en-US" sz="1200" dirty="0" smtClean="0"/>
          </a:p>
          <a:p>
            <a:pPr algn="ctr"/>
            <a:r>
              <a:rPr lang="en-US" sz="1200" dirty="0" smtClean="0"/>
              <a:t>(cc 2.5)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90733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CCC9"/>
            </a:gs>
            <a:gs pos="100000">
              <a:srgbClr val="CF918B">
                <a:lumMod val="85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0" y="444165"/>
            <a:ext cx="7620000" cy="4106779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en-US" sz="22000" b="1" dirty="0" smtClean="0">
                <a:solidFill>
                  <a:schemeClr val="bg1">
                    <a:lumMod val="25000"/>
                  </a:schemeClr>
                </a:solidFill>
              </a:rPr>
              <a:t>PAX</a:t>
            </a:r>
            <a:r>
              <a:rPr lang="en-US" sz="23900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sz="9600" b="1" dirty="0" smtClean="0">
                <a:solidFill>
                  <a:schemeClr val="bg1">
                    <a:lumMod val="25000"/>
                  </a:schemeClr>
                </a:solidFill>
              </a:rPr>
              <a:t>ROMANA</a:t>
            </a:r>
            <a:endParaRPr lang="en-US" sz="9600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1095375" y="4631155"/>
            <a:ext cx="5429250" cy="199030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5400" b="1" i="1" dirty="0" smtClean="0">
                <a:solidFill>
                  <a:srgbClr val="24483E"/>
                </a:solidFill>
              </a:rPr>
              <a:t>Roman Peace</a:t>
            </a:r>
            <a:r>
              <a:rPr lang="en-US" sz="4400" b="1" dirty="0">
                <a:solidFill>
                  <a:srgbClr val="24483E"/>
                </a:solidFill>
              </a:rPr>
              <a:t/>
            </a:r>
            <a:br>
              <a:rPr lang="en-US" sz="4400" b="1" dirty="0">
                <a:solidFill>
                  <a:srgbClr val="24483E"/>
                </a:solidFill>
              </a:rPr>
            </a:br>
            <a:r>
              <a:rPr lang="en-US" sz="4000" dirty="0" smtClean="0">
                <a:solidFill>
                  <a:srgbClr val="24483E"/>
                </a:solidFill>
              </a:rPr>
              <a:t>(27 B.C. – 180 A.D.)</a:t>
            </a:r>
            <a:endParaRPr lang="en-US" sz="4800" i="1" dirty="0" smtClean="0">
              <a:solidFill>
                <a:srgbClr val="24483E"/>
              </a:solidFill>
            </a:endParaRP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793848" y="6130607"/>
            <a:ext cx="1204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Photo Credit: </a:t>
            </a:r>
          </a:p>
          <a:p>
            <a:pPr algn="ctr"/>
            <a:r>
              <a:rPr lang="en-US" sz="1200" dirty="0" smtClean="0"/>
              <a:t>Till </a:t>
            </a:r>
            <a:r>
              <a:rPr lang="en-US" sz="1200" dirty="0" err="1" smtClean="0"/>
              <a:t>Niermann</a:t>
            </a:r>
            <a:endParaRPr lang="en-US" sz="1200" dirty="0" smtClean="0"/>
          </a:p>
          <a:p>
            <a:pPr algn="ctr"/>
            <a:r>
              <a:rPr lang="en-US" sz="1200" dirty="0" smtClean="0"/>
              <a:t>(cc 2.5)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3720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Battle of Antietam by Thulstr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6" b="-450"/>
          <a:stretch/>
        </p:blipFill>
        <p:spPr bwMode="auto">
          <a:xfrm>
            <a:off x="1" y="-38101"/>
            <a:ext cx="12192000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38101"/>
            <a:ext cx="12192000" cy="6896101"/>
          </a:xfrm>
          <a:prstGeom prst="rect">
            <a:avLst/>
          </a:prstGeom>
          <a:gradFill>
            <a:gsLst>
              <a:gs pos="32000">
                <a:srgbClr val="000000">
                  <a:alpha val="0"/>
                </a:srgbClr>
              </a:gs>
              <a:gs pos="100000">
                <a:srgbClr val="000000">
                  <a:alpha val="7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8938"/>
            <a:ext cx="109728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00"/>
                </a:solidFill>
              </a:rPr>
              <a:t>ONE CIVIL WAR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7850" y="5048250"/>
            <a:ext cx="5867400" cy="1077914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225 YEARS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36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143000"/>
          </a:xfrm>
        </p:spPr>
        <p:txBody>
          <a:bodyPr/>
          <a:lstStyle/>
          <a:p>
            <a:pPr eaLnBrk="1" hangingPunct="1"/>
            <a:r>
              <a:rPr lang="en-US" sz="5100" b="1" dirty="0"/>
              <a:t>The Triumvirates Compared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343589"/>
              </p:ext>
            </p:extLst>
          </p:nvPr>
        </p:nvGraphicFramePr>
        <p:xfrm>
          <a:off x="400050" y="1473439"/>
          <a:ext cx="11258549" cy="497064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172703"/>
                <a:gridCol w="4542923"/>
                <a:gridCol w="4542923"/>
              </a:tblGrid>
              <a:tr h="622509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First Triumvirate</a:t>
                      </a:r>
                      <a:endParaRPr lang="en-US" sz="3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Second</a:t>
                      </a:r>
                      <a:r>
                        <a:rPr lang="en-US" sz="3200" baseline="0" dirty="0" smtClean="0"/>
                        <a:t> Triumvirate</a:t>
                      </a:r>
                      <a:endParaRPr lang="en-US" sz="3200" dirty="0"/>
                    </a:p>
                  </a:txBody>
                  <a:tcPr marT="45714" marB="45714"/>
                </a:tc>
              </a:tr>
              <a:tr h="14743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Members</a:t>
                      </a:r>
                      <a:endParaRPr lang="en-US" sz="28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/>
                    </a:p>
                  </a:txBody>
                  <a:tcPr marT="45714" marB="45714"/>
                </a:tc>
              </a:tr>
              <a:tr h="95111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Civil</a:t>
                      </a:r>
                      <a:r>
                        <a:rPr lang="en-US" sz="2800" baseline="0" dirty="0" smtClean="0"/>
                        <a:t> War</a:t>
                      </a:r>
                      <a:endParaRPr lang="en-US" sz="28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marT="45714" marB="45714" anchor="ctr"/>
                </a:tc>
              </a:tr>
              <a:tr h="88876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Last Man Standing</a:t>
                      </a:r>
                      <a:endParaRPr lang="en-US" sz="28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T="45714" marB="45714" anchor="ctr"/>
                </a:tc>
              </a:tr>
              <a:tr h="97778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End</a:t>
                      </a:r>
                      <a:r>
                        <a:rPr lang="en-US" sz="2800" baseline="0" dirty="0" smtClean="0"/>
                        <a:t> Result</a:t>
                      </a:r>
                      <a:endParaRPr lang="en-US" sz="28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2800" b="1" i="1" dirty="0"/>
                    </a:p>
                  </a:txBody>
                  <a:tcPr marT="45714" marB="45714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628901" y="2133601"/>
            <a:ext cx="44957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Arial" charset="0"/>
              </a:rPr>
              <a:t>Pompey</a:t>
            </a:r>
          </a:p>
          <a:p>
            <a:pPr algn="ctr"/>
            <a:r>
              <a:rPr lang="en-US" sz="2800" b="1" dirty="0">
                <a:cs typeface="Arial" charset="0"/>
              </a:rPr>
              <a:t>Crassus</a:t>
            </a:r>
          </a:p>
          <a:p>
            <a:pPr algn="ctr"/>
            <a:r>
              <a:rPr lang="en-US" sz="2800" b="1" dirty="0">
                <a:cs typeface="Arial" charset="0"/>
              </a:rPr>
              <a:t>Julius Caesar</a:t>
            </a:r>
          </a:p>
        </p:txBody>
      </p:sp>
      <p:sp>
        <p:nvSpPr>
          <p:cNvPr id="3" name="Rectangle 2"/>
          <p:cNvSpPr/>
          <p:nvPr/>
        </p:nvSpPr>
        <p:spPr>
          <a:xfrm>
            <a:off x="7119160" y="2133601"/>
            <a:ext cx="45775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Arial" charset="0"/>
              </a:rPr>
              <a:t>M. Antonius</a:t>
            </a:r>
          </a:p>
          <a:p>
            <a:pPr algn="ctr"/>
            <a:r>
              <a:rPr lang="en-US" sz="2800" b="1" dirty="0">
                <a:cs typeface="Arial" charset="0"/>
              </a:rPr>
              <a:t>Lepidus</a:t>
            </a:r>
          </a:p>
          <a:p>
            <a:pPr algn="ctr"/>
            <a:r>
              <a:rPr lang="en-US" sz="2800" b="1" dirty="0">
                <a:cs typeface="Arial" charset="0"/>
              </a:rPr>
              <a:t>Octavian Caesar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0101" y="3647011"/>
            <a:ext cx="4489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cs typeface="Arial" charset="0"/>
              </a:rPr>
              <a:t>Crassus killed – CIVIL WAR (Pompey vs. Caesar)</a:t>
            </a:r>
          </a:p>
        </p:txBody>
      </p:sp>
      <p:sp>
        <p:nvSpPr>
          <p:cNvPr id="7" name="Rectangle 6"/>
          <p:cNvSpPr/>
          <p:nvPr/>
        </p:nvSpPr>
        <p:spPr>
          <a:xfrm>
            <a:off x="7124128" y="3647010"/>
            <a:ext cx="4570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cs typeface="Arial" charset="0"/>
              </a:rPr>
              <a:t>L</a:t>
            </a:r>
            <a:r>
              <a:rPr lang="en-US" sz="2000" b="1" dirty="0">
                <a:cs typeface="Arial" charset="0"/>
              </a:rPr>
              <a:t>epidus exiled </a:t>
            </a:r>
            <a:r>
              <a:rPr lang="en-US" sz="2400" b="1" dirty="0">
                <a:cs typeface="Arial" charset="0"/>
              </a:rPr>
              <a:t>– CIVIL WAR (Octavian vs. Antonius)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30101" y="4724400"/>
            <a:ext cx="4489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Arial" charset="0"/>
              </a:rPr>
              <a:t>Julius Caesar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01762" y="4724400"/>
            <a:ext cx="4601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Arial" charset="0"/>
              </a:rPr>
              <a:t>Octavian Caesar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34299" y="5486401"/>
            <a:ext cx="44654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Arial" charset="0"/>
              </a:rPr>
              <a:t>Caesar assassinated</a:t>
            </a:r>
          </a:p>
          <a:p>
            <a:pPr algn="ctr"/>
            <a:r>
              <a:rPr lang="en-US" sz="2800" b="1" dirty="0">
                <a:cs typeface="Arial" charset="0"/>
              </a:rPr>
              <a:t>Another civil war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19159" y="5486401"/>
            <a:ext cx="45775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Arial" charset="0"/>
              </a:rPr>
              <a:t>Roman Empire</a:t>
            </a:r>
          </a:p>
          <a:p>
            <a:pPr algn="ctr"/>
            <a:r>
              <a:rPr lang="en-US" sz="2800" b="1" i="1" dirty="0" err="1">
                <a:cs typeface="Arial" charset="0"/>
              </a:rPr>
              <a:t>Pax</a:t>
            </a:r>
            <a:r>
              <a:rPr lang="en-US" sz="2800" b="1" i="1" dirty="0">
                <a:cs typeface="Arial" charset="0"/>
              </a:rPr>
              <a:t> </a:t>
            </a:r>
            <a:r>
              <a:rPr lang="en-US" sz="2800" b="1" i="1" dirty="0" err="1">
                <a:cs typeface="Arial" charset="0"/>
              </a:rPr>
              <a:t>Romana</a:t>
            </a:r>
            <a:endParaRPr lang="en-US" sz="2800" b="1" i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86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16" grpId="0"/>
      <p:bldP spid="17" grpId="0"/>
      <p:bldP spid="18" grpId="0"/>
      <p:bldP spid="2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9" y="436070"/>
            <a:ext cx="10754095" cy="49203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47131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Franklin Gothic Demi" panose="020B0703020102020204" pitchFamily="34" charset="0"/>
                <a:cs typeface="Kartika" panose="02020503030404060203" pitchFamily="18" charset="0"/>
              </a:rPr>
              <a:t>LEARNING.  DELIVERED.</a:t>
            </a:r>
            <a:endParaRPr lang="en-US" sz="6600" dirty="0">
              <a:solidFill>
                <a:srgbClr val="072F54"/>
              </a:solidFill>
              <a:latin typeface="Franklin Gothic Demi" panose="020B070302010202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8357"/>
            <a:ext cx="5370781" cy="3064043"/>
          </a:xfrm>
        </p:spPr>
        <p:txBody>
          <a:bodyPr/>
          <a:lstStyle/>
          <a:p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Senatus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Populusque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Romanus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upload.wikimedia.org/wikipedia/commons/thumb/9/98/Roman_SPQR_banner.svg/1000px-Roman_SPQR_banner.svg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81" y="894264"/>
            <a:ext cx="6355997" cy="503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93063" y="6372726"/>
            <a:ext cx="1904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Art Credit: </a:t>
            </a:r>
            <a:r>
              <a:rPr lang="en-US" sz="1400" b="0" i="0" u="none" strike="noStrike" dirty="0" err="1" smtClean="0">
                <a:solidFill>
                  <a:srgbClr val="0B0080"/>
                </a:solidFill>
                <a:effectLst/>
                <a:hlinkClick r:id="rId4" tooltip="User:Ssolbergj"/>
              </a:rPr>
              <a:t>Ssolbergj</a:t>
            </a:r>
            <a:endParaRPr lang="en-US" sz="1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27727" y="4222031"/>
            <a:ext cx="4315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Senate and People of Rome</a:t>
            </a:r>
            <a:endParaRPr lang="en-US" sz="4400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166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4E1317"/>
            </a:gs>
            <a:gs pos="100000">
              <a:srgbClr val="71141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88761" y="392652"/>
            <a:ext cx="9897978" cy="1143000"/>
          </a:xfrm>
        </p:spPr>
        <p:txBody>
          <a:bodyPr/>
          <a:lstStyle/>
          <a:p>
            <a:pPr algn="l" eaLnBrk="1" hangingPunct="1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Political Divisions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893529"/>
              </p:ext>
            </p:extLst>
          </p:nvPr>
        </p:nvGraphicFramePr>
        <p:xfrm>
          <a:off x="2839451" y="1808747"/>
          <a:ext cx="8775032" cy="464087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387516"/>
                <a:gridCol w="4387516"/>
              </a:tblGrid>
              <a:tr h="129167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j-lt"/>
                        </a:rPr>
                        <a:t>OPTIMATES</a:t>
                      </a:r>
                    </a:p>
                    <a:p>
                      <a:pPr algn="ctr"/>
                      <a:r>
                        <a:rPr lang="en-US" sz="2800" b="0" dirty="0" smtClean="0"/>
                        <a:t>(The Senate)</a:t>
                      </a:r>
                      <a:endParaRPr lang="en-US" sz="2800" b="0" i="1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j-lt"/>
                        </a:rPr>
                        <a:t>POPULARES</a:t>
                      </a:r>
                      <a:r>
                        <a:rPr lang="en-US" sz="3600" dirty="0" smtClean="0"/>
                        <a:t/>
                      </a:r>
                      <a:br>
                        <a:rPr lang="en-US" sz="3600" dirty="0" smtClean="0"/>
                      </a:br>
                      <a:r>
                        <a:rPr lang="en-US" sz="2800" b="0" dirty="0" smtClean="0"/>
                        <a:t>(The “People”)</a:t>
                      </a:r>
                      <a:endParaRPr lang="en-US" sz="3200" b="0" i="1" dirty="0"/>
                    </a:p>
                  </a:txBody>
                  <a:tcPr marT="45724" marB="45724" anchor="ctr"/>
                </a:tc>
              </a:tr>
              <a:tr h="11186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3D1C5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4" marB="45724" anchor="ctr"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3D1C5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4" marB="45724" anchor="ctr">
                    <a:solidFill>
                      <a:schemeClr val="accent2">
                        <a:alpha val="10000"/>
                      </a:schemeClr>
                    </a:solidFill>
                  </a:tcPr>
                </a:tc>
              </a:tr>
              <a:tr h="15881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7EED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7EED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4" marB="45724" anchor="ctr"/>
                </a:tc>
              </a:tr>
              <a:tr h="642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/>
                    </a:p>
                  </a:txBody>
                  <a:tcPr marT="45724" marB="45724" anchor="ctr"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/>
                    </a:p>
                  </a:txBody>
                  <a:tcPr marT="45724" marB="45724" anchor="ctr">
                    <a:solidFill>
                      <a:schemeClr val="accent2">
                        <a:alpha val="1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340517" y="442392"/>
            <a:ext cx="25843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A3D1C5"/>
                </a:solidFill>
                <a:cs typeface="Arial" charset="0"/>
              </a:rPr>
              <a:t>in the Late </a:t>
            </a:r>
            <a:r>
              <a:rPr lang="en-US" sz="3200" b="1" i="1" dirty="0" smtClean="0">
                <a:solidFill>
                  <a:srgbClr val="A3D1C5"/>
                </a:solidFill>
                <a:cs typeface="Arial" charset="0"/>
              </a:rPr>
              <a:t/>
            </a:r>
            <a:br>
              <a:rPr lang="en-US" sz="3200" b="1" i="1" dirty="0" smtClean="0">
                <a:solidFill>
                  <a:srgbClr val="A3D1C5"/>
                </a:solidFill>
                <a:cs typeface="Arial" charset="0"/>
              </a:rPr>
            </a:br>
            <a:r>
              <a:rPr lang="en-US" sz="3200" b="1" i="1" dirty="0" smtClean="0">
                <a:solidFill>
                  <a:srgbClr val="A3D1C5"/>
                </a:solidFill>
                <a:cs typeface="Arial" charset="0"/>
              </a:rPr>
              <a:t>Republic</a:t>
            </a:r>
            <a:endParaRPr lang="en-US" sz="3200" b="1" i="1" dirty="0">
              <a:solidFill>
                <a:srgbClr val="A3D1C5"/>
              </a:solidFill>
              <a:cs typeface="Arial" charset="0"/>
            </a:endParaRPr>
          </a:p>
        </p:txBody>
      </p:sp>
      <p:pic>
        <p:nvPicPr>
          <p:cNvPr id="5124" name="Picture 4" descr="File:Fasces lictoria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4" y="1784304"/>
            <a:ext cx="1780671" cy="476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25087" y="3153183"/>
            <a:ext cx="44218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7EEDD"/>
                </a:solidFill>
              </a:rPr>
              <a:t>Power Base:  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A3D1C5"/>
                </a:solidFill>
              </a:rPr>
              <a:t>Upper Classes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246962" y="3153183"/>
            <a:ext cx="43672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7EEDD"/>
                </a:solidFill>
              </a:rPr>
              <a:t>Power Base:  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A3D1C5"/>
                </a:solidFill>
              </a:rPr>
              <a:t>Lower Classes </a:t>
            </a:r>
            <a:endParaRPr lang="en-US" sz="2800" b="1" dirty="0">
              <a:solidFill>
                <a:srgbClr val="A3D1C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5086" y="4268105"/>
            <a:ext cx="44218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7EEDD"/>
                </a:solidFill>
                <a:latin typeface="Perpetua Titling MT"/>
              </a:rPr>
              <a:t>INCREASE </a:t>
            </a:r>
            <a:endParaRPr lang="en-US" sz="3200" b="1" dirty="0">
              <a:solidFill>
                <a:srgbClr val="F7EEDD"/>
              </a:solidFill>
              <a:latin typeface="Perpetua Titling MT"/>
            </a:endParaRPr>
          </a:p>
          <a:p>
            <a:pPr lvl="0" algn="ctr">
              <a:defRPr/>
            </a:pPr>
            <a:r>
              <a:rPr lang="en-US" sz="2200" b="1" i="1" dirty="0">
                <a:solidFill>
                  <a:srgbClr val="96CABC"/>
                </a:solidFill>
              </a:rPr>
              <a:t>the Senate’s Power</a:t>
            </a:r>
          </a:p>
          <a:p>
            <a:pPr lvl="0" algn="ctr">
              <a:defRPr/>
            </a:pPr>
            <a:r>
              <a:rPr lang="en-US" sz="2800" dirty="0">
                <a:solidFill>
                  <a:srgbClr val="F7EEDD"/>
                </a:solidFill>
              </a:rPr>
              <a:t>(Aristocracy)</a:t>
            </a:r>
            <a:endParaRPr lang="en-US" sz="2800" b="1" dirty="0">
              <a:solidFill>
                <a:srgbClr val="F7EED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46961" y="4268105"/>
            <a:ext cx="43672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F7EEDD"/>
                </a:solidFill>
                <a:latin typeface="Perpetua Titling MT"/>
              </a:rPr>
              <a:t>DECREASE</a:t>
            </a:r>
            <a:endParaRPr lang="en-US" sz="3200" b="1" dirty="0">
              <a:solidFill>
                <a:srgbClr val="F7EEDD"/>
              </a:solidFill>
              <a:latin typeface="Perpetua Titling MT"/>
            </a:endParaRPr>
          </a:p>
          <a:p>
            <a:pPr lvl="0" algn="ctr">
              <a:defRPr/>
            </a:pPr>
            <a:r>
              <a:rPr lang="en-US" sz="2200" b="1" i="1" dirty="0">
                <a:solidFill>
                  <a:srgbClr val="96CABC"/>
                </a:solidFill>
              </a:rPr>
              <a:t>the Senate’s Power</a:t>
            </a:r>
          </a:p>
          <a:p>
            <a:pPr lvl="0" algn="ctr">
              <a:defRPr/>
            </a:pPr>
            <a:r>
              <a:rPr lang="en-US" sz="2800" dirty="0">
                <a:solidFill>
                  <a:srgbClr val="F7EEDD"/>
                </a:solidFill>
              </a:rPr>
              <a:t>(Democracy)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25086" y="5827870"/>
            <a:ext cx="4421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srgbClr val="F7EEDD"/>
                </a:solidFill>
              </a:rPr>
              <a:t>Sulla, Pompey</a:t>
            </a:r>
            <a:endParaRPr lang="en-US" sz="3200" b="1" dirty="0">
              <a:solidFill>
                <a:srgbClr val="F7EED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46961" y="5827869"/>
            <a:ext cx="4367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srgbClr val="F7EEDD"/>
                </a:solidFill>
              </a:rPr>
              <a:t>Marius, Caesar</a:t>
            </a:r>
            <a:endParaRPr lang="en-US" sz="3200" b="1" dirty="0">
              <a:solidFill>
                <a:srgbClr val="F7EE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08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Roman War Dark">
      <a:dk1>
        <a:srgbClr val="F7EEDD"/>
      </a:dk1>
      <a:lt1>
        <a:srgbClr val="E3BFBB"/>
      </a:lt1>
      <a:dk2>
        <a:srgbClr val="4E1317"/>
      </a:dk2>
      <a:lt2>
        <a:srgbClr val="F7EEDD"/>
      </a:lt2>
      <a:accent1>
        <a:srgbClr val="F7EEDD"/>
      </a:accent1>
      <a:accent2>
        <a:srgbClr val="E2BCB8"/>
      </a:accent2>
      <a:accent3>
        <a:srgbClr val="F7EEDD"/>
      </a:accent3>
      <a:accent4>
        <a:srgbClr val="96CABC"/>
      </a:accent4>
      <a:accent5>
        <a:srgbClr val="71141E"/>
      </a:accent5>
      <a:accent6>
        <a:srgbClr val="4E1317"/>
      </a:accent6>
      <a:hlink>
        <a:srgbClr val="96CABC"/>
      </a:hlink>
      <a:folHlink>
        <a:srgbClr val="6B8584"/>
      </a:folHlink>
    </a:clrScheme>
    <a:fontScheme name="Perpetua Titling">
      <a:majorFont>
        <a:latin typeface="Perpetua Titling MT"/>
        <a:ea typeface=""/>
        <a:cs typeface=""/>
      </a:majorFont>
      <a:minorFont>
        <a:latin typeface="Century School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10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11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12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13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14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15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16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17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18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19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2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20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21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22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23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24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25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26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27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28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29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3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30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31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32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33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34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35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36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37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38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39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4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40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41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42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43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44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45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46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47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48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49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5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50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51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52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53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6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7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8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ppt/theme/themeOverride9.xml><?xml version="1.0" encoding="utf-8"?>
<a:themeOverride xmlns:a="http://schemas.openxmlformats.org/drawingml/2006/main">
  <a:clrScheme name="Roman War Dark">
    <a:dk1>
      <a:srgbClr val="F7EEDD"/>
    </a:dk1>
    <a:lt1>
      <a:srgbClr val="E3BFBB"/>
    </a:lt1>
    <a:dk2>
      <a:srgbClr val="4E1317"/>
    </a:dk2>
    <a:lt2>
      <a:srgbClr val="F7EEDD"/>
    </a:lt2>
    <a:accent1>
      <a:srgbClr val="F7EEDD"/>
    </a:accent1>
    <a:accent2>
      <a:srgbClr val="E2BCB8"/>
    </a:accent2>
    <a:accent3>
      <a:srgbClr val="F7EEDD"/>
    </a:accent3>
    <a:accent4>
      <a:srgbClr val="96CABC"/>
    </a:accent4>
    <a:accent5>
      <a:srgbClr val="71141E"/>
    </a:accent5>
    <a:accent6>
      <a:srgbClr val="4E1317"/>
    </a:accent6>
    <a:hlink>
      <a:srgbClr val="96CABC"/>
    </a:hlink>
    <a:folHlink>
      <a:srgbClr val="6B858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1891</TotalTime>
  <Words>1007</Words>
  <Application>Microsoft Office PowerPoint</Application>
  <PresentationFormat>Widescreen</PresentationFormat>
  <Paragraphs>267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Franklin Gothic Demi</vt:lpstr>
      <vt:lpstr>Kartika</vt:lpstr>
      <vt:lpstr>Century Schoolbook</vt:lpstr>
      <vt:lpstr>Calibri</vt:lpstr>
      <vt:lpstr>Perpetua</vt:lpstr>
      <vt:lpstr>Perpetua Titling MT</vt:lpstr>
      <vt:lpstr>1_Office Theme</vt:lpstr>
      <vt:lpstr>3_Office Theme</vt:lpstr>
      <vt:lpstr>THE ROMAN CIVIL WARS</vt:lpstr>
      <vt:lpstr>A REPUBLIC</vt:lpstr>
      <vt:lpstr>The Romans Didn’t keep theirs.</vt:lpstr>
      <vt:lpstr>The Gracchi:  A Turning Point</vt:lpstr>
      <vt:lpstr>Political Violence</vt:lpstr>
      <vt:lpstr>Political Violence</vt:lpstr>
      <vt:lpstr>ONE CIVIL WAR</vt:lpstr>
      <vt:lpstr>Senatus Populusque Romanus</vt:lpstr>
      <vt:lpstr>Political Divisions</vt:lpstr>
      <vt:lpstr>Marius vs. sulla</vt:lpstr>
      <vt:lpstr>Gaius Marius</vt:lpstr>
      <vt:lpstr>NOVUS HOMO</vt:lpstr>
      <vt:lpstr>The Marian reforms</vt:lpstr>
      <vt:lpstr>The Marian reforms</vt:lpstr>
      <vt:lpstr>five</vt:lpstr>
      <vt:lpstr>L. Cornelius Sulla</vt:lpstr>
      <vt:lpstr>L. Cornelius Sulla</vt:lpstr>
      <vt:lpstr>PROSCRIPTION LISTS</vt:lpstr>
      <vt:lpstr>Spartacus’ Slave Revolt</vt:lpstr>
      <vt:lpstr>DECIMATION</vt:lpstr>
      <vt:lpstr>DECIMATe</vt:lpstr>
      <vt:lpstr>The Aftermath</vt:lpstr>
      <vt:lpstr>The First Triumvirate</vt:lpstr>
      <vt:lpstr>The First Triumvirate</vt:lpstr>
      <vt:lpstr>Pompey  “the Great”</vt:lpstr>
      <vt:lpstr>Marcus Licinius Crassus</vt:lpstr>
      <vt:lpstr>Gaius Julius Caesar</vt:lpstr>
      <vt:lpstr>Caesar’s Conquest of Gaul</vt:lpstr>
      <vt:lpstr>Veni vidi vici</vt:lpstr>
      <vt:lpstr>Vercingetorix</vt:lpstr>
      <vt:lpstr>The First Military Memoir</vt:lpstr>
      <vt:lpstr>r.i.p. crassus</vt:lpstr>
      <vt:lpstr>Caesar’s Civil War</vt:lpstr>
      <vt:lpstr>Crossing the Rubicon</vt:lpstr>
      <vt:lpstr>Crossing the Rubicon</vt:lpstr>
      <vt:lpstr>PowerPoint Presentation</vt:lpstr>
      <vt:lpstr>The Die is Cast</vt:lpstr>
      <vt:lpstr>PowerPoint Presentation</vt:lpstr>
      <vt:lpstr>Battle of Pharsalus</vt:lpstr>
      <vt:lpstr>PowerPoint Presentation</vt:lpstr>
      <vt:lpstr>“They would have it thus.”</vt:lpstr>
      <vt:lpstr>ANOTHER MEMOIR</vt:lpstr>
      <vt:lpstr>After Pharsalus</vt:lpstr>
      <vt:lpstr>Caesar  in Egypt</vt:lpstr>
      <vt:lpstr>DICTATOR</vt:lpstr>
      <vt:lpstr>Julian Calendar</vt:lpstr>
      <vt:lpstr>CLEMENTIA</vt:lpstr>
      <vt:lpstr>DICTATOR</vt:lpstr>
      <vt:lpstr>Hands OFF!</vt:lpstr>
      <vt:lpstr>Marcus Junius Brutus</vt:lpstr>
      <vt:lpstr>Liberatores</vt:lpstr>
      <vt:lpstr>Just as Cute As Caesar…</vt:lpstr>
      <vt:lpstr>BEWARE  the Ides of March.</vt:lpstr>
      <vt:lpstr>PowerPoint Presentation</vt:lpstr>
      <vt:lpstr>The Second Triumvirate</vt:lpstr>
      <vt:lpstr>The Second Triumvirate</vt:lpstr>
      <vt:lpstr>PROSCRIPTIONS</vt:lpstr>
      <vt:lpstr>Marcus Tullius Cicero</vt:lpstr>
      <vt:lpstr>EXECUTED</vt:lpstr>
      <vt:lpstr>Battle(s) of Philippi</vt:lpstr>
      <vt:lpstr>PowerPoint Presentation</vt:lpstr>
      <vt:lpstr>The Second Triumvirate</vt:lpstr>
      <vt:lpstr>The Final War</vt:lpstr>
      <vt:lpstr>Antony and Cleopatra</vt:lpstr>
      <vt:lpstr>Battle of Actium</vt:lpstr>
      <vt:lpstr>PowerPoint Presentation</vt:lpstr>
      <vt:lpstr>PowerPoint Presentation</vt:lpstr>
      <vt:lpstr>Augustus</vt:lpstr>
      <vt:lpstr>PAX ROMANA</vt:lpstr>
      <vt:lpstr>The Triumvirates Compared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ROMAN CIVIL WARS</dc:title>
  <dc:creator>Tom Richey</dc:creator>
  <cp:lastModifiedBy>Tom Richey</cp:lastModifiedBy>
  <cp:revision>67</cp:revision>
  <dcterms:created xsi:type="dcterms:W3CDTF">2014-05-22T17:59:01Z</dcterms:created>
  <dcterms:modified xsi:type="dcterms:W3CDTF">2014-06-10T14:54:49Z</dcterms:modified>
</cp:coreProperties>
</file>