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  <p:sldMasterId id="2147483708" r:id="rId3"/>
  </p:sldMasterIdLst>
  <p:notesMasterIdLst>
    <p:notesMasterId r:id="rId34"/>
  </p:notesMasterIdLst>
  <p:sldIdLst>
    <p:sldId id="422" r:id="rId4"/>
    <p:sldId id="393" r:id="rId5"/>
    <p:sldId id="396" r:id="rId6"/>
    <p:sldId id="328" r:id="rId7"/>
    <p:sldId id="257" r:id="rId8"/>
    <p:sldId id="424" r:id="rId9"/>
    <p:sldId id="276" r:id="rId10"/>
    <p:sldId id="419" r:id="rId11"/>
    <p:sldId id="420" r:id="rId12"/>
    <p:sldId id="398" r:id="rId13"/>
    <p:sldId id="399" r:id="rId14"/>
    <p:sldId id="400" r:id="rId15"/>
    <p:sldId id="401" r:id="rId16"/>
    <p:sldId id="404" r:id="rId17"/>
    <p:sldId id="423" r:id="rId18"/>
    <p:sldId id="258" r:id="rId19"/>
    <p:sldId id="332" r:id="rId20"/>
    <p:sldId id="410" r:id="rId21"/>
    <p:sldId id="397" r:id="rId22"/>
    <p:sldId id="412" r:id="rId23"/>
    <p:sldId id="414" r:id="rId24"/>
    <p:sldId id="416" r:id="rId25"/>
    <p:sldId id="336" r:id="rId26"/>
    <p:sldId id="335" r:id="rId27"/>
    <p:sldId id="337" r:id="rId28"/>
    <p:sldId id="334" r:id="rId29"/>
    <p:sldId id="418" r:id="rId30"/>
    <p:sldId id="425" r:id="rId31"/>
    <p:sldId id="421" r:id="rId32"/>
    <p:sldId id="395" r:id="rId33"/>
  </p:sldIdLst>
  <p:sldSz cx="9144000" cy="6858000" type="screen4x3"/>
  <p:notesSz cx="6858000" cy="9144000"/>
  <p:embeddedFontLst>
    <p:embeddedFont>
      <p:font typeface="Wingdings 3" pitchFamily="18" charset="2"/>
      <p:regular r:id="rId35"/>
    </p:embeddedFont>
    <p:embeddedFont>
      <p:font typeface="Georgia" pitchFamily="18" charset="0"/>
      <p:regular r:id="rId36"/>
      <p:bold r:id="rId37"/>
      <p:italic r:id="rId38"/>
      <p:boldItalic r:id="rId39"/>
    </p:embeddedFont>
    <p:embeddedFont>
      <p:font typeface="Trebuchet MS" pitchFamily="34" charset="0"/>
      <p:regular r:id="rId40"/>
      <p:bold r:id="rId41"/>
      <p:italic r:id="rId42"/>
      <p:boldItalic r:id="rId43"/>
    </p:embeddedFont>
    <p:embeddedFont>
      <p:font typeface="Impact" pitchFamily="34" charset="0"/>
      <p:regular r:id="rId44"/>
    </p:embeddedFont>
    <p:embeddedFont>
      <p:font typeface="Corbel" pitchFamily="34" charset="0"/>
      <p:regular r:id="rId45"/>
      <p:bold r:id="rId46"/>
      <p:italic r:id="rId47"/>
      <p:boldItalic r:id="rId48"/>
    </p:embeddedFont>
    <p:embeddedFont>
      <p:font typeface="Wingdings 2" pitchFamily="18" charset="2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Limelight" pitchFamily="2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6EC8-59D1-4DF9-B492-A709BCD56B8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D0D0-0A57-4172-84EC-41B6BF0BE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85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5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19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8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6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7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9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3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2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4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1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66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6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49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02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FDA2-510E-4663-B1C8-C708BE5300FE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A381-51AC-43B6-9351-85B5E57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FDA2-510E-4663-B1C8-C708BE5300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A381-51AC-43B6-9351-85B5E572F5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en.wikipedia.org/wiki/Civil_Liberties_Act_of_198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www.flickr.com/photos/ekurvine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m-Richey/14074617563" TargetMode="External"/><Relationship Id="rId7" Type="http://schemas.openxmlformats.org/officeDocument/2006/relationships/hyperlink" Target="http://www.tomrichey.net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hyperlink" Target="http://www.twitter.com/tomrichey" TargetMode="External"/><Relationship Id="rId4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le:We Can Do It!.jpg"/>
          <p:cNvPicPr>
            <a:picLocks noChangeAspect="1" noChangeArrowheads="1"/>
          </p:cNvPicPr>
          <p:nvPr/>
        </p:nvPicPr>
        <p:blipFill rotWithShape="1">
          <a:blip r:embed="rId2" cstate="print"/>
          <a:srcRect l="8130" t="47427" r="11987" b="62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800600"/>
            <a:ext cx="3314700" cy="17526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World War II: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American Home Front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6629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ln w="57150">
                  <a:solidFill>
                    <a:schemeClr val="bg1"/>
                  </a:solidFill>
                </a:ln>
                <a:solidFill>
                  <a:prstClr val="white"/>
                </a:solidFill>
                <a:latin typeface="Impact" pitchFamily="34" charset="0"/>
                <a:ea typeface="+mj-ea"/>
                <a:cs typeface="+mj-cs"/>
              </a:rPr>
              <a:t>SHUT 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bg1"/>
                  </a:solidFill>
                </a:ln>
                <a:solidFill>
                  <a:prstClr val="white"/>
                </a:solidFill>
                <a:latin typeface="Impact" pitchFamily="34" charset="0"/>
                <a:ea typeface="+mj-ea"/>
                <a:cs typeface="+mj-cs"/>
              </a:rPr>
              <a:t>PRODUCE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2004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57150">
                  <a:solidFill>
                    <a:schemeClr val="bg1"/>
                  </a:solidFill>
                </a:ln>
                <a:solidFill>
                  <a:prstClr val="white"/>
                </a:solidFill>
                <a:latin typeface="Impact" pitchFamily="34" charset="0"/>
                <a:ea typeface="+mj-ea"/>
                <a:cs typeface="+mj-cs"/>
              </a:rPr>
              <a:t>SACRIFICE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495800"/>
            <a:ext cx="5105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i="1" dirty="0">
                <a:ln w="5715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white"/>
                </a:solidFill>
                <a:latin typeface="Impact" pitchFamily="34" charset="0"/>
                <a:ea typeface="+mj-ea"/>
                <a:cs typeface="+mj-cs"/>
              </a:rPr>
              <a:t>&amp; </a:t>
            </a:r>
            <a:r>
              <a:rPr lang="en-US" sz="13800" i="1" dirty="0">
                <a:ln w="5715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white"/>
                </a:solidFill>
                <a:latin typeface="Impact" pitchFamily="34" charset="0"/>
                <a:ea typeface="+mj-ea"/>
                <a:cs typeface="+mj-cs"/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12431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288221" cy="25146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THE WAR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200" b="1" dirty="0" smtClean="0"/>
              <a:t>ECONOMY</a:t>
            </a:r>
            <a:endParaRPr lang="en-US" sz="6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65437"/>
            <a:ext cx="3581400" cy="33067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Government </a:t>
            </a:r>
            <a:r>
              <a:rPr lang="en-US" b="1" dirty="0" smtClean="0"/>
              <a:t>Regulation of: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b="1" dirty="0" smtClean="0"/>
              <a:t>Production</a:t>
            </a:r>
          </a:p>
          <a:p>
            <a:r>
              <a:rPr lang="en-US" b="1" dirty="0" smtClean="0"/>
              <a:t>Pricing</a:t>
            </a:r>
          </a:p>
          <a:p>
            <a:r>
              <a:rPr lang="en-US" b="1" dirty="0" smtClean="0"/>
              <a:t>Rationing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548" y="0"/>
            <a:ext cx="4850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War Production Board</a:t>
            </a:r>
            <a:endParaRPr lang="en-US" sz="6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0" y="1905000"/>
            <a:ext cx="37338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Peacetime industries </a:t>
            </a:r>
            <a:r>
              <a:rPr lang="en-US" sz="4800" dirty="0" smtClean="0"/>
              <a:t>converted to </a:t>
            </a:r>
            <a:r>
              <a:rPr lang="en-US" sz="4000" dirty="0" smtClean="0"/>
              <a:t>war production</a:t>
            </a:r>
            <a:endParaRPr lang="en-US" sz="4000" dirty="0"/>
          </a:p>
        </p:txBody>
      </p:sp>
      <p:pic>
        <p:nvPicPr>
          <p:cNvPr id="3074" name="Picture 2" descr="http://upload.wikimedia.org/wikipedia/commons/thumb/0/03/US-WarProductionBoard-Seal.svg/1000px-US-WarProductionBoard-Seal.sv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www.fortmissoulamuseum.org/WWII/images/posters/1986.004.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876800" cy="6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2" descr="http://upload.wikimedia.org/wikipedia/commons/d/d2/AntiJapanesePropagandaTakeDayOf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0"/>
            <a:ext cx="51339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4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843076" cy="2362200"/>
          </a:xfrm>
        </p:spPr>
        <p:txBody>
          <a:bodyPr>
            <a:normAutofit/>
          </a:bodyPr>
          <a:lstStyle/>
          <a:p>
            <a:r>
              <a:rPr lang="en-US" sz="89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ROSIE</a:t>
            </a:r>
            <a:r>
              <a:rPr lang="en-US" sz="8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i="1" dirty="0" smtClean="0"/>
              <a:t>the Riveter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3048000"/>
            <a:ext cx="31242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Symbolic of</a:t>
            </a:r>
            <a:br>
              <a:rPr lang="en-US" sz="4000" dirty="0" smtClean="0"/>
            </a:b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Female</a:t>
            </a:r>
            <a:r>
              <a:rPr lang="en-US" sz="6000" dirty="0" smtClean="0"/>
              <a:t> </a:t>
            </a:r>
            <a:r>
              <a:rPr lang="en-US" sz="4000" dirty="0" smtClean="0"/>
              <a:t>Munitions Workers</a:t>
            </a:r>
            <a:endParaRPr lang="en-US" sz="4000" dirty="0"/>
          </a:p>
        </p:txBody>
      </p:sp>
      <p:pic>
        <p:nvPicPr>
          <p:cNvPr id="9" name="Picture 2" descr="File:We Can Do It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076" y="0"/>
            <a:ext cx="53009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1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7/7b/Rosie_the_Riveter_%28Vultee%29_DS.jpg/962px-Rosie_the_Riveter_%28Vultee%29_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9417" b="124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17874"/>
            <a:ext cx="9144000" cy="1754326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FDR’s Executive Order 8802 </a:t>
            </a:r>
            <a:r>
              <a:rPr lang="en-US" sz="3600" b="1" dirty="0" smtClean="0"/>
              <a:t>prohibited racial </a:t>
            </a:r>
            <a:r>
              <a:rPr lang="en-US" sz="3200" b="1" dirty="0" smtClean="0"/>
              <a:t>discrimination </a:t>
            </a:r>
            <a:br>
              <a:rPr lang="en-US" sz="3200" b="1" dirty="0" smtClean="0"/>
            </a:br>
            <a:r>
              <a:rPr lang="en-US" sz="3000" b="1" dirty="0" smtClean="0"/>
              <a:t>in the defense production industry.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36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4876800" cy="1676400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Office of Price</a:t>
            </a:r>
            <a:r>
              <a:rPr lang="en-US" sz="5400" b="1" dirty="0" smtClean="0"/>
              <a:t> </a:t>
            </a:r>
            <a:r>
              <a:rPr lang="en-US" sz="4800" b="1" dirty="0" smtClean="0"/>
              <a:t>Administration</a:t>
            </a:r>
            <a:endParaRPr lang="en-US" sz="4800" b="1" dirty="0"/>
          </a:p>
        </p:txBody>
      </p:sp>
      <p:pic>
        <p:nvPicPr>
          <p:cNvPr id="1026" name="Picture 2" descr="Look how many groceries you could buy for $15 during World War II! Thanks to the Office of Price Administration, ceilings were placed on the prices of retail foods, allowing customers to buy much more for $15 than they could just two decades earli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8" r="13441" b="-38"/>
          <a:stretch/>
        </p:blipFill>
        <p:spPr bwMode="auto">
          <a:xfrm>
            <a:off x="4832032" y="228600"/>
            <a:ext cx="409125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1966" y="2895601"/>
            <a:ext cx="4603432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Government-controlled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Price Ceilings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981200" cy="6858000"/>
          </a:xfrm>
        </p:spPr>
        <p:txBody>
          <a:bodyPr vert="wordArtVert"/>
          <a:lstStyle/>
          <a:p>
            <a:r>
              <a:rPr lang="en-US" b="1" dirty="0" smtClean="0"/>
              <a:t>RATIONING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http://uki16.files.wordpress.com/2010/11/rationing-food-is-a-weap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181600" cy="69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b/b6/WWII_USA_Ration_Book_3_Front.jpg/1280px-WWII_USA_Ration_Book_3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"/>
            <a:ext cx="9144000" cy="67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We Can Do It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48" y="0"/>
            <a:ext cx="530092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924" y="0"/>
            <a:ext cx="3843076" cy="1447800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38100">
                  <a:solidFill>
                    <a:schemeClr val="bg2"/>
                  </a:solidFill>
                </a:ln>
                <a:latin typeface="Impact" pitchFamily="34" charset="0"/>
              </a:rPr>
              <a:t>USHC 7.2</a:t>
            </a:r>
            <a:endParaRPr lang="en-US" sz="8800" dirty="0">
              <a:ln w="38100">
                <a:solidFill>
                  <a:schemeClr val="bg2"/>
                </a:solidFill>
              </a:ln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124" y="1371600"/>
            <a:ext cx="3843076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Evaluate the </a:t>
            </a:r>
            <a:r>
              <a:rPr lang="en-US" sz="2400" i="1" dirty="0"/>
              <a:t>impact of war mobilization on the home </a:t>
            </a:r>
            <a:r>
              <a:rPr lang="en-US" sz="2400" i="1" dirty="0" smtClean="0"/>
              <a:t>front, including consumer sacrifices</a:t>
            </a:r>
            <a:r>
              <a:rPr lang="en-US" sz="2400" i="1" dirty="0"/>
              <a:t>, the role of women and minorities in the </a:t>
            </a:r>
            <a:r>
              <a:rPr lang="en-US" sz="2400" i="1" dirty="0" smtClean="0"/>
              <a:t>workforce, and </a:t>
            </a:r>
            <a:r>
              <a:rPr lang="en-US" sz="2400" i="1" dirty="0"/>
              <a:t>limits on </a:t>
            </a:r>
            <a:r>
              <a:rPr lang="en-US" sz="2400" i="1" dirty="0" smtClean="0"/>
              <a:t>individual </a:t>
            </a:r>
            <a:r>
              <a:rPr lang="en-US" sz="2400" i="1" dirty="0"/>
              <a:t>rights that resulted in the internment of Japanese Americans. </a:t>
            </a: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58124" y="5334000"/>
            <a:ext cx="2949797" cy="122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9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poster-posters.com/pics/ww2/propaganda/thisen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9051"/>
            <a:ext cx="4881774" cy="6849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8108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[1942x~This_is_the_Enemy_US_[2]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214090" cy="683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864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commons/c/c4/Anti-Jap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900" y="0"/>
            <a:ext cx="5509300" cy="685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1739" t="21045" r="139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ernment Map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703" y="0"/>
            <a:ext cx="8259097" cy="6858000"/>
          </a:xfrm>
          <a:prstGeom prst="rect">
            <a:avLst/>
          </a:prstGeom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27038"/>
            <a:ext cx="49530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Japanese-American </a:t>
            </a:r>
            <a:r>
              <a:rPr lang="en-US" sz="6000" b="1" dirty="0" smtClean="0"/>
              <a:t>Internment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90"/>
            <a:ext cx="9144000" cy="686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7086600" cy="10668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800" b="1" dirty="0" smtClean="0"/>
              <a:t>Internment Camps</a:t>
            </a:r>
            <a:endParaRPr lang="en-US" sz="4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5486400"/>
            <a:ext cx="7696200" cy="106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Former horse stalls converted for temporary occupation by Japanese American internees at </a:t>
            </a:r>
            <a:r>
              <a:rPr lang="en-US" sz="2000" b="1" dirty="0" err="1" smtClean="0"/>
              <a:t>Tanforan</a:t>
            </a:r>
            <a:r>
              <a:rPr lang="en-US" sz="2000" b="1" dirty="0" smtClean="0"/>
              <a:t> Assembly Center, San Bruno, California, 1942 (Wikipedia)</a:t>
            </a:r>
            <a:endParaRPr lang="en-US" sz="20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m\AppData\Local\Microsoft\Windows\Temporary Internet Files\Content.IE5\5UK6R5XG\MP900399041[1]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2719"/>
          <a:stretch/>
        </p:blipFill>
        <p:spPr bwMode="auto">
          <a:xfrm>
            <a:off x="0" y="1333500"/>
            <a:ext cx="9144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399" y="76200"/>
            <a:ext cx="878186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err="1" smtClean="0"/>
              <a:t>Korematsu</a:t>
            </a:r>
            <a:r>
              <a:rPr lang="en-US" sz="4800" b="1" i="1" dirty="0" smtClean="0"/>
              <a:t> v. United States</a:t>
            </a:r>
            <a:endParaRPr lang="en-US" sz="48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524000"/>
            <a:ext cx="2347652" cy="3143596"/>
            <a:chOff x="6705600" y="1066514"/>
            <a:chExt cx="2347652" cy="3143596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066514"/>
              <a:ext cx="2195252" cy="276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705600" y="3810000"/>
              <a:ext cx="234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Fred </a:t>
              </a:r>
              <a:r>
                <a:rPr lang="en-US" sz="2000" b="1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Korematsu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581400" y="4092476"/>
            <a:ext cx="5181600" cy="230832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Internment of Japanese-Americans </a:t>
            </a:r>
            <a:r>
              <a:rPr lang="en-US" sz="3600" b="1" dirty="0">
                <a:ln w="50800"/>
                <a:solidFill>
                  <a:schemeClr val="bg2">
                    <a:lumMod val="75000"/>
                  </a:schemeClr>
                </a:solidFill>
              </a:rPr>
              <a:t>DOES NOT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violate 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the Constitution. </a:t>
            </a:r>
            <a:endParaRPr lang="en-US" sz="3600" dirty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4252652" y="2209800"/>
            <a:ext cx="4510348" cy="213388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9600" b="1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6-3</a:t>
            </a:r>
            <a:r>
              <a:rPr lang="en-US" sz="11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11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1321286"/>
            <a:ext cx="3152776" cy="39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399" y="76200"/>
            <a:ext cx="8781861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err="1" smtClean="0"/>
              <a:t>Korematsu</a:t>
            </a:r>
            <a:r>
              <a:rPr lang="en-US" sz="4800" b="1" i="1" dirty="0" smtClean="0"/>
              <a:t> v. United States</a:t>
            </a:r>
            <a:endParaRPr lang="en-US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1295400"/>
            <a:ext cx="4876800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Justice Hugo Black, a former Klan member, delivered the opinion of the Court.</a:t>
            </a:r>
            <a:endParaRPr lang="en-US" sz="24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4944872"/>
            <a:ext cx="392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chemeClr val="bg1"/>
                  </a:solidFill>
                </a:ln>
              </a:rPr>
              <a:t>FAIL</a:t>
            </a:r>
            <a:endParaRPr lang="en-US" sz="9600" b="1" dirty="0">
              <a:ln w="28575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/>
          <a:stretch/>
        </p:blipFill>
        <p:spPr>
          <a:xfrm rot="21093891">
            <a:off x="-621345" y="2788437"/>
            <a:ext cx="5294707" cy="54451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70">
            <a:off x="4504998" y="1638162"/>
            <a:ext cx="5302529" cy="67170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1690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689" r="36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CF816"/>
                </a:solidFill>
              </a:rPr>
              <a:t>President Reagan signs the </a:t>
            </a:r>
            <a:r>
              <a:rPr lang="en-US" sz="2400" b="1" dirty="0" smtClean="0">
                <a:solidFill>
                  <a:srgbClr val="FCF816"/>
                </a:solidFill>
                <a:hlinkClick r:id="rId4"/>
              </a:rPr>
              <a:t>Civil Liberties Act of 1988</a:t>
            </a:r>
            <a:endParaRPr lang="en-US" sz="2400" b="1" dirty="0">
              <a:solidFill>
                <a:srgbClr val="FCF81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Better Late Than Never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00600"/>
            <a:ext cx="9144000" cy="830997"/>
          </a:xfrm>
          <a:prstGeom prst="rect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70000"/>
                </a:schemeClr>
              </a:gs>
              <a:gs pos="80000">
                <a:schemeClr val="dk1">
                  <a:shade val="93000"/>
                  <a:satMod val="130000"/>
                  <a:alpha val="70000"/>
                </a:schemeClr>
              </a:gs>
              <a:gs pos="100000">
                <a:schemeClr val="dk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REPARATIONS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413/3338149528_fc35211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52400"/>
            <a:ext cx="6534150" cy="1143000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</a:rPr>
              <a:t>In a Nutshell…</a:t>
            </a:r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amazingdata.com/mediadata/Image/020090625133606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238832" cy="2987241"/>
          </a:xfrm>
          <a:prstGeom prst="rect">
            <a:avLst/>
          </a:prstGeom>
          <a:noFill/>
        </p:spPr>
      </p:pic>
      <p:pic>
        <p:nvPicPr>
          <p:cNvPr id="10" name="Picture 2" descr="File:We Can Do It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363535"/>
            <a:ext cx="2362200" cy="3056065"/>
          </a:xfrm>
          <a:prstGeom prst="rect">
            <a:avLst/>
          </a:prstGeom>
          <a:noFill/>
        </p:spPr>
      </p:pic>
      <p:pic>
        <p:nvPicPr>
          <p:cNvPr id="9" name="Picture 2" descr="http://uki16.files.wordpress.com/2010/11/rationing-food-is-a-weap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9" y="2438400"/>
            <a:ext cx="2420261" cy="32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c/c4/Anti-Jap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403999"/>
            <a:ext cx="2362200" cy="3225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1" y="1054039"/>
            <a:ext cx="2238832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SHUT UP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973915"/>
            <a:ext cx="2362200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PRODUCE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338" y="4142969"/>
            <a:ext cx="2420261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SACRIFICE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089518"/>
            <a:ext cx="2362200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HATE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6550223"/>
            <a:ext cx="1622560" cy="30777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7"/>
              </a:rPr>
              <a:t>ekurvine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34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939" r="410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Japan Attacks Pearl Harbor</a:t>
            </a:r>
            <a:endParaRPr lang="en-US" sz="4800" b="1" dirty="0">
              <a:solidFill>
                <a:srgbClr val="0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00"/>
                </a:solidFill>
              </a:rPr>
              <a:t>December 7, 1941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7D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152400" y="5791200"/>
            <a:ext cx="1676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981200" y="5867400"/>
            <a:ext cx="3200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5334000" y="5867400"/>
            <a:ext cx="3810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https://twimg0-a.akamaihd.net/profile_images/3371765864/f91ed7963e621b5e6ec887097e619d1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/>
          </p:cNvPr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Situation:  1941</a:t>
            </a:r>
            <a:endParaRPr lang="en-US" sz="6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17544"/>
          <a:stretch>
            <a:fillRect/>
          </a:stretch>
        </p:blipFill>
        <p:spPr bwMode="auto">
          <a:xfrm>
            <a:off x="381000" y="3581400"/>
            <a:ext cx="2430236" cy="1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6477000" y="5257800"/>
            <a:ext cx="2438400" cy="13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81400"/>
            <a:ext cx="2438400" cy="14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257800"/>
            <a:ext cx="2438400" cy="1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ultiply 10"/>
          <p:cNvSpPr/>
          <p:nvPr/>
        </p:nvSpPr>
        <p:spPr>
          <a:xfrm>
            <a:off x="5257800" y="4953000"/>
            <a:ext cx="4876800" cy="1981200"/>
          </a:xfrm>
          <a:prstGeom prst="mathMultiply">
            <a:avLst>
              <a:gd name="adj1" fmla="val 82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 r="11368"/>
          <a:stretch>
            <a:fillRect/>
          </a:stretch>
        </p:blipFill>
        <p:spPr bwMode="auto">
          <a:xfrm>
            <a:off x="6477000" y="1905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127443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Allies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129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Axis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9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Neutral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5352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Occupied</a:t>
            </a:r>
            <a:endParaRPr lang="en-US" sz="3200" b="1" dirty="0"/>
          </a:p>
        </p:txBody>
      </p:sp>
      <p:sp>
        <p:nvSpPr>
          <p:cNvPr id="16" name="Up Arrow 15"/>
          <p:cNvSpPr/>
          <p:nvPr/>
        </p:nvSpPr>
        <p:spPr>
          <a:xfrm rot="14725247">
            <a:off x="5733488" y="2520531"/>
            <a:ext cx="533400" cy="2177495"/>
          </a:xfrm>
          <a:prstGeom prst="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WAR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16200000" flipV="1">
            <a:off x="5666421" y="2029777"/>
            <a:ext cx="581105" cy="1703149"/>
          </a:xfrm>
          <a:prstGeom prst="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WAR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2856618" flipV="1">
            <a:off x="6337088" y="2681647"/>
            <a:ext cx="581105" cy="3470741"/>
          </a:xfrm>
          <a:prstGeom prst="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WAR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66E-6 L -0.66667 0.482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24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.about.com/d/history1900s/1/0/1/U/wwiip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069" y="-19050"/>
            <a:ext cx="5393931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33400"/>
            <a:ext cx="3750069" cy="31353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8000" b="1" dirty="0" smtClean="0">
                <a:solidFill>
                  <a:prstClr val="white"/>
                </a:solidFill>
                <a:latin typeface="Georgia"/>
                <a:ea typeface="+mn-ea"/>
                <a:cs typeface="+mn-cs"/>
              </a:rPr>
              <a:t>TOTAL </a:t>
            </a:r>
            <a:r>
              <a:rPr lang="en-US" sz="11500" b="1" dirty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  <a:ea typeface="+mn-ea"/>
                <a:cs typeface="+mn-cs"/>
              </a:rPr>
              <a:t>War</a:t>
            </a:r>
            <a:r>
              <a:rPr lang="en-US" sz="6600" b="1" dirty="0">
                <a:ln w="28575">
                  <a:solidFill>
                    <a:prstClr val="white"/>
                  </a:solidFill>
                </a:ln>
                <a:solidFill>
                  <a:srgbClr val="D6311E">
                    <a:lumMod val="60000"/>
                    <a:lumOff val="40000"/>
                  </a:srgbClr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6600" b="1" dirty="0">
                <a:ln w="28575">
                  <a:solidFill>
                    <a:prstClr val="white"/>
                  </a:solidFill>
                </a:ln>
                <a:solidFill>
                  <a:srgbClr val="D6311E">
                    <a:lumMod val="60000"/>
                    <a:lumOff val="40000"/>
                  </a:srgbClr>
                </a:solidFill>
                <a:latin typeface="Georgia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ctureofpolitics.files.wordpress.com/2012/03/uncle_sa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4451" r="11042" b="40289"/>
          <a:stretch/>
        </p:blipFill>
        <p:spPr bwMode="auto">
          <a:xfrm>
            <a:off x="1752600" y="1"/>
            <a:ext cx="739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pictureofpolitics.files.wordpress.com/2012/03/uncle_sa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4451" r="78543" b="40289"/>
          <a:stretch/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86200" cy="35353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This </a:t>
            </a:r>
            <a:r>
              <a:rPr lang="en-US" sz="7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Means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YOU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0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743200"/>
            <a:ext cx="3657600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American women contributed to the war effort by working in munitions factories.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amazingdata.com/mediadata/Image/020090625133606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2550" cy="6888317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62550" y="-76200"/>
            <a:ext cx="3981450" cy="5440362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So…</a:t>
            </a:r>
            <a:br>
              <a:rPr lang="en-US" sz="7200" dirty="0" smtClean="0"/>
            </a:br>
            <a:r>
              <a:rPr lang="en-US" sz="9600" b="1" dirty="0" smtClean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SHUT</a:t>
            </a:r>
            <a:r>
              <a:rPr lang="en-US" sz="9600" b="1" dirty="0" smtClean="0">
                <a:ln w="28575">
                  <a:solidFill>
                    <a:prstClr val="white"/>
                  </a:solidFill>
                </a:ln>
                <a:solidFill>
                  <a:srgbClr val="D6311E">
                    <a:lumMod val="60000"/>
                    <a:lumOff val="40000"/>
                  </a:srgbClr>
                </a:solidFill>
                <a:latin typeface="Georgia"/>
              </a:rPr>
              <a:t> </a:t>
            </a:r>
            <a:r>
              <a:rPr lang="en-US" sz="10700" dirty="0" smtClean="0"/>
              <a:t>YOUR </a:t>
            </a:r>
            <a:r>
              <a:rPr lang="en-US" sz="7300" b="1" dirty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MOUTH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2550" y="57912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Especially you ladies…</a:t>
            </a:r>
            <a:endParaRPr lang="en-US" sz="2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743200"/>
            <a:ext cx="3657600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American women contributed to the war effort by working in munitions factories.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z.about.com/d/history1900s/1/0/p/S/wwiip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76200"/>
            <a:ext cx="5162550" cy="673514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3981450" cy="49069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And </a:t>
            </a:r>
            <a:r>
              <a:rPr lang="en-US" sz="10700" dirty="0" smtClean="0"/>
              <a:t>YOUR </a:t>
            </a:r>
            <a:r>
              <a:rPr lang="en-US" sz="8000" b="1" dirty="0" smtClean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EARS</a:t>
            </a:r>
            <a:endParaRPr lang="en-US" sz="7300" b="1" dirty="0">
              <a:ln w="28575">
                <a:solidFill>
                  <a:prstClr val="white"/>
                </a:solidFill>
              </a:ln>
              <a:solidFill>
                <a:schemeClr val="bg2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134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743200"/>
            <a:ext cx="3657600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American women contributed to the war effort by working in munitions factories.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5265094" cy="68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5094" y="152400"/>
            <a:ext cx="3859856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And really… </a:t>
            </a:r>
            <a:r>
              <a:rPr lang="en-US" sz="10700" dirty="0" smtClean="0"/>
              <a:t>JUST </a:t>
            </a:r>
            <a:r>
              <a:rPr lang="en-US" sz="8000" b="1" dirty="0" smtClean="0">
                <a:ln w="28575">
                  <a:solidFill>
                    <a:prstClr val="white"/>
                  </a:solidFill>
                </a:ln>
                <a:solidFill>
                  <a:schemeClr val="bg2"/>
                </a:solidFill>
                <a:latin typeface="Georgia"/>
              </a:rPr>
              <a:t>DON’T</a:t>
            </a:r>
            <a:endParaRPr lang="en-US" sz="7300" b="1" dirty="0">
              <a:ln w="28575">
                <a:solidFill>
                  <a:prstClr val="white"/>
                </a:solidFill>
              </a:ln>
              <a:solidFill>
                <a:schemeClr val="bg2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23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RosieRiveter">
      <a:dk1>
        <a:srgbClr val="032143"/>
      </a:dk1>
      <a:lt1>
        <a:sysClr val="window" lastClr="FFFFFF"/>
      </a:lt1>
      <a:dk2>
        <a:srgbClr val="D6311E"/>
      </a:dk2>
      <a:lt2>
        <a:srgbClr val="FEDEA4"/>
      </a:lt2>
      <a:accent1>
        <a:srgbClr val="FEDEA4"/>
      </a:accent1>
      <a:accent2>
        <a:srgbClr val="FEDEA4"/>
      </a:accent2>
      <a:accent3>
        <a:srgbClr val="FCF816"/>
      </a:accent3>
      <a:accent4>
        <a:srgbClr val="FCF816"/>
      </a:accent4>
      <a:accent5>
        <a:srgbClr val="6DBBEB"/>
      </a:accent5>
      <a:accent6>
        <a:srgbClr val="6DBBEB"/>
      </a:accent6>
      <a:hlink>
        <a:srgbClr val="FCF816"/>
      </a:hlink>
      <a:folHlink>
        <a:srgbClr val="6DBBEB"/>
      </a:folHlink>
    </a:clrScheme>
    <a:fontScheme name="TrebuchetGeorgia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Custom 6">
      <a:dk1>
        <a:sysClr val="windowText" lastClr="000000"/>
      </a:dk1>
      <a:lt1>
        <a:sysClr val="window" lastClr="FFFFFF"/>
      </a:lt1>
      <a:dk2>
        <a:srgbClr val="C1C1C1"/>
      </a:dk2>
      <a:lt2>
        <a:srgbClr val="666666"/>
      </a:lt2>
      <a:accent1>
        <a:srgbClr val="FF0000"/>
      </a:accent1>
      <a:accent2>
        <a:srgbClr val="FFFFFF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1920s_1">
      <a:majorFont>
        <a:latin typeface="Limelight"/>
        <a:ea typeface=""/>
        <a:cs typeface=""/>
      </a:majorFont>
      <a:minorFont>
        <a:latin typeface="Corbe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RosieRiveter">
      <a:dk1>
        <a:srgbClr val="032143"/>
      </a:dk1>
      <a:lt1>
        <a:sysClr val="window" lastClr="FFFFFF"/>
      </a:lt1>
      <a:dk2>
        <a:srgbClr val="D6311E"/>
      </a:dk2>
      <a:lt2>
        <a:srgbClr val="FEDEA4"/>
      </a:lt2>
      <a:accent1>
        <a:srgbClr val="FEDEA4"/>
      </a:accent1>
      <a:accent2>
        <a:srgbClr val="FEDEA4"/>
      </a:accent2>
      <a:accent3>
        <a:srgbClr val="FCF816"/>
      </a:accent3>
      <a:accent4>
        <a:srgbClr val="FCF816"/>
      </a:accent4>
      <a:accent5>
        <a:srgbClr val="6DBBEB"/>
      </a:accent5>
      <a:accent6>
        <a:srgbClr val="6DBBEB"/>
      </a:accent6>
      <a:hlink>
        <a:srgbClr val="FCF816"/>
      </a:hlink>
      <a:folHlink>
        <a:srgbClr val="6DBBEB"/>
      </a:folHlink>
    </a:clrScheme>
    <a:fontScheme name="TrebuchetGeorgia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2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3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4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5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6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ppt/theme/themeOverride7.xml><?xml version="1.0" encoding="utf-8"?>
<a:themeOverride xmlns:a="http://schemas.openxmlformats.org/drawingml/2006/main">
  <a:clrScheme name="RosieRiveter">
    <a:dk1>
      <a:srgbClr val="032143"/>
    </a:dk1>
    <a:lt1>
      <a:sysClr val="window" lastClr="FFFFFF"/>
    </a:lt1>
    <a:dk2>
      <a:srgbClr val="D6311E"/>
    </a:dk2>
    <a:lt2>
      <a:srgbClr val="FEDEA4"/>
    </a:lt2>
    <a:accent1>
      <a:srgbClr val="FEDEA4"/>
    </a:accent1>
    <a:accent2>
      <a:srgbClr val="FEDEA4"/>
    </a:accent2>
    <a:accent3>
      <a:srgbClr val="FCF816"/>
    </a:accent3>
    <a:accent4>
      <a:srgbClr val="FCF816"/>
    </a:accent4>
    <a:accent5>
      <a:srgbClr val="6DBBEB"/>
    </a:accent5>
    <a:accent6>
      <a:srgbClr val="6DBBEB"/>
    </a:accent6>
    <a:hlink>
      <a:srgbClr val="FCF816"/>
    </a:hlink>
    <a:folHlink>
      <a:srgbClr val="6DBBE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261</Words>
  <Application>Microsoft Office PowerPoint</Application>
  <PresentationFormat>On-screen Show (4:3)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Wingdings 3</vt:lpstr>
      <vt:lpstr>Georgia</vt:lpstr>
      <vt:lpstr>Trebuchet MS</vt:lpstr>
      <vt:lpstr>Impact</vt:lpstr>
      <vt:lpstr>Corbel</vt:lpstr>
      <vt:lpstr>Wingdings 2</vt:lpstr>
      <vt:lpstr>Calibri</vt:lpstr>
      <vt:lpstr>Wingdings</vt:lpstr>
      <vt:lpstr>Limelight</vt:lpstr>
      <vt:lpstr>Office Theme</vt:lpstr>
      <vt:lpstr>Module</vt:lpstr>
      <vt:lpstr>1_Office Theme</vt:lpstr>
      <vt:lpstr>PowerPoint Presentation</vt:lpstr>
      <vt:lpstr>USHC 7.2</vt:lpstr>
      <vt:lpstr>Japan Attacks Pearl Harbor</vt:lpstr>
      <vt:lpstr>The Situation:  1941</vt:lpstr>
      <vt:lpstr>TOTAL War </vt:lpstr>
      <vt:lpstr>This Means YOU</vt:lpstr>
      <vt:lpstr>So… SHUT YOUR MOUTH</vt:lpstr>
      <vt:lpstr>And YOUR EARS</vt:lpstr>
      <vt:lpstr>And really… JUST DON’T</vt:lpstr>
      <vt:lpstr>THE WAR ECONOMY</vt:lpstr>
      <vt:lpstr>War Production Board</vt:lpstr>
      <vt:lpstr>PowerPoint Presentation</vt:lpstr>
      <vt:lpstr>PowerPoint Presentation</vt:lpstr>
      <vt:lpstr>ROSIE  the Riveter</vt:lpstr>
      <vt:lpstr>PowerPoint Presentation</vt:lpstr>
      <vt:lpstr>Office of Price Administration</vt:lpstr>
      <vt:lpstr>PowerPoint Presentation</vt:lpstr>
      <vt:lpstr>RATIONING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Japanese-American Internment</vt:lpstr>
      <vt:lpstr>Internment Camps</vt:lpstr>
      <vt:lpstr>Korematsu v. United States</vt:lpstr>
      <vt:lpstr>Korematsu v. United States</vt:lpstr>
      <vt:lpstr>Better Late Than Never</vt:lpstr>
      <vt:lpstr>In a Nutshell…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Home Front (USHC 7.2)</dc:title>
  <dc:creator>Tom Richey</dc:creator>
  <cp:lastModifiedBy>Tom Richey</cp:lastModifiedBy>
  <cp:revision>443</cp:revision>
  <dcterms:created xsi:type="dcterms:W3CDTF">2010-05-11T21:46:47Z</dcterms:created>
  <dcterms:modified xsi:type="dcterms:W3CDTF">2013-05-02T19:12:50Z</dcterms:modified>
</cp:coreProperties>
</file>