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theme/themeOverride2.xml" ContentType="application/vnd.openxmlformats-officedocument.themeOverr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Default Extension="fntdata" ContentType="application/x-fontdata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ng" ContentType="image/png"/>
  <Override PartName="/ppt/slideLayouts/slideLayout17.xml" ContentType="application/vnd.openxmlformats-officedocument.presentationml.slideLayout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Default Extension="mp4" ContentType="video/unknown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embedTrueTypeFonts="1" saveSubsetFonts="1">
  <p:sldMasterIdLst>
    <p:sldMasterId r:id="rId1"/>
    <p:sldMasterId r:id="rId2"/>
  </p:sldMasterIdLst>
  <p:notesMasterIdLst>
    <p:notesMasterId r:id="rId38"/>
  </p:notesMasterIdLst>
  <p:sldIdLst>
    <p:sldId id="304" r:id="rId3"/>
    <p:sldId id="318" r:id="rId4"/>
    <p:sldId id="264" r:id="rId5"/>
    <p:sldId id="266" r:id="rId6"/>
    <p:sldId id="268" r:id="rId7"/>
    <p:sldId id="325" r:id="rId8"/>
    <p:sldId id="272" r:id="rId9"/>
    <p:sldId id="323" r:id="rId10"/>
    <p:sldId id="274" r:id="rId11"/>
    <p:sldId id="276" r:id="rId12"/>
    <p:sldId id="278" r:id="rId13"/>
    <p:sldId id="313" r:id="rId14"/>
    <p:sldId id="307" r:id="rId15"/>
    <p:sldId id="306" r:id="rId16"/>
    <p:sldId id="317" r:id="rId17"/>
    <p:sldId id="308" r:id="rId18"/>
    <p:sldId id="326" r:id="rId19"/>
    <p:sldId id="282" r:id="rId20"/>
    <p:sldId id="316" r:id="rId21"/>
    <p:sldId id="315" r:id="rId22"/>
    <p:sldId id="314" r:id="rId23"/>
    <p:sldId id="310" r:id="rId24"/>
    <p:sldId id="324" r:id="rId25"/>
    <p:sldId id="319" r:id="rId26"/>
    <p:sldId id="287" r:id="rId27"/>
    <p:sldId id="292" r:id="rId28"/>
    <p:sldId id="294" r:id="rId29"/>
    <p:sldId id="320" r:id="rId30"/>
    <p:sldId id="321" r:id="rId31"/>
    <p:sldId id="295" r:id="rId32"/>
    <p:sldId id="297" r:id="rId33"/>
    <p:sldId id="279" r:id="rId34"/>
    <p:sldId id="298" r:id="rId35"/>
    <p:sldId id="299" r:id="rId36"/>
    <p:sldId id="302" r:id="rId37"/>
  </p:sldIdLst>
  <p:sldSz cx="9144000" cy="6858000" type="screen4x3"/>
  <p:notesSz cx="6858000" cy="9144000"/>
  <p:embeddedFontLst>
    <p:embeddedFont>
      <p:font typeface="Limelight"/>
      <p:regular r:id="rId39"/>
    </p:embeddedFont>
    <p:embeddedFont>
      <p:font typeface="Bernard MT Condensed"/>
      <p:regular r:id="rId40"/>
    </p:embeddedFont>
    <p:embeddedFont>
      <p:font typeface="Wingdings 3" charset="2"/>
      <p:regular r:id="rId41"/>
    </p:embeddedFont>
    <p:embeddedFont>
      <p:font typeface="Trebuchet MS"/>
      <p:regular r:id="rId42"/>
      <p:bold r:id="rId43"/>
      <p:italic r:id="rId44"/>
      <p:boldItalic r:id="rId45"/>
    </p:embeddedFont>
    <p:embeddedFont>
      <p:font typeface="Corbel"/>
      <p:regular r:id="rId46"/>
      <p:bold r:id="rId47"/>
      <p:italic r:id="rId48"/>
      <p:boldItalic r:id="rId49"/>
    </p:embeddedFont>
    <p:embeddedFont>
      <p:font typeface="Wingdings 2" charset="2"/>
      <p:regular r:id="rId50"/>
    </p:embeddedFont>
    <p:embeddedFont>
      <p:font typeface="Calibri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24946"/>
    <a:srgbClr val="000000"/>
    <a:srgbClr val="7F211F"/>
    <a:srgbClr val="4E76B0"/>
    <a:srgbClr val="465672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588" autoAdjust="0"/>
    <p:restoredTop sz="94671" autoAdjust="0"/>
  </p:normalViewPr>
  <p:slideViewPr>
    <p:cSldViewPr>
      <p:cViewPr>
        <p:scale>
          <a:sx n="30" d="100"/>
          <a:sy n="30" d="100"/>
        </p:scale>
        <p:origin x="-4712" y="-2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font" Target="fonts/font12.fntdata"/><Relationship Id="rId51" Type="http://schemas.openxmlformats.org/officeDocument/2006/relationships/font" Target="fonts/font13.fntdata"/><Relationship Id="rId52" Type="http://schemas.openxmlformats.org/officeDocument/2006/relationships/font" Target="fonts/font14.fntdata"/><Relationship Id="rId53" Type="http://schemas.openxmlformats.org/officeDocument/2006/relationships/font" Target="fonts/font15.fntdata"/><Relationship Id="rId54" Type="http://schemas.openxmlformats.org/officeDocument/2006/relationships/font" Target="fonts/font16.fntdata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font" Target="fonts/font2.fntdata"/><Relationship Id="rId41" Type="http://schemas.openxmlformats.org/officeDocument/2006/relationships/font" Target="fonts/font3.fntdata"/><Relationship Id="rId42" Type="http://schemas.openxmlformats.org/officeDocument/2006/relationships/font" Target="fonts/font4.fntdata"/><Relationship Id="rId43" Type="http://schemas.openxmlformats.org/officeDocument/2006/relationships/font" Target="fonts/font5.fntdata"/><Relationship Id="rId44" Type="http://schemas.openxmlformats.org/officeDocument/2006/relationships/font" Target="fonts/font6.fntdata"/><Relationship Id="rId45" Type="http://schemas.openxmlformats.org/officeDocument/2006/relationships/font" Target="fonts/font7.fntdata"/><Relationship Id="rId46" Type="http://schemas.openxmlformats.org/officeDocument/2006/relationships/font" Target="fonts/font8.fntdata"/><Relationship Id="rId47" Type="http://schemas.openxmlformats.org/officeDocument/2006/relationships/font" Target="fonts/font9.fntdata"/><Relationship Id="rId48" Type="http://schemas.openxmlformats.org/officeDocument/2006/relationships/font" Target="fonts/font10.fntdata"/><Relationship Id="rId4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font" Target="fonts/font1.fntdata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748A2-DDCF-4EB5-ACBC-88F8CA84B805}" type="datetimeFigureOut">
              <a:rPr lang="en-US" smtClean="0"/>
              <a:pPr/>
              <a:t>5/13/14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DDB65-0BAA-4089-B771-4860E2F980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170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Credit:  http://germanhistorydocs.ghi-dc.org/map.cfm?map_id=2884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DDB65-0BAA-4089-B771-4860E2F9803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2674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American Wounded Making Way To First Aid Station In</a:t>
            </a:r>
            <a:br>
              <a:rPr lang="en-US" dirty="0" smtClean="0"/>
            </a:br>
            <a:r>
              <a:rPr lang="en-US" dirty="0" smtClean="0"/>
              <a:t>The Village Of Marne During German Attack</a:t>
            </a:r>
            <a:br>
              <a:rPr lang="en-US" dirty="0" smtClean="0"/>
            </a:br>
            <a:r>
              <a:rPr lang="en-US" dirty="0" smtClean="0"/>
              <a:t>by George Matthews Harding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Here Harding shows the ever-present human toll of war along with two of the innovations of the Great War, the airplane and barbed wire. </a:t>
            </a:r>
          </a:p>
          <a:p>
            <a:r>
              <a:rPr lang="en-US" dirty="0" smtClean="0"/>
              <a:t>Source:</a:t>
            </a:r>
            <a:r>
              <a:rPr lang="en-US" baseline="0" dirty="0" smtClean="0"/>
              <a:t>  </a:t>
            </a:r>
            <a:r>
              <a:rPr lang="en-US" dirty="0" smtClean="0"/>
              <a:t>http://www.history.army.mil/html/artphoto/pripos/wwi1.html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DDB65-0BAA-4089-B771-4860E2F9803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393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Map:  http://www.sheppardsoftware.com/carribeanweb/blankmap.htm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DDB65-0BAA-4089-B771-4860E2F9803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394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9E63-FAF8-48D1-BE22-2ABB6FB498F8}" type="datetimeFigureOut">
              <a:rPr lang="en-US" smtClean="0"/>
              <a:pPr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D095-3A16-4F91-8BC5-15B6CD3805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874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9E63-FAF8-48D1-BE22-2ABB6FB498F8}" type="datetimeFigureOut">
              <a:rPr lang="en-US" smtClean="0"/>
              <a:pPr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D095-3A16-4F91-8BC5-15B6CD3805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4411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9E63-FAF8-48D1-BE22-2ABB6FB498F8}" type="datetimeFigureOut">
              <a:rPr lang="en-US" smtClean="0"/>
              <a:pPr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D095-3A16-4F91-8BC5-15B6CD3805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6587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9ED7-860B-48A1-92EE-35D3A54CB7FF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5/13/14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DF48-608A-4AF6-A09B-A41E8C4EC794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7503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9ED7-860B-48A1-92EE-35D3A54CB7FF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5/13/14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DF48-608A-4AF6-A09B-A41E8C4EC79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3661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9ED7-860B-48A1-92EE-35D3A54CB7FF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5/13/14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DF48-608A-4AF6-A09B-A41E8C4EC794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4079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9ED7-860B-48A1-92EE-35D3A54CB7FF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5/13/14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DF48-608A-4AF6-A09B-A41E8C4EC79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0737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9ED7-860B-48A1-92EE-35D3A54CB7FF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5/13/14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DF48-608A-4AF6-A09B-A41E8C4EC79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2108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9ED7-860B-48A1-92EE-35D3A54CB7FF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5/13/14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DF48-608A-4AF6-A09B-A41E8C4EC79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0071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9ED7-860B-48A1-92EE-35D3A54CB7FF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5/13/14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DF48-608A-4AF6-A09B-A41E8C4EC79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7778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9ED7-860B-48A1-92EE-35D3A54CB7FF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5/13/14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DF48-608A-4AF6-A09B-A41E8C4EC79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0565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9E63-FAF8-48D1-BE22-2ABB6FB498F8}" type="datetimeFigureOut">
              <a:rPr lang="en-US" smtClean="0"/>
              <a:pPr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D095-3A16-4F91-8BC5-15B6CD3805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6683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7AC9ED7-860B-48A1-92EE-35D3A54CB7FF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5/13/14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4BE3DF48-608A-4AF6-A09B-A41E8C4EC79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0600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9ED7-860B-48A1-92EE-35D3A54CB7FF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5/13/14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DF48-608A-4AF6-A09B-A41E8C4EC79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541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9ED7-860B-48A1-92EE-35D3A54CB7FF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5/13/14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DF48-608A-4AF6-A09B-A41E8C4EC79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089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9E63-FAF8-48D1-BE22-2ABB6FB498F8}" type="datetimeFigureOut">
              <a:rPr lang="en-US" smtClean="0"/>
              <a:pPr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D095-3A16-4F91-8BC5-15B6CD3805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940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9E63-FAF8-48D1-BE22-2ABB6FB498F8}" type="datetimeFigureOut">
              <a:rPr lang="en-US" smtClean="0"/>
              <a:pPr/>
              <a:t>5/13/14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D095-3A16-4F91-8BC5-15B6CD3805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08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9E63-FAF8-48D1-BE22-2ABB6FB498F8}" type="datetimeFigureOut">
              <a:rPr lang="en-US" smtClean="0"/>
              <a:pPr/>
              <a:t>5/13/14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D095-3A16-4F91-8BC5-15B6CD3805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12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9E63-FAF8-48D1-BE22-2ABB6FB498F8}" type="datetimeFigureOut">
              <a:rPr lang="en-US" smtClean="0"/>
              <a:pPr/>
              <a:t>5/13/14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D095-3A16-4F91-8BC5-15B6CD3805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60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9E63-FAF8-48D1-BE22-2ABB6FB498F8}" type="datetimeFigureOut">
              <a:rPr lang="en-US" smtClean="0"/>
              <a:pPr/>
              <a:t>5/13/14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D095-3A16-4F91-8BC5-15B6CD3805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480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9E63-FAF8-48D1-BE22-2ABB6FB498F8}" type="datetimeFigureOut">
              <a:rPr lang="en-US" smtClean="0"/>
              <a:pPr/>
              <a:t>5/13/14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D095-3A16-4F91-8BC5-15B6CD3805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958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9E63-FAF8-48D1-BE22-2ABB6FB498F8}" type="datetimeFigureOut">
              <a:rPr lang="en-US" smtClean="0"/>
              <a:pPr/>
              <a:t>5/13/14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D095-3A16-4F91-8BC5-15B6CD3805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2521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100000">
              <a:srgbClr val="4E76B0"/>
            </a:gs>
            <a:gs pos="74000">
              <a:srgbClr val="465672"/>
            </a:gs>
            <a:gs pos="38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09E63-FAF8-48D1-BE22-2ABB6FB498F8}" type="datetimeFigureOut">
              <a:rPr lang="en-US" smtClean="0"/>
              <a:pPr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AD095-3A16-4F91-8BC5-15B6CD3805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43857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100000">
              <a:srgbClr val="4E76B0"/>
            </a:gs>
            <a:gs pos="74000">
              <a:srgbClr val="465672"/>
            </a:gs>
            <a:gs pos="38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D7AC9ED7-860B-48A1-92EE-35D3A54CB7FF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5/13/14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4BE3DF48-608A-4AF6-A09B-A41E8C4EC79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642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mrichey.net/" TargetMode="External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hyperlink" Target="http://www.ed.sc.gov/agency/se/Teacher-Effectiveness/Standards-and-Curriculum/documents/USHCSupportDocuments.pdf%23page=92" TargetMode="External"/><Relationship Id="rId7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microsoft.com/office/2007/relationships/hdphoto" Target="../media/hdphoto2.wdp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hyperlink" Target="http://www.flickr.com/photos/janinevanemden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hyperlink" Target="http://www.flickr.com/photos/wmode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gif"/><Relationship Id="rId5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hyperlink" Target="http://www.flickr.com/photos/peasap/" TargetMode="External"/><Relationship Id="rId5" Type="http://schemas.openxmlformats.org/officeDocument/2006/relationships/hyperlink" Target="http://www.presidency.ucsb.edu/ws/?pid=15913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07/relationships/media" Target="../media/media1.mp4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hyperlink" Target="http://www.flickr.com/photos/ocarchives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://www.bbc.co.uk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VqQAf74fsE" TargetMode="External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ages/Tom-Richey/14074617563" TargetMode="External"/><Relationship Id="rId4" Type="http://schemas.openxmlformats.org/officeDocument/2006/relationships/hyperlink" Target="http://www.youtube.com/tomforamerica" TargetMode="External"/><Relationship Id="rId5" Type="http://schemas.openxmlformats.org/officeDocument/2006/relationships/hyperlink" Target="http://www.twitter.com/tomrichey" TargetMode="External"/><Relationship Id="rId6" Type="http://schemas.openxmlformats.org/officeDocument/2006/relationships/image" Target="../media/image49.jpeg"/><Relationship Id="rId7" Type="http://schemas.openxmlformats.org/officeDocument/2006/relationships/hyperlink" Target="http://www.tomrichey.net/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hyperlink" Target="http://www.flickr.com/photos/eperales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en.wikipedia.org/wiki/File:Second_World_War_Europe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wmf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ogs.clarionledger.com/jmitchell/files/2010/07/FDR-fireside-ch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609" r="20294" b="20263"/>
          <a:stretch/>
        </p:blipFill>
        <p:spPr bwMode="auto">
          <a:xfrm>
            <a:off x="1" y="-14177"/>
            <a:ext cx="9144000" cy="687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62400"/>
            <a:ext cx="9144000" cy="1143000"/>
          </a:xfrm>
          <a:solidFill>
            <a:schemeClr val="bg2">
              <a:lumMod val="75000"/>
              <a:alpha val="85000"/>
            </a:schemeClr>
          </a:solidFill>
        </p:spPr>
        <p:txBody>
          <a:bodyPr>
            <a:noAutofit/>
          </a:bodyPr>
          <a:lstStyle/>
          <a:p>
            <a:r>
              <a:rPr lang="en-US" sz="3600" b="1" i="1" dirty="0" smtClean="0">
                <a:ln w="19050">
                  <a:noFill/>
                </a:ln>
                <a:solidFill>
                  <a:schemeClr val="tx2"/>
                </a:solidFill>
                <a:latin typeface="Trebuchet MS" pitchFamily="34" charset="0"/>
              </a:rPr>
              <a:t>The U.S. and the European War</a:t>
            </a:r>
            <a:br>
              <a:rPr lang="en-US" sz="3600" b="1" i="1" dirty="0" smtClean="0">
                <a:ln w="19050">
                  <a:noFill/>
                </a:ln>
                <a:solidFill>
                  <a:schemeClr val="tx2"/>
                </a:solidFill>
                <a:latin typeface="Trebuchet MS" pitchFamily="34" charset="0"/>
              </a:rPr>
            </a:br>
            <a:r>
              <a:rPr lang="en-US" b="1" dirty="0" smtClean="0">
                <a:ln w="19050">
                  <a:noFill/>
                </a:ln>
                <a:solidFill>
                  <a:schemeClr val="tx2"/>
                </a:solidFill>
                <a:latin typeface="Trebuchet MS" pitchFamily="34" charset="0"/>
              </a:rPr>
              <a:t>(1936-1941)</a:t>
            </a:r>
            <a:endParaRPr lang="en-US" sz="2000" b="1" dirty="0">
              <a:ln w="19050">
                <a:noFill/>
              </a:ln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19800" y="5491739"/>
            <a:ext cx="2949797" cy="122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>
            <a:bevelT w="50800" h="50800"/>
            <a:bevelB w="0" h="0"/>
          </a:sp3d>
        </p:spPr>
      </p:pic>
      <p:grpSp>
        <p:nvGrpSpPr>
          <p:cNvPr id="7" name="Group 6"/>
          <p:cNvGrpSpPr/>
          <p:nvPr/>
        </p:nvGrpSpPr>
        <p:grpSpPr>
          <a:xfrm>
            <a:off x="152401" y="5491739"/>
            <a:ext cx="5486399" cy="1200329"/>
            <a:chOff x="152401" y="5491739"/>
            <a:chExt cx="5486399" cy="1200329"/>
          </a:xfrm>
        </p:grpSpPr>
        <p:sp>
          <p:nvSpPr>
            <p:cNvPr id="8" name="Rectangle 7"/>
            <p:cNvSpPr/>
            <p:nvPr/>
          </p:nvSpPr>
          <p:spPr>
            <a:xfrm>
              <a:off x="152401" y="5491739"/>
              <a:ext cx="5486399" cy="1200329"/>
            </a:xfrm>
            <a:prstGeom prst="rect">
              <a:avLst/>
            </a:prstGeom>
            <a:solidFill>
              <a:srgbClr val="7F211F">
                <a:alpha val="89804"/>
              </a:srgb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sz="3000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Bernard MT Condensed" pitchFamily="18" charset="0"/>
                </a:rPr>
                <a:t>USHC 7.1 </a:t>
              </a:r>
              <a:r>
                <a:rPr lang="en-US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Bernard MT Condensed" pitchFamily="18" charset="0"/>
                </a:rPr>
                <a:t/>
              </a:r>
              <a:br>
                <a:rPr lang="en-US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Bernard MT Condensed" pitchFamily="18" charset="0"/>
                </a:rPr>
              </a:br>
              <a:r>
                <a:rPr lang="en-US" sz="300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Bernard MT Condensed" pitchFamily="18" charset="0"/>
                </a:rPr>
                <a:t> </a:t>
              </a:r>
              <a:endPara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Bernard MT Condensed" pitchFamily="18" charset="0"/>
              </a:endParaRPr>
            </a:p>
            <a:p>
              <a:r>
                <a:rPr lang="en-US" sz="1300" b="1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Trebuchet MS" pitchFamily="34" charset="0"/>
                </a:rPr>
                <a:t>Analyze </a:t>
              </a:r>
              <a:r>
                <a:rPr lang="en-US" sz="1300" b="1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Trebuchet MS" pitchFamily="34" charset="0"/>
                </a:rPr>
                <a:t>the decision of the United States to enter World War II, including the nation’s movement from a policy of isolationism to international involvement and the Japanese attack on Pearl Harbor. </a:t>
              </a:r>
            </a:p>
          </p:txBody>
        </p:sp>
        <p:pic>
          <p:nvPicPr>
            <p:cNvPr id="9" name="Picture 2" descr="http://reading-calendars.pbworks.com/f/1295639331/SCDE_logo_BW-300dpi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lumMod val="40000"/>
                  <a:lumOff val="6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5579985"/>
              <a:ext cx="1447800" cy="385871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" y="685800"/>
            <a:ext cx="5105399" cy="2438400"/>
          </a:xfrm>
        </p:spPr>
        <p:txBody>
          <a:bodyPr>
            <a:noAutofit/>
          </a:bodyPr>
          <a:lstStyle/>
          <a:p>
            <a:r>
              <a:rPr lang="en-US" sz="9200" dirty="0" smtClean="0">
                <a:ln w="28575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Bernard MT Condensed" pitchFamily="18" charset="0"/>
              </a:rPr>
              <a:t>American</a:t>
            </a:r>
            <a:r>
              <a:rPr lang="en-US" sz="8800" dirty="0" smtClean="0">
                <a:ln w="28575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Bernard MT Condensed" pitchFamily="18" charset="0"/>
              </a:rPr>
              <a:t> Neutrality</a:t>
            </a:r>
            <a:endParaRPr lang="en-US" sz="8800" dirty="0">
              <a:ln w="28575">
                <a:solidFill>
                  <a:schemeClr val="bg2">
                    <a:lumMod val="50000"/>
                  </a:schemeClr>
                </a:solidFill>
              </a:ln>
              <a:solidFill>
                <a:schemeClr val="tx2"/>
              </a:solidFill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193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en/thumb/0/0b/Maginot_Line_ln-en.PNG/640px-Maginot_Line_ln-e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5416"/>
          <a:stretch/>
        </p:blipFill>
        <p:spPr bwMode="auto">
          <a:xfrm>
            <a:off x="1" y="-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3200400" cy="2514600"/>
          </a:xfrm>
          <a:solidFill>
            <a:schemeClr val="tx1">
              <a:lumMod val="95000"/>
              <a:alpha val="70000"/>
            </a:schemeClr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88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Fall of </a:t>
            </a:r>
            <a:r>
              <a:rPr lang="en-US" sz="80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80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80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France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667000"/>
            <a:ext cx="3048000" cy="762000"/>
          </a:xfrm>
          <a:solidFill>
            <a:schemeClr val="tx1">
              <a:lumMod val="95000"/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sz="5400" b="1" dirty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1940</a:t>
            </a:r>
          </a:p>
        </p:txBody>
      </p:sp>
      <p:sp>
        <p:nvSpPr>
          <p:cNvPr id="2" name="Rectangle 1"/>
          <p:cNvSpPr/>
          <p:nvPr/>
        </p:nvSpPr>
        <p:spPr>
          <a:xfrm>
            <a:off x="6324600" y="6324600"/>
            <a:ext cx="267252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/>
              <a:t>Made by Niels Bosboom.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416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5" descr="Image7"/>
          <p:cNvPicPr>
            <a:picLocks noChangeAspect="1" noChangeArrowheads="1"/>
          </p:cNvPicPr>
          <p:nvPr/>
        </p:nvPicPr>
        <p:blipFill rotWithShape="1">
          <a:blip r:embed="rId2" cstate="print"/>
          <a:srcRect t="1672" b="2137"/>
          <a:stretch/>
        </p:blipFill>
        <p:spPr bwMode="auto">
          <a:xfrm>
            <a:off x="1" y="0"/>
            <a:ext cx="9112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1534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eaLnBrk="1" hangingPunct="1">
              <a:defRPr/>
            </a:pPr>
            <a:r>
              <a:rPr lang="en-US" sz="8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Battle of Britain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1400" y="3810000"/>
            <a:ext cx="3657600" cy="182879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</a:rPr>
              <a:t>1940 Air Battles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Military Targets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Cities/Civilians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596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100000">
              <a:srgbClr val="4E76B0"/>
            </a:gs>
            <a:gs pos="74000">
              <a:srgbClr val="465672"/>
            </a:gs>
            <a:gs pos="38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229" t="-173" r="2792" b="10175"/>
          <a:stretch/>
        </p:blipFill>
        <p:spPr>
          <a:xfrm>
            <a:off x="0" y="1430"/>
            <a:ext cx="9144000" cy="6856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304800"/>
            <a:ext cx="5334000" cy="28194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00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World is </a:t>
            </a:r>
            <a:r>
              <a:rPr lang="en-US" sz="720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Falling Apart</a:t>
            </a:r>
            <a:endParaRPr lang="en-US" sz="720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3161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ile:Gilbert Stuart Williamstown Portrait of George Washing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5169" y="0"/>
            <a:ext cx="572643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600200" y="1295400"/>
            <a:ext cx="3124200" cy="1447800"/>
          </a:xfrm>
          <a:prstGeom prst="wedgeRoundRectCallout">
            <a:avLst>
              <a:gd name="adj1" fmla="val 64512"/>
              <a:gd name="adj2" fmla="val 649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2">
                    <a:lumMod val="50000"/>
                  </a:schemeClr>
                </a:solidFill>
              </a:rPr>
              <a:t>SO???</a:t>
            </a:r>
            <a:endParaRPr lang="en-US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787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istory.army.mil/images/artphoto/pripos/wwi/wound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640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274638"/>
            <a:ext cx="3733800" cy="292576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4500" b="1" dirty="0" smtClean="0">
                <a:ln w="11430">
                  <a:solidFill>
                    <a:schemeClr val="tx2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WWI</a:t>
            </a:r>
            <a:endParaRPr lang="en-US" sz="14500" b="1" dirty="0">
              <a:ln w="11430">
                <a:solidFill>
                  <a:schemeClr val="tx2"/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4876800"/>
            <a:ext cx="9144001" cy="1143000"/>
          </a:xfrm>
          <a:solidFill>
            <a:schemeClr val="bg1">
              <a:lumMod val="75000"/>
              <a:alpha val="8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smtClean="0"/>
              <a:t>It SUCKED!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9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7237"/>
            <a:ext cx="9144000" cy="1401762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1500" b="1" dirty="0" smtClean="0">
                <a:ln/>
                <a:solidFill>
                  <a:schemeClr val="accent3"/>
                </a:solidFill>
              </a:rPr>
              <a:t>“Isolationism”</a:t>
            </a:r>
            <a:endParaRPr lang="en-US" sz="115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51237"/>
            <a:ext cx="8229600" cy="2697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i="1" dirty="0" smtClean="0"/>
              <a:t>aka, “Non-Intervention”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209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arm4.staticflickr.com/3378/3333593702_ee4d25e70a_z.jpg?zz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4253" b="13104"/>
          <a:stretch/>
        </p:blipFill>
        <p:spPr bwMode="auto">
          <a:xfrm>
            <a:off x="0" y="1571296"/>
            <a:ext cx="9144000" cy="498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51054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Neutrality Acts</a:t>
            </a:r>
            <a:endParaRPr lang="en-US" sz="6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4572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1936, 1937, 1939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990600" y="5924159"/>
            <a:ext cx="15692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>
                <a:hlinkClick r:id="rId3"/>
              </a:rPr>
              <a:t>*</a:t>
            </a:r>
            <a:r>
              <a:rPr lang="en-US" sz="1400" dirty="0" err="1">
                <a:hlinkClick r:id="rId3"/>
              </a:rPr>
              <a:t>janine</a:t>
            </a:r>
            <a:r>
              <a:rPr lang="en-US" sz="1400" dirty="0">
                <a:hlinkClick r:id="rId3"/>
              </a:rPr>
              <a:t>*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90848"/>
            <a:ext cx="9144000" cy="890752"/>
          </a:xfrm>
          <a:solidFill>
            <a:schemeClr val="bg2">
              <a:lumMod val="75000"/>
              <a:alpha val="85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 smtClean="0"/>
              <a:t>NO ARMS TO 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D24946"/>
                </a:solidFill>
              </a:rPr>
              <a:t>BELLIGERENTS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D249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236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735" t="35426" r="35285" b="196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2438400"/>
            <a:ext cx="3352800" cy="309403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2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If Britain Falls?</a:t>
            </a:r>
            <a:endParaRPr lang="en-US" sz="7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2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955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100000">
              <a:srgbClr val="4E76B0"/>
            </a:gs>
            <a:gs pos="87000">
              <a:srgbClr val="465672"/>
            </a:gs>
            <a:gs pos="38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farm4.staticflickr.com/3513/3844116312_b4873f92bb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724"/>
          <a:stretch/>
        </p:blipFill>
        <p:spPr bwMode="auto">
          <a:xfrm flipH="1">
            <a:off x="21021" y="1127234"/>
            <a:ext cx="9144000" cy="55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arm4.staticflickr.com/3513/3844116312_b4873f92bb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724" b="86483"/>
          <a:stretch/>
        </p:blipFill>
        <p:spPr bwMode="auto">
          <a:xfrm flipH="1">
            <a:off x="21021" y="0"/>
            <a:ext cx="9144000" cy="168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154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6900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Arsenal of Democracy</a:t>
            </a:r>
            <a:endParaRPr lang="en-US" sz="6900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 useBgFill="1">
        <p:nvSpPr>
          <p:cNvPr id="7" name="Rectangle 6"/>
          <p:cNvSpPr/>
          <p:nvPr/>
        </p:nvSpPr>
        <p:spPr>
          <a:xfrm>
            <a:off x="533400" y="1752600"/>
            <a:ext cx="487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1200"/>
              </a:spcAft>
            </a:pPr>
            <a:r>
              <a:rPr lang="en-US" sz="3200" b="1" dirty="0">
                <a:solidFill>
                  <a:prstClr val="white"/>
                </a:solidFill>
              </a:rPr>
              <a:t>Cash and Carry (1939)</a:t>
            </a:r>
          </a:p>
        </p:txBody>
      </p:sp>
      <p:sp useBgFill="1">
        <p:nvSpPr>
          <p:cNvPr id="13" name="Rectangle 12"/>
          <p:cNvSpPr/>
          <p:nvPr/>
        </p:nvSpPr>
        <p:spPr>
          <a:xfrm>
            <a:off x="1600201" y="3453825"/>
            <a:ext cx="579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prstClr val="white"/>
                </a:solidFill>
              </a:rPr>
              <a:t>Destroyers </a:t>
            </a:r>
            <a:r>
              <a:rPr lang="en-US" sz="3200" b="1" smtClean="0">
                <a:solidFill>
                  <a:prstClr val="white"/>
                </a:solidFill>
              </a:rPr>
              <a:t>for </a:t>
            </a:r>
            <a:r>
              <a:rPr lang="en-US" sz="3200" b="1" smtClean="0">
                <a:solidFill>
                  <a:prstClr val="white"/>
                </a:solidFill>
              </a:rPr>
              <a:t>Bases (</a:t>
            </a:r>
            <a:r>
              <a:rPr lang="en-US" sz="3200" b="1" dirty="0" smtClean="0">
                <a:solidFill>
                  <a:prstClr val="white"/>
                </a:solidFill>
              </a:rPr>
              <a:t>1940)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 useBgFill="1">
        <p:nvSpPr>
          <p:cNvPr id="14" name="Rectangle 13"/>
          <p:cNvSpPr/>
          <p:nvPr/>
        </p:nvSpPr>
        <p:spPr>
          <a:xfrm>
            <a:off x="4419601" y="5358825"/>
            <a:ext cx="411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prstClr val="white"/>
                </a:solidFill>
              </a:rPr>
              <a:t>Lend-Lease (1941)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16" name="Picture 2" descr="http://farm4.staticflickr.com/3513/3844116312_b4873f92bb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1862"/>
          <a:stretch/>
        </p:blipFill>
        <p:spPr bwMode="auto">
          <a:xfrm flipH="1">
            <a:off x="15766" y="6164316"/>
            <a:ext cx="9144000" cy="69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375824" y="6550223"/>
            <a:ext cx="1768176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>
                <a:hlinkClick r:id="rId3"/>
              </a:rPr>
              <a:t>mr.smashy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13348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75000"/>
                  </a:schemeClr>
                </a:solidFill>
              </a:rPr>
              <a:t>1939-1941</a:t>
            </a:r>
            <a:endParaRPr lang="en-US" sz="36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298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2971800"/>
            <a:ext cx="5562600" cy="1371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smtClean="0"/>
              <a:t>Pay </a:t>
            </a:r>
            <a:r>
              <a:rPr lang="en-US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cash</a:t>
            </a:r>
            <a:r>
              <a:rPr lang="en-US" sz="4400" b="1" dirty="0" smtClean="0"/>
              <a:t> and </a:t>
            </a:r>
            <a:r>
              <a:rPr lang="en-US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carry</a:t>
            </a:r>
            <a:r>
              <a:rPr lang="en-US" sz="4400" b="1" dirty="0" smtClean="0"/>
              <a:t> </a:t>
            </a:r>
            <a:br>
              <a:rPr lang="en-US" sz="4400" b="1" dirty="0" smtClean="0"/>
            </a:br>
            <a:r>
              <a:rPr lang="en-US" sz="4400" b="1" dirty="0" smtClean="0"/>
              <a:t>it home, yourself.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70604"/>
              </a:clrFrom>
              <a:clrTo>
                <a:srgbClr val="0706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55"/>
            <a:ext cx="4569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74638"/>
            <a:ext cx="62484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8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Cash and Carry</a:t>
            </a:r>
            <a:endParaRPr lang="en-US" sz="8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400" y="1373953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1939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944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47796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9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Totalitarian Dictatorships</a:t>
            </a:r>
            <a:endParaRPr lang="en-US" sz="69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15092" y="2328122"/>
            <a:ext cx="2187511" cy="346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6839" r="8520"/>
          <a:stretch/>
        </p:blipFill>
        <p:spPr bwMode="auto">
          <a:xfrm>
            <a:off x="7110508" y="2328122"/>
            <a:ext cx="2033492" cy="346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ile:Bundesarchiv Bild 183-2007-1022-506, Italien, deutsche Frontkämpfer in Rom crop.jp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768" r="9223"/>
          <a:stretch/>
        </p:blipFill>
        <p:spPr bwMode="auto">
          <a:xfrm>
            <a:off x="2667001" y="2323476"/>
            <a:ext cx="2286000" cy="346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le:CroppedStalin1943.jp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191"/>
          <a:stretch/>
        </p:blipFill>
        <p:spPr bwMode="auto">
          <a:xfrm>
            <a:off x="0" y="2324100"/>
            <a:ext cx="26670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229100"/>
            <a:ext cx="26670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SOVIET UNION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4229100"/>
            <a:ext cx="21496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GERMANY</a:t>
            </a:r>
            <a:endParaRPr lang="en-US" sz="23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67000" y="4229100"/>
            <a:ext cx="2286001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10000"/>
                  </a:schemeClr>
                </a:solidFill>
              </a:rPr>
              <a:t>ITALY</a:t>
            </a:r>
            <a:endParaRPr lang="en-US" sz="2300" b="1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2603" y="4222276"/>
            <a:ext cx="204139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10000"/>
                  </a:schemeClr>
                </a:solidFill>
              </a:rPr>
              <a:t>JAPAN</a:t>
            </a:r>
            <a:endParaRPr lang="en-US" sz="2300" b="1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948535"/>
            <a:ext cx="26670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STALIN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0" y="4948535"/>
            <a:ext cx="21496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HITLER</a:t>
            </a:r>
            <a:endParaRPr lang="en-US" sz="23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67000" y="4948535"/>
            <a:ext cx="2286001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10000"/>
                  </a:schemeClr>
                </a:solidFill>
              </a:rPr>
              <a:t>MUSSOLINI</a:t>
            </a:r>
            <a:endParaRPr lang="en-US" sz="2300" b="1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2603" y="4941711"/>
            <a:ext cx="204139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10000"/>
                  </a:schemeClr>
                </a:solidFill>
              </a:rPr>
              <a:t>TOJO</a:t>
            </a:r>
            <a:endParaRPr lang="en-US" sz="2300" b="1" dirty="0">
              <a:solidFill>
                <a:schemeClr val="accent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52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2610"/>
            <a:ext cx="4711907" cy="201136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Destroyers for Bases</a:t>
            </a:r>
            <a:endParaRPr lang="en-US" sz="7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9757" y="5105400"/>
            <a:ext cx="4105643" cy="1295400"/>
          </a:xfrm>
          <a:solidFill>
            <a:schemeClr val="bg2">
              <a:lumMod val="50000"/>
              <a:alpha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 smtClean="0"/>
              <a:t>Destroyers to Britain</a:t>
            </a:r>
            <a:r>
              <a:rPr lang="en-US" sz="2800" b="1" dirty="0" smtClean="0"/>
              <a:t> </a:t>
            </a:r>
            <a:r>
              <a:rPr lang="en-US" sz="2400" b="1" i="1" dirty="0" smtClean="0"/>
              <a:t>in exchange for naval bases in the Caribbean</a:t>
            </a:r>
            <a:endParaRPr lang="en-US" sz="2400" b="1" i="1" dirty="0"/>
          </a:p>
        </p:txBody>
      </p:sp>
      <p:pic>
        <p:nvPicPr>
          <p:cNvPr id="10242" name="Picture 2" descr="http://upload.wikimedia.org/wikipedia/commons/thumb/5/50/Wickes_class_destroyers_before_transfer_to_the_UK_1940.JPG/802px-Wickes_class_destroyers_before_transfer_to_the_UK_19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7194"/>
          <a:stretch/>
        </p:blipFill>
        <p:spPr bwMode="auto">
          <a:xfrm>
            <a:off x="4733557" y="152402"/>
            <a:ext cx="4254768" cy="449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estroyers for bas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50" name="Picture 10" descr="http://www.sheppardsoftware.com/images/Caribbean/caribbeanblank.gif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4518" b="4113"/>
          <a:stretch/>
        </p:blipFill>
        <p:spPr bwMode="auto">
          <a:xfrm>
            <a:off x="152400" y="3657600"/>
            <a:ext cx="436300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19200" y="26918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1940</a:t>
            </a:r>
            <a:endParaRPr lang="en-US" sz="3200" b="1" dirty="0"/>
          </a:p>
        </p:txBody>
      </p:sp>
      <p:pic>
        <p:nvPicPr>
          <p:cNvPr id="10251" name="Picture 11" descr="C:\Users\Tom\AppData\Local\Microsoft\Windows\Temporary Internet Files\Content.IE5\629JFODS\MC900303859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lum bright="-20000" contrast="40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2056" y="5029200"/>
            <a:ext cx="451944" cy="46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Tom\AppData\Local\Microsoft\Windows\Temporary Internet Files\Content.IE5\629JFODS\MC900303859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lum bright="-20000" contrast="40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5456" y="3962400"/>
            <a:ext cx="451944" cy="46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C:\Users\Tom\AppData\Local\Microsoft\Windows\Temporary Internet Files\Content.IE5\629JFODS\MC900303859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lum bright="-20000" contrast="40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1456" y="5334000"/>
            <a:ext cx="451944" cy="46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Users\Tom\AppData\Local\Microsoft\Windows\Temporary Internet Files\Content.IE5\629JFODS\MC900303859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lum bright="-20000" contrast="40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11089"/>
            <a:ext cx="451944" cy="46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348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farm2.staticflickr.com/1119/655104288_1fe21cc5b3_b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saturation sat="33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10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0960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8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Lend-Lease Act</a:t>
            </a:r>
            <a:endParaRPr lang="en-US" sz="8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3886200" cy="167640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Let the British </a:t>
            </a:r>
            <a:r>
              <a:rPr lang="en-US" b="1" i="1" dirty="0" smtClean="0"/>
              <a:t>borrow</a:t>
            </a:r>
            <a:r>
              <a:rPr lang="en-US" b="1" dirty="0" smtClean="0"/>
              <a:t> military equipment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620000" y="6488668"/>
            <a:ext cx="1490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Photo by </a:t>
            </a:r>
            <a:r>
              <a:rPr lang="en-US" sz="1400" dirty="0" err="1">
                <a:hlinkClick r:id="rId4"/>
              </a:rPr>
              <a:t>peasap</a:t>
            </a:r>
            <a:endParaRPr lang="en-US" sz="1400" dirty="0"/>
          </a:p>
        </p:txBody>
      </p:sp>
      <p:sp>
        <p:nvSpPr>
          <p:cNvPr id="5" name="Rectangle 4">
            <a:hlinkClick r:id="rId5"/>
          </p:cNvPr>
          <p:cNvSpPr/>
          <p:nvPr/>
        </p:nvSpPr>
        <p:spPr>
          <a:xfrm>
            <a:off x="5105400" y="4876800"/>
            <a:ext cx="3657600" cy="1138773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FURTHER READING:</a:t>
            </a:r>
          </a:p>
          <a:p>
            <a:pPr algn="ctr"/>
            <a:r>
              <a:rPr lang="en-US" sz="2000" b="1" dirty="0" smtClean="0"/>
              <a:t>FDR Press Conference</a:t>
            </a:r>
          </a:p>
          <a:p>
            <a:pPr algn="ctr"/>
            <a:r>
              <a:rPr lang="en-US" sz="2000" b="1" dirty="0" smtClean="0"/>
              <a:t>December 17, 1940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34200" y="4572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1941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0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524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smtClean="0"/>
              <a:t>FIRST </a:t>
            </a:r>
            <a:r>
              <a:rPr lang="en-US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PEACETIME</a:t>
            </a:r>
            <a:r>
              <a:rPr lang="en-US" sz="4400" b="1" dirty="0" smtClean="0"/>
              <a:t> DRAFT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in United States History</a:t>
            </a:r>
            <a:endParaRPr lang="en-US" sz="4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2390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Selective Service Act</a:t>
            </a:r>
            <a:endParaRPr lang="en-US" sz="6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4572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1940</a:t>
            </a:r>
            <a:endParaRPr lang="en-US" sz="3200" b="1" dirty="0"/>
          </a:p>
        </p:txBody>
      </p:sp>
      <p:pic>
        <p:nvPicPr>
          <p:cNvPr id="5122" name="Picture 2" descr="File:SelectiveServiceActRooseve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79530"/>
            <a:ext cx="5486400" cy="36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7068" y="3992940"/>
            <a:ext cx="312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President Franklin D. Roosevelt signs the Selective Service Training Act.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716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4221162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8800" b="1" dirty="0" smtClean="0">
                <a:solidFill>
                  <a:schemeClr val="accent1"/>
                </a:solidFill>
                <a:latin typeface="+mn-lt"/>
              </a:rPr>
              <a:t>But We’re Still </a:t>
            </a:r>
            <a:r>
              <a:rPr lang="en-US" sz="19900" dirty="0" smtClean="0">
                <a:ln/>
                <a:solidFill>
                  <a:schemeClr val="accent3"/>
                </a:solidFill>
              </a:rPr>
              <a:t>NEUTRAL</a:t>
            </a:r>
            <a:endParaRPr lang="en-US" sz="11500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17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FDRForeignWars.mp4">
            <a:hlinkClick r:id="" action="ppaction://media"/>
          </p:cNvPr>
          <p:cNvPicPr/>
          <p:nvPr>
            <p:ph idx="1"/>
            <a:vide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1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60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447024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600" advTm="18000">
        <p14:gallery dir="l"/>
      </p:transition>
    </mc:Choice>
    <mc:Fallback>
      <mp:transition xmlns:mp="http://schemas.microsoft.com/office/mac/powerpoint/2008/main"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7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Campaign Promise</a:t>
            </a:r>
            <a:endParaRPr lang="en-US" sz="7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2743200"/>
          </a:xfrm>
        </p:spPr>
        <p:txBody>
          <a:bodyPr>
            <a:normAutofit/>
          </a:bodyPr>
          <a:lstStyle/>
          <a:p>
            <a:pPr marL="228600" indent="-228600">
              <a:buNone/>
            </a:pPr>
            <a:r>
              <a:rPr lang="en-US" sz="2800" b="1" dirty="0" smtClean="0"/>
              <a:t>“And while I am talking to you mothers and fathers, I give you one more assurance.  I have said this before, but I shall say it again and again and again: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0590" y="1676400"/>
            <a:ext cx="298481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85800" y="4419600"/>
            <a:ext cx="81534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588">
              <a:buNone/>
            </a:pPr>
            <a:r>
              <a:rPr lang="en-US" sz="4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Your boys are not going to be sent into any foreign wars!” </a:t>
            </a:r>
          </a:p>
          <a:p>
            <a:pPr marL="274320" indent="-1588">
              <a:spcBef>
                <a:spcPts val="0"/>
              </a:spcBef>
              <a:buNone/>
              <a:tabLst>
                <a:tab pos="914400" algn="l"/>
                <a:tab pos="1309688" algn="l"/>
              </a:tabLst>
            </a:pPr>
            <a:r>
              <a:rPr lang="en-US" sz="300" b="1" i="1" dirty="0"/>
              <a:t>		</a:t>
            </a:r>
            <a:r>
              <a:rPr lang="en-US" sz="4400" b="1" i="1" dirty="0"/>
              <a:t/>
            </a:r>
            <a:br>
              <a:rPr lang="en-US" sz="4400" b="1" i="1" dirty="0"/>
            </a:br>
            <a:r>
              <a:rPr lang="en-US" sz="5400" b="1" i="1" dirty="0"/>
              <a:t>	</a:t>
            </a:r>
            <a:r>
              <a:rPr lang="en-US" sz="5400" b="1" i="1" dirty="0" smtClean="0"/>
              <a:t>			</a:t>
            </a:r>
            <a:r>
              <a:rPr lang="en-US" sz="5400" b="1" dirty="0" smtClean="0"/>
              <a:t>	</a:t>
            </a:r>
            <a:r>
              <a:rPr lang="en-US" sz="3600" b="1" dirty="0" smtClean="0"/>
              <a:t>--</a:t>
            </a:r>
            <a:r>
              <a:rPr lang="en-US" sz="3600" b="1" dirty="0"/>
              <a:t>	FDR (</a:t>
            </a:r>
            <a:r>
              <a:rPr lang="en-US" sz="2800" b="1" dirty="0"/>
              <a:t>10/30/1940)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37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762000"/>
            <a:ext cx="9144000" cy="4419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15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U.S. Enters </a:t>
            </a:r>
            <a:br>
              <a:rPr lang="en-US" sz="115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115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War</a:t>
            </a:r>
            <a:endParaRPr lang="en-US" sz="115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669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upload.wikimedia.org/wikipedia/commons/thumb/8/8d/Pacific_Area_-_The_Imperial_Powers_1939_-_Map.svg/2000px-Pacific_Area_-_The_Imperial_Powers_1939_-_Map.svg.png"/>
          <p:cNvPicPr>
            <a:picLocks noChangeAspect="1" noChangeArrowheads="1"/>
          </p:cNvPicPr>
          <p:nvPr/>
        </p:nvPicPr>
        <p:blipFill rotWithShape="1">
          <a:blip r:embed="rId2" cstate="print"/>
          <a:srcRect l="4000" t="13106" r="20968" b="1507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6200"/>
            <a:ext cx="4572000" cy="2514600"/>
          </a:xfrm>
        </p:spPr>
        <p:txBody>
          <a:bodyPr>
            <a:noAutofit/>
          </a:bodyPr>
          <a:lstStyle/>
          <a:p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Japanese </a:t>
            </a:r>
            <a:b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Empire</a:t>
            </a:r>
            <a:endParaRPr lang="en-US" sz="8000" dirty="0">
              <a:ln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867870"/>
            <a:ext cx="9144000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AGGRESSIVE WARFARE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281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Ograb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669"/>
          <a:stretch/>
        </p:blipFill>
        <p:spPr bwMode="auto">
          <a:xfrm>
            <a:off x="0" y="-549"/>
            <a:ext cx="9130862" cy="685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90899">
            <a:off x="3458420" y="3666144"/>
            <a:ext cx="5702043" cy="29718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8800" b="1" dirty="0" smtClean="0">
                <a:ln w="50800">
                  <a:solidFill>
                    <a:schemeClr val="accent1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Take THAT, Japan!</a:t>
            </a:r>
            <a:endParaRPr lang="en-US" sz="8800" b="1" dirty="0">
              <a:ln w="50800">
                <a:solidFill>
                  <a:schemeClr val="accent1"/>
                </a:solidFill>
              </a:ln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308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4343400" cy="16764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EMBARGO</a:t>
            </a:r>
            <a:endParaRPr lang="en-US" sz="8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62200"/>
            <a:ext cx="4343400" cy="3763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b="1" dirty="0" smtClean="0"/>
              <a:t>NO OIL </a:t>
            </a:r>
            <a:r>
              <a:rPr lang="en-US" sz="6600" dirty="0" smtClean="0"/>
              <a:t>to Japan</a:t>
            </a:r>
            <a:endParaRPr lang="en-US" sz="6600" dirty="0"/>
          </a:p>
        </p:txBody>
      </p:sp>
      <p:pic>
        <p:nvPicPr>
          <p:cNvPr id="2050" name="Picture 2" descr="http://farm4.staticflickr.com/3265/3127922793_007b87d86b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076" r="13734" b="22988"/>
          <a:stretch/>
        </p:blipFill>
        <p:spPr bwMode="auto">
          <a:xfrm>
            <a:off x="4343400" y="-1"/>
            <a:ext cx="48006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48758" y="6488668"/>
            <a:ext cx="2119042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200" b="1" dirty="0"/>
              <a:t>By </a:t>
            </a:r>
            <a:r>
              <a:rPr lang="en-US" sz="1200" b="1" dirty="0">
                <a:hlinkClick r:id="rId3"/>
              </a:rPr>
              <a:t>Orange County Archives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811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76600" cy="1905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Japanese </a:t>
            </a:r>
            <a:r>
              <a:rPr lang="en-US" sz="5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Expansion</a:t>
            </a:r>
            <a:endParaRPr lang="en-US" sz="5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72136" b="47778"/>
          <a:stretch>
            <a:fillRect/>
          </a:stretch>
        </p:blipFill>
        <p:spPr bwMode="auto">
          <a:xfrm>
            <a:off x="273495" y="1905000"/>
            <a:ext cx="2779829" cy="435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r="28482"/>
          <a:stretch>
            <a:fillRect/>
          </a:stretch>
        </p:blipFill>
        <p:spPr bwMode="auto">
          <a:xfrm>
            <a:off x="3276600" y="-1"/>
            <a:ext cx="58674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" y="6379534"/>
            <a:ext cx="1844071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Map Credit: </a:t>
            </a:r>
            <a:r>
              <a:rPr lang="en-US" dirty="0" smtClean="0">
                <a:hlinkClick r:id="rId3"/>
              </a:rPr>
              <a:t>BBC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133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rightnessContrast bright="1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93589"/>
            <a:ext cx="9144000" cy="651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6978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solidFill>
                  <a:srgbClr val="000000"/>
                </a:solidFill>
              </a:rPr>
              <a:t>Japan Attacks Pearl Harbor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336589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0000"/>
                </a:solidFill>
              </a:rPr>
              <a:t>December 7, 1941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76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6" name="Picture 2" descr="http://militantlibertarian.org/wp-content/uploads/2010/06/fdr-speech-to-congress-5946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734" t="3226" r="11185"/>
            <a:stretch/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gradFill flip="none" rotWithShape="1">
              <a:gsLst>
                <a:gs pos="33000">
                  <a:schemeClr val="bg1">
                    <a:lumMod val="50000"/>
                    <a:alpha val="0"/>
                  </a:schemeClr>
                </a:gs>
                <a:gs pos="92000">
                  <a:srgbClr val="000000">
                    <a:alpha val="78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381000"/>
            <a:ext cx="4953000" cy="2971800"/>
          </a:xfrm>
        </p:spPr>
        <p:txBody>
          <a:bodyPr>
            <a:normAutofit/>
          </a:bodyPr>
          <a:lstStyle/>
          <a:p>
            <a:r>
              <a:rPr lang="en-US" sz="5400" i="1" dirty="0" smtClean="0">
                <a:effectLst>
                  <a:glow rad="101600">
                    <a:srgbClr val="000000">
                      <a:alpha val="60000"/>
                    </a:srgbClr>
                  </a:glow>
                </a:effectLst>
              </a:rPr>
              <a:t>A date which will live in infamy…</a:t>
            </a:r>
            <a:endParaRPr lang="en-US" sz="5400" i="1" dirty="0">
              <a:effectLst>
                <a:glow rad="101600">
                  <a:srgbClr val="000000">
                    <a:alpha val="60000"/>
                  </a:srgb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5380037"/>
            <a:ext cx="3810000" cy="1020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3" descr="C:\Users\Tom\AppData\Local\Microsoft\Windows\Temporary Internet Files\Content.IE5\TXXTDKAR\MC900432637[1]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00"/>
            <a:ext cx="1714500" cy="171450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27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4648200" cy="29718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15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Axis </a:t>
            </a:r>
            <a:r>
              <a:rPr lang="en-US" sz="9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Pact</a:t>
            </a:r>
            <a:endParaRPr lang="en-US" sz="115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570744"/>
            <a:ext cx="46482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Japan</a:t>
            </a:r>
            <a:r>
              <a:rPr lang="en-US" sz="2800" b="1" i="1" dirty="0" smtClean="0"/>
              <a:t>, </a:t>
            </a:r>
            <a: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Germany</a:t>
            </a:r>
            <a:r>
              <a:rPr lang="en-US" sz="2800" b="1" i="1" dirty="0" smtClean="0"/>
              <a:t>, and </a:t>
            </a:r>
            <a: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Italy </a:t>
            </a:r>
            <a:r>
              <a:rPr lang="en-US" sz="2000" b="1" i="1" dirty="0" smtClean="0"/>
              <a:t>agree to cooperate in their efforts… They further undertake to assist one another with all political, economic and military means if one of the Contracting Powers is attacked by a Power at present not involved in the European War or in the Japanese-Chinese conflict.</a:t>
            </a:r>
            <a:endParaRPr lang="en-US" sz="2000" b="1" i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-1"/>
            <a:ext cx="4495800" cy="684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894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5000"/>
            <a:ext cx="2438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r="17544"/>
          <a:stretch>
            <a:fillRect/>
          </a:stretch>
        </p:blipFill>
        <p:spPr bwMode="auto">
          <a:xfrm>
            <a:off x="381000" y="3581400"/>
            <a:ext cx="2430236" cy="147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905000"/>
            <a:ext cx="2413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lum bright="30000" contrast="-30000"/>
          </a:blip>
          <a:srcRect/>
          <a:stretch>
            <a:fillRect/>
          </a:stretch>
        </p:blipFill>
        <p:spPr bwMode="auto">
          <a:xfrm>
            <a:off x="6477000" y="5257800"/>
            <a:ext cx="2438400" cy="139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3581400"/>
            <a:ext cx="2438400" cy="147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5257800"/>
            <a:ext cx="2438400" cy="142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Multiply 10"/>
          <p:cNvSpPr/>
          <p:nvPr/>
        </p:nvSpPr>
        <p:spPr>
          <a:xfrm>
            <a:off x="5257800" y="4953000"/>
            <a:ext cx="4876800" cy="1981200"/>
          </a:xfrm>
          <a:prstGeom prst="mathMultiply">
            <a:avLst>
              <a:gd name="adj1" fmla="val 829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 cstate="print"/>
          <a:srcRect r="11368"/>
          <a:stretch>
            <a:fillRect/>
          </a:stretch>
        </p:blipFill>
        <p:spPr bwMode="auto">
          <a:xfrm>
            <a:off x="6477000" y="1905000"/>
            <a:ext cx="2438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81000" y="12586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Allies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429000" y="12954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Axis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77000" y="12954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Neutral</a:t>
            </a:r>
            <a:endParaRPr lang="en-US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0" y="45352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Occupied</a:t>
            </a:r>
            <a:endParaRPr lang="en-US" sz="3600" b="1" dirty="0"/>
          </a:p>
        </p:txBody>
      </p:sp>
      <p:sp>
        <p:nvSpPr>
          <p:cNvPr id="16" name="Up Arrow 15"/>
          <p:cNvSpPr/>
          <p:nvPr/>
        </p:nvSpPr>
        <p:spPr>
          <a:xfrm rot="14725247">
            <a:off x="5733488" y="2520531"/>
            <a:ext cx="533400" cy="2177495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 smtClean="0"/>
              <a:t>WAR</a:t>
            </a:r>
            <a:endParaRPr lang="en-US" sz="2400" b="1" dirty="0"/>
          </a:p>
        </p:txBody>
      </p:sp>
      <p:sp>
        <p:nvSpPr>
          <p:cNvPr id="18" name="Up Arrow 17"/>
          <p:cNvSpPr/>
          <p:nvPr/>
        </p:nvSpPr>
        <p:spPr>
          <a:xfrm rot="16200000" flipV="1">
            <a:off x="5666421" y="2029777"/>
            <a:ext cx="581105" cy="1703149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WAR</a:t>
            </a:r>
            <a:endParaRPr lang="en-US" sz="2400" b="1" dirty="0"/>
          </a:p>
        </p:txBody>
      </p:sp>
      <p:sp>
        <p:nvSpPr>
          <p:cNvPr id="19" name="Up Arrow 18"/>
          <p:cNvSpPr/>
          <p:nvPr/>
        </p:nvSpPr>
        <p:spPr>
          <a:xfrm rot="12856618" flipV="1">
            <a:off x="6337088" y="2681647"/>
            <a:ext cx="581105" cy="3470741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WAR</a:t>
            </a:r>
            <a:endParaRPr lang="en-US" sz="2400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December, 1941</a:t>
            </a:r>
            <a:endParaRPr lang="en-US" sz="8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197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766E-6 L -0.66667 0.4828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0" y="241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100000">
              <a:srgbClr val="4E76B0"/>
            </a:gs>
            <a:gs pos="74000">
              <a:srgbClr val="465672"/>
            </a:gs>
            <a:gs pos="38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z.about.com/d/history1900s/1/0/1/U/wwiip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0"/>
            <a:ext cx="5393931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304800"/>
            <a:ext cx="3505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Gentlemen…</a:t>
            </a:r>
          </a:p>
          <a:p>
            <a:pPr algn="ctr">
              <a:lnSpc>
                <a:spcPct val="150000"/>
              </a:lnSpc>
            </a:pPr>
            <a:r>
              <a:rPr lang="en-US" sz="4800" b="1" i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Start your </a:t>
            </a:r>
            <a:r>
              <a:rPr lang="en-US" sz="4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PROPAGANDA</a:t>
            </a:r>
            <a:r>
              <a:rPr lang="en-US" sz="4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i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engines!</a:t>
            </a:r>
            <a:endParaRPr lang="en-US" sz="4000" b="1" i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5914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nagit_PPT7D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Rectangle 6">
            <a:hlinkClick r:id="rId3"/>
          </p:cNvPr>
          <p:cNvSpPr/>
          <p:nvPr/>
        </p:nvSpPr>
        <p:spPr>
          <a:xfrm>
            <a:off x="152400" y="5791200"/>
            <a:ext cx="1676400" cy="838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hlinkClick r:id="rId4"/>
          </p:cNvPr>
          <p:cNvSpPr/>
          <p:nvPr/>
        </p:nvSpPr>
        <p:spPr>
          <a:xfrm>
            <a:off x="1981200" y="5867400"/>
            <a:ext cx="3200400" cy="838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hlinkClick r:id="rId5"/>
          </p:cNvPr>
          <p:cNvSpPr/>
          <p:nvPr/>
        </p:nvSpPr>
        <p:spPr>
          <a:xfrm>
            <a:off x="5334000" y="5867400"/>
            <a:ext cx="3810000" cy="838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 descr="https://twimg0-a.akamaihd.net/profile_images/3371765864/f91ed7963e621b5e6ec887097e619d19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752600" cy="17526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7"/>
          </p:cNvPr>
          <p:cNvSpPr/>
          <p:nvPr/>
        </p:nvSpPr>
        <p:spPr>
          <a:xfrm>
            <a:off x="0" y="0"/>
            <a:ext cx="9144000" cy="4648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4042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4000">
        <p14:vortex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909" t="3575" r="811" b="28327"/>
          <a:stretch/>
        </p:blipFill>
        <p:spPr bwMode="auto">
          <a:xfrm>
            <a:off x="-1" y="0"/>
            <a:ext cx="9144001" cy="691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352800" cy="2057400"/>
          </a:xfrm>
          <a:gradFill>
            <a:gsLst>
              <a:gs pos="0">
                <a:schemeClr val="bg1">
                  <a:lumMod val="50000"/>
                </a:schemeClr>
              </a:gs>
              <a:gs pos="80000">
                <a:schemeClr val="bg1">
                  <a:lumMod val="75000"/>
                </a:schemeClr>
              </a:gs>
              <a:gs pos="100000">
                <a:schemeClr val="bg1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German </a:t>
            </a:r>
            <a:r>
              <a:rPr lang="en-US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Expansion</a:t>
            </a:r>
            <a:endParaRPr lang="en-US" sz="4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03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farm4.staticflickr.com/3151/2504967075_3f76dc6b45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48200"/>
            <a:ext cx="9144000" cy="1371600"/>
          </a:xfrm>
          <a:solidFill>
            <a:schemeClr val="bg2">
              <a:lumMod val="75000"/>
              <a:alpha val="85000"/>
            </a:schemeClr>
          </a:solidFill>
        </p:spPr>
        <p:txBody>
          <a:bodyPr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</a:rPr>
              <a:t>Appeasement</a:t>
            </a:r>
            <a:br>
              <a:rPr lang="en-US" sz="8800" b="1" dirty="0" smtClean="0">
                <a:ln/>
                <a:solidFill>
                  <a:schemeClr val="accent3"/>
                </a:solidFill>
              </a:rPr>
            </a:br>
            <a:endParaRPr lang="en-US" sz="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33870" y="6550223"/>
            <a:ext cx="14101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Photo by </a:t>
            </a:r>
            <a:r>
              <a:rPr lang="en-US" sz="1200" dirty="0">
                <a:hlinkClick r:id="rId3"/>
              </a:rPr>
              <a:t>eperales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543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l="2686" t="10384" r="1740" b="38942"/>
          <a:stretch/>
        </p:blipFill>
        <p:spPr>
          <a:xfrm>
            <a:off x="0" y="0"/>
            <a:ext cx="9141373" cy="6858001"/>
          </a:xfrm>
        </p:spPr>
      </p:pic>
      <p:sp>
        <p:nvSpPr>
          <p:cNvPr id="6" name="Rounded Rectangular Callout 5"/>
          <p:cNvSpPr/>
          <p:nvPr/>
        </p:nvSpPr>
        <p:spPr>
          <a:xfrm>
            <a:off x="3276600" y="228600"/>
            <a:ext cx="2362200" cy="1828800"/>
          </a:xfrm>
          <a:prstGeom prst="wedgeRoundRectCallout">
            <a:avLst>
              <a:gd name="adj1" fmla="val -67755"/>
              <a:gd name="adj2" fmla="val 39943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DO NOT INVADE POLAND!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506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8/87/Second_World_War_Europ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0321" t="28465" r="4403" b="20971"/>
          <a:stretch/>
        </p:blipFill>
        <p:spPr bwMode="auto">
          <a:xfrm>
            <a:off x="0" y="1"/>
            <a:ext cx="9144000" cy="68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28600"/>
            <a:ext cx="4723987" cy="2209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Hitler Invades Poland</a:t>
            </a:r>
            <a:endParaRPr lang="en-US" sz="66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762000"/>
            <a:ext cx="3359994" cy="1447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smtClean="0"/>
              <a:t>September, 1939</a:t>
            </a:r>
            <a:endParaRPr lang="en-US" sz="4000" b="1" dirty="0"/>
          </a:p>
        </p:txBody>
      </p:sp>
      <p:pic>
        <p:nvPicPr>
          <p:cNvPr id="8" name="Picture 2" descr="http://upload.wikimedia.org/wikipedia/commons/8/87/Second_World_War_Europ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6090" t="2133" r="2788" b="74429"/>
          <a:stretch/>
        </p:blipFill>
        <p:spPr bwMode="auto">
          <a:xfrm>
            <a:off x="6477000" y="3657600"/>
            <a:ext cx="2430379" cy="259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77000" y="6256421"/>
            <a:ext cx="243037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Map Credit:  </a:t>
            </a:r>
            <a:r>
              <a:rPr lang="en-US" dirty="0" smtClean="0">
                <a:hlinkClick r:id="rId3"/>
              </a:rPr>
              <a:t>Listowy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1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Situation:  1939</a:t>
            </a:r>
            <a:endParaRPr lang="en-US" sz="8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5000"/>
            <a:ext cx="2438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r="17544"/>
          <a:stretch>
            <a:fillRect/>
          </a:stretch>
        </p:blipFill>
        <p:spPr bwMode="auto">
          <a:xfrm>
            <a:off x="6477000" y="1905000"/>
            <a:ext cx="2430236" cy="147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905000"/>
            <a:ext cx="2413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581400"/>
            <a:ext cx="2438400" cy="147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 r="11368"/>
          <a:stretch>
            <a:fillRect/>
          </a:stretch>
        </p:blipFill>
        <p:spPr bwMode="auto">
          <a:xfrm>
            <a:off x="6477000" y="3581400"/>
            <a:ext cx="2438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81000" y="12586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The Allies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9000" y="12954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Germany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77000" y="12954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Neutral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 rot="16200000" flipV="1">
            <a:off x="2694622" y="1790252"/>
            <a:ext cx="581105" cy="1703149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WAR</a:t>
            </a:r>
            <a:endParaRPr lang="en-US" sz="2400" b="1" dirty="0"/>
          </a:p>
        </p:txBody>
      </p:sp>
      <p:sp>
        <p:nvSpPr>
          <p:cNvPr id="17" name="Up Arrow 16"/>
          <p:cNvSpPr/>
          <p:nvPr/>
        </p:nvSpPr>
        <p:spPr>
          <a:xfrm rot="14190600" flipV="1">
            <a:off x="2999421" y="2779618"/>
            <a:ext cx="581105" cy="1703149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WAR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855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4589338" cy="140176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Blitzkrieg</a:t>
            </a:r>
            <a:endParaRPr lang="en-US" sz="7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364" name="Picture 4" descr="C:\Users\Tom\AppData\Local\Microsoft\Windows\Temporary Internet Files\Content.IE5\NT0THD3L\MC9003378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124899"/>
            <a:ext cx="6740276" cy="3894901"/>
          </a:xfrm>
          <a:prstGeom prst="rect">
            <a:avLst/>
          </a:prstGeom>
          <a:noFill/>
        </p:spPr>
      </p:pic>
      <p:pic>
        <p:nvPicPr>
          <p:cNvPr id="15365" name="Picture 5" descr="C:\Users\Tom\AppData\Local\Microsoft\Windows\Temporary Internet Files\Content.IE5\8A3N9QPK\MC900441735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066800"/>
            <a:ext cx="5562600" cy="5562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2133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Panzer</a:t>
            </a:r>
            <a:endParaRPr lang="en-US" sz="3200" b="1" dirty="0"/>
          </a:p>
        </p:txBody>
      </p:sp>
      <p:sp>
        <p:nvSpPr>
          <p:cNvPr id="9" name="Down Arrow 8"/>
          <p:cNvSpPr/>
          <p:nvPr/>
        </p:nvSpPr>
        <p:spPr>
          <a:xfrm rot="18474140">
            <a:off x="1649401" y="2517585"/>
            <a:ext cx="336916" cy="1488103"/>
          </a:xfrm>
          <a:prstGeom prst="down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05400" y="649069"/>
            <a:ext cx="3560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/>
              <a:t>(Lightning War)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543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WWIIdark">
      <a:dk1>
        <a:srgbClr val="B32E2B"/>
      </a:dk1>
      <a:lt1>
        <a:sysClr val="window" lastClr="FFFFFF"/>
      </a:lt1>
      <a:dk2>
        <a:srgbClr val="354A65"/>
      </a:dk2>
      <a:lt2>
        <a:srgbClr val="F1E9DB"/>
      </a:lt2>
      <a:accent1>
        <a:srgbClr val="F1E9DB"/>
      </a:accent1>
      <a:accent2>
        <a:srgbClr val="F1E9DB"/>
      </a:accent2>
      <a:accent3>
        <a:srgbClr val="DE7A78"/>
      </a:accent3>
      <a:accent4>
        <a:srgbClr val="DE7A78"/>
      </a:accent4>
      <a:accent5>
        <a:srgbClr val="E0CEAE"/>
      </a:accent5>
      <a:accent6>
        <a:srgbClr val="E0CEAE"/>
      </a:accent6>
      <a:hlink>
        <a:srgbClr val="F1E9DB"/>
      </a:hlink>
      <a:folHlink>
        <a:srgbClr val="D7BF95"/>
      </a:folHlink>
    </a:clrScheme>
    <a:fontScheme name="Bernard Trebuchet">
      <a:majorFont>
        <a:latin typeface="Bernard MT Condensed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le">
  <a:themeElements>
    <a:clrScheme name="Custom 6">
      <a:dk1>
        <a:sysClr val="windowText" lastClr="000000"/>
      </a:dk1>
      <a:lt1>
        <a:sysClr val="window" lastClr="FFFFFF"/>
      </a:lt1>
      <a:dk2>
        <a:srgbClr val="C1C1C1"/>
      </a:dk2>
      <a:lt2>
        <a:srgbClr val="666666"/>
      </a:lt2>
      <a:accent1>
        <a:srgbClr val="FF0000"/>
      </a:accent1>
      <a:accent2>
        <a:srgbClr val="FFFFFF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FF0000"/>
      </a:hlink>
      <a:folHlink>
        <a:srgbClr val="FF0000"/>
      </a:folHlink>
    </a:clrScheme>
    <a:fontScheme name="1920s_1">
      <a:majorFont>
        <a:latin typeface="Limelight"/>
        <a:ea typeface=""/>
        <a:cs typeface=""/>
      </a:majorFont>
      <a:minorFont>
        <a:latin typeface="Corbel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WIIdark">
    <a:dk1>
      <a:srgbClr val="B32E2B"/>
    </a:dk1>
    <a:lt1>
      <a:sysClr val="window" lastClr="FFFFFF"/>
    </a:lt1>
    <a:dk2>
      <a:srgbClr val="354A65"/>
    </a:dk2>
    <a:lt2>
      <a:srgbClr val="F1E9DB"/>
    </a:lt2>
    <a:accent1>
      <a:srgbClr val="F1E9DB"/>
    </a:accent1>
    <a:accent2>
      <a:srgbClr val="F1E9DB"/>
    </a:accent2>
    <a:accent3>
      <a:srgbClr val="DE7A78"/>
    </a:accent3>
    <a:accent4>
      <a:srgbClr val="DE7A78"/>
    </a:accent4>
    <a:accent5>
      <a:srgbClr val="E0CEAE"/>
    </a:accent5>
    <a:accent6>
      <a:srgbClr val="E0CEAE"/>
    </a:accent6>
    <a:hlink>
      <a:srgbClr val="F1E9DB"/>
    </a:hlink>
    <a:folHlink>
      <a:srgbClr val="D7BF95"/>
    </a:folHlink>
  </a:clrScheme>
</a:themeOverride>
</file>

<file path=ppt/theme/themeOverride2.xml><?xml version="1.0" encoding="utf-8"?>
<a:themeOverride xmlns:a="http://schemas.openxmlformats.org/drawingml/2006/main">
  <a:clrScheme name="WWIIdark">
    <a:dk1>
      <a:srgbClr val="B32E2B"/>
    </a:dk1>
    <a:lt1>
      <a:sysClr val="window" lastClr="FFFFFF"/>
    </a:lt1>
    <a:dk2>
      <a:srgbClr val="354A65"/>
    </a:dk2>
    <a:lt2>
      <a:srgbClr val="F1E9DB"/>
    </a:lt2>
    <a:accent1>
      <a:srgbClr val="F1E9DB"/>
    </a:accent1>
    <a:accent2>
      <a:srgbClr val="F1E9DB"/>
    </a:accent2>
    <a:accent3>
      <a:srgbClr val="DE7A78"/>
    </a:accent3>
    <a:accent4>
      <a:srgbClr val="DE7A78"/>
    </a:accent4>
    <a:accent5>
      <a:srgbClr val="E0CEAE"/>
    </a:accent5>
    <a:accent6>
      <a:srgbClr val="E0CEAE"/>
    </a:accent6>
    <a:hlink>
      <a:srgbClr val="F1E9DB"/>
    </a:hlink>
    <a:folHlink>
      <a:srgbClr val="D7BF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570</Words>
  <Application>Microsoft Office PowerPoint</Application>
  <PresentationFormat>On-screen Show (4:3)</PresentationFormat>
  <Paragraphs>107</Paragraphs>
  <Slides>35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Limelight</vt:lpstr>
      <vt:lpstr>Bernard MT Condensed</vt:lpstr>
      <vt:lpstr>Wingdings 3</vt:lpstr>
      <vt:lpstr>Trebuchet MS</vt:lpstr>
      <vt:lpstr>Corbel</vt:lpstr>
      <vt:lpstr>Wingdings 2</vt:lpstr>
      <vt:lpstr>Calibri</vt:lpstr>
      <vt:lpstr>Office Theme</vt:lpstr>
      <vt:lpstr>Module</vt:lpstr>
      <vt:lpstr>American Neutrality</vt:lpstr>
      <vt:lpstr>Totalitarian Dictatorships</vt:lpstr>
      <vt:lpstr>Japanese Expansion</vt:lpstr>
      <vt:lpstr>German Expansion</vt:lpstr>
      <vt:lpstr>Appeasement </vt:lpstr>
      <vt:lpstr>Slide 6</vt:lpstr>
      <vt:lpstr>Hitler Invades Poland</vt:lpstr>
      <vt:lpstr>The Situation:  1939</vt:lpstr>
      <vt:lpstr>Blitzkrieg</vt:lpstr>
      <vt:lpstr>Fall of  France</vt:lpstr>
      <vt:lpstr>Battle of Britain</vt:lpstr>
      <vt:lpstr>The World is Falling Apart</vt:lpstr>
      <vt:lpstr>Slide 13</vt:lpstr>
      <vt:lpstr>WWI</vt:lpstr>
      <vt:lpstr>“Isolationism”</vt:lpstr>
      <vt:lpstr>Neutrality Acts</vt:lpstr>
      <vt:lpstr>What If Britain Falls?</vt:lpstr>
      <vt:lpstr>The Arsenal of Democracy</vt:lpstr>
      <vt:lpstr>Cash and Carry</vt:lpstr>
      <vt:lpstr>Destroyers for Bases</vt:lpstr>
      <vt:lpstr>Lend-Lease Act</vt:lpstr>
      <vt:lpstr>Selective Service Act</vt:lpstr>
      <vt:lpstr>But We’re Still NEUTRAL</vt:lpstr>
      <vt:lpstr>Slide 24</vt:lpstr>
      <vt:lpstr>A Campaign Promise</vt:lpstr>
      <vt:lpstr>The U.S. Enters  the War</vt:lpstr>
      <vt:lpstr>Japanese  Empire</vt:lpstr>
      <vt:lpstr>Take THAT, Japan!</vt:lpstr>
      <vt:lpstr>EMBARGO</vt:lpstr>
      <vt:lpstr>Japan Attacks Pearl Harbor</vt:lpstr>
      <vt:lpstr>A date which will live in infamy…</vt:lpstr>
      <vt:lpstr>Axis Pact</vt:lpstr>
      <vt:lpstr>December, 1941</vt:lpstr>
      <vt:lpstr>Slide 34</vt:lpstr>
      <vt:lpstr>Slide 35</vt:lpstr>
    </vt:vector>
  </TitlesOfParts>
  <Company>SDOC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USHC 7.1 - American Neutrality</dc:title>
  <dc:creator>Tom Richey</dc:creator>
  <cp:lastModifiedBy>Full Gospel Temple</cp:lastModifiedBy>
  <cp:revision>73</cp:revision>
  <dcterms:created xsi:type="dcterms:W3CDTF">2014-05-13T17:46:54Z</dcterms:created>
  <dcterms:modified xsi:type="dcterms:W3CDTF">2014-05-13T18:13:32Z</dcterms:modified>
</cp:coreProperties>
</file>