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8"/>
  </p:notesMasterIdLst>
  <p:sldIdLst>
    <p:sldId id="323" r:id="rId4"/>
    <p:sldId id="333" r:id="rId5"/>
    <p:sldId id="326" r:id="rId6"/>
    <p:sldId id="328" r:id="rId7"/>
    <p:sldId id="331" r:id="rId8"/>
    <p:sldId id="292" r:id="rId9"/>
    <p:sldId id="293" r:id="rId10"/>
    <p:sldId id="327" r:id="rId11"/>
    <p:sldId id="330" r:id="rId12"/>
    <p:sldId id="297" r:id="rId13"/>
    <p:sldId id="310" r:id="rId14"/>
    <p:sldId id="309" r:id="rId15"/>
    <p:sldId id="324" r:id="rId16"/>
    <p:sldId id="321" r:id="rId17"/>
    <p:sldId id="312" r:id="rId18"/>
    <p:sldId id="311" r:id="rId19"/>
    <p:sldId id="315" r:id="rId20"/>
    <p:sldId id="313" r:id="rId21"/>
    <p:sldId id="314" r:id="rId22"/>
    <p:sldId id="325" r:id="rId23"/>
    <p:sldId id="318" r:id="rId24"/>
    <p:sldId id="317" r:id="rId25"/>
    <p:sldId id="319" r:id="rId26"/>
    <p:sldId id="334" r:id="rId27"/>
    <p:sldId id="332" r:id="rId28"/>
    <p:sldId id="301" r:id="rId29"/>
    <p:sldId id="295" r:id="rId30"/>
    <p:sldId id="302" r:id="rId31"/>
    <p:sldId id="303" r:id="rId32"/>
    <p:sldId id="304" r:id="rId33"/>
    <p:sldId id="306" r:id="rId34"/>
    <p:sldId id="308" r:id="rId35"/>
    <p:sldId id="320" r:id="rId36"/>
    <p:sldId id="33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4160-121F-49D4-AF41-088CBA12CEA8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9A4F-2346-4246-A43E-81EB1847A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Gast</a:t>
            </a:r>
            <a:r>
              <a:rPr lang="en-US" dirty="0" smtClean="0"/>
              <a:t>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0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Gast</a:t>
            </a:r>
            <a:r>
              <a:rPr lang="en-US" dirty="0" smtClean="0"/>
              <a:t>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5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2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Gast,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6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5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4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Gast</a:t>
            </a:r>
            <a:r>
              <a:rPr lang="en-US" dirty="0" smtClean="0"/>
              <a:t>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2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1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9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6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8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6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71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4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4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6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9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9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41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omrichey.net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omrichey.net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5431970" cy="4445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latin typeface="+mj-lt"/>
              </a:rPr>
              <a:t>The </a:t>
            </a:r>
          </a:p>
          <a:p>
            <a:pPr>
              <a:lnSpc>
                <a:spcPct val="85000"/>
              </a:lnSpc>
            </a:pPr>
            <a:r>
              <a:rPr lang="en-US" sz="5400" b="1" dirty="0" smtClean="0">
                <a:latin typeface="+mj-lt"/>
              </a:rPr>
              <a:t>Monroe Doctrine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latin typeface="+mj-lt"/>
              </a:rPr>
              <a:t> </a:t>
            </a:r>
          </a:p>
          <a:p>
            <a:pPr lvl="0">
              <a:lnSpc>
                <a:spcPct val="85000"/>
              </a:lnSpc>
            </a:pPr>
            <a:r>
              <a:rPr lang="en-US" sz="5400" b="1" dirty="0">
                <a:solidFill>
                  <a:srgbClr val="FFF7CF">
                    <a:tint val="75000"/>
                  </a:srgbClr>
                </a:solidFill>
                <a:latin typeface="Garamond"/>
              </a:rPr>
              <a:t>Manifest Destiny</a:t>
            </a:r>
          </a:p>
          <a:p>
            <a:pPr>
              <a:lnSpc>
                <a:spcPct val="85000"/>
              </a:lnSpc>
            </a:pPr>
            <a:endParaRPr lang="en-US" sz="2000" b="1" dirty="0" smtClean="0">
              <a:latin typeface="+mj-lt"/>
            </a:endParaRPr>
          </a:p>
          <a:p>
            <a:pPr>
              <a:lnSpc>
                <a:spcPct val="85000"/>
              </a:lnSpc>
            </a:pPr>
            <a:r>
              <a:rPr lang="en-US" sz="3600" b="1" dirty="0" smtClean="0">
                <a:latin typeface="+mj-lt"/>
              </a:rPr>
              <a:t>and the</a:t>
            </a:r>
            <a:r>
              <a:rPr lang="en-US" sz="5400" b="1" dirty="0">
                <a:latin typeface="+mj-lt"/>
              </a:rPr>
              <a:t/>
            </a:r>
            <a:br>
              <a:rPr lang="en-US" sz="5400" b="1" dirty="0">
                <a:latin typeface="+mj-lt"/>
              </a:rPr>
            </a:br>
            <a:r>
              <a:rPr lang="en-US" sz="5400" b="1" dirty="0">
                <a:latin typeface="+mj-lt"/>
              </a:rPr>
              <a:t>Mexican War</a:t>
            </a:r>
            <a:endParaRPr lang="en-US" sz="5400" dirty="0">
              <a:latin typeface="+mj-lt"/>
            </a:endParaRPr>
          </a:p>
        </p:txBody>
      </p:sp>
      <p:pic>
        <p:nvPicPr>
          <p:cNvPr id="4" name="Picture 2" descr="TomRichey.n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5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1970" y="5187216"/>
            <a:ext cx="3483430" cy="1442184"/>
          </a:xfrm>
          <a:prstGeom prst="rect">
            <a:avLst/>
          </a:prstGeom>
          <a:noFill/>
          <a:effectLst>
            <a:glow rad="25400">
              <a:schemeClr val="accent6">
                <a:lumMod val="40000"/>
                <a:lumOff val="60000"/>
                <a:alpha val="7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picturinghistory.gc.cuny.edu/images/gast-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7372" r="24482" b="25565"/>
          <a:stretch/>
        </p:blipFill>
        <p:spPr bwMode="auto">
          <a:xfrm>
            <a:off x="5431970" y="228600"/>
            <a:ext cx="348343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97495"/>
            <a:ext cx="54319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US HISTORY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r>
              <a:rPr lang="en-US" sz="4400" b="1" dirty="0" smtClean="0"/>
              <a:t>EOC REVIEW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256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16" y="2628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248400"/>
            <a:ext cx="587756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4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John </a:t>
            </a:r>
            <a:r>
              <a:rPr lang="en-US" sz="2400" b="1" dirty="0" err="1">
                <a:solidFill>
                  <a:prstClr val="white"/>
                </a:solidFill>
              </a:rPr>
              <a:t>Gast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i="1" dirty="0">
                <a:solidFill>
                  <a:prstClr val="white"/>
                </a:solidFill>
              </a:rPr>
              <a:t>American Progress, </a:t>
            </a:r>
            <a:r>
              <a:rPr lang="en-US" sz="2400" b="1" dirty="0">
                <a:solidFill>
                  <a:prstClr val="white"/>
                </a:solidFill>
              </a:rPr>
              <a:t>1872</a:t>
            </a:r>
          </a:p>
        </p:txBody>
      </p:sp>
    </p:spTree>
    <p:extLst>
      <p:ext uri="{BB962C8B-B14F-4D97-AF65-F5344CB8AC3E}">
        <p14:creationId xmlns:p14="http://schemas.microsoft.com/office/powerpoint/2010/main" val="267198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843748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man⋅i⋅fest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4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adj</a:t>
            </a:r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90513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evident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 obvious; apparent;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plain</a:t>
            </a:r>
          </a:p>
          <a:p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des</a:t>
            </a:r>
            <a:r>
              <a:rPr lang="en-US" sz="5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⋅ti⋅ny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90513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predetermined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usually inevitable or irresistible, course of events.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41908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419600" cy="23622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Manifest </a:t>
            </a:r>
            <a:br>
              <a:rPr lang="en-US" sz="8800" b="1" dirty="0" smtClean="0"/>
            </a:br>
            <a:r>
              <a:rPr lang="en-US" sz="8800" b="1" dirty="0" smtClean="0"/>
              <a:t>Destiny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654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Manifest Destiny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553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“Kindly separated by nature and a wide ocean from the exterminating havoc of one quarter of the globe…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possessing a chosen country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with room enough for our descendants to the thousandth and thousandth generation…”</a:t>
            </a: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None/>
              <a:tabLst>
                <a:tab pos="2065338" algn="l"/>
                <a:tab pos="2570163" algn="l"/>
              </a:tabLst>
            </a:pPr>
            <a:r>
              <a:rPr 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--  	Thomas Jefferson,</a:t>
            </a:r>
          </a:p>
          <a:p>
            <a:pPr>
              <a:spcBef>
                <a:spcPts val="0"/>
              </a:spcBef>
              <a:buNone/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First Inaugural Address</a:t>
            </a:r>
          </a:p>
          <a:p>
            <a:pPr>
              <a:spcBef>
                <a:spcPts val="0"/>
              </a:spcBef>
              <a:buNone/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March 4, 1801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52641" y="0"/>
            <a:ext cx="2491359" cy="2971800"/>
            <a:chOff x="6652641" y="0"/>
            <a:chExt cx="2491359" cy="2971800"/>
          </a:xfrm>
        </p:grpSpPr>
        <p:pic>
          <p:nvPicPr>
            <p:cNvPr id="141314" name="Picture 2" descr="File:Thomas Jefferson by Rembrandt Peale, 18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2641" y="0"/>
              <a:ext cx="2491359" cy="297180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81800" y="2362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prstClr val="white"/>
                  </a:solidFill>
                </a:rPr>
                <a:t>Jefferson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9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143000"/>
            <a:ext cx="6705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“I shall need, too, the favor of that Being in whose hands we are, who led our forefathers, as Israel of old, from their native land, and planted them in a country flowing with all the necessaries and comforts of life; who has covered our infancy with his providence, and our riper years with his wisdom and power…”</a:t>
            </a:r>
          </a:p>
          <a:p>
            <a:pPr>
              <a:tabLst>
                <a:tab pos="2065338" algn="l"/>
                <a:tab pos="2570163" algn="l"/>
              </a:tabLst>
            </a:pPr>
            <a:r>
              <a:rPr 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--  	Thomas Jefferson,</a:t>
            </a:r>
          </a:p>
          <a:p>
            <a:pPr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Second Inaugural Address</a:t>
            </a:r>
          </a:p>
          <a:p>
            <a:pPr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March 4, 1805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Manifest Destiny</a:t>
            </a:r>
            <a:endParaRPr lang="en-US" sz="5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652641" y="0"/>
            <a:ext cx="2491359" cy="2971800"/>
            <a:chOff x="6652641" y="0"/>
            <a:chExt cx="2491359" cy="2971800"/>
          </a:xfrm>
        </p:grpSpPr>
        <p:pic>
          <p:nvPicPr>
            <p:cNvPr id="141314" name="Picture 2" descr="File:Thomas Jefferson by Rembrandt Peale, 18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2641" y="0"/>
              <a:ext cx="2491359" cy="297180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81800" y="2362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prstClr val="white"/>
                  </a:solidFill>
                </a:rPr>
                <a:t>Jefferson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16" y="2628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3200"/>
            <a:ext cx="9144000" cy="1905000"/>
          </a:xfrm>
          <a:prstGeom prst="rect">
            <a:avLst/>
          </a:prstGeom>
          <a:solidFill>
            <a:srgbClr val="410C0C">
              <a:alpha val="85000"/>
            </a:srgbClr>
          </a:solidFill>
          <a:ln w="25400" cap="flat" cmpd="sng" algn="ctr">
            <a:solidFill>
              <a:srgbClr val="410C0C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DEC7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WESTWARD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DFDEC7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DEC7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EXPANSION: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smtClean="0">
                <a:solidFill>
                  <a:srgbClr val="DFDEC7"/>
                </a:solidFill>
                <a:latin typeface="Garamond"/>
              </a:rPr>
              <a:t>A God-given Right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DFDEC7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6248400"/>
            <a:ext cx="587756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4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John </a:t>
            </a:r>
            <a:r>
              <a:rPr lang="en-US" sz="2400" b="1" dirty="0" err="1">
                <a:solidFill>
                  <a:prstClr val="white"/>
                </a:solidFill>
              </a:rPr>
              <a:t>Gast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i="1" dirty="0">
                <a:solidFill>
                  <a:prstClr val="white"/>
                </a:solidFill>
              </a:rPr>
              <a:t>American Progress, </a:t>
            </a:r>
            <a:r>
              <a:rPr lang="en-US" sz="2400" b="1" dirty="0">
                <a:solidFill>
                  <a:prstClr val="white"/>
                </a:solidFill>
              </a:rPr>
              <a:t>1872</a:t>
            </a:r>
          </a:p>
        </p:txBody>
      </p:sp>
    </p:spTree>
    <p:extLst>
      <p:ext uri="{BB962C8B-B14F-4D97-AF65-F5344CB8AC3E}">
        <p14:creationId xmlns:p14="http://schemas.microsoft.com/office/powerpoint/2010/main" val="1801209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Texas War for Independence</a:t>
            </a:r>
            <a:endParaRPr lang="en-US" sz="5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236220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1835-1836</a:t>
            </a:r>
            <a:endParaRPr lang="en-US" sz="32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" name="Picture 2" descr="http://upload.wikimedia.org/wikipedia/commons/8/8b/The_Battle_of_San_Jacinto_%281895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4821" y="3429000"/>
            <a:ext cx="381198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76800" y="2895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San Jacinto (1836)</a:t>
            </a:r>
            <a:endParaRPr lang="en-US" sz="28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56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DECISIVE Texas Victory</a:t>
            </a:r>
            <a:r>
              <a:rPr lang="en-US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“Remember the Alamo!”</a:t>
            </a:r>
            <a:endParaRPr lang="en-US" sz="2000" b="1" i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1752600"/>
            <a:ext cx="3581400" cy="3874532"/>
            <a:chOff x="152400" y="1752600"/>
            <a:chExt cx="3581400" cy="3874532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526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The Alamo (1836)</a:t>
              </a:r>
              <a:endPara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4549914"/>
              <a:ext cx="358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Outnumbered Texans defeated</a:t>
              </a:r>
              <a:br>
                <a:rPr lang="en-US" sz="20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</a:br>
              <a:r>
                <a:rPr lang="en-US" sz="24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Prisoners executed</a:t>
              </a:r>
              <a:endPara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  <p:pic>
          <p:nvPicPr>
            <p:cNvPr id="14" name="Picture 2" descr="http://www.sonofthesouth.net/texas/pictures/alamo_small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2286000"/>
              <a:ext cx="3449638" cy="2286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091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295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The “Lone Star” Republic</a:t>
            </a:r>
            <a:endParaRPr lang="en-US" sz="48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447800"/>
            <a:ext cx="850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flagsbay.com/flag/wp-content/uploads/2008/01/galvestoncountycourt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19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Annexation of Texas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791200" cy="4419600"/>
          </a:xfrm>
        </p:spPr>
        <p:txBody>
          <a:bodyPr/>
          <a:lstStyle/>
          <a:p>
            <a:pPr marL="1198563" indent="-1198563">
              <a:buNone/>
            </a:pPr>
            <a:r>
              <a:rPr lang="en-US" b="1" dirty="0" smtClean="0"/>
              <a:t>1837 – Texas petitions the U.S. for annexation</a:t>
            </a:r>
          </a:p>
          <a:p>
            <a:pPr marL="1198563" indent="-1198563"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b="1" dirty="0" smtClean="0"/>
              <a:t>United States: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NO!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800" b="1" dirty="0" smtClean="0"/>
              <a:t>TWO REASONS:</a:t>
            </a:r>
          </a:p>
          <a:p>
            <a:endParaRPr lang="en-US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24600" y="3694093"/>
            <a:ext cx="2514600" cy="3011507"/>
            <a:chOff x="6400800" y="1828800"/>
            <a:chExt cx="2514600" cy="3011507"/>
          </a:xfrm>
        </p:grpSpPr>
        <p:pic>
          <p:nvPicPr>
            <p:cNvPr id="6" name="Picture 1" descr="C:\Users\Tom\AppData\Local\Microsoft\Windows\Temporary Internet Files\Content.IE5\VXBNUF10\MC91021768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38687" y="1828800"/>
              <a:ext cx="2400513" cy="1937066"/>
            </a:xfrm>
            <a:prstGeom prst="rect">
              <a:avLst/>
            </a:prstGeom>
            <a:noFill/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86200"/>
              <a:ext cx="2514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The Balance </a:t>
              </a:r>
              <a:b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</a:br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of Power</a:t>
              </a:r>
              <a:endPara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</p:grpSp>
      <p:pic>
        <p:nvPicPr>
          <p:cNvPr id="9" name="Picture 1" descr="C:\Users\Tom\AppData\Local\Microsoft\Windows\Temporary Internet Files\Content.IE5\9XNSTJWW\MC9102163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090" y="152400"/>
            <a:ext cx="3188510" cy="31242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657600" y="3657600"/>
            <a:ext cx="2309327" cy="3048000"/>
            <a:chOff x="3657600" y="3657600"/>
            <a:chExt cx="2309327" cy="304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4219" t="30864" r="39778" b="8642"/>
            <a:stretch>
              <a:fillRect/>
            </a:stretch>
          </p:blipFill>
          <p:spPr bwMode="auto">
            <a:xfrm>
              <a:off x="3657600" y="3657600"/>
              <a:ext cx="230932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657600" y="5751493"/>
              <a:ext cx="2286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Border Dispute</a:t>
              </a:r>
              <a:endPara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2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27611" t="32222" r="41776" b="7531"/>
          <a:stretch>
            <a:fillRect/>
          </a:stretch>
        </p:blipFill>
        <p:spPr bwMode="auto">
          <a:xfrm>
            <a:off x="4876801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Border Dispute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3829" y="13716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Republic of Texas claimed the Rio Grande as its border with Mexico.</a:t>
            </a:r>
            <a:b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government of Mexico didn’t recognize this border.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42672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Annexation =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War with Mexico?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12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191000" cy="1600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 Delicate Balance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95667"/>
              </p:ext>
            </p:extLst>
          </p:nvPr>
        </p:nvGraphicFramePr>
        <p:xfrm>
          <a:off x="4191000" y="132230"/>
          <a:ext cx="4800599" cy="40587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24001"/>
                <a:gridCol w="685799"/>
                <a:gridCol w="1828799"/>
                <a:gridCol w="762000"/>
              </a:tblGrid>
              <a:tr h="40587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Slave States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Year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Free States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Year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Delaware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1787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</a:t>
                      </a:r>
                      <a:r>
                        <a:rPr lang="en-US" sz="1800" b="1" dirty="0" smtClean="0"/>
                        <a:t>Jersey</a:t>
                      </a:r>
                      <a:endParaRPr lang="en-US" sz="1800" b="1" dirty="0"/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1787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Georgia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Pennsylvania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1787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Maryland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Connecticut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S. </a:t>
                      </a:r>
                      <a:r>
                        <a:rPr lang="en-US" sz="1800" b="1" dirty="0"/>
                        <a:t>Carolina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Massachusetts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Virginia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</a:t>
                      </a:r>
                      <a:r>
                        <a:rPr lang="en-US" sz="1600" b="1" dirty="0" smtClean="0"/>
                        <a:t>ew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800" b="1" dirty="0" smtClean="0"/>
                        <a:t>H</a:t>
                      </a:r>
                      <a:r>
                        <a:rPr lang="en-US" sz="1600" b="1" dirty="0" smtClean="0"/>
                        <a:t>ampshire</a:t>
                      </a:r>
                      <a:endParaRPr lang="en-US" sz="1800" b="1" dirty="0"/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N. </a:t>
                      </a:r>
                      <a:r>
                        <a:rPr lang="en-US" sz="1800" b="1" dirty="0"/>
                        <a:t>Carolina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1789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</a:t>
                      </a:r>
                      <a:r>
                        <a:rPr lang="en-US" sz="1800" b="1" dirty="0" smtClean="0"/>
                        <a:t>York</a:t>
                      </a:r>
                      <a:endParaRPr lang="en-US" sz="1800" b="1" dirty="0"/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Kentucky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1792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Rhode Island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1790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Tennessee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1796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Vermont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1791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Louisiana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1812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Ohio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1803</a:t>
                      </a:r>
                    </a:p>
                  </a:txBody>
                  <a:tcPr marL="78034" marR="78034" marT="39017" marB="39017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52710"/>
              </p:ext>
            </p:extLst>
          </p:nvPr>
        </p:nvGraphicFramePr>
        <p:xfrm>
          <a:off x="4191000" y="4343400"/>
          <a:ext cx="4800600" cy="2286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6192"/>
                <a:gridCol w="673608"/>
                <a:gridCol w="1828800"/>
                <a:gridCol w="762000"/>
              </a:tblGrid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Slave States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Year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Free States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Year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Mississippi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1817</a:t>
                      </a:r>
                      <a:endParaRPr lang="en-US" sz="20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Indiana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1816</a:t>
                      </a:r>
                    </a:p>
                  </a:txBody>
                  <a:tcPr marL="45720" marR="45720" anchor="ctr"/>
                </a:tc>
              </a:tr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Alabama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1819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Illinois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1818</a:t>
                      </a:r>
                    </a:p>
                  </a:txBody>
                  <a:tcPr marL="45720" marR="45720" anchor="ctr"/>
                </a:tc>
              </a:tr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Missouri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Maine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1820</a:t>
                      </a:r>
                    </a:p>
                  </a:txBody>
                  <a:tcPr marL="45720" marR="45720" anchor="ctr"/>
                </a:tc>
              </a:tr>
              <a:tr h="368530">
                <a:tc>
                  <a:txBody>
                    <a:bodyPr/>
                    <a:lstStyle/>
                    <a:p>
                      <a:r>
                        <a:rPr lang="en-US" sz="2000" b="1" dirty="0"/>
                        <a:t>Arkansas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1836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pic>
        <p:nvPicPr>
          <p:cNvPr id="114689" name="Picture 1" descr="C:\Users\Tom\AppData\Local\Microsoft\Windows\Temporary Internet Files\Content.IE5\VXBNUF10\MC9102176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62" y="2057400"/>
            <a:ext cx="3387838" cy="27337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257800"/>
            <a:ext cx="37338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Expansion = Internal Strife</a:t>
            </a:r>
          </a:p>
        </p:txBody>
      </p:sp>
    </p:spTree>
    <p:extLst>
      <p:ext uri="{BB962C8B-B14F-4D97-AF65-F5344CB8AC3E}">
        <p14:creationId xmlns:p14="http://schemas.microsoft.com/office/powerpoint/2010/main" val="390823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096" y="152400"/>
            <a:ext cx="5468065" cy="1524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USHC 2.2</a:t>
            </a:r>
            <a:endParaRPr lang="en-US" sz="8000" b="1" dirty="0"/>
          </a:p>
        </p:txBody>
      </p:sp>
      <p:pic>
        <p:nvPicPr>
          <p:cNvPr id="4" name="Picture 2" descr="TomRichey.n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5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1970" y="5187216"/>
            <a:ext cx="3483430" cy="1442184"/>
          </a:xfrm>
          <a:prstGeom prst="rect">
            <a:avLst/>
          </a:prstGeom>
          <a:noFill/>
          <a:effectLst>
            <a:glow rad="25400">
              <a:schemeClr val="accent6">
                <a:lumMod val="40000"/>
                <a:lumOff val="60000"/>
                <a:alpha val="7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picturinghistory.gc.cuny.edu/images/gast-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7372" r="24482" b="25565"/>
          <a:stretch/>
        </p:blipFill>
        <p:spPr bwMode="auto">
          <a:xfrm>
            <a:off x="5431970" y="228600"/>
            <a:ext cx="348343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Explain how the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Monroe Doctrine</a:t>
            </a:r>
            <a:r>
              <a:rPr lang="en-US" sz="3200" dirty="0"/>
              <a:t> and the concept of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Manifest Destiny </a:t>
            </a:r>
            <a:r>
              <a:rPr lang="en-US" sz="3200" dirty="0"/>
              <a:t>affected the United States’ relationships with foreign powers, including the role of the United States in the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Texan Revolution </a:t>
            </a:r>
            <a:r>
              <a:rPr lang="en-US" sz="3200" dirty="0"/>
              <a:t>and the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Mexican War</a:t>
            </a:r>
            <a:r>
              <a:rPr lang="en-US" sz="3200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53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" y="0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248400"/>
            <a:ext cx="587756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4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John </a:t>
            </a:r>
            <a:r>
              <a:rPr lang="en-US" sz="2400" b="1" dirty="0" err="1">
                <a:solidFill>
                  <a:prstClr val="white"/>
                </a:solidFill>
              </a:rPr>
              <a:t>Gast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i="1" dirty="0">
                <a:solidFill>
                  <a:prstClr val="white"/>
                </a:solidFill>
              </a:rPr>
              <a:t>American Progress, </a:t>
            </a:r>
            <a:r>
              <a:rPr lang="en-US" sz="2400" b="1" dirty="0">
                <a:solidFill>
                  <a:prstClr val="white"/>
                </a:solidFill>
              </a:rPr>
              <a:t>1872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81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prstClr val="white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Meanwhile…</a:t>
            </a:r>
            <a:endParaRPr lang="en-US" sz="4400" b="1" i="1" dirty="0">
              <a:solidFill>
                <a:prstClr val="white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203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1844 Presidential Election</a:t>
            </a:r>
            <a:endParaRPr lang="en-US" sz="6000" b="1" dirty="0"/>
          </a:p>
        </p:txBody>
      </p:sp>
      <p:pic>
        <p:nvPicPr>
          <p:cNvPr id="208898" name="Picture 2" descr="http://www.let.rug.nl/usa/images/2003/HenryC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2832212" cy="3200400"/>
          </a:xfrm>
          <a:prstGeom prst="rect">
            <a:avLst/>
          </a:prstGeom>
          <a:noFill/>
        </p:spPr>
      </p:pic>
      <p:pic>
        <p:nvPicPr>
          <p:cNvPr id="208900" name="Picture 4" descr="File:James Knox Polk by GPA Healy, 1858.jpg"/>
          <p:cNvPicPr>
            <a:picLocks noChangeAspect="1" noChangeArrowheads="1"/>
          </p:cNvPicPr>
          <p:nvPr/>
        </p:nvPicPr>
        <p:blipFill>
          <a:blip r:embed="rId3" cstate="print"/>
          <a:srcRect l="32673" t="7988" r="35980" b="64280"/>
          <a:stretch>
            <a:fillRect/>
          </a:stretch>
        </p:blipFill>
        <p:spPr bwMode="auto">
          <a:xfrm>
            <a:off x="304800" y="1524000"/>
            <a:ext cx="2743200" cy="3200400"/>
          </a:xfrm>
          <a:prstGeom prst="rect">
            <a:avLst/>
          </a:prstGeom>
          <a:noFill/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7308" y="4648200"/>
            <a:ext cx="225872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6629400" y="6324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Political Cartoon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James K. Polk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Democrat</a:t>
            </a:r>
            <a:endParaRPr lang="en-US" sz="3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724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Henry Clay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Whig</a:t>
            </a:r>
            <a:endParaRPr lang="en-US" sz="3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3622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i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vs.</a:t>
            </a:r>
            <a:endParaRPr lang="en-US" sz="8800" b="1" i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52400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Main Issue: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Westward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Expansion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PRO-EXPANSION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6172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ANTI-EXPANSION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0252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299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ion_of_18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990600"/>
          </a:xfrm>
          <a:solidFill>
            <a:schemeClr val="dk1">
              <a:alpha val="8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atin typeface="+mj-lt"/>
              </a:rPr>
              <a:t>POLK WINS</a:t>
            </a:r>
            <a:endParaRPr lang="en-US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572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ANNEXED</a:t>
            </a:r>
            <a:endParaRPr lang="en-US" sz="6000" b="1" dirty="0"/>
          </a:p>
        </p:txBody>
      </p:sp>
      <p:pic>
        <p:nvPicPr>
          <p:cNvPr id="3" name="Picture 1" descr="C:\Users\Tom\AppData\Local\Microsoft\Windows\Temporary Internet Files\Content.IE5\9XNSTJWW\MC9102163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360" y="533400"/>
            <a:ext cx="583264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4390072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/>
              <a:t>1845 </a:t>
            </a:r>
            <a:r>
              <a:rPr lang="en-US" sz="2400" b="1" dirty="0" smtClean="0"/>
              <a:t>by a joint resolution of Congress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36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65238"/>
            <a:ext cx="9144000" cy="4297362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The Mexican War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971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16" y="2628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1582" y="6305490"/>
            <a:ext cx="4642618" cy="400110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Helvetica" pitchFamily="34" charset="0"/>
              </a:rPr>
              <a:t>John Gast, </a:t>
            </a:r>
            <a:r>
              <a:rPr lang="en-US" sz="2000" b="1" i="1" dirty="0">
                <a:solidFill>
                  <a:prstClr val="white"/>
                </a:solidFill>
                <a:cs typeface="Helvetica" pitchFamily="34" charset="0"/>
              </a:rPr>
              <a:t>American Progress, </a:t>
            </a:r>
            <a:r>
              <a:rPr lang="en-US" sz="2000" b="1" dirty="0">
                <a:solidFill>
                  <a:prstClr val="white"/>
                </a:solidFill>
                <a:cs typeface="Helvetica" pitchFamily="34" charset="0"/>
              </a:rPr>
              <a:t>1872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219200"/>
          </a:xfr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 smtClean="0">
                <a:latin typeface="+mj-lt"/>
              </a:rPr>
              <a:t>Manifest Destiny</a:t>
            </a:r>
            <a:endParaRPr lang="en-US" sz="7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269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83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562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i="1" dirty="0" smtClean="0">
                <a:latin typeface="+mj-lt"/>
              </a:rPr>
              <a:t>Almost There...</a:t>
            </a:r>
            <a:endParaRPr lang="en-US" sz="6000" b="1" i="1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124201" cy="3077013"/>
          </a:xfrm>
        </p:spPr>
      </p:pic>
      <p:sp>
        <p:nvSpPr>
          <p:cNvPr id="4" name="TextBox 3"/>
          <p:cNvSpPr txBox="1"/>
          <p:nvPr/>
        </p:nvSpPr>
        <p:spPr>
          <a:xfrm>
            <a:off x="3962400" y="2351782"/>
            <a:ext cx="21336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Louisiana Purchase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332982"/>
            <a:ext cx="19050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Texas</a:t>
            </a:r>
          </a:p>
          <a:p>
            <a:pPr algn="ctr"/>
            <a:r>
              <a:rPr lang="en-US" sz="2400" b="1" dirty="0" smtClean="0"/>
              <a:t>Annexation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1905000" cy="11387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</a:t>
            </a:r>
          </a:p>
          <a:p>
            <a:pPr algn="ctr"/>
            <a:r>
              <a:rPr lang="en-US" sz="3200" b="1" dirty="0" smtClean="0"/>
              <a:t>Treaty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pload.wikimedia.org/wikipedia/commons/6/65/Mexican_war_overview.gif"/>
          <p:cNvPicPr>
            <a:picLocks noChangeAspect="1" noChangeArrowheads="1"/>
          </p:cNvPicPr>
          <p:nvPr/>
        </p:nvPicPr>
        <p:blipFill rotWithShape="1">
          <a:blip r:embed="rId2" cstate="print"/>
          <a:srcRect l="298" t="1233" r="28992" b="46112"/>
          <a:stretch/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4876800"/>
            <a:ext cx="3895724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atin typeface="+mj-lt"/>
              </a:rPr>
              <a:t>WAR!!!</a:t>
            </a:r>
            <a:endParaRPr lang="en-US" sz="8000" b="1" dirty="0">
              <a:latin typeface="+mj-lt"/>
            </a:endParaRPr>
          </a:p>
        </p:txBody>
      </p:sp>
      <p:pic>
        <p:nvPicPr>
          <p:cNvPr id="5" name="Picture 2" descr="http://picturinghistory.gc.cuny.edu/images/gast-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07" t="7187" r="26743" b="41126"/>
          <a:stretch/>
        </p:blipFill>
        <p:spPr bwMode="auto">
          <a:xfrm>
            <a:off x="3429000" y="495300"/>
            <a:ext cx="3257550" cy="354330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/>
                <a:solidFill>
                  <a:schemeClr val="accent3"/>
                </a:solidFill>
              </a:rPr>
              <a:t>Gen. Scott’s Campaign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 descr="http://upload.wikimedia.org/wikipedia/commons/thumb/1/1f/Scott%27s_campaign-en.svg/1000px-Scott%27s_campaign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218"/>
            <a:ext cx="9144000" cy="35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18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65238"/>
            <a:ext cx="8229600" cy="4297362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The Monroe Doctrine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59289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b/bc/Mexico_ne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2" y="891541"/>
            <a:ext cx="9179503" cy="5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89154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Occupation of Mexico City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6433746" y="648866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10C0C"/>
                </a:solidFill>
              </a:rPr>
              <a:t>Painting by Carl Nebel</a:t>
            </a:r>
            <a:endParaRPr lang="en-US" dirty="0">
              <a:solidFill>
                <a:srgbClr val="410C0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38800" y="1189967"/>
            <a:ext cx="3276058" cy="2645096"/>
            <a:chOff x="5638800" y="1189967"/>
            <a:chExt cx="3276058" cy="2645096"/>
          </a:xfrm>
        </p:grpSpPr>
        <p:pic>
          <p:nvPicPr>
            <p:cNvPr id="8196" name="Picture 4" descr="File:US flag 29 stars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189967"/>
              <a:ext cx="3276058" cy="172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38800" y="2819400"/>
              <a:ext cx="3276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410C0C"/>
                  </a:solidFill>
                </a:rPr>
                <a:t>BIG WIN</a:t>
              </a:r>
              <a:endParaRPr lang="en-US" sz="1400" b="1" dirty="0">
                <a:solidFill>
                  <a:srgbClr val="41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6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6/Mexican_Cession.png/1280px-Mexican_Cess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r="4418"/>
          <a:stretch/>
        </p:blipFill>
        <p:spPr bwMode="auto">
          <a:xfrm>
            <a:off x="0" y="-157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2484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Mexican Cession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http://www.loc.gov/rr/hispanic/ghtreaty/61365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2199"/>
            <a:ext cx="2396030" cy="38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3048000"/>
            <a:ext cx="2396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10C0C"/>
                </a:solidFill>
              </a:rPr>
              <a:t>Treaty of</a:t>
            </a:r>
            <a:br>
              <a:rPr lang="en-US" sz="3200" b="1" dirty="0" smtClean="0">
                <a:solidFill>
                  <a:srgbClr val="410C0C"/>
                </a:solidFill>
              </a:rPr>
            </a:br>
            <a:endParaRPr lang="en-US" sz="1200" b="1" dirty="0" smtClean="0">
              <a:solidFill>
                <a:srgbClr val="410C0C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410C0C"/>
                </a:solidFill>
              </a:rPr>
              <a:t>Guadalupe Hidalgo</a:t>
            </a:r>
            <a:endParaRPr lang="en-US" sz="3200" b="1" i="1" dirty="0">
              <a:solidFill>
                <a:srgbClr val="410C0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73559"/>
            <a:ext cx="157529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10C0C"/>
                </a:solidFill>
              </a:rPr>
              <a:t>1848</a:t>
            </a:r>
            <a:endParaRPr lang="en-US" sz="4400" dirty="0">
              <a:solidFill>
                <a:srgbClr val="41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1211" t="12605"/>
          <a:stretch/>
        </p:blipFill>
        <p:spPr bwMode="auto">
          <a:xfrm>
            <a:off x="-1" y="1143000"/>
            <a:ext cx="9144001" cy="549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8200"/>
          </a:xfr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A Continuing Controversy...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75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regoncount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" y="1752600"/>
            <a:ext cx="4477700" cy="45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4400" y="18288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U.S. compromises with Britain on Oregon border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chemeClr val="accent1"/>
                </a:solidFill>
                <a:latin typeface="+mj-lt"/>
              </a:rPr>
              <a:t>Oregon Treaty</a:t>
            </a:r>
            <a:endParaRPr lang="en-US" sz="6600" b="1" dirty="0">
              <a:solidFill>
                <a:schemeClr val="accent1"/>
              </a:solidFill>
              <a:latin typeface="+mj-lt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348364" y="1835351"/>
            <a:ext cx="26234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54°40’ </a:t>
            </a:r>
            <a:r>
              <a:rPr lang="en-US" sz="2400" b="1" dirty="0" smtClean="0">
                <a:solidFill>
                  <a:schemeClr val="accent1"/>
                </a:solidFill>
              </a:rPr>
              <a:t>(or fight)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685800" y="3515380"/>
            <a:ext cx="3581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49° </a:t>
            </a:r>
            <a:r>
              <a:rPr lang="en-US" sz="2400" b="1" dirty="0" smtClean="0">
                <a:solidFill>
                  <a:schemeClr val="accent1"/>
                </a:solidFill>
              </a:rPr>
              <a:t>(Britain Calls Bluff)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0" y="381000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1846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57629" y="6016823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Map by Kmusser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ersonkent.com/images/atlantic_north_18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" t="55155" r="55468" b="3096"/>
          <a:stretch/>
        </p:blipFill>
        <p:spPr bwMode="auto">
          <a:xfrm>
            <a:off x="0" y="0"/>
            <a:ext cx="9144000" cy="68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486400" cy="1935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+mj-lt"/>
              </a:rPr>
              <a:t>Revolutions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in Latin America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3810000"/>
            <a:ext cx="2743200" cy="2316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348151">
            <a:off x="2985847" y="4381271"/>
            <a:ext cx="2362200" cy="1905000"/>
          </a:xfrm>
          <a:prstGeom prst="irregularSeal2">
            <a:avLst/>
          </a:prstGeom>
          <a:gradFill flip="none" rotWithShape="1">
            <a:gsLst>
              <a:gs pos="29000">
                <a:schemeClr val="bg1">
                  <a:lumMod val="25000"/>
                  <a:lumOff val="75000"/>
                </a:schemeClr>
              </a:gs>
              <a:gs pos="73000">
                <a:schemeClr val="bg1">
                  <a:lumMod val="50000"/>
                  <a:lumOff val="50000"/>
                </a:schemeClr>
              </a:gs>
            </a:gsLst>
            <a:lin ang="2700000" scaled="1"/>
            <a:tileRect/>
          </a:gradFill>
          <a:ln w="57150"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mersonkent.com/images/atlantic_north_18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" t="55155" r="55468" b="3096"/>
          <a:stretch/>
        </p:blipFill>
        <p:spPr bwMode="auto">
          <a:xfrm>
            <a:off x="0" y="0"/>
            <a:ext cx="9144000" cy="68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mersonkent.com/images/atlantic_north_18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17" t="23659" r="9792" b="40502"/>
          <a:stretch/>
        </p:blipFill>
        <p:spPr bwMode="auto">
          <a:xfrm>
            <a:off x="5638800" y="298086"/>
            <a:ext cx="3276600" cy="27009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74286"/>
            <a:ext cx="4944979" cy="2445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latin typeface="+mj-lt"/>
              </a:rPr>
              <a:t>Europe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+mj-lt"/>
              </a:rPr>
              <a:t>wants colonies back</a:t>
            </a:r>
            <a:endParaRPr lang="en-US" sz="4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4495800" cy="2544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The Monroe Doctrine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572000" cy="3810000"/>
          </a:xfrm>
        </p:spPr>
        <p:txBody>
          <a:bodyPr>
            <a:normAutofit/>
          </a:bodyPr>
          <a:lstStyle/>
          <a:p>
            <a:pPr marL="115888" indent="-115888">
              <a:buNone/>
            </a:pPr>
            <a:r>
              <a:rPr lang="en-US" dirty="0" smtClean="0"/>
              <a:t>“The American continents… </a:t>
            </a:r>
            <a:r>
              <a:rPr lang="en-US" b="1" dirty="0" smtClean="0"/>
              <a:t>are henceforth not to be considered as subjects for future colonization by any European powers. . .”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08" y="1600200"/>
            <a:ext cx="367069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524000" y="0"/>
            <a:ext cx="614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9144000" cy="914400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EUROPE:  NO NEW COLONIES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contrast="30000"/>
          </a:blip>
          <a:srcRect b="3283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393" y="4267200"/>
            <a:ext cx="9144000" cy="1219200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LIMITED IMPACT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124200" y="838200"/>
            <a:ext cx="3276600" cy="1447800"/>
          </a:xfrm>
          <a:prstGeom prst="wedgeRoundRectCallout">
            <a:avLst>
              <a:gd name="adj1" fmla="val 69988"/>
              <a:gd name="adj2" fmla="val 3309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You don’t have </a:t>
            </a:r>
            <a:r>
              <a:rPr lang="en-US" sz="4400" b="1" dirty="0" smtClean="0"/>
              <a:t>an army.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5238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1/1f/Tr-bigstick-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38481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US intervention </a:t>
            </a:r>
            <a:r>
              <a:rPr lang="en-US" b="1" dirty="0" smtClean="0">
                <a:solidFill>
                  <a:schemeClr val="bg1"/>
                </a:solidFill>
              </a:rPr>
              <a:t>in Latin America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81000"/>
            <a:ext cx="4421605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The Legacy: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70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anifest Destiny">
      <a:dk1>
        <a:srgbClr val="241309"/>
      </a:dk1>
      <a:lt1>
        <a:srgbClr val="FFF7CF"/>
      </a:lt1>
      <a:dk2>
        <a:srgbClr val="241309"/>
      </a:dk2>
      <a:lt2>
        <a:srgbClr val="FFF7CF"/>
      </a:lt2>
      <a:accent1>
        <a:srgbClr val="FFF7CF"/>
      </a:accent1>
      <a:accent2>
        <a:srgbClr val="D97F72"/>
      </a:accent2>
      <a:accent3>
        <a:srgbClr val="FFF7CF"/>
      </a:accent3>
      <a:accent4>
        <a:srgbClr val="FFF7CF"/>
      </a:accent4>
      <a:accent5>
        <a:srgbClr val="E5AAA1"/>
      </a:accent5>
      <a:accent6>
        <a:srgbClr val="B9B396"/>
      </a:accent6>
      <a:hlink>
        <a:srgbClr val="FFF7CF"/>
      </a:hlink>
      <a:folHlink>
        <a:srgbClr val="CBA589"/>
      </a:folHlink>
    </a:clrScheme>
    <a:fontScheme name="Garamond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evilInMexico">
      <a:dk1>
        <a:srgbClr val="410C0C"/>
      </a:dk1>
      <a:lt1>
        <a:srgbClr val="DFDEC7"/>
      </a:lt1>
      <a:dk2>
        <a:srgbClr val="5C3D3D"/>
      </a:dk2>
      <a:lt2>
        <a:srgbClr val="F7F3DC"/>
      </a:lt2>
      <a:accent1>
        <a:srgbClr val="F7F3DC"/>
      </a:accent1>
      <a:accent2>
        <a:srgbClr val="DFDEC7"/>
      </a:accent2>
      <a:accent3>
        <a:srgbClr val="F7F3DC"/>
      </a:accent3>
      <a:accent4>
        <a:srgbClr val="DFDEC7"/>
      </a:accent4>
      <a:accent5>
        <a:srgbClr val="BAD0E2"/>
      </a:accent5>
      <a:accent6>
        <a:srgbClr val="CFCEAC"/>
      </a:accent6>
      <a:hlink>
        <a:srgbClr val="BED3E4"/>
      </a:hlink>
      <a:folHlink>
        <a:srgbClr val="548BB7"/>
      </a:folHlink>
    </a:clrScheme>
    <a:fontScheme name="Garamond Helvetica">
      <a:majorFont>
        <a:latin typeface="Garamon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nifest Destiny">
    <a:dk1>
      <a:srgbClr val="241309"/>
    </a:dk1>
    <a:lt1>
      <a:srgbClr val="FFF7CF"/>
    </a:lt1>
    <a:dk2>
      <a:srgbClr val="241309"/>
    </a:dk2>
    <a:lt2>
      <a:srgbClr val="FFF7CF"/>
    </a:lt2>
    <a:accent1>
      <a:srgbClr val="FFF7CF"/>
    </a:accent1>
    <a:accent2>
      <a:srgbClr val="D97F72"/>
    </a:accent2>
    <a:accent3>
      <a:srgbClr val="FFF7CF"/>
    </a:accent3>
    <a:accent4>
      <a:srgbClr val="FFF7CF"/>
    </a:accent4>
    <a:accent5>
      <a:srgbClr val="E5AAA1"/>
    </a:accent5>
    <a:accent6>
      <a:srgbClr val="B9B396"/>
    </a:accent6>
    <a:hlink>
      <a:srgbClr val="FFF7CF"/>
    </a:hlink>
    <a:folHlink>
      <a:srgbClr val="CBA589"/>
    </a:folHlink>
  </a:clrScheme>
</a:themeOverride>
</file>

<file path=ppt/theme/themeOverride2.xml><?xml version="1.0" encoding="utf-8"?>
<a:themeOverride xmlns:a="http://schemas.openxmlformats.org/drawingml/2006/main">
  <a:clrScheme name="Manifest Destiny">
    <a:dk1>
      <a:srgbClr val="241309"/>
    </a:dk1>
    <a:lt1>
      <a:srgbClr val="FFF7CF"/>
    </a:lt1>
    <a:dk2>
      <a:srgbClr val="241309"/>
    </a:dk2>
    <a:lt2>
      <a:srgbClr val="FFF7CF"/>
    </a:lt2>
    <a:accent1>
      <a:srgbClr val="FFF7CF"/>
    </a:accent1>
    <a:accent2>
      <a:srgbClr val="D97F72"/>
    </a:accent2>
    <a:accent3>
      <a:srgbClr val="FFF7CF"/>
    </a:accent3>
    <a:accent4>
      <a:srgbClr val="FFF7CF"/>
    </a:accent4>
    <a:accent5>
      <a:srgbClr val="E5AAA1"/>
    </a:accent5>
    <a:accent6>
      <a:srgbClr val="B9B396"/>
    </a:accent6>
    <a:hlink>
      <a:srgbClr val="FFF7CF"/>
    </a:hlink>
    <a:folHlink>
      <a:srgbClr val="CBA589"/>
    </a:folHlink>
  </a:clrScheme>
</a:themeOverride>
</file>

<file path=ppt/theme/themeOverride3.xml><?xml version="1.0" encoding="utf-8"?>
<a:themeOverride xmlns:a="http://schemas.openxmlformats.org/drawingml/2006/main">
  <a:clrScheme name="Manifest Destiny">
    <a:dk1>
      <a:srgbClr val="241309"/>
    </a:dk1>
    <a:lt1>
      <a:srgbClr val="FFF7CF"/>
    </a:lt1>
    <a:dk2>
      <a:srgbClr val="241309"/>
    </a:dk2>
    <a:lt2>
      <a:srgbClr val="FFF7CF"/>
    </a:lt2>
    <a:accent1>
      <a:srgbClr val="FFF7CF"/>
    </a:accent1>
    <a:accent2>
      <a:srgbClr val="D97F72"/>
    </a:accent2>
    <a:accent3>
      <a:srgbClr val="FFF7CF"/>
    </a:accent3>
    <a:accent4>
      <a:srgbClr val="FFF7CF"/>
    </a:accent4>
    <a:accent5>
      <a:srgbClr val="E5AAA1"/>
    </a:accent5>
    <a:accent6>
      <a:srgbClr val="B9B396"/>
    </a:accent6>
    <a:hlink>
      <a:srgbClr val="FFF7CF"/>
    </a:hlink>
    <a:folHlink>
      <a:srgbClr val="CBA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571</Words>
  <Application>Microsoft Office PowerPoint</Application>
  <PresentationFormat>On-screen Show (4:3)</PresentationFormat>
  <Paragraphs>179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Helvetica</vt:lpstr>
      <vt:lpstr>2_Office Theme</vt:lpstr>
      <vt:lpstr>1_Office Theme</vt:lpstr>
      <vt:lpstr>3_Office Theme</vt:lpstr>
      <vt:lpstr>PowerPoint Presentation</vt:lpstr>
      <vt:lpstr>USHC 2.2</vt:lpstr>
      <vt:lpstr>The Monroe Doctrine</vt:lpstr>
      <vt:lpstr>Revolutions  in Latin America</vt:lpstr>
      <vt:lpstr>Europe wants colonies back</vt:lpstr>
      <vt:lpstr>The Monroe Doctrine</vt:lpstr>
      <vt:lpstr>PowerPoint Presentation</vt:lpstr>
      <vt:lpstr>PowerPoint Presentation</vt:lpstr>
      <vt:lpstr>The Legacy:</vt:lpstr>
      <vt:lpstr>PowerPoint Presentation</vt:lpstr>
      <vt:lpstr>Manifest  Destiny</vt:lpstr>
      <vt:lpstr>Manifest Destiny</vt:lpstr>
      <vt:lpstr>Manifest Destiny</vt:lpstr>
      <vt:lpstr>PowerPoint Presentation</vt:lpstr>
      <vt:lpstr>Texas War for Independence</vt:lpstr>
      <vt:lpstr>The “Lone Star” Republic</vt:lpstr>
      <vt:lpstr>Annexation of Texas</vt:lpstr>
      <vt:lpstr>Border Dispute</vt:lpstr>
      <vt:lpstr>A Delicate Balance</vt:lpstr>
      <vt:lpstr>PowerPoint Presentation</vt:lpstr>
      <vt:lpstr>1844 Presidential Election</vt:lpstr>
      <vt:lpstr>PowerPoint Presentation</vt:lpstr>
      <vt:lpstr>POLK WINS</vt:lpstr>
      <vt:lpstr>ANNEXED</vt:lpstr>
      <vt:lpstr>The Mexican War</vt:lpstr>
      <vt:lpstr>Manifest Destiny</vt:lpstr>
      <vt:lpstr>Almost There...</vt:lpstr>
      <vt:lpstr>WAR!!!</vt:lpstr>
      <vt:lpstr>Gen. Scott’s Campaign</vt:lpstr>
      <vt:lpstr>Occupation of Mexico City</vt:lpstr>
      <vt:lpstr>Mexican Cession</vt:lpstr>
      <vt:lpstr>A Continuing Controversy...</vt:lpstr>
      <vt:lpstr>PowerPoint Presentation</vt:lpstr>
      <vt:lpstr>PowerPoint Presentation</vt:lpstr>
    </vt:vector>
  </TitlesOfParts>
  <Company>SDOC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USHC 2 - Westward Expansion</dc:title>
  <dc:creator>Tom Richey</dc:creator>
  <cp:lastModifiedBy>Tom Richey</cp:lastModifiedBy>
  <cp:revision>47</cp:revision>
  <dcterms:created xsi:type="dcterms:W3CDTF">2011-05-15T23:41:03Z</dcterms:created>
  <dcterms:modified xsi:type="dcterms:W3CDTF">2015-05-18T16:15:36Z</dcterms:modified>
</cp:coreProperties>
</file>