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E4"/>
    <a:srgbClr val="E5E4BE"/>
    <a:srgbClr val="F5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03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3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32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21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47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96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35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630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11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86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3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30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84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6"/>
            <a:ext cx="27432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6"/>
            <a:ext cx="80264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9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99DA4-0281-498F-840B-9EE195DD03ED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C700-2613-4DEC-A47B-E49D614F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0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tx1"/>
            </a:gs>
            <a:gs pos="91000">
              <a:schemeClr val="tx1"/>
            </a:gs>
            <a:gs pos="57000">
              <a:srgbClr val="0B4E8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E20D-232A-47E8-8FDB-17CD01AF0984}" type="datetimeFigureOut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5/8/2016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36336-2B4A-402D-A477-F0BC818CA747}" type="slidenum">
              <a:rPr lang="en-US" smtClean="0">
                <a:solidFill>
                  <a:srgbClr val="072F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72F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9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4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121914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121914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hyperlink" Target="http://www.tomrichey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6/64/Capitol_at_Dusk_2.jpg/1280px-Capitol_at_Dusk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 r="5416"/>
          <a:stretch/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36" y="549275"/>
            <a:ext cx="5148264" cy="30321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5F5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The Senate</a:t>
            </a:r>
            <a:endParaRPr lang="en-US" sz="9600" b="1" dirty="0">
              <a:solidFill>
                <a:srgbClr val="F5F5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00400"/>
            <a:ext cx="8534400" cy="1752600"/>
          </a:xfrm>
        </p:spPr>
        <p:txBody>
          <a:bodyPr>
            <a:noAutofit/>
          </a:bodyPr>
          <a:lstStyle/>
          <a:p>
            <a:r>
              <a:rPr lang="en-US" sz="23900" dirty="0" smtClean="0">
                <a:solidFill>
                  <a:srgbClr val="F4F4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vs.</a:t>
            </a:r>
            <a:endParaRPr lang="en-US" sz="23900" dirty="0">
              <a:solidFill>
                <a:srgbClr val="F4F4E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LANCA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0" y="549274"/>
            <a:ext cx="5181600" cy="3032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rgbClr val="F5F5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The House</a:t>
            </a:r>
            <a:endParaRPr lang="en-US" sz="9600" b="1" dirty="0">
              <a:solidFill>
                <a:srgbClr val="F5F5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1616" y="6443246"/>
            <a:ext cx="2323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E5E4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Photo by Martin </a:t>
            </a:r>
            <a:r>
              <a:rPr lang="en-US" sz="1400" dirty="0">
                <a:solidFill>
                  <a:srgbClr val="E5E4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Falbisoner</a:t>
            </a:r>
            <a:endParaRPr lang="en-US" sz="1400" dirty="0">
              <a:solidFill>
                <a:srgbClr val="E5E4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378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ttps://upload.wikimedia.org/wikipedia/commons/thumb/6/64/Capitol_at_Dusk_2.jpg/1280px-Capitol_at_Dusk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 r="5416"/>
          <a:stretch/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093014"/>
              </p:ext>
            </p:extLst>
          </p:nvPr>
        </p:nvGraphicFramePr>
        <p:xfrm>
          <a:off x="7633943" y="631422"/>
          <a:ext cx="4114800" cy="583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THE HOUSE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latin typeface="Georgia" panose="02040502050405020303" pitchFamily="18" charset="0"/>
                        </a:rPr>
                        <a:t>DISTINCTIVE POWERS</a:t>
                      </a:r>
                    </a:p>
                  </a:txBody>
                  <a:tcPr/>
                </a:tc>
              </a:tr>
              <a:tr h="126463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61507"/>
              </p:ext>
            </p:extLst>
          </p:nvPr>
        </p:nvGraphicFramePr>
        <p:xfrm>
          <a:off x="419213" y="631422"/>
          <a:ext cx="4114800" cy="583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THE SENATE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latin typeface="Georgia" panose="02040502050405020303" pitchFamily="18" charset="0"/>
                        </a:rPr>
                        <a:t>DISTINCTIVE POWERS</a:t>
                      </a:r>
                      <a:endParaRPr lang="en-US" sz="2400" b="1" u="sng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126463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29948" y="1093113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“Upper House”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35156" y="1550262"/>
            <a:ext cx="41095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Two Per State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948" y="2025514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FEDERAL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156" y="2460092"/>
            <a:ext cx="41203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Trebuchet MS" panose="020B0603020202020204" pitchFamily="34" charset="0"/>
              </a:rPr>
              <a:t>6 YEAR </a:t>
            </a:r>
            <a:r>
              <a:rPr lang="en-US" sz="2200" b="1" dirty="0">
                <a:latin typeface="Trebuchet MS" panose="020B0603020202020204" pitchFamily="34" charset="0"/>
              </a:rPr>
              <a:t>TERMS </a:t>
            </a:r>
            <a:r>
              <a:rPr lang="en-US" sz="2200" dirty="0">
                <a:latin typeface="Trebuchet MS" panose="020B0603020202020204" pitchFamily="34" charset="0"/>
              </a:rPr>
              <a:t>(</a:t>
            </a:r>
            <a:r>
              <a:rPr lang="en-US" sz="2200" dirty="0" smtClean="0">
                <a:latin typeface="Trebuchet MS" panose="020B0603020202020204" pitchFamily="34" charset="0"/>
              </a:rPr>
              <a:t>Insulated)</a:t>
            </a:r>
            <a:endParaRPr lang="en-US" sz="2200" dirty="0"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947" y="2911793"/>
            <a:ext cx="4125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100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1927" y="3390057"/>
            <a:ext cx="40995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Vice President </a:t>
            </a:r>
            <a:r>
              <a:rPr lang="en-US" dirty="0">
                <a:latin typeface="Trebuchet MS" panose="020B0603020202020204" pitchFamily="34" charset="0"/>
              </a:rPr>
              <a:t>(Not a </a:t>
            </a:r>
            <a:r>
              <a:rPr lang="en-US" dirty="0" smtClean="0">
                <a:latin typeface="Trebuchet MS" panose="020B0603020202020204" pitchFamily="34" charset="0"/>
              </a:rPr>
              <a:t>Member)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0048" y="3852407"/>
            <a:ext cx="4151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UNLIMITED </a:t>
            </a:r>
            <a:r>
              <a:rPr lang="en-US" sz="2200" b="1" dirty="0">
                <a:latin typeface="Trebuchet MS" panose="020B0603020202020204" pitchFamily="34" charset="0"/>
              </a:rPr>
              <a:t>Debate </a:t>
            </a:r>
            <a:r>
              <a:rPr lang="en-US" sz="2200" dirty="0">
                <a:latin typeface="Trebuchet MS" panose="020B0603020202020204" pitchFamily="34" charset="0"/>
              </a:rPr>
              <a:t>(Filibuster)</a:t>
            </a:r>
            <a:r>
              <a:rPr lang="en-US" sz="2200" b="1" dirty="0">
                <a:latin typeface="Trebuchet MS" panose="020B0603020202020204" pitchFamily="34" charset="0"/>
              </a:rPr>
              <a:t> </a:t>
            </a:r>
            <a:endParaRPr lang="en-US" sz="2200" b="1" dirty="0">
              <a:latin typeface="Trebuchet MS" panose="020B0603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9946" y="4314756"/>
            <a:ext cx="409153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Impeachment Trial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9213" y="5231249"/>
            <a:ext cx="4114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Senatorial Courtesy </a:t>
            </a:r>
            <a:r>
              <a:rPr lang="en-US" dirty="0">
                <a:latin typeface="Trebuchet MS" panose="020B0603020202020204" pitchFamily="34" charset="0"/>
              </a:rPr>
              <a:t>(Filibuster)</a:t>
            </a:r>
          </a:p>
          <a:p>
            <a:pPr algn="ctr"/>
            <a:r>
              <a:rPr lang="en-US" b="1" dirty="0">
                <a:latin typeface="Trebuchet MS" panose="020B0603020202020204" pitchFamily="34" charset="0"/>
              </a:rPr>
              <a:t>Nominations</a:t>
            </a:r>
            <a:r>
              <a:rPr lang="en-US" dirty="0">
                <a:latin typeface="Trebuchet MS" panose="020B0603020202020204" pitchFamily="34" charset="0"/>
              </a:rPr>
              <a:t> (Majority)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sz="1600" i="1" dirty="0">
                <a:latin typeface="Trebuchet MS" panose="020B0603020202020204" pitchFamily="34" charset="0"/>
              </a:rPr>
              <a:t>(Judicial, Cabinet, Ambassadors)</a:t>
            </a:r>
          </a:p>
          <a:p>
            <a:pPr algn="ctr"/>
            <a:r>
              <a:rPr lang="en-US" b="1" dirty="0">
                <a:latin typeface="Trebuchet MS" panose="020B0603020202020204" pitchFamily="34" charset="0"/>
              </a:rPr>
              <a:t>Ratify Treaties </a:t>
            </a:r>
            <a:r>
              <a:rPr lang="en-US" dirty="0">
                <a:latin typeface="Trebuchet MS" panose="020B0603020202020204" pitchFamily="34" charset="0"/>
              </a:rPr>
              <a:t>(2/3)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057400" y="32004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900" dirty="0" smtClean="0">
                <a:solidFill>
                  <a:srgbClr val="F4F4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vs.</a:t>
            </a:r>
            <a:endParaRPr lang="en-US" sz="23900" dirty="0">
              <a:solidFill>
                <a:srgbClr val="F4F4E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LANCA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01616" y="6443246"/>
            <a:ext cx="2323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E5E4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Photo by Martin </a:t>
            </a:r>
            <a:r>
              <a:rPr lang="en-US" sz="1400" dirty="0">
                <a:solidFill>
                  <a:srgbClr val="E5E4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Falbisoner</a:t>
            </a:r>
            <a:endParaRPr lang="en-US" sz="1400" dirty="0">
              <a:solidFill>
                <a:srgbClr val="E5E4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985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2" grpId="0"/>
      <p:bldP spid="14" grpId="0"/>
      <p:bldP spid="16" grpId="0"/>
      <p:bldP spid="19" grpId="0"/>
      <p:bldP spid="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ttps://upload.wikimedia.org/wikipedia/commons/thumb/6/64/Capitol_at_Dusk_2.jpg/1280px-Capitol_at_Dusk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 r="5416"/>
          <a:stretch/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093014"/>
              </p:ext>
            </p:extLst>
          </p:nvPr>
        </p:nvGraphicFramePr>
        <p:xfrm>
          <a:off x="7633943" y="631422"/>
          <a:ext cx="4114800" cy="583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THE HOUSE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latin typeface="Georgia" panose="02040502050405020303" pitchFamily="18" charset="0"/>
                        </a:rPr>
                        <a:t>DISTINCTIVE POWERS</a:t>
                      </a:r>
                    </a:p>
                  </a:txBody>
                  <a:tcPr/>
                </a:tc>
              </a:tr>
              <a:tr h="126463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61507"/>
              </p:ext>
            </p:extLst>
          </p:nvPr>
        </p:nvGraphicFramePr>
        <p:xfrm>
          <a:off x="419213" y="631422"/>
          <a:ext cx="4114800" cy="583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THE SENATE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latin typeface="Georgia" panose="02040502050405020303" pitchFamily="18" charset="0"/>
                        </a:rPr>
                        <a:t>DISTINCTIVE POWERS</a:t>
                      </a:r>
                      <a:endParaRPr lang="en-US" sz="2400" b="1" u="sng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126463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29948" y="1093113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“Upper House”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098884"/>
            <a:ext cx="41148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“Lower House”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35156" y="1550262"/>
            <a:ext cx="41095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Two Per State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19999" y="1551619"/>
            <a:ext cx="41287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Proportional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948" y="2025514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FEDERAL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0" y="2038290"/>
            <a:ext cx="41148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NATIONAL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156" y="2460092"/>
            <a:ext cx="41203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Trebuchet MS" panose="020B0603020202020204" pitchFamily="34" charset="0"/>
              </a:rPr>
              <a:t>6 YEAR </a:t>
            </a:r>
            <a:r>
              <a:rPr lang="en-US" sz="2200" b="1" dirty="0">
                <a:latin typeface="Trebuchet MS" panose="020B0603020202020204" pitchFamily="34" charset="0"/>
              </a:rPr>
              <a:t>TERMS </a:t>
            </a:r>
            <a:r>
              <a:rPr lang="en-US" sz="2200" dirty="0">
                <a:latin typeface="Trebuchet MS" panose="020B0603020202020204" pitchFamily="34" charset="0"/>
              </a:rPr>
              <a:t>(</a:t>
            </a:r>
            <a:r>
              <a:rPr lang="en-US" sz="2200" dirty="0" smtClean="0">
                <a:latin typeface="Trebuchet MS" panose="020B0603020202020204" pitchFamily="34" charset="0"/>
              </a:rPr>
              <a:t>Insulated)</a:t>
            </a:r>
            <a:endParaRPr lang="en-US" sz="2200" dirty="0">
              <a:latin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0" y="2502568"/>
            <a:ext cx="413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rebuchet MS" panose="020B0603020202020204" pitchFamily="34" charset="0"/>
              </a:rPr>
              <a:t>2 YEAR </a:t>
            </a:r>
            <a:r>
              <a:rPr lang="en-US" sz="2000" b="1" dirty="0">
                <a:latin typeface="Trebuchet MS" panose="020B0603020202020204" pitchFamily="34" charset="0"/>
              </a:rPr>
              <a:t>TERMS </a:t>
            </a:r>
            <a:r>
              <a:rPr lang="en-US" sz="2000" dirty="0">
                <a:latin typeface="Trebuchet MS" panose="020B0603020202020204" pitchFamily="34" charset="0"/>
              </a:rPr>
              <a:t>(Accountable)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9947" y="2911793"/>
            <a:ext cx="4125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19999" y="2928392"/>
            <a:ext cx="4114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435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1927" y="3390057"/>
            <a:ext cx="40995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Vice President </a:t>
            </a:r>
            <a:r>
              <a:rPr lang="en-US" dirty="0">
                <a:latin typeface="Trebuchet MS" panose="020B0603020202020204" pitchFamily="34" charset="0"/>
              </a:rPr>
              <a:t>(Not a </a:t>
            </a:r>
            <a:r>
              <a:rPr lang="en-US" dirty="0" smtClean="0">
                <a:latin typeface="Trebuchet MS" panose="020B0603020202020204" pitchFamily="34" charset="0"/>
              </a:rPr>
              <a:t>Member)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19999" y="3400926"/>
            <a:ext cx="41426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Speaker of the House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0048" y="3852407"/>
            <a:ext cx="4151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UNLIMITED </a:t>
            </a:r>
            <a:r>
              <a:rPr lang="en-US" sz="2200" b="1" dirty="0">
                <a:latin typeface="Trebuchet MS" panose="020B0603020202020204" pitchFamily="34" charset="0"/>
              </a:rPr>
              <a:t>Debate </a:t>
            </a:r>
            <a:r>
              <a:rPr lang="en-US" sz="2200" dirty="0">
                <a:latin typeface="Trebuchet MS" panose="020B0603020202020204" pitchFamily="34" charset="0"/>
              </a:rPr>
              <a:t>(Filibuster)</a:t>
            </a:r>
            <a:r>
              <a:rPr lang="en-US" sz="2200" b="1" dirty="0">
                <a:latin typeface="Trebuchet MS" panose="020B0603020202020204" pitchFamily="34" charset="0"/>
              </a:rPr>
              <a:t> </a:t>
            </a:r>
            <a:endParaRPr lang="en-US" sz="2200" b="1" dirty="0">
              <a:latin typeface="Trebuchet MS" panose="020B06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1" y="3828188"/>
            <a:ext cx="41426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LIMITED Debate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0" y="4308248"/>
            <a:ext cx="4142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rebuchet MS" panose="020B0603020202020204" pitchFamily="34" charset="0"/>
              </a:rPr>
              <a:t>Articles of Impeachment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9946" y="4314756"/>
            <a:ext cx="409153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Impeachment Trial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9213" y="5231249"/>
            <a:ext cx="4114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Senatorial Courtesy </a:t>
            </a:r>
            <a:r>
              <a:rPr lang="en-US" dirty="0">
                <a:latin typeface="Trebuchet MS" panose="020B0603020202020204" pitchFamily="34" charset="0"/>
              </a:rPr>
              <a:t>(Filibuster)</a:t>
            </a:r>
          </a:p>
          <a:p>
            <a:pPr algn="ctr"/>
            <a:r>
              <a:rPr lang="en-US" b="1" dirty="0">
                <a:latin typeface="Trebuchet MS" panose="020B0603020202020204" pitchFamily="34" charset="0"/>
              </a:rPr>
              <a:t>Nominations</a:t>
            </a:r>
            <a:r>
              <a:rPr lang="en-US" dirty="0">
                <a:latin typeface="Trebuchet MS" panose="020B0603020202020204" pitchFamily="34" charset="0"/>
              </a:rPr>
              <a:t> (Majority)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sz="1600" i="1" dirty="0">
                <a:latin typeface="Trebuchet MS" panose="020B0603020202020204" pitchFamily="34" charset="0"/>
              </a:rPr>
              <a:t>(Judicial, Cabinet, Ambassadors)</a:t>
            </a:r>
          </a:p>
          <a:p>
            <a:pPr algn="ctr"/>
            <a:r>
              <a:rPr lang="en-US" b="1" dirty="0">
                <a:latin typeface="Trebuchet MS" panose="020B0603020202020204" pitchFamily="34" charset="0"/>
              </a:rPr>
              <a:t>Ratify Treaties </a:t>
            </a:r>
            <a:r>
              <a:rPr lang="en-US" dirty="0">
                <a:latin typeface="Trebuchet MS" panose="020B0603020202020204" pitchFamily="34" charset="0"/>
              </a:rPr>
              <a:t>(2/3)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20000" y="5486400"/>
            <a:ext cx="4128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Revenue Bills Must Originate </a:t>
            </a:r>
            <a:r>
              <a:rPr lang="en-US" b="1" dirty="0">
                <a:latin typeface="Trebuchet MS" panose="020B0603020202020204" pitchFamily="34" charset="0"/>
              </a:rPr>
              <a:t>HERE</a:t>
            </a:r>
          </a:p>
          <a:p>
            <a:pPr algn="ctr"/>
            <a:r>
              <a:rPr lang="en-US" sz="1400" i="1" dirty="0">
                <a:latin typeface="Trebuchet MS" panose="020B0603020202020204" pitchFamily="34" charset="0"/>
              </a:rPr>
              <a:t>(The People are represented most directly)</a:t>
            </a:r>
            <a:endParaRPr lang="en-US" sz="1400" i="1" dirty="0">
              <a:latin typeface="Trebuchet MS" panose="020B0603020202020204" pitchFamily="34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057400" y="32004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900" dirty="0" smtClean="0">
                <a:solidFill>
                  <a:srgbClr val="F4F4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vs.</a:t>
            </a:r>
            <a:endParaRPr lang="en-US" sz="23900" dirty="0">
              <a:solidFill>
                <a:srgbClr val="F4F4E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LANC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1616" y="6443246"/>
            <a:ext cx="2323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E5E4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Photo by Martin </a:t>
            </a:r>
            <a:r>
              <a:rPr lang="en-US" sz="1400" dirty="0">
                <a:solidFill>
                  <a:srgbClr val="E5E4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Falbisoner</a:t>
            </a:r>
            <a:endParaRPr lang="en-US" sz="1400" dirty="0">
              <a:solidFill>
                <a:srgbClr val="E5E4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17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8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ttps://upload.wikimedia.org/wikipedia/commons/thumb/6/64/Capitol_at_Dusk_2.jpg/1280px-Capitol_at_Dusk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 r="5416"/>
          <a:stretch/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093014"/>
              </p:ext>
            </p:extLst>
          </p:nvPr>
        </p:nvGraphicFramePr>
        <p:xfrm>
          <a:off x="7633943" y="631422"/>
          <a:ext cx="4114800" cy="583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THE HOUSE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b="1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latin typeface="Georgia" panose="02040502050405020303" pitchFamily="18" charset="0"/>
                        </a:rPr>
                        <a:t>DISTINCTIVE POWERS</a:t>
                      </a:r>
                    </a:p>
                  </a:txBody>
                  <a:tcPr/>
                </a:tc>
              </a:tr>
              <a:tr h="126463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61507"/>
              </p:ext>
            </p:extLst>
          </p:nvPr>
        </p:nvGraphicFramePr>
        <p:xfrm>
          <a:off x="419213" y="631422"/>
          <a:ext cx="4114800" cy="583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THE SENATE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  <a:tr h="404905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latin typeface="Georgia" panose="02040502050405020303" pitchFamily="18" charset="0"/>
                        </a:rPr>
                        <a:t>DISTINCTIVE POWERS</a:t>
                      </a:r>
                      <a:endParaRPr lang="en-US" sz="2400" b="1" u="sng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126463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29948" y="1093113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“Upper House”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098884"/>
            <a:ext cx="41148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“Lower House”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35156" y="1550262"/>
            <a:ext cx="41095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Two Per State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19999" y="1551619"/>
            <a:ext cx="41287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Proportional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948" y="2025514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FEDERAL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0" y="2038290"/>
            <a:ext cx="41148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NATIONAL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156" y="2460092"/>
            <a:ext cx="41203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Trebuchet MS" panose="020B0603020202020204" pitchFamily="34" charset="0"/>
              </a:rPr>
              <a:t>6 YEAR </a:t>
            </a:r>
            <a:r>
              <a:rPr lang="en-US" sz="2200" b="1" dirty="0">
                <a:latin typeface="Trebuchet MS" panose="020B0603020202020204" pitchFamily="34" charset="0"/>
              </a:rPr>
              <a:t>TERMS </a:t>
            </a:r>
            <a:r>
              <a:rPr lang="en-US" sz="2200" dirty="0">
                <a:latin typeface="Trebuchet MS" panose="020B0603020202020204" pitchFamily="34" charset="0"/>
              </a:rPr>
              <a:t>(</a:t>
            </a:r>
            <a:r>
              <a:rPr lang="en-US" sz="2200" dirty="0" smtClean="0">
                <a:latin typeface="Trebuchet MS" panose="020B0603020202020204" pitchFamily="34" charset="0"/>
              </a:rPr>
              <a:t>Insulated)</a:t>
            </a:r>
            <a:endParaRPr lang="en-US" sz="2200" dirty="0">
              <a:latin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0" y="2502568"/>
            <a:ext cx="413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rebuchet MS" panose="020B0603020202020204" pitchFamily="34" charset="0"/>
              </a:rPr>
              <a:t>2 YEAR </a:t>
            </a:r>
            <a:r>
              <a:rPr lang="en-US" sz="2000" b="1" dirty="0">
                <a:latin typeface="Trebuchet MS" panose="020B0603020202020204" pitchFamily="34" charset="0"/>
              </a:rPr>
              <a:t>TERMS </a:t>
            </a:r>
            <a:r>
              <a:rPr lang="en-US" sz="2000" dirty="0">
                <a:latin typeface="Trebuchet MS" panose="020B0603020202020204" pitchFamily="34" charset="0"/>
              </a:rPr>
              <a:t>(Accountable)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9947" y="2911793"/>
            <a:ext cx="4125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19999" y="2928392"/>
            <a:ext cx="4114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435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1927" y="3390057"/>
            <a:ext cx="40995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Vice President </a:t>
            </a:r>
            <a:r>
              <a:rPr lang="en-US" dirty="0">
                <a:latin typeface="Trebuchet MS" panose="020B0603020202020204" pitchFamily="34" charset="0"/>
              </a:rPr>
              <a:t>(Not a </a:t>
            </a:r>
            <a:r>
              <a:rPr lang="en-US" dirty="0" smtClean="0">
                <a:latin typeface="Trebuchet MS" panose="020B0603020202020204" pitchFamily="34" charset="0"/>
              </a:rPr>
              <a:t>Member)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19999" y="3400926"/>
            <a:ext cx="41426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Speaker of the House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0048" y="3852407"/>
            <a:ext cx="4151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UNLIMITED </a:t>
            </a:r>
            <a:r>
              <a:rPr lang="en-US" sz="2200" b="1" dirty="0">
                <a:latin typeface="Trebuchet MS" panose="020B0603020202020204" pitchFamily="34" charset="0"/>
              </a:rPr>
              <a:t>Debate </a:t>
            </a:r>
            <a:r>
              <a:rPr lang="en-US" sz="2200" dirty="0">
                <a:latin typeface="Trebuchet MS" panose="020B0603020202020204" pitchFamily="34" charset="0"/>
              </a:rPr>
              <a:t>(Filibuster)</a:t>
            </a:r>
            <a:r>
              <a:rPr lang="en-US" sz="2200" b="1" dirty="0">
                <a:latin typeface="Trebuchet MS" panose="020B0603020202020204" pitchFamily="34" charset="0"/>
              </a:rPr>
              <a:t> </a:t>
            </a:r>
            <a:endParaRPr lang="en-US" sz="2200" b="1" dirty="0">
              <a:latin typeface="Trebuchet MS" panose="020B06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1" y="3828188"/>
            <a:ext cx="41426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LIMITED Debate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0" y="4308248"/>
            <a:ext cx="4142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rebuchet MS" panose="020B0603020202020204" pitchFamily="34" charset="0"/>
              </a:rPr>
              <a:t>Articles of Impeachment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9946" y="4314756"/>
            <a:ext cx="409153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Trebuchet MS" panose="020B0603020202020204" pitchFamily="34" charset="0"/>
              </a:rPr>
              <a:t>Impeachment Trial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9213" y="5231249"/>
            <a:ext cx="4114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Senatorial Courtesy </a:t>
            </a:r>
            <a:r>
              <a:rPr lang="en-US" dirty="0">
                <a:latin typeface="Trebuchet MS" panose="020B0603020202020204" pitchFamily="34" charset="0"/>
              </a:rPr>
              <a:t>(Filibuster)</a:t>
            </a:r>
          </a:p>
          <a:p>
            <a:pPr algn="ctr"/>
            <a:r>
              <a:rPr lang="en-US" b="1" dirty="0">
                <a:latin typeface="Trebuchet MS" panose="020B0603020202020204" pitchFamily="34" charset="0"/>
              </a:rPr>
              <a:t>Nominations</a:t>
            </a:r>
            <a:r>
              <a:rPr lang="en-US" dirty="0">
                <a:latin typeface="Trebuchet MS" panose="020B0603020202020204" pitchFamily="34" charset="0"/>
              </a:rPr>
              <a:t> (Majority)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sz="1600" i="1" dirty="0">
                <a:latin typeface="Trebuchet MS" panose="020B0603020202020204" pitchFamily="34" charset="0"/>
              </a:rPr>
              <a:t>(Judicial, Cabinet, Ambassadors)</a:t>
            </a:r>
          </a:p>
          <a:p>
            <a:pPr algn="ctr"/>
            <a:r>
              <a:rPr lang="en-US" b="1" dirty="0">
                <a:latin typeface="Trebuchet MS" panose="020B0603020202020204" pitchFamily="34" charset="0"/>
              </a:rPr>
              <a:t>Ratify Treaties </a:t>
            </a:r>
            <a:r>
              <a:rPr lang="en-US" dirty="0">
                <a:latin typeface="Trebuchet MS" panose="020B0603020202020204" pitchFamily="34" charset="0"/>
              </a:rPr>
              <a:t>(2/3)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20000" y="5486400"/>
            <a:ext cx="4128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rebuchet MS" panose="020B0603020202020204" pitchFamily="34" charset="0"/>
              </a:rPr>
              <a:t>Revenue Bills Must Originate </a:t>
            </a:r>
            <a:r>
              <a:rPr lang="en-US" b="1" dirty="0">
                <a:latin typeface="Trebuchet MS" panose="020B0603020202020204" pitchFamily="34" charset="0"/>
              </a:rPr>
              <a:t>HERE</a:t>
            </a:r>
          </a:p>
          <a:p>
            <a:pPr algn="ctr"/>
            <a:r>
              <a:rPr lang="en-US" sz="1400" i="1" dirty="0">
                <a:latin typeface="Trebuchet MS" panose="020B0603020202020204" pitchFamily="34" charset="0"/>
              </a:rPr>
              <a:t>(The People are represented most directly)</a:t>
            </a:r>
            <a:endParaRPr lang="en-US" sz="1400" i="1" dirty="0">
              <a:latin typeface="Trebuchet MS" panose="020B0603020202020204" pitchFamily="34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057400" y="32004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900" dirty="0" smtClean="0">
                <a:solidFill>
                  <a:srgbClr val="F4F4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anose="02000000000000000000" pitchFamily="2" charset="0"/>
              </a:rPr>
              <a:t>vs.</a:t>
            </a:r>
            <a:endParaRPr lang="en-US" sz="23900" dirty="0">
              <a:solidFill>
                <a:srgbClr val="F4F4E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LANC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01616" y="6443246"/>
            <a:ext cx="2323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E5E4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Photo by Martin </a:t>
            </a:r>
            <a:r>
              <a:rPr lang="en-US" sz="1400" dirty="0">
                <a:solidFill>
                  <a:srgbClr val="E5E4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Falbisoner</a:t>
            </a:r>
            <a:endParaRPr lang="en-US" sz="1400" dirty="0">
              <a:solidFill>
                <a:srgbClr val="E5E4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070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189" y="4804551"/>
            <a:ext cx="5913438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92" y="4804551"/>
            <a:ext cx="59690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29" y="230121"/>
            <a:ext cx="11271341" cy="515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2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17">
      <a:dk1>
        <a:srgbClr val="072F54"/>
      </a:dk1>
      <a:lt1>
        <a:sysClr val="window" lastClr="FFFFFF"/>
      </a:lt1>
      <a:dk2>
        <a:srgbClr val="072F54"/>
      </a:dk2>
      <a:lt2>
        <a:srgbClr val="FFFFFF"/>
      </a:lt2>
      <a:accent1>
        <a:srgbClr val="FFFFFF"/>
      </a:accent1>
      <a:accent2>
        <a:srgbClr val="FDDF8B"/>
      </a:accent2>
      <a:accent3>
        <a:srgbClr val="FDDF8B"/>
      </a:accent3>
      <a:accent4>
        <a:srgbClr val="9ECCF6"/>
      </a:accent4>
      <a:accent5>
        <a:srgbClr val="FDDF8B"/>
      </a:accent5>
      <a:accent6>
        <a:srgbClr val="FDDF8B"/>
      </a:accent6>
      <a:hlink>
        <a:srgbClr val="FDDF8B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236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 BLANCA</vt:lpstr>
      <vt:lpstr>Arial</vt:lpstr>
      <vt:lpstr>Calibri</vt:lpstr>
      <vt:lpstr>Georgia</vt:lpstr>
      <vt:lpstr>Trebuchet MS</vt:lpstr>
      <vt:lpstr>Office Theme</vt:lpstr>
      <vt:lpstr>3_Office Theme</vt:lpstr>
      <vt:lpstr>The Senate</vt:lpstr>
      <vt:lpstr>PowerPoint Presentation</vt:lpstr>
      <vt:lpstr>PowerPoint Presentation</vt:lpstr>
      <vt:lpstr>PowerPoint Presentation</vt:lpstr>
      <vt:lpstr>PowerPoint Presentation</vt:lpstr>
    </vt:vector>
  </TitlesOfParts>
  <Company>SDOC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Richey</dc:creator>
  <cp:lastModifiedBy>Tom Richey</cp:lastModifiedBy>
  <cp:revision>11</cp:revision>
  <dcterms:created xsi:type="dcterms:W3CDTF">2014-09-12T22:22:53Z</dcterms:created>
  <dcterms:modified xsi:type="dcterms:W3CDTF">2016-05-08T20:48:06Z</dcterms:modified>
</cp:coreProperties>
</file>