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 id="2147483684" r:id="rId2"/>
  </p:sldMasterIdLst>
  <p:sldIdLst>
    <p:sldId id="261" r:id="rId3"/>
    <p:sldId id="317" r:id="rId4"/>
    <p:sldId id="287" r:id="rId5"/>
    <p:sldId id="288" r:id="rId6"/>
    <p:sldId id="290" r:id="rId7"/>
    <p:sldId id="289" r:id="rId8"/>
    <p:sldId id="286" r:id="rId9"/>
    <p:sldId id="279" r:id="rId10"/>
    <p:sldId id="291" r:id="rId11"/>
    <p:sldId id="334" r:id="rId12"/>
    <p:sldId id="319" r:id="rId13"/>
    <p:sldId id="320" r:id="rId14"/>
    <p:sldId id="328" r:id="rId15"/>
    <p:sldId id="318" r:id="rId16"/>
    <p:sldId id="327" r:id="rId17"/>
    <p:sldId id="321" r:id="rId18"/>
    <p:sldId id="260" r:id="rId19"/>
    <p:sldId id="322" r:id="rId20"/>
    <p:sldId id="323" r:id="rId21"/>
    <p:sldId id="324" r:id="rId22"/>
    <p:sldId id="325" r:id="rId23"/>
    <p:sldId id="326" r:id="rId24"/>
    <p:sldId id="329" r:id="rId25"/>
    <p:sldId id="257" r:id="rId26"/>
    <p:sldId id="264" r:id="rId27"/>
    <p:sldId id="292" r:id="rId28"/>
    <p:sldId id="269" r:id="rId29"/>
    <p:sldId id="295" r:id="rId30"/>
    <p:sldId id="335" r:id="rId31"/>
    <p:sldId id="267" r:id="rId32"/>
    <p:sldId id="276" r:id="rId33"/>
    <p:sldId id="278" r:id="rId34"/>
    <p:sldId id="330" r:id="rId35"/>
    <p:sldId id="331" r:id="rId36"/>
    <p:sldId id="266" r:id="rId37"/>
    <p:sldId id="294" r:id="rId38"/>
    <p:sldId id="302" r:id="rId39"/>
    <p:sldId id="293" r:id="rId40"/>
    <p:sldId id="303" r:id="rId41"/>
    <p:sldId id="304" r:id="rId42"/>
    <p:sldId id="307" r:id="rId43"/>
    <p:sldId id="306" r:id="rId44"/>
    <p:sldId id="305" r:id="rId45"/>
    <p:sldId id="282" r:id="rId46"/>
    <p:sldId id="268" r:id="rId47"/>
    <p:sldId id="336" r:id="rId48"/>
    <p:sldId id="265" r:id="rId49"/>
    <p:sldId id="297" r:id="rId50"/>
    <p:sldId id="296" r:id="rId51"/>
    <p:sldId id="298" r:id="rId52"/>
    <p:sldId id="299" r:id="rId53"/>
    <p:sldId id="280" r:id="rId54"/>
    <p:sldId id="301" r:id="rId55"/>
    <p:sldId id="300" r:id="rId56"/>
    <p:sldId id="281" r:id="rId57"/>
    <p:sldId id="308" r:id="rId58"/>
    <p:sldId id="283" r:id="rId59"/>
    <p:sldId id="309" r:id="rId60"/>
    <p:sldId id="333" r:id="rId61"/>
    <p:sldId id="271" r:id="rId62"/>
    <p:sldId id="310" r:id="rId63"/>
    <p:sldId id="311" r:id="rId64"/>
    <p:sldId id="273" r:id="rId65"/>
    <p:sldId id="285" r:id="rId66"/>
    <p:sldId id="274" r:id="rId67"/>
    <p:sldId id="312" r:id="rId68"/>
    <p:sldId id="284" r:id="rId69"/>
    <p:sldId id="272" r:id="rId70"/>
    <p:sldId id="337" r:id="rId71"/>
    <p:sldId id="339" r:id="rId72"/>
    <p:sldId id="338" r:id="rId73"/>
    <p:sldId id="314" r:id="rId74"/>
    <p:sldId id="315" r:id="rId75"/>
    <p:sldId id="340" r:id="rId76"/>
    <p:sldId id="313" r:id="rId77"/>
    <p:sldId id="341" r:id="rId78"/>
    <p:sldId id="332" r:id="rId79"/>
  </p:sldIdLst>
  <p:sldSz cx="9144000" cy="6858000" type="screen4x3"/>
  <p:notesSz cx="6858000" cy="9144000"/>
  <p:embeddedFontLst>
    <p:embeddedFont>
      <p:font typeface="Versailles LT" panose="02000505070000020003" pitchFamily="2" charset="0"/>
      <p:regular r:id="rId80"/>
      <p:bold r:id="rId81"/>
    </p:embeddedFont>
    <p:embeddedFont>
      <p:font typeface="Calibri" panose="020F0502020204030204" pitchFamily="34" charset="0"/>
      <p:regular r:id="rId82"/>
      <p:bold r:id="rId83"/>
      <p:italic r:id="rId84"/>
      <p:boldItalic r:id="rId85"/>
    </p:embeddedFont>
    <p:embeddedFont>
      <p:font typeface="FTY SKORZHEN NCV" pitchFamily="2" charset="0"/>
      <p:regular r:id="rId8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2E0724C-543E-4A0D-AE48-3D344389F681}">
          <p14:sldIdLst>
            <p14:sldId id="261"/>
            <p14:sldId id="317"/>
          </p14:sldIdLst>
        </p14:section>
        <p14:section name="The Nazification of Hitler" id="{0019EED1-3C13-4175-84DB-A7EE6EA5C46A}">
          <p14:sldIdLst>
            <p14:sldId id="287"/>
            <p14:sldId id="288"/>
            <p14:sldId id="290"/>
            <p14:sldId id="289"/>
            <p14:sldId id="286"/>
            <p14:sldId id="279"/>
            <p14:sldId id="291"/>
            <p14:sldId id="334"/>
            <p14:sldId id="319"/>
            <p14:sldId id="320"/>
            <p14:sldId id="328"/>
            <p14:sldId id="318"/>
            <p14:sldId id="327"/>
            <p14:sldId id="321"/>
            <p14:sldId id="260"/>
            <p14:sldId id="322"/>
            <p14:sldId id="323"/>
            <p14:sldId id="324"/>
            <p14:sldId id="325"/>
            <p14:sldId id="326"/>
            <p14:sldId id="329"/>
          </p14:sldIdLst>
        </p14:section>
        <p14:section name="The Nazis Politicize" id="{69DB0FDB-D1A5-44C4-B9F4-0036B812C4AB}">
          <p14:sldIdLst>
            <p14:sldId id="257"/>
            <p14:sldId id="264"/>
            <p14:sldId id="292"/>
            <p14:sldId id="269"/>
            <p14:sldId id="295"/>
            <p14:sldId id="335"/>
            <p14:sldId id="267"/>
            <p14:sldId id="276"/>
            <p14:sldId id="278"/>
            <p14:sldId id="330"/>
            <p14:sldId id="331"/>
            <p14:sldId id="266"/>
            <p14:sldId id="294"/>
            <p14:sldId id="302"/>
            <p14:sldId id="293"/>
            <p14:sldId id="303"/>
            <p14:sldId id="304"/>
            <p14:sldId id="307"/>
            <p14:sldId id="306"/>
            <p14:sldId id="305"/>
            <p14:sldId id="282"/>
            <p14:sldId id="268"/>
            <p14:sldId id="336"/>
          </p14:sldIdLst>
        </p14:section>
        <p14:section name="The Nazis Take Power" id="{4ACE3CB6-C14C-42B7-B7AA-3479A4FC5D99}">
          <p14:sldIdLst>
            <p14:sldId id="265"/>
            <p14:sldId id="297"/>
            <p14:sldId id="296"/>
            <p14:sldId id="298"/>
            <p14:sldId id="299"/>
            <p14:sldId id="280"/>
            <p14:sldId id="301"/>
            <p14:sldId id="300"/>
            <p14:sldId id="281"/>
            <p14:sldId id="308"/>
            <p14:sldId id="283"/>
            <p14:sldId id="309"/>
            <p14:sldId id="333"/>
            <p14:sldId id="271"/>
            <p14:sldId id="310"/>
            <p14:sldId id="311"/>
            <p14:sldId id="273"/>
            <p14:sldId id="285"/>
            <p14:sldId id="274"/>
            <p14:sldId id="312"/>
            <p14:sldId id="284"/>
            <p14:sldId id="272"/>
            <p14:sldId id="337"/>
            <p14:sldId id="339"/>
            <p14:sldId id="338"/>
            <p14:sldId id="314"/>
            <p14:sldId id="315"/>
            <p14:sldId id="340"/>
            <p14:sldId id="313"/>
            <p14:sldId id="341"/>
            <p14:sldId id="33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0033CC"/>
    <a:srgbClr val="0000CC"/>
    <a:srgbClr val="0099FF"/>
    <a:srgbClr val="3366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69" autoAdjust="0"/>
    <p:restoredTop sz="94660"/>
  </p:normalViewPr>
  <p:slideViewPr>
    <p:cSldViewPr snapToGrid="0">
      <p:cViewPr>
        <p:scale>
          <a:sx n="60" d="100"/>
          <a:sy n="60" d="100"/>
        </p:scale>
        <p:origin x="-570" y="-300"/>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font" Target="fonts/font5.fntdata"/><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font" Target="fonts/font3.fntdata"/><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font" Target="fonts/font1.fntdata"/><Relationship Id="rId85"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font" Target="fonts/font4.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font" Target="fonts/font2.fntdata"/><Relationship Id="rId86"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B40013-643E-4C99-BAB0-D0B1F3B86253}" type="datetimeFigureOut">
              <a:rPr lang="en-US" smtClean="0">
                <a:solidFill>
                  <a:prstClr val="black">
                    <a:tint val="75000"/>
                  </a:prstClr>
                </a:solidFill>
              </a:rPr>
              <a:pPr/>
              <a:t>4/22/2016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69706-5B43-46BE-81ED-2E6C35B6B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7224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40013-643E-4C99-BAB0-D0B1F3B86253}" type="datetimeFigureOut">
              <a:rPr lang="en-US" smtClean="0">
                <a:solidFill>
                  <a:prstClr val="black">
                    <a:tint val="75000"/>
                  </a:prstClr>
                </a:solidFill>
              </a:rPr>
              <a:pPr/>
              <a:t>4/22/2016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69706-5B43-46BE-81ED-2E6C35B6B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1977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40013-643E-4C99-BAB0-D0B1F3B86253}" type="datetimeFigureOut">
              <a:rPr lang="en-US" smtClean="0">
                <a:solidFill>
                  <a:prstClr val="black">
                    <a:tint val="75000"/>
                  </a:prstClr>
                </a:solidFill>
              </a:rPr>
              <a:pPr/>
              <a:t>4/22/2016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69706-5B43-46BE-81ED-2E6C35B6B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40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4/22/2016</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350857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4/22/2016</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4252439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4/22/2016</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924745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4/22/2016</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685512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FEE20D-232A-47E8-8FDB-17CD01AF0984}" type="datetimeFigureOut">
              <a:rPr lang="en-US" smtClean="0">
                <a:solidFill>
                  <a:srgbClr val="072F54">
                    <a:tint val="75000"/>
                  </a:srgbClr>
                </a:solidFill>
              </a:rPr>
              <a:pPr/>
              <a:t>4/22/2016</a:t>
            </a:fld>
            <a:endParaRPr lang="en-US">
              <a:solidFill>
                <a:srgbClr val="072F54">
                  <a:tint val="75000"/>
                </a:srgbClr>
              </a:solidFill>
            </a:endParaRPr>
          </a:p>
        </p:txBody>
      </p:sp>
      <p:sp>
        <p:nvSpPr>
          <p:cNvPr id="8" name="Footer Placeholder 7"/>
          <p:cNvSpPr>
            <a:spLocks noGrp="1"/>
          </p:cNvSpPr>
          <p:nvPr>
            <p:ph type="ftr" sz="quarter" idx="11"/>
          </p:nvPr>
        </p:nvSpPr>
        <p:spPr/>
        <p:txBody>
          <a:bodyPr/>
          <a:lstStyle/>
          <a:p>
            <a:endParaRPr lang="en-US">
              <a:solidFill>
                <a:srgbClr val="072F54">
                  <a:tint val="75000"/>
                </a:srgbClr>
              </a:solidFill>
            </a:endParaRPr>
          </a:p>
        </p:txBody>
      </p:sp>
      <p:sp>
        <p:nvSpPr>
          <p:cNvPr id="9" name="Slide Number Placeholder 8"/>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670514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FEE20D-232A-47E8-8FDB-17CD01AF0984}" type="datetimeFigureOut">
              <a:rPr lang="en-US" smtClean="0">
                <a:solidFill>
                  <a:srgbClr val="072F54">
                    <a:tint val="75000"/>
                  </a:srgbClr>
                </a:solidFill>
              </a:rPr>
              <a:pPr/>
              <a:t>4/22/2016</a:t>
            </a:fld>
            <a:endParaRPr lang="en-US">
              <a:solidFill>
                <a:srgbClr val="072F54">
                  <a:tint val="75000"/>
                </a:srgbClr>
              </a:solidFill>
            </a:endParaRPr>
          </a:p>
        </p:txBody>
      </p:sp>
      <p:sp>
        <p:nvSpPr>
          <p:cNvPr id="4" name="Footer Placeholder 3"/>
          <p:cNvSpPr>
            <a:spLocks noGrp="1"/>
          </p:cNvSpPr>
          <p:nvPr>
            <p:ph type="ftr" sz="quarter" idx="11"/>
          </p:nvPr>
        </p:nvSpPr>
        <p:spPr/>
        <p:txBody>
          <a:bodyPr/>
          <a:lstStyle/>
          <a:p>
            <a:endParaRPr lang="en-US">
              <a:solidFill>
                <a:srgbClr val="072F54">
                  <a:tint val="75000"/>
                </a:srgbClr>
              </a:solidFill>
            </a:endParaRPr>
          </a:p>
        </p:txBody>
      </p:sp>
      <p:sp>
        <p:nvSpPr>
          <p:cNvPr id="5" name="Slide Number Placeholder 4"/>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663444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EE20D-232A-47E8-8FDB-17CD01AF0984}" type="datetimeFigureOut">
              <a:rPr lang="en-US" smtClean="0">
                <a:solidFill>
                  <a:srgbClr val="072F54">
                    <a:tint val="75000"/>
                  </a:srgbClr>
                </a:solidFill>
              </a:rPr>
              <a:pPr/>
              <a:t>4/22/2016</a:t>
            </a:fld>
            <a:endParaRPr lang="en-US">
              <a:solidFill>
                <a:srgbClr val="072F54">
                  <a:tint val="75000"/>
                </a:srgbClr>
              </a:solidFill>
            </a:endParaRPr>
          </a:p>
        </p:txBody>
      </p:sp>
      <p:sp>
        <p:nvSpPr>
          <p:cNvPr id="3" name="Footer Placeholder 2"/>
          <p:cNvSpPr>
            <a:spLocks noGrp="1"/>
          </p:cNvSpPr>
          <p:nvPr>
            <p:ph type="ftr" sz="quarter" idx="11"/>
          </p:nvPr>
        </p:nvSpPr>
        <p:spPr/>
        <p:txBody>
          <a:bodyPr/>
          <a:lstStyle/>
          <a:p>
            <a:endParaRPr lang="en-US">
              <a:solidFill>
                <a:srgbClr val="072F54">
                  <a:tint val="75000"/>
                </a:srgbClr>
              </a:solidFill>
            </a:endParaRPr>
          </a:p>
        </p:txBody>
      </p:sp>
      <p:sp>
        <p:nvSpPr>
          <p:cNvPr id="4" name="Slide Number Placeholder 3"/>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220380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4/22/2016</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501854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40013-643E-4C99-BAB0-D0B1F3B86253}" type="datetimeFigureOut">
              <a:rPr lang="en-US" smtClean="0">
                <a:solidFill>
                  <a:prstClr val="black">
                    <a:tint val="75000"/>
                  </a:prstClr>
                </a:solidFill>
              </a:rPr>
              <a:pPr/>
              <a:t>4/22/2016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69706-5B43-46BE-81ED-2E6C35B6B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479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4/22/2016</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724353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4/22/2016</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835692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4/22/2016</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219296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B40013-643E-4C99-BAB0-D0B1F3B86253}" type="datetimeFigureOut">
              <a:rPr lang="en-US" smtClean="0">
                <a:solidFill>
                  <a:prstClr val="black">
                    <a:tint val="75000"/>
                  </a:prstClr>
                </a:solidFill>
              </a:rPr>
              <a:pPr/>
              <a:t>4/22/2016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69706-5B43-46BE-81ED-2E6C35B6B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651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B40013-643E-4C99-BAB0-D0B1F3B86253}" type="datetimeFigureOut">
              <a:rPr lang="en-US" smtClean="0">
                <a:solidFill>
                  <a:prstClr val="black">
                    <a:tint val="75000"/>
                  </a:prstClr>
                </a:solidFill>
              </a:rPr>
              <a:pPr/>
              <a:t>4/22/2016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769706-5B43-46BE-81ED-2E6C35B6B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35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B40013-643E-4C99-BAB0-D0B1F3B86253}" type="datetimeFigureOut">
              <a:rPr lang="en-US" smtClean="0">
                <a:solidFill>
                  <a:prstClr val="black">
                    <a:tint val="75000"/>
                  </a:prstClr>
                </a:solidFill>
              </a:rPr>
              <a:pPr/>
              <a:t>4/22/2016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9769706-5B43-46BE-81ED-2E6C35B6B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04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B40013-643E-4C99-BAB0-D0B1F3B86253}" type="datetimeFigureOut">
              <a:rPr lang="en-US" smtClean="0">
                <a:solidFill>
                  <a:prstClr val="black">
                    <a:tint val="75000"/>
                  </a:prstClr>
                </a:solidFill>
              </a:rPr>
              <a:pPr/>
              <a:t>4/22/2016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9769706-5B43-46BE-81ED-2E6C35B6B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21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40013-643E-4C99-BAB0-D0B1F3B86253}" type="datetimeFigureOut">
              <a:rPr lang="en-US" smtClean="0">
                <a:solidFill>
                  <a:prstClr val="black">
                    <a:tint val="75000"/>
                  </a:prstClr>
                </a:solidFill>
              </a:rPr>
              <a:pPr/>
              <a:t>4/22/2016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9769706-5B43-46BE-81ED-2E6C35B6B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59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40013-643E-4C99-BAB0-D0B1F3B86253}" type="datetimeFigureOut">
              <a:rPr lang="en-US" smtClean="0">
                <a:solidFill>
                  <a:prstClr val="black">
                    <a:tint val="75000"/>
                  </a:prstClr>
                </a:solidFill>
              </a:rPr>
              <a:pPr/>
              <a:t>4/22/2016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769706-5B43-46BE-81ED-2E6C35B6B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009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40013-643E-4C99-BAB0-D0B1F3B86253}" type="datetimeFigureOut">
              <a:rPr lang="en-US" smtClean="0">
                <a:solidFill>
                  <a:prstClr val="black">
                    <a:tint val="75000"/>
                  </a:prstClr>
                </a:solidFill>
              </a:rPr>
              <a:pPr/>
              <a:t>4/22/2016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769706-5B43-46BE-81ED-2E6C35B6B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68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49000">
              <a:schemeClr val="bg1">
                <a:lumMod val="85000"/>
                <a:lumOff val="15000"/>
              </a:schemeClr>
            </a:gs>
            <a:gs pos="100000">
              <a:schemeClr val="bg1"/>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40013-643E-4C99-BAB0-D0B1F3B86253}" type="datetimeFigureOut">
              <a:rPr lang="en-US" smtClean="0">
                <a:solidFill>
                  <a:prstClr val="black">
                    <a:tint val="75000"/>
                  </a:prstClr>
                </a:solidFill>
              </a:rPr>
              <a:pPr/>
              <a:t>4/22/2016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69706-5B43-46BE-81ED-2E6C35B6BB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20837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EE20D-232A-47E8-8FDB-17CD01AF0984}" type="datetimeFigureOut">
              <a:rPr lang="en-US" smtClean="0">
                <a:solidFill>
                  <a:srgbClr val="072F54">
                    <a:tint val="75000"/>
                  </a:srgbClr>
                </a:solidFill>
              </a:rPr>
              <a:pPr/>
              <a:t>4/22/2016</a:t>
            </a:fld>
            <a:endParaRPr lang="en-US">
              <a:solidFill>
                <a:srgbClr val="072F54">
                  <a:tint val="75000"/>
                </a:srgb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72F54">
                  <a:tint val="75000"/>
                </a:srgb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7151022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bytwerk.com/gpa/posters1.htm"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bytwerk.com/gpa/posters1.htm"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bytwerk.com/gpa/posters1.htm"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bytwerk.com/gpa/posters1.htm"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bytwerk.com/gpa/posters1.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bytwerk.com/gpa/posters1.ht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bytwerk.com/gpa/posters1.htm" TargetMode="External"/><Relationship Id="rId1" Type="http://schemas.openxmlformats.org/officeDocument/2006/relationships/slideLayout" Target="../slideLayouts/slideLayout2.xml"/><Relationship Id="rId5" Type="http://schemas.openxmlformats.org/officeDocument/2006/relationships/image" Target="../media/image46.jpeg"/><Relationship Id="rId4" Type="http://schemas.microsoft.com/office/2007/relationships/hdphoto" Target="../media/hdphoto10.wdp"/></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bytwerk.com/gpa/posters1.htm" TargetMode="External"/><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bytwerk.com/gpa/posters1.ht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en.wikipedia.org/wiki/Habeas_corpus"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pn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pn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jpeg"/></Relationships>
</file>

<file path=ppt/slides/_rels/slide7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hyperlink" Target="http://www.tomrichey.net/" TargetMode="External"/><Relationship Id="rId7" Type="http://schemas.openxmlformats.org/officeDocument/2006/relationships/hyperlink" Target="http://twitter.com/tomrichey" TargetMode="External"/><Relationship Id="rId12" Type="http://schemas.openxmlformats.org/officeDocument/2006/relationships/image" Target="../media/image72.png"/><Relationship Id="rId2" Type="http://schemas.openxmlformats.org/officeDocument/2006/relationships/image" Target="../media/image66.png"/><Relationship Id="rId1" Type="http://schemas.openxmlformats.org/officeDocument/2006/relationships/slideLayout" Target="../slideLayouts/slideLayout12.xml"/><Relationship Id="rId6" Type="http://schemas.openxmlformats.org/officeDocument/2006/relationships/image" Target="../media/image68.png"/><Relationship Id="rId11" Type="http://schemas.openxmlformats.org/officeDocument/2006/relationships/image" Target="../media/image71.png"/><Relationship Id="rId5" Type="http://schemas.openxmlformats.org/officeDocument/2006/relationships/hyperlink" Target="https://www.facebook.com/pages/Tom-Richey/14074617563" TargetMode="External"/><Relationship Id="rId10" Type="http://schemas.openxmlformats.org/officeDocument/2006/relationships/image" Target="../media/image70.png"/><Relationship Id="rId4" Type="http://schemas.openxmlformats.org/officeDocument/2006/relationships/image" Target="../media/image67.png"/><Relationship Id="rId9" Type="http://schemas.openxmlformats.org/officeDocument/2006/relationships/hyperlink" Target="http://www.youtube.com/tomforamerica"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 b="100000" l="0" r="100000">
                        <a14:foregroundMark x1="83113" y1="52667" x2="88391" y2="67500"/>
                        <a14:foregroundMark x1="66491" y1="15500" x2="61478" y2="25667"/>
                        <a14:foregroundMark x1="40897" y1="8833" x2="50660" y2="11667"/>
                        <a14:foregroundMark x1="51187" y1="3167" x2="63061" y2="4167"/>
                        <a14:foregroundMark x1="66491" y1="8667" x2="68338" y2="16167"/>
                        <a14:foregroundMark x1="65435" y1="5167" x2="68074" y2="7333"/>
                        <a14:backgroundMark x1="5805" y1="37667" x2="5277" y2="87333"/>
                      </a14:backgroundRemoval>
                    </a14:imgEffect>
                  </a14:imgLayer>
                </a14:imgProps>
              </a:ext>
            </a:extLst>
          </a:blip>
          <a:srcRect/>
          <a:stretch>
            <a:fillRect/>
          </a:stretch>
        </p:blipFill>
        <p:spPr bwMode="auto">
          <a:xfrm>
            <a:off x="1" y="765123"/>
            <a:ext cx="3848668" cy="6092877"/>
          </a:xfrm>
          <a:prstGeom prst="rect">
            <a:avLst/>
          </a:prstGeom>
          <a:noFill/>
          <a:ln w="9525">
            <a:noFill/>
            <a:miter lim="800000"/>
            <a:headEnd/>
            <a:tailEnd/>
          </a:ln>
        </p:spPr>
      </p:pic>
      <p:sp>
        <p:nvSpPr>
          <p:cNvPr id="2" name="Title 1"/>
          <p:cNvSpPr>
            <a:spLocks noGrp="1"/>
          </p:cNvSpPr>
          <p:nvPr>
            <p:ph type="ctrTitle"/>
          </p:nvPr>
        </p:nvSpPr>
        <p:spPr>
          <a:xfrm>
            <a:off x="3057099" y="174812"/>
            <a:ext cx="6086900" cy="3925124"/>
          </a:xfrm>
        </p:spPr>
        <p:txBody>
          <a:bodyPr>
            <a:noAutofit/>
          </a:bodyPr>
          <a:lstStyle/>
          <a:p>
            <a:pPr>
              <a:lnSpc>
                <a:spcPct val="90000"/>
              </a:lnSpc>
            </a:pPr>
            <a:r>
              <a:rPr lang="en-US" sz="9600" dirty="0" smtClean="0">
                <a:solidFill>
                  <a:schemeClr val="tx1">
                    <a:lumMod val="95000"/>
                  </a:schemeClr>
                </a:solidFill>
                <a:effectLst>
                  <a:outerShdw blurRad="38100" dist="38100" dir="2700000" algn="tl">
                    <a:srgbClr val="000000">
                      <a:alpha val="43137"/>
                    </a:srgbClr>
                  </a:outerShdw>
                </a:effectLst>
              </a:rPr>
              <a:t>The Rise of </a:t>
            </a:r>
            <a:r>
              <a:rPr lang="en-US" sz="13800" dirty="0" smtClean="0">
                <a:solidFill>
                  <a:schemeClr val="tx1">
                    <a:lumMod val="95000"/>
                  </a:schemeClr>
                </a:solidFill>
                <a:effectLst>
                  <a:outerShdw blurRad="38100" dist="38100" dir="2700000" algn="tl">
                    <a:srgbClr val="000000">
                      <a:alpha val="43137"/>
                    </a:srgbClr>
                  </a:outerShdw>
                </a:effectLst>
              </a:rPr>
              <a:t>Hitler</a:t>
            </a:r>
            <a:endParaRPr lang="en-US" sz="13800" dirty="0">
              <a:solidFill>
                <a:schemeClr val="tx1">
                  <a:lumMod val="95000"/>
                </a:schemeClr>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346978" y="3953332"/>
            <a:ext cx="3614737"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45932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1/1d/Orpen%2C_William_%28Sir%29_%28RA%29_-_The_Signing_of_Peace_in_the_Hall_of_Mirrors%2C_Versailles%2C_28th_June_1919_-_Google_Art_Project.jpg/853px-Orpen%2C_William_%28Sir%29_%28RA%29_-_The_Signing_of_Peace_in_the_Hall_of_Mirrors%2C_Versailles%2C_28th_June_1919_-_Google_Art_Project.jpg"/>
          <p:cNvPicPr>
            <a:picLocks noChangeAspect="1" noChangeArrowheads="1"/>
          </p:cNvPicPr>
          <p:nvPr/>
        </p:nvPicPr>
        <p:blipFill rotWithShape="1">
          <a:blip r:embed="rId2">
            <a:extLst>
              <a:ext uri="{28A0092B-C50C-407E-A947-70E740481C1C}">
                <a14:useLocalDpi xmlns:a14="http://schemas.microsoft.com/office/drawing/2010/main" val="0"/>
              </a:ext>
            </a:extLst>
          </a:blip>
          <a:srcRect t="37524"/>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flipV="1">
            <a:off x="0" y="0"/>
            <a:ext cx="9144000" cy="2506717"/>
          </a:xfrm>
          <a:prstGeom prst="rect">
            <a:avLst/>
          </a:prstGeom>
          <a:gradFill>
            <a:gsLst>
              <a:gs pos="0">
                <a:schemeClr val="bg1">
                  <a:alpha val="0"/>
                </a:schemeClr>
              </a:gs>
              <a:gs pos="100000">
                <a:schemeClr val="bg1">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290404"/>
            <a:ext cx="9143999" cy="1143000"/>
          </a:xfrm>
        </p:spPr>
        <p:txBody>
          <a:bodyPr>
            <a:noAutofit/>
          </a:bodyPr>
          <a:lstStyle/>
          <a:p>
            <a:r>
              <a:rPr lang="en-US" sz="8000" dirty="0" smtClean="0">
                <a:ln w="9525">
                  <a:solidFill>
                    <a:sysClr val="windowText" lastClr="000000"/>
                  </a:solidFill>
                </a:ln>
                <a:effectLst>
                  <a:outerShdw blurRad="38100" dist="38100" dir="2700000" algn="tl">
                    <a:srgbClr val="000000">
                      <a:alpha val="43137"/>
                    </a:srgbClr>
                  </a:outerShdw>
                </a:effectLst>
              </a:rPr>
              <a:t>TREATY OF VERSAILLES</a:t>
            </a:r>
            <a:endParaRPr lang="en-US" sz="8000" dirty="0">
              <a:ln w="9525">
                <a:solidFill>
                  <a:sysClr val="windowText" lastClr="000000"/>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5302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424" y="274637"/>
            <a:ext cx="2067636" cy="6358245"/>
          </a:xfrm>
        </p:spPr>
        <p:txBody>
          <a:bodyPr vert="vert270">
            <a:normAutofit/>
          </a:bodyPr>
          <a:lstStyle/>
          <a:p>
            <a:r>
              <a:rPr lang="en-US" sz="9600" dirty="0" smtClean="0">
                <a:effectLst>
                  <a:outerShdw blurRad="38100" dist="38100" dir="2700000" algn="tl">
                    <a:srgbClr val="000000">
                      <a:alpha val="43137"/>
                    </a:srgbClr>
                  </a:outerShdw>
                </a:effectLst>
              </a:rPr>
              <a:t>REPARATIONS</a:t>
            </a:r>
            <a:endParaRPr lang="en-US" sz="9600" dirty="0">
              <a:effectLst>
                <a:outerShdw blurRad="38100" dist="38100" dir="2700000" algn="tl">
                  <a:srgbClr val="000000">
                    <a:alpha val="43137"/>
                  </a:srgbClr>
                </a:outerShdw>
              </a:effectLst>
            </a:endParaRPr>
          </a:p>
        </p:txBody>
      </p:sp>
      <p:pic>
        <p:nvPicPr>
          <p:cNvPr id="4098" name="Picture 2" descr="https://upload.wikimedia.org/wikipedia/commons/d/da/Treaty_of_Versailles_Reparations_--_Let%27s_see_you_collect.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
                    </a14:imgEffect>
                  </a14:imgLayer>
                </a14:imgProps>
              </a:ext>
              <a:ext uri="{28A0092B-C50C-407E-A947-70E740481C1C}">
                <a14:useLocalDpi xmlns:a14="http://schemas.microsoft.com/office/drawing/2010/main" val="0"/>
              </a:ext>
            </a:extLst>
          </a:blip>
          <a:srcRect/>
          <a:stretch>
            <a:fillRect/>
          </a:stretch>
        </p:blipFill>
        <p:spPr bwMode="auto">
          <a:xfrm>
            <a:off x="2668984" y="191069"/>
            <a:ext cx="6225281" cy="644181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26339" y="6566125"/>
            <a:ext cx="4418510" cy="307777"/>
          </a:xfrm>
          <a:prstGeom prst="rect">
            <a:avLst/>
          </a:prstGeom>
          <a:noFill/>
        </p:spPr>
        <p:txBody>
          <a:bodyPr wrap="square" rtlCol="0">
            <a:spAutoFit/>
          </a:bodyPr>
          <a:lstStyle/>
          <a:p>
            <a:pPr algn="r"/>
            <a:r>
              <a:rPr lang="en-US" sz="1400" dirty="0" smtClean="0"/>
              <a:t>1921 American Political Cartoon</a:t>
            </a:r>
            <a:endParaRPr lang="en-US" sz="1400" dirty="0"/>
          </a:p>
        </p:txBody>
      </p:sp>
    </p:spTree>
    <p:extLst>
      <p:ext uri="{BB962C8B-B14F-4D97-AF65-F5344CB8AC3E}">
        <p14:creationId xmlns:p14="http://schemas.microsoft.com/office/powerpoint/2010/main" val="3952965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commons/8/87/Mass_demonstration_in_front_of_the_Reichstag_against_the_Treaty_of_Versail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8967"/>
            <a:ext cx="9144000" cy="58869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54592"/>
            <a:ext cx="9144000" cy="699783"/>
          </a:xfrm>
        </p:spPr>
        <p:txBody>
          <a:bodyPr>
            <a:noAutofit/>
          </a:bodyPr>
          <a:lstStyle/>
          <a:p>
            <a:r>
              <a:rPr lang="en-US" dirty="0" smtClean="0">
                <a:effectLst>
                  <a:outerShdw blurRad="38100" dist="38100" dir="2700000" algn="tl">
                    <a:srgbClr val="000000">
                      <a:alpha val="43137"/>
                    </a:srgbClr>
                  </a:outerShdw>
                </a:effectLst>
              </a:rPr>
              <a:t>GERMAN ANTI-TREATY DEMOSTRATION</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31484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9236"/>
            <a:ext cx="9144000" cy="1690640"/>
          </a:xfrm>
        </p:spPr>
        <p:txBody>
          <a:bodyPr>
            <a:noAutofit/>
          </a:bodyPr>
          <a:lstStyle/>
          <a:p>
            <a:r>
              <a:rPr lang="en-US" sz="15000" dirty="0" smtClean="0">
                <a:effectLst>
                  <a:outerShdw blurRad="38100" dist="38100" dir="2700000" algn="tl">
                    <a:srgbClr val="000000">
                      <a:alpha val="43137"/>
                    </a:srgbClr>
                  </a:outerShdw>
                </a:effectLst>
              </a:rPr>
              <a:t>RADICALISM</a:t>
            </a:r>
            <a:endParaRPr lang="en-US" sz="15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99088" y="2562718"/>
            <a:ext cx="4153390" cy="3336024"/>
          </a:xfrm>
        </p:spPr>
        <p:txBody>
          <a:bodyPr>
            <a:normAutofit/>
          </a:bodyPr>
          <a:lstStyle/>
          <a:p>
            <a:pPr marL="0" indent="0">
              <a:buNone/>
            </a:pPr>
            <a:r>
              <a:rPr lang="en-US" b="1" dirty="0" smtClean="0">
                <a:effectLst>
                  <a:outerShdw blurRad="38100" dist="38100" dir="2700000" algn="tl">
                    <a:srgbClr val="000000">
                      <a:alpha val="43137"/>
                    </a:srgbClr>
                  </a:outerShdw>
                </a:effectLst>
              </a:rPr>
              <a:t>Parties like the German Workers’ Party blamed the government, Jews, and Marxists for Germany’s defeat.</a:t>
            </a:r>
            <a:endParaRPr lang="en-US" b="1" dirty="0">
              <a:effectLst>
                <a:outerShdw blurRad="38100" dist="38100" dir="2700000" algn="tl">
                  <a:srgbClr val="000000">
                    <a:alpha val="43137"/>
                  </a:srgbClr>
                </a:outerShdw>
              </a:effectLst>
            </a:endParaRPr>
          </a:p>
        </p:txBody>
      </p:sp>
      <p:pic>
        <p:nvPicPr>
          <p:cNvPr id="12290" name="Picture 2" descr="Logo of the German Workers' Par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1307" y="2274141"/>
            <a:ext cx="3948516" cy="3933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244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0/06/Stab-in-the-back_postc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490" y="806933"/>
            <a:ext cx="8458247" cy="574554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25440" y="165454"/>
            <a:ext cx="8229600" cy="1143000"/>
          </a:xfrm>
        </p:spPr>
        <p:txBody>
          <a:bodyPr>
            <a:normAutofit/>
          </a:bodyPr>
          <a:lstStyle/>
          <a:p>
            <a:pPr algn="l"/>
            <a:r>
              <a:rPr lang="en-US" sz="6000" dirty="0" smtClean="0">
                <a:effectLst>
                  <a:outerShdw blurRad="38100" dist="38100" dir="2700000" algn="tl">
                    <a:srgbClr val="000000">
                      <a:alpha val="43137"/>
                    </a:srgbClr>
                  </a:outerShdw>
                </a:effectLst>
              </a:rPr>
              <a:t>Stabbed in the back?</a:t>
            </a:r>
            <a:endParaRPr lang="en-US" sz="6000" dirty="0">
              <a:effectLst>
                <a:outerShdw blurRad="38100" dist="38100" dir="2700000" algn="tl">
                  <a:srgbClr val="000000">
                    <a:alpha val="43137"/>
                  </a:srgbClr>
                </a:outerShdw>
              </a:effectLst>
            </a:endParaRPr>
          </a:p>
        </p:txBody>
      </p:sp>
      <p:sp>
        <p:nvSpPr>
          <p:cNvPr id="4" name="TextBox 3"/>
          <p:cNvSpPr txBox="1"/>
          <p:nvPr/>
        </p:nvSpPr>
        <p:spPr>
          <a:xfrm>
            <a:off x="5308979" y="6497885"/>
            <a:ext cx="3435870" cy="338554"/>
          </a:xfrm>
          <a:prstGeom prst="rect">
            <a:avLst/>
          </a:prstGeom>
          <a:noFill/>
        </p:spPr>
        <p:txBody>
          <a:bodyPr wrap="square" rtlCol="0">
            <a:spAutoFit/>
          </a:bodyPr>
          <a:lstStyle/>
          <a:p>
            <a:pPr algn="r"/>
            <a:r>
              <a:rPr lang="en-US" sz="1600" dirty="0" smtClean="0"/>
              <a:t>1919 Austrian Political Cartoon</a:t>
            </a:r>
            <a:endParaRPr lang="en-US" sz="1600" dirty="0"/>
          </a:p>
        </p:txBody>
      </p:sp>
    </p:spTree>
    <p:extLst>
      <p:ext uri="{BB962C8B-B14F-4D97-AF65-F5344CB8AC3E}">
        <p14:creationId xmlns:p14="http://schemas.microsoft.com/office/powerpoint/2010/main" val="2413107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0/06/Stab-in-the-back_postcar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68490" y="806933"/>
            <a:ext cx="8458247" cy="574554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08979" y="6497885"/>
            <a:ext cx="3435870" cy="338554"/>
          </a:xfrm>
          <a:prstGeom prst="rect">
            <a:avLst/>
          </a:prstGeom>
          <a:noFill/>
        </p:spPr>
        <p:txBody>
          <a:bodyPr wrap="square" rtlCol="0">
            <a:spAutoFit/>
          </a:bodyPr>
          <a:lstStyle/>
          <a:p>
            <a:pPr algn="r"/>
            <a:r>
              <a:rPr lang="en-US" sz="1600" dirty="0" smtClean="0"/>
              <a:t>1919 Austrian Political Cartoon</a:t>
            </a:r>
            <a:endParaRPr lang="en-US" sz="1600" dirty="0"/>
          </a:p>
        </p:txBody>
      </p:sp>
      <p:pic>
        <p:nvPicPr>
          <p:cNvPr id="5" name="Picture 2" descr="https://upload.wikimedia.org/wikipedia/commons/0/06/Stab-in-the-back_postcard.jpg"/>
          <p:cNvPicPr>
            <a:picLocks noChangeAspect="1" noChangeArrowheads="1"/>
          </p:cNvPicPr>
          <p:nvPr/>
        </p:nvPicPr>
        <p:blipFill rotWithShape="1">
          <a:blip r:embed="rId4">
            <a:extLst>
              <a:ext uri="{28A0092B-C50C-407E-A947-70E740481C1C}">
                <a14:useLocalDpi xmlns:a14="http://schemas.microsoft.com/office/drawing/2010/main" val="0"/>
              </a:ext>
            </a:extLst>
          </a:blip>
          <a:srcRect l="25817" b="38508"/>
          <a:stretch/>
        </p:blipFill>
        <p:spPr bwMode="auto">
          <a:xfrm>
            <a:off x="2552131" y="806933"/>
            <a:ext cx="6274606" cy="353305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rot="21235629">
            <a:off x="368490" y="4587331"/>
            <a:ext cx="8229600" cy="1143000"/>
          </a:xfrm>
        </p:spPr>
        <p:txBody>
          <a:bodyPr>
            <a:noAutofit/>
          </a:bodyPr>
          <a:lstStyle/>
          <a:p>
            <a:r>
              <a:rPr lang="en-US" sz="13800" dirty="0" smtClean="0">
                <a:ln w="38100">
                  <a:solidFill>
                    <a:schemeClr val="bg1"/>
                  </a:solidFill>
                </a:ln>
                <a:solidFill>
                  <a:schemeClr val="accent5">
                    <a:lumMod val="20000"/>
                    <a:lumOff val="80000"/>
                  </a:schemeClr>
                </a:solidFill>
                <a:effectLst>
                  <a:outerShdw blurRad="38100" dist="38100" dir="2700000" algn="tl">
                    <a:srgbClr val="000000">
                      <a:alpha val="43137"/>
                    </a:srgbClr>
                  </a:outerShdw>
                </a:effectLst>
              </a:rPr>
              <a:t>scapegoat</a:t>
            </a:r>
            <a:endParaRPr lang="en-US" sz="13800" dirty="0">
              <a:ln w="38100">
                <a:solidFill>
                  <a:schemeClr val="bg1"/>
                </a:solidFill>
              </a:ln>
              <a:solidFill>
                <a:schemeClr val="accent5">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436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6526"/>
            <a:ext cx="9144000" cy="1143000"/>
          </a:xfrm>
        </p:spPr>
        <p:txBody>
          <a:bodyPr>
            <a:noAutofit/>
          </a:bodyPr>
          <a:lstStyle/>
          <a:p>
            <a:r>
              <a:rPr lang="en-US" sz="7600" dirty="0" smtClean="0">
                <a:effectLst>
                  <a:outerShdw blurRad="38100" dist="38100" dir="2700000" algn="tl">
                    <a:srgbClr val="000000">
                      <a:alpha val="43137"/>
                    </a:srgbClr>
                  </a:outerShdw>
                </a:effectLst>
              </a:rPr>
              <a:t>HITLER JOINS THE PARTY</a:t>
            </a:r>
            <a:endParaRPr lang="en-US" sz="7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89612" y="1857215"/>
            <a:ext cx="4851779" cy="4242772"/>
          </a:xfrm>
        </p:spPr>
        <p:txBody>
          <a:bodyPr/>
          <a:lstStyle/>
          <a:p>
            <a:pPr marL="0" indent="0">
              <a:buNone/>
            </a:pPr>
            <a:r>
              <a:rPr lang="en-US" b="1" dirty="0" smtClean="0">
                <a:effectLst>
                  <a:outerShdw blurRad="38100" dist="38100" dir="2700000" algn="tl">
                    <a:srgbClr val="000000">
                      <a:alpha val="43137"/>
                    </a:srgbClr>
                  </a:outerShdw>
                </a:effectLst>
              </a:rPr>
              <a:t>After being tasked by the military to embed himself in [what was then] the German Workers’ Party as a spy, Hitler joined and became an active member.</a:t>
            </a:r>
            <a:endParaRPr lang="en-US" b="1" dirty="0">
              <a:effectLst>
                <a:outerShdw blurRad="38100" dist="38100" dir="2700000" algn="tl">
                  <a:srgbClr val="000000">
                    <a:alpha val="43137"/>
                  </a:srgbClr>
                </a:outerShdw>
              </a:effectLst>
            </a:endParaRPr>
          </a:p>
        </p:txBody>
      </p:sp>
      <p:pic>
        <p:nvPicPr>
          <p:cNvPr id="6146" name="Picture 2" descr="https://upload.wikimedia.org/wikipedia/commons/5/55/Hitler_1914_19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770" y="1650886"/>
            <a:ext cx="2983409" cy="4655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778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2031834"/>
          </a:xfrm>
        </p:spPr>
        <p:txBody>
          <a:bodyPr>
            <a:normAutofit/>
          </a:bodyPr>
          <a:lstStyle/>
          <a:p>
            <a:r>
              <a:rPr lang="en-US" sz="6000" dirty="0" smtClean="0"/>
              <a:t>National Socialist German </a:t>
            </a:r>
            <a:br>
              <a:rPr lang="en-US" sz="6000" dirty="0" smtClean="0"/>
            </a:br>
            <a:r>
              <a:rPr lang="en-US" sz="6000" dirty="0" smtClean="0"/>
              <a:t>Workers party</a:t>
            </a:r>
            <a:endParaRPr lang="en-US" sz="6000" dirty="0"/>
          </a:p>
        </p:txBody>
      </p:sp>
      <p:sp>
        <p:nvSpPr>
          <p:cNvPr id="3" name="Content Placeholder 2"/>
          <p:cNvSpPr>
            <a:spLocks noGrp="1"/>
          </p:cNvSpPr>
          <p:nvPr>
            <p:ph idx="1"/>
          </p:nvPr>
        </p:nvSpPr>
        <p:spPr>
          <a:xfrm>
            <a:off x="4763068" y="2756848"/>
            <a:ext cx="3923731" cy="3369315"/>
          </a:xfrm>
        </p:spPr>
        <p:txBody>
          <a:bodyPr>
            <a:normAutofit lnSpcReduction="10000"/>
          </a:bodyPr>
          <a:lstStyle/>
          <a:p>
            <a:pPr marL="0" indent="0" algn="ctr">
              <a:buNone/>
            </a:pPr>
            <a:r>
              <a:rPr lang="en-US" sz="4000" b="1" dirty="0" smtClean="0">
                <a:effectLst>
                  <a:outerShdw blurRad="38100" dist="38100" dir="2700000" algn="tl">
                    <a:srgbClr val="000000">
                      <a:alpha val="43137"/>
                    </a:srgbClr>
                  </a:outerShdw>
                </a:effectLst>
              </a:rPr>
              <a:t>Founded 1920</a:t>
            </a:r>
          </a:p>
          <a:p>
            <a:pPr marL="0" indent="0" algn="ctr">
              <a:buNone/>
            </a:pPr>
            <a:r>
              <a:rPr lang="en-US" sz="1200" dirty="0" smtClean="0"/>
              <a:t> </a:t>
            </a:r>
            <a:endParaRPr lang="en-US" sz="1200" dirty="0"/>
          </a:p>
          <a:p>
            <a:pPr marL="0" indent="0" algn="ctr">
              <a:buNone/>
            </a:pPr>
            <a:r>
              <a:rPr lang="en-US" sz="3500" dirty="0" smtClean="0">
                <a:solidFill>
                  <a:schemeClr val="accent5">
                    <a:lumMod val="20000"/>
                    <a:lumOff val="80000"/>
                  </a:schemeClr>
                </a:solidFill>
              </a:rPr>
              <a:t>Nationalism</a:t>
            </a:r>
          </a:p>
          <a:p>
            <a:pPr marL="0" indent="0" algn="ctr">
              <a:buNone/>
            </a:pPr>
            <a:r>
              <a:rPr lang="en-US" sz="3500" dirty="0" smtClean="0">
                <a:solidFill>
                  <a:schemeClr val="accent5">
                    <a:lumMod val="20000"/>
                    <a:lumOff val="80000"/>
                  </a:schemeClr>
                </a:solidFill>
              </a:rPr>
              <a:t>Anti-Marxism</a:t>
            </a:r>
          </a:p>
          <a:p>
            <a:pPr marL="0" indent="0" algn="ctr">
              <a:buNone/>
            </a:pPr>
            <a:r>
              <a:rPr lang="en-US" sz="3500" dirty="0" smtClean="0">
                <a:solidFill>
                  <a:schemeClr val="accent5">
                    <a:lumMod val="20000"/>
                    <a:lumOff val="80000"/>
                  </a:schemeClr>
                </a:solidFill>
              </a:rPr>
              <a:t>Anti-Capitalism</a:t>
            </a:r>
          </a:p>
          <a:p>
            <a:pPr marL="0" indent="0" algn="ctr">
              <a:buNone/>
            </a:pPr>
            <a:r>
              <a:rPr lang="en-US" sz="3500" dirty="0" smtClean="0">
                <a:solidFill>
                  <a:schemeClr val="accent5">
                    <a:lumMod val="20000"/>
                    <a:lumOff val="80000"/>
                  </a:schemeClr>
                </a:solidFill>
              </a:rPr>
              <a:t>Anti-Semitism</a:t>
            </a:r>
            <a:endParaRPr lang="en-US" sz="3500" dirty="0">
              <a:solidFill>
                <a:schemeClr val="accent5">
                  <a:lumMod val="20000"/>
                  <a:lumOff val="80000"/>
                </a:schemeClr>
              </a:solidFill>
            </a:endParaRPr>
          </a:p>
        </p:txBody>
      </p:sp>
      <p:pic>
        <p:nvPicPr>
          <p:cNvPr id="4" name="Picture 2"/>
          <p:cNvPicPr>
            <a:picLocks noChangeAspect="1" noChangeArrowheads="1"/>
          </p:cNvPicPr>
          <p:nvPr/>
        </p:nvPicPr>
        <p:blipFill>
          <a:blip r:embed="rId2" cstate="print"/>
          <a:srcRect/>
          <a:stretch>
            <a:fillRect/>
          </a:stretch>
        </p:blipFill>
        <p:spPr bwMode="auto">
          <a:xfrm>
            <a:off x="541361" y="2583078"/>
            <a:ext cx="3790426" cy="3790426"/>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637428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1118"/>
            <a:ext cx="9144000" cy="1046459"/>
          </a:xfrm>
        </p:spPr>
        <p:txBody>
          <a:bodyPr>
            <a:noAutofit/>
          </a:bodyPr>
          <a:lstStyle/>
          <a:p>
            <a:r>
              <a:rPr lang="en-US" sz="7200" dirty="0" smtClean="0">
                <a:effectLst>
                  <a:outerShdw blurRad="38100" dist="38100" dir="2700000" algn="tl">
                    <a:srgbClr val="000000">
                      <a:alpha val="43137"/>
                    </a:srgbClr>
                  </a:outerShdw>
                </a:effectLst>
              </a:rPr>
              <a:t>Logo Designed by Hitler</a:t>
            </a:r>
            <a:endParaRPr lang="en-US" sz="7200" dirty="0">
              <a:effectLst>
                <a:outerShdw blurRad="38100" dist="38100" dir="2700000" algn="tl">
                  <a:srgbClr val="000000">
                    <a:alpha val="43137"/>
                  </a:srgbClr>
                </a:outerShdw>
              </a:effectLst>
            </a:endParaRPr>
          </a:p>
        </p:txBody>
      </p:sp>
      <p:pic>
        <p:nvPicPr>
          <p:cNvPr id="7170" name="Picture 2" descr="https://upload.wikimedia.org/wikipedia/commons/thumb/9/99/Flag_of_German_Reich_%281935%E2%80%931945%29.svg/1000px-Flag_of_German_Reich_%281935%E2%80%931945%29.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449" y="1880666"/>
            <a:ext cx="7415282" cy="444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119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upload.wikimedia.org/wikipedia/commons/thumb/9/99/Flag_of_German_Reich_%281935%E2%80%931945%29.svg/1000px-Flag_of_German_Reich_%281935%E2%80%931945%29.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449" y="1880666"/>
            <a:ext cx="7415282" cy="44491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3300" y="198357"/>
            <a:ext cx="8864221" cy="1477328"/>
          </a:xfrm>
          <a:prstGeom prst="rect">
            <a:avLst/>
          </a:prstGeom>
        </p:spPr>
        <p:txBody>
          <a:bodyPr wrap="square">
            <a:spAutoFit/>
          </a:bodyPr>
          <a:lstStyle/>
          <a:p>
            <a:pPr marL="177800" indent="-177800"/>
            <a:r>
              <a:rPr lang="en-US" b="1" dirty="0"/>
              <a:t> "I myself, meanwhile, after innumerable attempts, had laid down a final form; a flag with a red background, a white disk, and a black swastika in the middle. After long trials I also found a definite proportion between the size of the flag and the size of the white disk, as well as the shape and thickness of the swastika."</a:t>
            </a:r>
          </a:p>
        </p:txBody>
      </p:sp>
    </p:spTree>
    <p:extLst>
      <p:ext uri="{BB962C8B-B14F-4D97-AF65-F5344CB8AC3E}">
        <p14:creationId xmlns:p14="http://schemas.microsoft.com/office/powerpoint/2010/main" val="2626105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 b="100000" l="0" r="100000">
                        <a14:foregroundMark x1="83113" y1="52667" x2="88391" y2="67500"/>
                        <a14:foregroundMark x1="66491" y1="15500" x2="61478" y2="25667"/>
                        <a14:foregroundMark x1="40897" y1="8833" x2="50660" y2="11667"/>
                        <a14:foregroundMark x1="51187" y1="3167" x2="63061" y2="4167"/>
                        <a14:foregroundMark x1="66491" y1="8667" x2="68338" y2="16167"/>
                        <a14:foregroundMark x1="65435" y1="5167" x2="68074" y2="7333"/>
                        <a14:backgroundMark x1="5805" y1="37667" x2="5277" y2="87333"/>
                      </a14:backgroundRemoval>
                    </a14:imgEffect>
                  </a14:imgLayer>
                </a14:imgProps>
              </a:ext>
            </a:extLst>
          </a:blip>
          <a:srcRect/>
          <a:stretch>
            <a:fillRect/>
          </a:stretch>
        </p:blipFill>
        <p:spPr bwMode="auto">
          <a:xfrm>
            <a:off x="1" y="765123"/>
            <a:ext cx="3848668" cy="6092877"/>
          </a:xfrm>
          <a:prstGeom prst="rect">
            <a:avLst/>
          </a:prstGeom>
          <a:noFill/>
          <a:ln w="9525">
            <a:noFill/>
            <a:miter lim="800000"/>
            <a:headEnd/>
            <a:tailEnd/>
          </a:ln>
        </p:spPr>
      </p:pic>
      <p:sp>
        <p:nvSpPr>
          <p:cNvPr id="2" name="Title 1"/>
          <p:cNvSpPr>
            <a:spLocks noGrp="1"/>
          </p:cNvSpPr>
          <p:nvPr>
            <p:ph type="title"/>
          </p:nvPr>
        </p:nvSpPr>
        <p:spPr>
          <a:xfrm>
            <a:off x="2947916" y="1025278"/>
            <a:ext cx="6196084" cy="1143000"/>
          </a:xfrm>
        </p:spPr>
        <p:txBody>
          <a:bodyPr>
            <a:noAutofit/>
          </a:bodyPr>
          <a:lstStyle/>
          <a:p>
            <a:pPr>
              <a:lnSpc>
                <a:spcPct val="90000"/>
              </a:lnSpc>
            </a:pPr>
            <a:r>
              <a:rPr lang="en-US" sz="9600" dirty="0" smtClean="0">
                <a:solidFill>
                  <a:schemeClr val="tx1">
                    <a:lumMod val="95000"/>
                  </a:schemeClr>
                </a:solidFill>
                <a:effectLst>
                  <a:outerShdw blurRad="38100" dist="38100" dir="2700000" algn="tl">
                    <a:srgbClr val="000000">
                      <a:alpha val="43137"/>
                    </a:srgbClr>
                  </a:outerShdw>
                </a:effectLst>
              </a:rPr>
              <a:t>Questions</a:t>
            </a:r>
            <a:endParaRPr lang="en-US" sz="13800" dirty="0">
              <a:solidFill>
                <a:schemeClr val="tx1">
                  <a:lumMod val="9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326340" y="2729551"/>
            <a:ext cx="4339987" cy="3548417"/>
          </a:xfrm>
        </p:spPr>
        <p:txBody>
          <a:bodyPr>
            <a:normAutofit lnSpcReduction="10000"/>
          </a:bodyPr>
          <a:lstStyle/>
          <a:p>
            <a:pPr marL="514350" indent="-514350">
              <a:spcBef>
                <a:spcPts val="0"/>
              </a:spcBef>
              <a:spcAft>
                <a:spcPts val="1800"/>
              </a:spcAft>
              <a:buFont typeface="+mj-lt"/>
              <a:buAutoNum type="arabicPeriod"/>
            </a:pPr>
            <a:r>
              <a:rPr lang="en-US" dirty="0" smtClean="0"/>
              <a:t>How did Hitler come to power in Germany?</a:t>
            </a:r>
          </a:p>
          <a:p>
            <a:pPr marL="514350" indent="-514350">
              <a:spcBef>
                <a:spcPts val="0"/>
              </a:spcBef>
              <a:spcAft>
                <a:spcPts val="1800"/>
              </a:spcAft>
              <a:buFont typeface="+mj-lt"/>
              <a:buAutoNum type="arabicPeriod"/>
            </a:pPr>
            <a:r>
              <a:rPr lang="en-US" dirty="0" smtClean="0"/>
              <a:t>What influenced the development of Hitler’s political ideology?</a:t>
            </a:r>
            <a:endParaRPr lang="en-US"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40" r="84839" b="34812"/>
          <a:stretch/>
        </p:blipFill>
        <p:spPr bwMode="auto">
          <a:xfrm>
            <a:off x="4285396" y="2604093"/>
            <a:ext cx="573207" cy="2431931"/>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971822" y="422797"/>
            <a:ext cx="2329484" cy="646331"/>
          </a:xfrm>
          <a:prstGeom prst="rect">
            <a:avLst/>
          </a:prstGeom>
        </p:spPr>
        <p:txBody>
          <a:bodyPr wrap="none">
            <a:spAutoFit/>
          </a:bodyPr>
          <a:lstStyle/>
          <a:p>
            <a:r>
              <a:rPr lang="en-US" sz="3600" b="1" dirty="0" smtClean="0">
                <a:effectLst>
                  <a:outerShdw blurRad="38100" dist="38100" dir="2700000" algn="tl">
                    <a:srgbClr val="000000">
                      <a:alpha val="43137"/>
                    </a:srgbClr>
                  </a:outerShdw>
                </a:effectLst>
              </a:rPr>
              <a:t>Essential</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88223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1374"/>
            <a:ext cx="9144000" cy="1143000"/>
          </a:xfrm>
        </p:spPr>
        <p:txBody>
          <a:bodyPr>
            <a:noAutofit/>
          </a:bodyPr>
          <a:lstStyle/>
          <a:p>
            <a:r>
              <a:rPr lang="en-US" sz="13800" dirty="0" smtClean="0">
                <a:effectLst>
                  <a:outerShdw blurRad="38100" dist="38100" dir="2700000" algn="tl">
                    <a:srgbClr val="000000">
                      <a:alpha val="43137"/>
                    </a:srgbClr>
                  </a:outerShdw>
                </a:effectLst>
              </a:rPr>
              <a:t>THROWBACK</a:t>
            </a:r>
            <a:endParaRPr lang="en-US" sz="13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46160" y="5160504"/>
            <a:ext cx="3428998" cy="620973"/>
          </a:xfrm>
        </p:spPr>
        <p:txBody>
          <a:bodyPr>
            <a:normAutofit/>
          </a:bodyPr>
          <a:lstStyle/>
          <a:p>
            <a:pPr marL="0" indent="0" algn="ctr">
              <a:buNone/>
            </a:pPr>
            <a:r>
              <a:rPr lang="en-US" sz="2800" b="1" dirty="0" smtClean="0">
                <a:effectLst>
                  <a:outerShdw blurRad="38100" dist="38100" dir="2700000" algn="tl">
                    <a:srgbClr val="000000">
                      <a:alpha val="43137"/>
                    </a:srgbClr>
                  </a:outerShdw>
                </a:effectLst>
              </a:rPr>
              <a:t>German Empire</a:t>
            </a:r>
            <a:endParaRPr lang="en-US" sz="2800" b="1" dirty="0">
              <a:effectLst>
                <a:outerShdw blurRad="38100" dist="38100" dir="2700000" algn="tl">
                  <a:srgbClr val="000000">
                    <a:alpha val="43137"/>
                  </a:srgbClr>
                </a:outerShdw>
              </a:effectLst>
            </a:endParaRPr>
          </a:p>
        </p:txBody>
      </p:sp>
      <p:pic>
        <p:nvPicPr>
          <p:cNvPr id="9218" name="Picture 2" descr="https://upload.wikimedia.org/wikipedia/commons/thumb/e/ec/Flag_of_the_German_Empire.svg/1200px-Flag_of_the_German_Empir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159" y="2756849"/>
            <a:ext cx="3428999" cy="2286000"/>
          </a:xfrm>
          <a:prstGeom prst="rect">
            <a:avLst/>
          </a:prstGeom>
          <a:noFill/>
          <a:effectLst>
            <a:glow rad="101600">
              <a:schemeClr val="tx1">
                <a:alpha val="60000"/>
              </a:schemeClr>
            </a:glow>
          </a:effectLst>
          <a:extLst>
            <a:ext uri="{909E8E84-426E-40DD-AFC4-6F175D3DCCD1}">
              <a14:hiddenFill xmlns:a14="http://schemas.microsoft.com/office/drawing/2010/main">
                <a:solidFill>
                  <a:srgbClr val="FFFFFF"/>
                </a:solidFill>
              </a14:hiddenFill>
            </a:ext>
          </a:extLst>
        </p:spPr>
      </p:pic>
      <p:pic>
        <p:nvPicPr>
          <p:cNvPr id="9220" name="Picture 4" descr="https://upload.wikimedia.org/wikipedia/commons/thumb/8/86/Flag_of_Germany_%283-2_aspect_ratio%29.svg/900px-Flag_of_Germany_%283-2_aspect_ratio%29.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8370" y="2756849"/>
            <a:ext cx="3428999" cy="2285999"/>
          </a:xfrm>
          <a:prstGeom prst="rect">
            <a:avLst/>
          </a:prstGeom>
          <a:noFill/>
          <a:effectLst>
            <a:glow rad="101600">
              <a:schemeClr val="tx1">
                <a:alpha val="60000"/>
              </a:schemeClr>
            </a:glow>
          </a:effectLst>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848370" y="5160504"/>
            <a:ext cx="3428998" cy="6209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smtClean="0">
                <a:effectLst>
                  <a:outerShdw blurRad="38100" dist="38100" dir="2700000" algn="tl">
                    <a:srgbClr val="000000">
                      <a:alpha val="43137"/>
                    </a:srgbClr>
                  </a:outerShdw>
                </a:effectLst>
              </a:rPr>
              <a:t>Weimar Republic</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4169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upload.wikimedia.org/wikipedia/commons/thumb/9/99/Flag_of_German_Reich_%281935%E2%80%931945%29.svg/1000px-Flag_of_German_Reich_%281935%E2%80%931945%29.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449" y="1880666"/>
            <a:ext cx="7415282" cy="444917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0" y="342878"/>
            <a:ext cx="9144000" cy="1143000"/>
          </a:xfrm>
        </p:spPr>
        <p:txBody>
          <a:bodyPr>
            <a:noAutofit/>
          </a:bodyPr>
          <a:lstStyle/>
          <a:p>
            <a:r>
              <a:rPr lang="en-US" sz="13800" dirty="0" smtClean="0">
                <a:effectLst>
                  <a:outerShdw blurRad="38100" dist="38100" dir="2700000" algn="tl">
                    <a:srgbClr val="000000">
                      <a:alpha val="43137"/>
                    </a:srgbClr>
                  </a:outerShdw>
                </a:effectLst>
              </a:rPr>
              <a:t>symbolism</a:t>
            </a:r>
            <a:endParaRPr lang="en-US" sz="13800" dirty="0">
              <a:effectLst>
                <a:outerShdw blurRad="38100" dist="38100" dir="2700000" algn="tl">
                  <a:srgbClr val="000000">
                    <a:alpha val="43137"/>
                  </a:srgbClr>
                </a:outerShdw>
              </a:effectLst>
            </a:endParaRPr>
          </a:p>
        </p:txBody>
      </p:sp>
      <p:sp>
        <p:nvSpPr>
          <p:cNvPr id="2" name="TextBox 1"/>
          <p:cNvSpPr txBox="1"/>
          <p:nvPr/>
        </p:nvSpPr>
        <p:spPr>
          <a:xfrm>
            <a:off x="6045958" y="2374711"/>
            <a:ext cx="2579427"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600" b="1" dirty="0" smtClean="0"/>
              <a:t>Socialism</a:t>
            </a:r>
            <a:endParaRPr lang="en-US" sz="3600" b="1" dirty="0"/>
          </a:p>
        </p:txBody>
      </p:sp>
      <p:sp>
        <p:nvSpPr>
          <p:cNvPr id="6" name="TextBox 5"/>
          <p:cNvSpPr txBox="1"/>
          <p:nvPr/>
        </p:nvSpPr>
        <p:spPr>
          <a:xfrm>
            <a:off x="327529" y="5188426"/>
            <a:ext cx="330276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smtClean="0"/>
              <a:t>Nationalism</a:t>
            </a:r>
            <a:endParaRPr lang="en-US" sz="3600" b="1" dirty="0"/>
          </a:p>
        </p:txBody>
      </p:sp>
      <p:sp>
        <p:nvSpPr>
          <p:cNvPr id="7" name="TextBox 6"/>
          <p:cNvSpPr txBox="1"/>
          <p:nvPr/>
        </p:nvSpPr>
        <p:spPr>
          <a:xfrm>
            <a:off x="4585647" y="4505429"/>
            <a:ext cx="3302766"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effectLst>
                  <a:outerShdw blurRad="38100" dist="38100" dir="2700000" algn="tl">
                    <a:srgbClr val="000000">
                      <a:alpha val="43137"/>
                    </a:srgbClr>
                  </a:outerShdw>
                </a:effectLst>
              </a:rPr>
              <a:t>Aryan Race</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196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upload.wikimedia.org/wikipedia/commons/3/39/Bundesarchiv_Bild_102-10460%2C_Adolf_Hitler%2C_Rednerposen.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74270" y="1"/>
            <a:ext cx="879230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7296" y="300247"/>
            <a:ext cx="2568930" cy="1282889"/>
          </a:xfrm>
          <a:noFill/>
        </p:spPr>
        <p:txBody>
          <a:bodyPr>
            <a:normAutofit/>
          </a:bodyPr>
          <a:lstStyle/>
          <a:p>
            <a:pPr marL="0" indent="0" algn="ctr">
              <a:buNone/>
            </a:pPr>
            <a:r>
              <a:rPr lang="en-US" sz="4400" b="1" dirty="0" smtClean="0">
                <a:effectLst>
                  <a:outerShdw blurRad="38100" dist="38100" dir="2700000" algn="tl">
                    <a:srgbClr val="000000">
                      <a:alpha val="43137"/>
                    </a:srgbClr>
                  </a:outerShdw>
                </a:effectLst>
              </a:rPr>
              <a:t>Public</a:t>
            </a:r>
            <a:r>
              <a:rPr lang="en-US" b="1" dirty="0" smtClean="0">
                <a:effectLst>
                  <a:outerShdw blurRad="38100" dist="38100" dir="2700000" algn="tl">
                    <a:srgbClr val="000000">
                      <a:alpha val="43137"/>
                    </a:srgbClr>
                  </a:outerShdw>
                </a:effectLst>
              </a:rPr>
              <a:t> Speaker</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2704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1246"/>
            <a:ext cx="9144000" cy="1143000"/>
          </a:xfrm>
        </p:spPr>
        <p:txBody>
          <a:bodyPr>
            <a:noAutofit/>
          </a:bodyPr>
          <a:lstStyle/>
          <a:p>
            <a:r>
              <a:rPr lang="en-US" sz="11500" dirty="0" smtClean="0">
                <a:effectLst>
                  <a:outerShdw blurRad="38100" dist="38100" dir="2700000" algn="tl">
                    <a:srgbClr val="000000">
                      <a:alpha val="43137"/>
                    </a:srgbClr>
                  </a:outerShdw>
                </a:effectLst>
              </a:rPr>
              <a:t>PARTY LEADER</a:t>
            </a:r>
            <a:endParaRPr lang="en-US" sz="115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44704" y="2603670"/>
            <a:ext cx="3874082" cy="2729552"/>
          </a:xfrm>
        </p:spPr>
        <p:txBody>
          <a:bodyPr>
            <a:normAutofit fontScale="92500"/>
          </a:bodyPr>
          <a:lstStyle/>
          <a:p>
            <a:pPr marL="0" indent="0">
              <a:buNone/>
            </a:pPr>
            <a:r>
              <a:rPr lang="en-US" sz="4000" b="1" dirty="0" smtClean="0">
                <a:effectLst>
                  <a:outerShdw blurRad="38100" dist="38100" dir="2700000" algn="tl">
                    <a:srgbClr val="000000">
                      <a:alpha val="43137"/>
                    </a:srgbClr>
                  </a:outerShdw>
                </a:effectLst>
              </a:rPr>
              <a:t>In 1921, Hitler was elected leader of the Nazi Party.</a:t>
            </a:r>
            <a:endParaRPr lang="en-US" sz="4000" b="1" dirty="0">
              <a:effectLst>
                <a:outerShdw blurRad="38100" dist="38100" dir="2700000" algn="tl">
                  <a:srgbClr val="000000">
                    <a:alpha val="43137"/>
                  </a:srgbClr>
                </a:outerShdw>
              </a:effectLst>
            </a:endParaRPr>
          </a:p>
        </p:txBody>
      </p:sp>
      <p:pic>
        <p:nvPicPr>
          <p:cNvPr id="4" name="Picture 2" descr="https://upload.wikimedia.org/wikipedia/commons/6/66/Adolf_Hitler-19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863" y="2060810"/>
            <a:ext cx="2776902" cy="4012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752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46849" y="488734"/>
            <a:ext cx="6653044" cy="1466193"/>
          </a:xfrm>
        </p:spPr>
        <p:txBody>
          <a:bodyPr>
            <a:noAutofit/>
          </a:bodyPr>
          <a:lstStyle/>
          <a:p>
            <a:pPr algn="l" eaLnBrk="1" hangingPunct="1">
              <a:defRPr/>
            </a:pPr>
            <a:r>
              <a:rPr lang="en-US" sz="9600" dirty="0" smtClean="0">
                <a:effectLst>
                  <a:outerShdw blurRad="38100" dist="38100" dir="2700000" algn="tl">
                    <a:srgbClr val="000000">
                      <a:alpha val="43137"/>
                    </a:srgbClr>
                  </a:outerShdw>
                </a:effectLst>
              </a:rPr>
              <a:t>Key Events</a:t>
            </a:r>
            <a:endParaRPr lang="en-US" sz="9600" dirty="0" smtClean="0">
              <a:effectLst>
                <a:outerShdw blurRad="38100" dist="38100" dir="2700000" algn="tl">
                  <a:srgbClr val="000000">
                    <a:alpha val="43137"/>
                  </a:srgbClr>
                </a:outerShdw>
              </a:effectLst>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3530377287"/>
              </p:ext>
            </p:extLst>
          </p:nvPr>
        </p:nvGraphicFramePr>
        <p:xfrm>
          <a:off x="997465" y="2903912"/>
          <a:ext cx="7267903" cy="2743200"/>
        </p:xfrm>
        <a:graphic>
          <a:graphicData uri="http://schemas.openxmlformats.org/drawingml/2006/table">
            <a:tbl>
              <a:tblPr firstRow="1" bandRow="1">
                <a:tableStyleId>{BC89EF96-8CEA-46FF-86C4-4CE0E7609802}</a:tableStyleId>
              </a:tblPr>
              <a:tblGrid>
                <a:gridCol w="2095618"/>
                <a:gridCol w="5172285"/>
              </a:tblGrid>
              <a:tr h="573033">
                <a:tc>
                  <a:txBody>
                    <a:bodyPr/>
                    <a:lstStyle/>
                    <a:p>
                      <a:pPr algn="ctr"/>
                      <a:r>
                        <a:rPr lang="en-US" sz="5400" b="0" dirty="0" smtClean="0">
                          <a:effectLst>
                            <a:outerShdw blurRad="38100" dist="38100" dir="2700000" algn="tl">
                              <a:srgbClr val="000000">
                                <a:alpha val="43137"/>
                              </a:srgbClr>
                            </a:outerShdw>
                          </a:effectLst>
                          <a:latin typeface="+mj-lt"/>
                        </a:rPr>
                        <a:t>1923</a:t>
                      </a:r>
                      <a:endParaRPr lang="en-US" sz="5400" b="0" dirty="0">
                        <a:effectLst>
                          <a:outerShdw blurRad="38100" dist="38100" dir="2700000" algn="tl">
                            <a:srgbClr val="000000">
                              <a:alpha val="43137"/>
                            </a:srgbClr>
                          </a:outerShdw>
                        </a:effectLst>
                        <a:latin typeface="+mj-lt"/>
                      </a:endParaRPr>
                    </a:p>
                  </a:txBody>
                  <a:tcPr/>
                </a:tc>
                <a:tc>
                  <a:txBody>
                    <a:bodyPr/>
                    <a:lstStyle/>
                    <a:p>
                      <a:r>
                        <a:rPr lang="en-US" sz="3200" b="1" dirty="0" smtClean="0"/>
                        <a:t>Beer Hall Putsch</a:t>
                      </a:r>
                      <a:endParaRPr lang="en-US" sz="3200" b="1" dirty="0"/>
                    </a:p>
                  </a:txBody>
                  <a:tcPr anchor="ctr"/>
                </a:tc>
              </a:tr>
              <a:tr h="573033">
                <a:tc>
                  <a:txBody>
                    <a:bodyPr/>
                    <a:lstStyle/>
                    <a:p>
                      <a:pPr algn="ctr"/>
                      <a:r>
                        <a:rPr lang="en-US" sz="5400" b="0" dirty="0" smtClean="0">
                          <a:effectLst>
                            <a:outerShdw blurRad="38100" dist="38100" dir="2700000" algn="tl">
                              <a:srgbClr val="000000">
                                <a:alpha val="43137"/>
                              </a:srgbClr>
                            </a:outerShdw>
                          </a:effectLst>
                          <a:latin typeface="+mj-lt"/>
                        </a:rPr>
                        <a:t>1924</a:t>
                      </a:r>
                      <a:endParaRPr lang="en-US" sz="5400" b="0" dirty="0">
                        <a:effectLst>
                          <a:outerShdw blurRad="38100" dist="38100" dir="2700000" algn="tl">
                            <a:srgbClr val="000000">
                              <a:alpha val="43137"/>
                            </a:srgbClr>
                          </a:outerShdw>
                        </a:effectLst>
                        <a:latin typeface="+mj-lt"/>
                      </a:endParaRPr>
                    </a:p>
                  </a:txBody>
                  <a:tcPr/>
                </a:tc>
                <a:tc>
                  <a:txBody>
                    <a:bodyPr/>
                    <a:lstStyle/>
                    <a:p>
                      <a:r>
                        <a:rPr lang="en-US" sz="3200" b="1" dirty="0" smtClean="0"/>
                        <a:t>Hitler in Prison</a:t>
                      </a:r>
                      <a:endParaRPr lang="en-US" sz="3200" b="1" dirty="0"/>
                    </a:p>
                  </a:txBody>
                  <a:tcPr anchor="ctr"/>
                </a:tc>
              </a:tr>
              <a:tr h="573033">
                <a:tc>
                  <a:txBody>
                    <a:bodyPr/>
                    <a:lstStyle/>
                    <a:p>
                      <a:pPr algn="ctr"/>
                      <a:r>
                        <a:rPr lang="en-US" sz="5400" b="0" dirty="0" smtClean="0">
                          <a:effectLst>
                            <a:outerShdw blurRad="38100" dist="38100" dir="2700000" algn="tl">
                              <a:srgbClr val="000000">
                                <a:alpha val="43137"/>
                              </a:srgbClr>
                            </a:outerShdw>
                          </a:effectLst>
                          <a:latin typeface="+mj-lt"/>
                        </a:rPr>
                        <a:t>1925</a:t>
                      </a:r>
                      <a:endParaRPr lang="en-US" sz="5400" b="0" dirty="0">
                        <a:effectLst>
                          <a:outerShdw blurRad="38100" dist="38100" dir="2700000" algn="tl">
                            <a:srgbClr val="000000">
                              <a:alpha val="43137"/>
                            </a:srgbClr>
                          </a:outerShdw>
                        </a:effectLst>
                        <a:latin typeface="+mj-lt"/>
                      </a:endParaRPr>
                    </a:p>
                  </a:txBody>
                  <a:tcPr/>
                </a:tc>
                <a:tc>
                  <a:txBody>
                    <a:bodyPr/>
                    <a:lstStyle/>
                    <a:p>
                      <a:r>
                        <a:rPr lang="en-US" sz="3200" b="1" i="1" dirty="0" smtClean="0"/>
                        <a:t>Mein </a:t>
                      </a:r>
                      <a:r>
                        <a:rPr lang="en-US" sz="3200" b="1" i="1" dirty="0" err="1" smtClean="0"/>
                        <a:t>Kampf</a:t>
                      </a:r>
                      <a:r>
                        <a:rPr lang="en-US" sz="3200" b="1" i="1" dirty="0" smtClean="0"/>
                        <a:t>  </a:t>
                      </a:r>
                      <a:r>
                        <a:rPr lang="en-US" sz="3200" b="1" i="0" dirty="0" smtClean="0"/>
                        <a:t>Published</a:t>
                      </a:r>
                      <a:endParaRPr lang="en-US" sz="3200" b="1" i="1" dirty="0"/>
                    </a:p>
                  </a:txBody>
                  <a:tcPr anchor="ctr"/>
                </a:tc>
              </a:tr>
            </a:tbl>
          </a:graphicData>
        </a:graphic>
      </p:graphicFrame>
      <p:pic>
        <p:nvPicPr>
          <p:cNvPr id="6" name="Picture 5" descr="Reichsadler.png"/>
          <p:cNvPicPr>
            <a:picLocks noChangeAspect="1"/>
          </p:cNvPicPr>
          <p:nvPr/>
        </p:nvPicPr>
        <p:blipFill>
          <a:blip r:embed="rId2" cstate="print">
            <a:lum bright="70000" contrast="-70000"/>
          </a:blip>
          <a:stretch>
            <a:fillRect/>
          </a:stretch>
        </p:blipFill>
        <p:spPr>
          <a:xfrm>
            <a:off x="5948364" y="646397"/>
            <a:ext cx="2788247" cy="1817936"/>
          </a:xfrm>
          <a:prstGeom prst="rect">
            <a:avLst/>
          </a:prstGeom>
        </p:spPr>
      </p:pic>
      <p:sp>
        <p:nvSpPr>
          <p:cNvPr id="3" name="Rectangle 2"/>
          <p:cNvSpPr/>
          <p:nvPr/>
        </p:nvSpPr>
        <p:spPr>
          <a:xfrm>
            <a:off x="806637" y="1879558"/>
            <a:ext cx="1680268" cy="584775"/>
          </a:xfrm>
          <a:prstGeom prst="rect">
            <a:avLst/>
          </a:prstGeom>
        </p:spPr>
        <p:txBody>
          <a:bodyPr wrap="none">
            <a:spAutoFit/>
          </a:bodyPr>
          <a:lstStyle/>
          <a:p>
            <a:r>
              <a:rPr lang="en-US" sz="3200" b="1" dirty="0">
                <a:effectLst>
                  <a:outerShdw blurRad="38100" dist="38100" dir="2700000" algn="tl">
                    <a:srgbClr val="000000">
                      <a:alpha val="43137"/>
                    </a:srgbClr>
                  </a:outerShdw>
                </a:effectLst>
              </a:rPr>
              <a:t>(1920s)</a:t>
            </a:r>
            <a:endParaRPr lang="en-US" sz="3200" b="1" dirty="0"/>
          </a:p>
        </p:txBody>
      </p:sp>
    </p:spTree>
    <p:extLst>
      <p:ext uri="{BB962C8B-B14F-4D97-AF65-F5344CB8AC3E}">
        <p14:creationId xmlns:p14="http://schemas.microsoft.com/office/powerpoint/2010/main" val="346835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le:Bundesarchiv Bild 119-1486, Hitler-Putsch, München, Marienplatz.jpg"/>
          <p:cNvPicPr>
            <a:picLocks noChangeAspect="1" noChangeArrowheads="1"/>
          </p:cNvPicPr>
          <p:nvPr/>
        </p:nvPicPr>
        <p:blipFill rotWithShape="1">
          <a:blip r:embed="rId2">
            <a:extLst>
              <a:ext uri="{28A0092B-C50C-407E-A947-70E740481C1C}">
                <a14:useLocalDpi xmlns:a14="http://schemas.microsoft.com/office/drawing/2010/main" val="0"/>
              </a:ext>
            </a:extLst>
          </a:blip>
          <a:srcRect l="25000" t="721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4955"/>
            <a:ext cx="9144000" cy="1858433"/>
          </a:xfrm>
        </p:spPr>
        <p:txBody>
          <a:bodyPr anchor="ctr">
            <a:noAutofit/>
          </a:bodyPr>
          <a:lstStyle/>
          <a:p>
            <a:r>
              <a:rPr lang="en-US" sz="9600" b="1" dirty="0">
                <a:ln w="28575">
                  <a:solidFill>
                    <a:schemeClr val="tx1"/>
                  </a:solidFill>
                </a:ln>
                <a:solidFill>
                  <a:schemeClr val="bg1"/>
                </a:solidFill>
                <a:effectLst>
                  <a:outerShdw blurRad="38100" dist="38100" dir="2700000" algn="tl">
                    <a:srgbClr val="000000">
                      <a:alpha val="43137"/>
                    </a:srgbClr>
                  </a:outerShdw>
                </a:effectLst>
                <a:latin typeface="FTY SKORZHEN NCV" pitchFamily="2" charset="0"/>
                <a:ea typeface="+mn-ea"/>
                <a:cs typeface="+mn-cs"/>
              </a:rPr>
              <a:t>BEER</a:t>
            </a:r>
            <a:r>
              <a:rPr lang="en-US" sz="13800" dirty="0">
                <a:ln w="28575">
                  <a:solidFill>
                    <a:schemeClr val="tx1"/>
                  </a:solidFill>
                </a:ln>
                <a:solidFill>
                  <a:schemeClr val="bg1"/>
                </a:solidFill>
              </a:rPr>
              <a:t> </a:t>
            </a:r>
            <a:r>
              <a:rPr lang="en-US" sz="9600" b="1" dirty="0">
                <a:ln w="28575">
                  <a:solidFill>
                    <a:schemeClr val="tx1"/>
                  </a:solidFill>
                </a:ln>
                <a:solidFill>
                  <a:schemeClr val="bg1"/>
                </a:solidFill>
                <a:effectLst>
                  <a:outerShdw blurRad="38100" dist="38100" dir="2700000" algn="tl">
                    <a:srgbClr val="000000">
                      <a:alpha val="43137"/>
                    </a:srgbClr>
                  </a:outerShdw>
                </a:effectLst>
                <a:latin typeface="FTY SKORZHEN NCV" pitchFamily="2" charset="0"/>
                <a:ea typeface="+mn-ea"/>
                <a:cs typeface="+mn-cs"/>
              </a:rPr>
              <a:t>HALL PUTSCH</a:t>
            </a:r>
          </a:p>
        </p:txBody>
      </p:sp>
      <p:sp>
        <p:nvSpPr>
          <p:cNvPr id="3" name="Content Placeholder 2"/>
          <p:cNvSpPr>
            <a:spLocks noGrp="1"/>
          </p:cNvSpPr>
          <p:nvPr>
            <p:ph idx="1"/>
          </p:nvPr>
        </p:nvSpPr>
        <p:spPr>
          <a:xfrm>
            <a:off x="1207169" y="1990451"/>
            <a:ext cx="2803357" cy="1438549"/>
          </a:xfrm>
        </p:spPr>
        <p:txBody>
          <a:bodyPr>
            <a:noAutofit/>
          </a:bodyPr>
          <a:lstStyle/>
          <a:p>
            <a:pPr marL="0" indent="0" algn="ctr">
              <a:buNone/>
            </a:pPr>
            <a:r>
              <a:rPr lang="en-US" sz="9600" b="1" dirty="0">
                <a:ln w="28575">
                  <a:solidFill>
                    <a:schemeClr val="bg2"/>
                  </a:solidFill>
                </a:ln>
                <a:effectLst>
                  <a:outerShdw blurRad="38100" dist="38100" dir="2700000" algn="tl">
                    <a:srgbClr val="000000">
                      <a:alpha val="43137"/>
                    </a:srgbClr>
                  </a:outerShdw>
                </a:effectLst>
                <a:latin typeface="FTY SKORZHEN NCV" pitchFamily="2" charset="0"/>
              </a:rPr>
              <a:t>1923</a:t>
            </a:r>
          </a:p>
        </p:txBody>
      </p:sp>
      <p:sp>
        <p:nvSpPr>
          <p:cNvPr id="5" name="TextBox 4"/>
          <p:cNvSpPr txBox="1"/>
          <p:nvPr/>
        </p:nvSpPr>
        <p:spPr>
          <a:xfrm>
            <a:off x="152400" y="5635832"/>
            <a:ext cx="2667000" cy="311621"/>
          </a:xfrm>
          <a:prstGeom prst="rect">
            <a:avLst/>
          </a:prstGeom>
          <a:noFill/>
        </p:spPr>
        <p:txBody>
          <a:bodyPr wrap="square" lIns="91424" tIns="45712" rIns="91424" bIns="45712" rtlCol="0">
            <a:spAutoFit/>
          </a:bodyPr>
          <a:lstStyle/>
          <a:p>
            <a:pPr defTabSz="914220"/>
            <a:r>
              <a:rPr lang="en-US" sz="1400" dirty="0">
                <a:solidFill>
                  <a:prstClr val="white"/>
                </a:solidFill>
                <a:effectLst>
                  <a:outerShdw blurRad="38100" dist="38100" dir="2700000" algn="tl">
                    <a:srgbClr val="000000">
                      <a:alpha val="43137"/>
                    </a:srgbClr>
                  </a:outerShdw>
                </a:effectLst>
              </a:rPr>
              <a:t>German Federal Archives</a:t>
            </a:r>
          </a:p>
        </p:txBody>
      </p:sp>
      <p:sp>
        <p:nvSpPr>
          <p:cNvPr id="4" name="TextBox 3"/>
          <p:cNvSpPr txBox="1"/>
          <p:nvPr/>
        </p:nvSpPr>
        <p:spPr>
          <a:xfrm>
            <a:off x="2866698" y="5383576"/>
            <a:ext cx="5772806"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400" b="1" dirty="0" smtClean="0"/>
              <a:t>A failed Nazi attempt to overthrow the government by force</a:t>
            </a:r>
            <a:endParaRPr lang="en-US" sz="2400" b="1" dirty="0"/>
          </a:p>
        </p:txBody>
      </p:sp>
    </p:spTree>
    <p:extLst>
      <p:ext uri="{BB962C8B-B14F-4D97-AF65-F5344CB8AC3E}">
        <p14:creationId xmlns:p14="http://schemas.microsoft.com/office/powerpoint/2010/main" val="12384696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upload.wikimedia.org/wikipedia/commons/4/42/Bundesarchiv_Bild_102-00344A%2C_M%C3%BCnchen%2C_nach_Hitler-Ludendorff_Proz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45695"/>
            <a:ext cx="9144000" cy="61455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74638"/>
            <a:ext cx="3257550" cy="1143000"/>
          </a:xfrm>
        </p:spPr>
        <p:txBody>
          <a:bodyPr>
            <a:normAutofit/>
          </a:bodyPr>
          <a:lstStyle/>
          <a:p>
            <a:r>
              <a:rPr lang="en-US" dirty="0" smtClean="0">
                <a:effectLst>
                  <a:outerShdw blurRad="38100" dist="38100" dir="2700000" algn="tl">
                    <a:srgbClr val="000000">
                      <a:alpha val="43137"/>
                    </a:srgbClr>
                  </a:outerShdw>
                </a:effectLst>
              </a:rPr>
              <a:t>Defendants</a:t>
            </a:r>
            <a:endParaRPr lang="en-US" dirty="0">
              <a:effectLst>
                <a:outerShdw blurRad="38100" dist="38100" dir="2700000" algn="tl">
                  <a:srgbClr val="000000">
                    <a:alpha val="43137"/>
                  </a:srgbClr>
                </a:outerShdw>
              </a:effectLst>
            </a:endParaRPr>
          </a:p>
        </p:txBody>
      </p:sp>
      <p:sp>
        <p:nvSpPr>
          <p:cNvPr id="4" name="TextBox 3"/>
          <p:cNvSpPr txBox="1"/>
          <p:nvPr/>
        </p:nvSpPr>
        <p:spPr>
          <a:xfrm>
            <a:off x="4933950" y="6491288"/>
            <a:ext cx="4076701" cy="307777"/>
          </a:xfrm>
          <a:prstGeom prst="rect">
            <a:avLst/>
          </a:prstGeom>
          <a:noFill/>
        </p:spPr>
        <p:txBody>
          <a:bodyPr wrap="square" rtlCol="0">
            <a:spAutoFit/>
          </a:bodyPr>
          <a:lstStyle/>
          <a:p>
            <a:pPr algn="r"/>
            <a:r>
              <a:rPr lang="en-US" sz="1400" dirty="0" smtClean="0"/>
              <a:t>German Federal Archives</a:t>
            </a:r>
            <a:endParaRPr lang="en-US" sz="1400" dirty="0"/>
          </a:p>
        </p:txBody>
      </p:sp>
    </p:spTree>
    <p:extLst>
      <p:ext uri="{BB962C8B-B14F-4D97-AF65-F5344CB8AC3E}">
        <p14:creationId xmlns:p14="http://schemas.microsoft.com/office/powerpoint/2010/main" val="16773815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Justizvollzugsanstalt Landsberg am Lech.JPG"/>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562600" y="762000"/>
            <a:ext cx="476250" cy="495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1" y="160338"/>
            <a:ext cx="6667499" cy="1143000"/>
          </a:xfrm>
        </p:spPr>
        <p:txBody>
          <a:bodyPr>
            <a:noAutofit/>
          </a:bodyPr>
          <a:lstStyle/>
          <a:p>
            <a:r>
              <a:rPr lang="en-US" sz="6600" dirty="0" smtClean="0">
                <a:solidFill>
                  <a:schemeClr val="bg1"/>
                </a:solidFill>
              </a:rPr>
              <a:t>HITLER GOES TO JAIL</a:t>
            </a:r>
            <a:endParaRPr lang="en-US" sz="6600" dirty="0">
              <a:solidFill>
                <a:schemeClr val="bg1"/>
              </a:solidFill>
            </a:endParaRPr>
          </a:p>
        </p:txBody>
      </p:sp>
      <p:sp>
        <p:nvSpPr>
          <p:cNvPr id="3" name="Content Placeholder 2"/>
          <p:cNvSpPr>
            <a:spLocks noGrp="1"/>
          </p:cNvSpPr>
          <p:nvPr>
            <p:ph idx="1"/>
          </p:nvPr>
        </p:nvSpPr>
        <p:spPr>
          <a:xfrm>
            <a:off x="4286250" y="5886451"/>
            <a:ext cx="4152900" cy="400050"/>
          </a:xfrm>
        </p:spPr>
        <p:txBody>
          <a:bodyPr>
            <a:normAutofit fontScale="70000" lnSpcReduction="20000"/>
          </a:bodyPr>
          <a:lstStyle/>
          <a:p>
            <a:pPr marL="0" indent="0">
              <a:buNone/>
            </a:pPr>
            <a:r>
              <a:rPr lang="en-US" b="1" dirty="0" smtClean="0">
                <a:effectLst>
                  <a:outerShdw blurRad="38100" dist="38100" dir="2700000" algn="tl">
                    <a:srgbClr val="000000">
                      <a:alpha val="43137"/>
                    </a:srgbClr>
                  </a:outerShdw>
                </a:effectLst>
              </a:rPr>
              <a:t>Landsberg Prison, Bavaria</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7026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Justizvollzugsanstalt Landsberg am Lech.JPG"/>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562600" y="762000"/>
            <a:ext cx="476250" cy="495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9808" y="3428999"/>
            <a:ext cx="8324194" cy="1426780"/>
          </a:xfrm>
        </p:spPr>
        <p:txBody>
          <a:bodyPr>
            <a:noAutofit/>
          </a:bodyPr>
          <a:lstStyle/>
          <a:p>
            <a:r>
              <a:rPr lang="en-US" sz="13800" dirty="0" smtClean="0">
                <a:ln w="28575">
                  <a:solidFill>
                    <a:schemeClr val="bg1"/>
                  </a:solidFill>
                </a:ln>
                <a:effectLst>
                  <a:outerShdw blurRad="38100" dist="38100" dir="2700000" algn="tl">
                    <a:srgbClr val="000000">
                      <a:alpha val="43137"/>
                    </a:srgbClr>
                  </a:outerShdw>
                </a:effectLst>
              </a:rPr>
              <a:t>264 Days</a:t>
            </a:r>
            <a:endParaRPr lang="en-US" sz="13800" dirty="0">
              <a:ln w="28575">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575282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Justizvollzugsanstalt Landsberg am Lech.JPG"/>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562600" y="762000"/>
            <a:ext cx="476250" cy="495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9808" y="3428999"/>
            <a:ext cx="8324194" cy="1426780"/>
          </a:xfrm>
        </p:spPr>
        <p:txBody>
          <a:bodyPr>
            <a:noAutofit/>
          </a:bodyPr>
          <a:lstStyle/>
          <a:p>
            <a:r>
              <a:rPr lang="en-US" sz="13800" dirty="0" smtClean="0">
                <a:ln w="28575">
                  <a:solidFill>
                    <a:schemeClr val="bg1"/>
                  </a:solidFill>
                </a:ln>
                <a:effectLst>
                  <a:outerShdw blurRad="38100" dist="38100" dir="2700000" algn="tl">
                    <a:srgbClr val="000000">
                      <a:alpha val="43137"/>
                    </a:srgbClr>
                  </a:outerShdw>
                </a:effectLst>
              </a:rPr>
              <a:t>264 Days</a:t>
            </a:r>
            <a:endParaRPr lang="en-US" sz="13800" dirty="0">
              <a:ln w="28575">
                <a:solidFill>
                  <a:schemeClr val="bg1"/>
                </a:solidFill>
              </a:ln>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632841" y="4940515"/>
            <a:ext cx="5128391" cy="924253"/>
          </a:xfrm>
        </p:spPr>
        <p:txBody>
          <a:bodyPr>
            <a:noAutofit/>
          </a:bodyPr>
          <a:lstStyle/>
          <a:p>
            <a:pPr marL="0" indent="0" algn="r">
              <a:buNone/>
            </a:pPr>
            <a:r>
              <a:rPr lang="en-US" sz="4400" b="1" dirty="0" smtClean="0">
                <a:solidFill>
                  <a:schemeClr val="accent5">
                    <a:lumMod val="20000"/>
                    <a:lumOff val="80000"/>
                  </a:schemeClr>
                </a:solidFill>
                <a:effectLst>
                  <a:glow rad="101600">
                    <a:schemeClr val="bg1">
                      <a:alpha val="60000"/>
                    </a:schemeClr>
                  </a:glow>
                  <a:outerShdw blurRad="38100" dist="38100" dir="2700000" algn="tl">
                    <a:srgbClr val="000000">
                      <a:alpha val="43137"/>
                    </a:srgbClr>
                  </a:outerShdw>
                </a:effectLst>
              </a:rPr>
              <a:t>FOR TREASON</a:t>
            </a:r>
            <a:endParaRPr lang="en-US" sz="4400" b="1" dirty="0">
              <a:solidFill>
                <a:schemeClr val="accent5">
                  <a:lumMod val="20000"/>
                  <a:lumOff val="80000"/>
                </a:schemeClr>
              </a:solidFill>
              <a:effectLst>
                <a:glow rad="101600">
                  <a:schemeClr val="bg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693805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e/e8/Bundesarchiv_Bild_183-1989-0322-506%2C_Adolf_Hitler%2C_Kinderbild_retouched.jpg"/>
          <p:cNvPicPr>
            <a:picLocks noChangeAspect="1" noChangeArrowheads="1"/>
          </p:cNvPicPr>
          <p:nvPr/>
        </p:nvPicPr>
        <p:blipFill rotWithShape="1">
          <a:blip r:embed="rId2">
            <a:extLst>
              <a:ext uri="{28A0092B-C50C-407E-A947-70E740481C1C}">
                <a14:useLocalDpi xmlns:a14="http://schemas.microsoft.com/office/drawing/2010/main" val="0"/>
              </a:ext>
            </a:extLst>
          </a:blip>
          <a:srcRect t="12927" b="17953"/>
          <a:stretch/>
        </p:blipFill>
        <p:spPr bwMode="auto">
          <a:xfrm>
            <a:off x="0" y="-2"/>
            <a:ext cx="6498876"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4695" y="4242276"/>
            <a:ext cx="2984743" cy="1821644"/>
          </a:xfrm>
        </p:spPr>
        <p:style>
          <a:lnRef idx="0">
            <a:schemeClr val="dk1"/>
          </a:lnRef>
          <a:fillRef idx="3">
            <a:schemeClr val="dk1"/>
          </a:fillRef>
          <a:effectRef idx="3">
            <a:schemeClr val="dk1"/>
          </a:effectRef>
          <a:fontRef idx="minor">
            <a:schemeClr val="lt1"/>
          </a:fontRef>
        </p:style>
        <p:txBody>
          <a:bodyPr>
            <a:noAutofit/>
          </a:bodyPr>
          <a:lstStyle/>
          <a:p>
            <a:r>
              <a:rPr lang="en-US" sz="6000" dirty="0" smtClean="0">
                <a:effectLst>
                  <a:outerShdw blurRad="38100" dist="38100" dir="2700000" algn="tl">
                    <a:srgbClr val="000000">
                      <a:alpha val="43137"/>
                    </a:srgbClr>
                  </a:outerShdw>
                </a:effectLst>
                <a:latin typeface="+mj-lt"/>
              </a:rPr>
              <a:t>Austria</a:t>
            </a:r>
            <a:br>
              <a:rPr lang="en-US" sz="6000" dirty="0" smtClean="0">
                <a:effectLst>
                  <a:outerShdw blurRad="38100" dist="38100" dir="2700000" algn="tl">
                    <a:srgbClr val="000000">
                      <a:alpha val="43137"/>
                    </a:srgbClr>
                  </a:outerShdw>
                </a:effectLst>
                <a:latin typeface="+mj-lt"/>
              </a:rPr>
            </a:br>
            <a:r>
              <a:rPr lang="en-US" sz="4000" dirty="0" smtClean="0">
                <a:effectLst>
                  <a:outerShdw blurRad="38100" dist="38100" dir="2700000" algn="tl">
                    <a:srgbClr val="000000">
                      <a:alpha val="43137"/>
                    </a:srgbClr>
                  </a:outerShdw>
                </a:effectLst>
                <a:latin typeface="+mj-lt"/>
              </a:rPr>
              <a:t>(4/20/1889)</a:t>
            </a:r>
            <a:endParaRPr lang="en-US" sz="4000" dirty="0">
              <a:effectLst>
                <a:outerShdw blurRad="38100" dist="38100" dir="2700000" algn="tl">
                  <a:srgbClr val="000000">
                    <a:alpha val="43137"/>
                  </a:srgbClr>
                </a:outerShdw>
              </a:effectLst>
              <a:latin typeface="+mj-lt"/>
            </a:endParaRPr>
          </a:p>
        </p:txBody>
      </p:sp>
      <p:pic>
        <p:nvPicPr>
          <p:cNvPr id="2052" name="Picture 4" descr="https://upload.wikimedia.org/wikipedia/commons/8/8b/Klara_Hit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8876" y="-1"/>
            <a:ext cx="2645124" cy="36782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upload.wikimedia.org/wikipedia/commons/e/e8/Alois_Hitler_in_his_last_yea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8876" y="3551594"/>
            <a:ext cx="2645124" cy="3306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204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1936"/>
            <a:ext cx="8229600" cy="1143000"/>
          </a:xfrm>
        </p:spPr>
        <p:txBody>
          <a:bodyPr>
            <a:noAutofit/>
          </a:bodyPr>
          <a:lstStyle/>
          <a:p>
            <a:r>
              <a:rPr lang="en-US" sz="7200" dirty="0" smtClean="0">
                <a:effectLst>
                  <a:outerShdw blurRad="38100" dist="38100" dir="2700000" algn="tl">
                    <a:srgbClr val="000000">
                      <a:alpha val="43137"/>
                    </a:srgbClr>
                  </a:outerShdw>
                </a:effectLst>
              </a:rPr>
              <a:t>THE LESSONS OF HISTORY</a:t>
            </a:r>
            <a:endParaRPr lang="en-US" sz="7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5612518"/>
            <a:ext cx="9144000" cy="1119354"/>
          </a:xfrm>
        </p:spPr>
        <p:txBody>
          <a:bodyPr>
            <a:noAutofit/>
          </a:bodyPr>
          <a:lstStyle/>
          <a:p>
            <a:pPr marL="0" indent="0" algn="ctr">
              <a:buNone/>
            </a:pPr>
            <a:r>
              <a:rPr lang="en-US" sz="2400" b="1" dirty="0" smtClean="0">
                <a:effectLst>
                  <a:outerShdw blurRad="38100" dist="38100" dir="2700000" algn="tl">
                    <a:srgbClr val="000000">
                      <a:alpha val="43137"/>
                    </a:srgbClr>
                  </a:outerShdw>
                </a:effectLst>
              </a:rPr>
              <a:t>If someone tries to forcibly overthrow the government,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DON’T LET THEM OUT OF JAIL!</a:t>
            </a:r>
            <a:endParaRPr lang="en-US" sz="2400" b="1" dirty="0">
              <a:effectLst>
                <a:outerShdw blurRad="38100" dist="38100" dir="2700000" algn="tl">
                  <a:srgbClr val="000000">
                    <a:alpha val="43137"/>
                  </a:srgbClr>
                </a:outerShdw>
              </a:effectLst>
            </a:endParaRPr>
          </a:p>
        </p:txBody>
      </p:sp>
      <p:pic>
        <p:nvPicPr>
          <p:cNvPr id="2050" name="Picture 2" descr="Fidel Castro - MATS Terminal Washington 1959.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164579" y="1702667"/>
            <a:ext cx="3379334" cy="37679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upload.wikimedia.org/wikipedia/commons/6/66/Adolf_Hitler-19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0551" y="1702667"/>
            <a:ext cx="2607702" cy="3767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1467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41964"/>
            <a:ext cx="9144000" cy="1143000"/>
          </a:xfrm>
        </p:spPr>
        <p:txBody>
          <a:bodyPr>
            <a:noAutofit/>
          </a:bodyPr>
          <a:lstStyle/>
          <a:p>
            <a:r>
              <a:rPr lang="en-US" sz="8800" dirty="0" smtClean="0"/>
              <a:t>Change in strategy</a:t>
            </a:r>
            <a:endParaRPr lang="en-US" sz="8800" dirty="0"/>
          </a:p>
        </p:txBody>
      </p:sp>
      <p:sp>
        <p:nvSpPr>
          <p:cNvPr id="3" name="Content Placeholder 2"/>
          <p:cNvSpPr>
            <a:spLocks noGrp="1"/>
          </p:cNvSpPr>
          <p:nvPr>
            <p:ph idx="1"/>
          </p:nvPr>
        </p:nvSpPr>
        <p:spPr>
          <a:xfrm>
            <a:off x="457200" y="3625516"/>
            <a:ext cx="8229600" cy="2500647"/>
          </a:xfrm>
        </p:spPr>
        <p:txBody>
          <a:bodyPr>
            <a:normAutofit/>
          </a:bodyPr>
          <a:lstStyle/>
          <a:p>
            <a:pPr marL="0" indent="0" algn="ctr">
              <a:buNone/>
            </a:pPr>
            <a:r>
              <a:rPr lang="en-US" sz="4400" b="1" dirty="0" smtClean="0">
                <a:effectLst>
                  <a:outerShdw blurRad="38100" dist="38100" dir="2700000" algn="tl">
                    <a:srgbClr val="000000">
                      <a:alpha val="43137"/>
                    </a:srgbClr>
                  </a:outerShdw>
                </a:effectLst>
              </a:rPr>
              <a:t>Objective:  Overthrow </a:t>
            </a:r>
            <a:br>
              <a:rPr lang="en-US" sz="4400" b="1" dirty="0" smtClean="0">
                <a:effectLst>
                  <a:outerShdw blurRad="38100" dist="38100" dir="2700000" algn="tl">
                    <a:srgbClr val="000000">
                      <a:alpha val="43137"/>
                    </a:srgbClr>
                  </a:outerShdw>
                </a:effectLst>
              </a:rPr>
            </a:br>
            <a:r>
              <a:rPr lang="en-US" sz="4400" b="1" dirty="0" smtClean="0">
                <a:effectLst>
                  <a:outerShdw blurRad="38100" dist="38100" dir="2700000" algn="tl">
                    <a:srgbClr val="000000">
                      <a:alpha val="43137"/>
                    </a:srgbClr>
                  </a:outerShdw>
                </a:effectLst>
              </a:rPr>
              <a:t>the Government</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53110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059293" cy="3997112"/>
          </a:xfrm>
        </p:spPr>
        <p:txBody>
          <a:bodyPr>
            <a:noAutofit/>
          </a:bodyPr>
          <a:lstStyle/>
          <a:p>
            <a:r>
              <a:rPr lang="en-US" sz="6600" dirty="0" smtClean="0"/>
              <a:t>The Ballot </a:t>
            </a:r>
            <a:r>
              <a:rPr lang="en-US" sz="7200" dirty="0" smtClean="0">
                <a:solidFill>
                  <a:schemeClr val="tx1">
                    <a:lumMod val="85000"/>
                  </a:schemeClr>
                </a:solidFill>
              </a:rPr>
              <a:t>or the </a:t>
            </a:r>
            <a:r>
              <a:rPr lang="en-US" sz="8000" dirty="0" smtClean="0"/>
              <a:t>bullet</a:t>
            </a:r>
            <a:endParaRPr lang="en-US" sz="8000" dirty="0"/>
          </a:p>
        </p:txBody>
      </p:sp>
      <p:sp>
        <p:nvSpPr>
          <p:cNvPr id="3" name="Content Placeholder 2"/>
          <p:cNvSpPr>
            <a:spLocks noGrp="1"/>
          </p:cNvSpPr>
          <p:nvPr>
            <p:ph idx="1"/>
          </p:nvPr>
        </p:nvSpPr>
        <p:spPr>
          <a:xfrm>
            <a:off x="0" y="4967795"/>
            <a:ext cx="4059293" cy="818862"/>
          </a:xfrm>
        </p:spPr>
        <p:txBody>
          <a:bodyPr anchor="ctr">
            <a:noAutofit/>
          </a:bodyPr>
          <a:lstStyle/>
          <a:p>
            <a:pPr marL="0" indent="0" algn="ctr">
              <a:buNone/>
            </a:pPr>
            <a:r>
              <a:rPr lang="en-US" sz="2800" b="1" dirty="0" smtClean="0">
                <a:effectLst>
                  <a:outerShdw blurRad="38100" dist="38100" dir="2700000" algn="tl">
                    <a:srgbClr val="000000">
                      <a:alpha val="43137"/>
                    </a:srgbClr>
                  </a:outerShdw>
                </a:effectLst>
              </a:rPr>
              <a:t>If elections don’t work, guns will.</a:t>
            </a:r>
            <a:endParaRPr lang="en-US" sz="2800" b="1" dirty="0">
              <a:effectLst>
                <a:outerShdw blurRad="38100" dist="38100" dir="2700000" algn="tl">
                  <a:srgbClr val="000000">
                    <a:alpha val="43137"/>
                  </a:srgbClr>
                </a:outerShdw>
              </a:effectLst>
            </a:endParaRPr>
          </a:p>
        </p:txBody>
      </p:sp>
      <p:pic>
        <p:nvPicPr>
          <p:cNvPr id="14338" name="Picture 2" descr="Malcolm X before a 1964 press confer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9293" y="0"/>
            <a:ext cx="5084707"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568082" y="6396968"/>
            <a:ext cx="1462260" cy="369332"/>
          </a:xfrm>
          <a:prstGeom prst="rect">
            <a:avLst/>
          </a:prstGeom>
        </p:spPr>
        <p:txBody>
          <a:bodyPr wrap="none">
            <a:spAutoFit/>
          </a:bodyPr>
          <a:lstStyle/>
          <a:p>
            <a:r>
              <a:rPr lang="en-US" b="1" dirty="0" smtClean="0">
                <a:effectLst>
                  <a:outerShdw blurRad="38100" dist="38100" dir="2700000" algn="tl">
                    <a:srgbClr val="000000">
                      <a:alpha val="43137"/>
                    </a:srgbClr>
                  </a:outerShdw>
                </a:effectLst>
              </a:rPr>
              <a:t>Malcolm X</a:t>
            </a:r>
            <a:endParaRPr lang="en-US" dirty="0"/>
          </a:p>
        </p:txBody>
      </p:sp>
    </p:spTree>
    <p:extLst>
      <p:ext uri="{BB962C8B-B14F-4D97-AF65-F5344CB8AC3E}">
        <p14:creationId xmlns:p14="http://schemas.microsoft.com/office/powerpoint/2010/main" val="32720706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6280" y="274638"/>
            <a:ext cx="4617720" cy="3997112"/>
          </a:xfrm>
        </p:spPr>
        <p:txBody>
          <a:bodyPr>
            <a:noAutofit/>
          </a:bodyPr>
          <a:lstStyle/>
          <a:p>
            <a:r>
              <a:rPr lang="en-US" sz="6600" dirty="0" smtClean="0"/>
              <a:t>The Bullet</a:t>
            </a:r>
            <a:br>
              <a:rPr lang="en-US" sz="6600" dirty="0" smtClean="0"/>
            </a:br>
            <a:r>
              <a:rPr lang="en-US" sz="7200" dirty="0" smtClean="0">
                <a:solidFill>
                  <a:schemeClr val="tx1">
                    <a:lumMod val="85000"/>
                  </a:schemeClr>
                </a:solidFill>
              </a:rPr>
              <a:t>or the </a:t>
            </a:r>
            <a:r>
              <a:rPr lang="en-US" sz="8000" dirty="0" smtClean="0"/>
              <a:t/>
            </a:r>
            <a:br>
              <a:rPr lang="en-US" sz="8000" dirty="0" smtClean="0"/>
            </a:br>
            <a:r>
              <a:rPr lang="en-US" sz="8000" dirty="0" smtClean="0"/>
              <a:t>Ballot</a:t>
            </a:r>
            <a:endParaRPr lang="en-US" sz="8000" dirty="0"/>
          </a:p>
        </p:txBody>
      </p:sp>
      <p:sp>
        <p:nvSpPr>
          <p:cNvPr id="3" name="Content Placeholder 2"/>
          <p:cNvSpPr>
            <a:spLocks noGrp="1"/>
          </p:cNvSpPr>
          <p:nvPr>
            <p:ph idx="1"/>
          </p:nvPr>
        </p:nvSpPr>
        <p:spPr>
          <a:xfrm>
            <a:off x="0" y="4967795"/>
            <a:ext cx="4059293" cy="818862"/>
          </a:xfrm>
        </p:spPr>
        <p:txBody>
          <a:bodyPr anchor="ctr">
            <a:noAutofit/>
          </a:bodyPr>
          <a:lstStyle/>
          <a:p>
            <a:pPr marL="0" indent="0" algn="ctr">
              <a:buNone/>
            </a:pPr>
            <a:r>
              <a:rPr lang="en-US" sz="3600" dirty="0" smtClean="0"/>
              <a:t>Malcolm X </a:t>
            </a:r>
            <a:endParaRPr lang="en-US" sz="3600" dirty="0"/>
          </a:p>
        </p:txBody>
      </p:sp>
      <p:pic>
        <p:nvPicPr>
          <p:cNvPr id="15362" name="Picture 2" descr="Bundesarchiv Bild 183-H1216-0500-002, Adolf Hit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2628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526280" y="5120195"/>
            <a:ext cx="4617720" cy="818862"/>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smtClean="0">
                <a:effectLst>
                  <a:outerShdw blurRad="38100" dist="38100" dir="2700000" algn="tl">
                    <a:srgbClr val="000000">
                      <a:alpha val="43137"/>
                    </a:srgbClr>
                  </a:outerShdw>
                </a:effectLst>
              </a:rPr>
              <a:t>If guns don’t work, elections will.</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07953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41964"/>
            <a:ext cx="9144000" cy="1143000"/>
          </a:xfrm>
        </p:spPr>
        <p:txBody>
          <a:bodyPr>
            <a:noAutofit/>
          </a:bodyPr>
          <a:lstStyle/>
          <a:p>
            <a:r>
              <a:rPr lang="en-US" sz="8800" dirty="0" smtClean="0"/>
              <a:t>Change in strategy</a:t>
            </a:r>
            <a:endParaRPr lang="en-US" sz="8800" dirty="0"/>
          </a:p>
        </p:txBody>
      </p:sp>
      <p:sp>
        <p:nvSpPr>
          <p:cNvPr id="3" name="Content Placeholder 2"/>
          <p:cNvSpPr>
            <a:spLocks noGrp="1"/>
          </p:cNvSpPr>
          <p:nvPr>
            <p:ph idx="1"/>
          </p:nvPr>
        </p:nvSpPr>
        <p:spPr>
          <a:xfrm>
            <a:off x="457200" y="3625516"/>
            <a:ext cx="8229600" cy="2500647"/>
          </a:xfrm>
        </p:spPr>
        <p:txBody>
          <a:bodyPr>
            <a:normAutofit/>
          </a:bodyPr>
          <a:lstStyle/>
          <a:p>
            <a:pPr marL="0" indent="0" algn="ctr">
              <a:buNone/>
            </a:pPr>
            <a:r>
              <a:rPr lang="en-US" sz="4400" b="1" dirty="0" smtClean="0">
                <a:effectLst>
                  <a:outerShdw blurRad="38100" dist="38100" dir="2700000" algn="tl">
                    <a:srgbClr val="000000">
                      <a:alpha val="43137"/>
                    </a:srgbClr>
                  </a:outerShdw>
                </a:effectLst>
              </a:rPr>
              <a:t>Use the </a:t>
            </a:r>
            <a:r>
              <a:rPr lang="en-US" sz="4400" b="1" i="1" dirty="0" smtClean="0">
                <a:effectLst>
                  <a:outerShdw blurRad="38100" dist="38100" dir="2700000" algn="tl">
                    <a:srgbClr val="000000">
                      <a:alpha val="43137"/>
                    </a:srgbClr>
                  </a:outerShdw>
                </a:effectLst>
              </a:rPr>
              <a:t>democratic process</a:t>
            </a:r>
            <a:r>
              <a:rPr lang="en-US" sz="4400" b="1" dirty="0" smtClean="0">
                <a:effectLst>
                  <a:outerShdw blurRad="38100" dist="38100" dir="2700000" algn="tl">
                    <a:srgbClr val="000000">
                      <a:alpha val="43137"/>
                    </a:srgbClr>
                  </a:outerShdw>
                </a:effectLst>
              </a:rPr>
              <a:t> to seize power</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13086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Mein Kampf dust jacket.jpeg"/>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53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l="17517" r="3664"/>
          <a:stretch/>
        </p:blipFill>
        <p:spPr bwMode="auto">
          <a:xfrm>
            <a:off x="4148919" y="1"/>
            <a:ext cx="4995082" cy="69948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864124"/>
            <a:ext cx="4148919" cy="1143000"/>
          </a:xfrm>
        </p:spPr>
        <p:txBody>
          <a:bodyPr>
            <a:noAutofit/>
          </a:bodyPr>
          <a:lstStyle/>
          <a:p>
            <a:r>
              <a:rPr lang="en-US" sz="6000" i="1" dirty="0" smtClean="0">
                <a:effectLst>
                  <a:outerShdw blurRad="38100" dist="38100" dir="2700000" algn="tl">
                    <a:srgbClr val="000000">
                      <a:alpha val="43137"/>
                    </a:srgbClr>
                  </a:outerShdw>
                </a:effectLst>
              </a:rPr>
              <a:t>Mein kampf</a:t>
            </a:r>
            <a:endParaRPr lang="en-US" sz="6000"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780964"/>
            <a:ext cx="4148920" cy="765042"/>
          </a:xfrm>
        </p:spPr>
        <p:txBody>
          <a:bodyPr>
            <a:normAutofit/>
          </a:bodyPr>
          <a:lstStyle/>
          <a:p>
            <a:pPr marL="0" indent="0" algn="ctr">
              <a:buNone/>
            </a:pPr>
            <a:r>
              <a:rPr lang="en-US" i="1" dirty="0" smtClean="0">
                <a:effectLst>
                  <a:outerShdw blurRad="38100" dist="38100" dir="2700000" algn="tl">
                    <a:srgbClr val="000000">
                      <a:alpha val="43137"/>
                    </a:srgbClr>
                  </a:outerShdw>
                </a:effectLst>
              </a:rPr>
              <a:t>(My Struggle)</a:t>
            </a:r>
            <a:endParaRPr lang="en-US" i="1" dirty="0">
              <a:effectLst>
                <a:outerShdw blurRad="38100" dist="38100" dir="2700000" algn="tl">
                  <a:srgbClr val="000000">
                    <a:alpha val="43137"/>
                  </a:srgbClr>
                </a:outerShdw>
              </a:effectLst>
            </a:endParaRPr>
          </a:p>
        </p:txBody>
      </p:sp>
      <p:sp>
        <p:nvSpPr>
          <p:cNvPr id="5" name="TextBox 4"/>
          <p:cNvSpPr txBox="1"/>
          <p:nvPr/>
        </p:nvSpPr>
        <p:spPr>
          <a:xfrm>
            <a:off x="0" y="4380939"/>
            <a:ext cx="4148920" cy="1015663"/>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Autobiography</a:t>
            </a:r>
          </a:p>
          <a:p>
            <a:pPr algn="ctr"/>
            <a:r>
              <a:rPr lang="en-US" sz="2400" b="1" dirty="0" smtClean="0">
                <a:effectLst>
                  <a:outerShdw blurRad="38100" dist="38100" dir="2700000" algn="tl">
                    <a:srgbClr val="000000">
                      <a:alpha val="43137"/>
                    </a:srgbClr>
                  </a:outerShdw>
                </a:effectLst>
              </a:rPr>
              <a:t>&amp; Political Manifesto</a:t>
            </a:r>
            <a:endParaRPr lang="en-US" sz="2400" b="1" dirty="0">
              <a:effectLst>
                <a:outerShdw blurRad="38100" dist="38100" dir="2700000" algn="tl">
                  <a:srgbClr val="000000">
                    <a:alpha val="43137"/>
                  </a:srgbClr>
                </a:outerShdw>
              </a:effectLst>
            </a:endParaRPr>
          </a:p>
        </p:txBody>
      </p:sp>
      <p:sp>
        <p:nvSpPr>
          <p:cNvPr id="6" name="Rectangle 5"/>
          <p:cNvSpPr/>
          <p:nvPr/>
        </p:nvSpPr>
        <p:spPr>
          <a:xfrm>
            <a:off x="0" y="2857521"/>
            <a:ext cx="4148919" cy="800219"/>
          </a:xfrm>
          <a:prstGeom prst="rect">
            <a:avLst/>
          </a:prstGeom>
        </p:spPr>
        <p:txBody>
          <a:bodyPr wrap="square">
            <a:spAutoFit/>
          </a:bodyPr>
          <a:lstStyle/>
          <a:p>
            <a:pPr algn="ctr"/>
            <a:r>
              <a:rPr lang="en-US" b="1" dirty="0" smtClean="0">
                <a:solidFill>
                  <a:schemeClr val="accent4">
                    <a:lumMod val="20000"/>
                    <a:lumOff val="80000"/>
                  </a:schemeClr>
                </a:solidFill>
                <a:effectLst>
                  <a:outerShdw blurRad="38100" dist="38100" dir="2700000" algn="tl">
                    <a:srgbClr val="000000">
                      <a:alpha val="43137"/>
                    </a:srgbClr>
                  </a:outerShdw>
                </a:effectLst>
              </a:rPr>
              <a:t>Published in Two Volumes</a:t>
            </a:r>
          </a:p>
          <a:p>
            <a:pPr algn="ctr"/>
            <a:r>
              <a:rPr lang="en-US" sz="2800" b="1" dirty="0">
                <a:solidFill>
                  <a:schemeClr val="accent4">
                    <a:lumMod val="20000"/>
                    <a:lumOff val="80000"/>
                  </a:schemeClr>
                </a:solidFill>
                <a:effectLst>
                  <a:outerShdw blurRad="38100" dist="38100" dir="2700000" algn="tl">
                    <a:srgbClr val="000000">
                      <a:alpha val="43137"/>
                    </a:srgbClr>
                  </a:outerShdw>
                </a:effectLst>
              </a:rPr>
              <a:t>(</a:t>
            </a:r>
            <a:r>
              <a:rPr lang="en-US" sz="2800" b="1" dirty="0" smtClean="0">
                <a:solidFill>
                  <a:schemeClr val="accent4">
                    <a:lumMod val="20000"/>
                    <a:lumOff val="80000"/>
                  </a:schemeClr>
                </a:solidFill>
                <a:effectLst>
                  <a:outerShdw blurRad="38100" dist="38100" dir="2700000" algn="tl">
                    <a:srgbClr val="000000">
                      <a:alpha val="43137"/>
                    </a:srgbClr>
                  </a:outerShdw>
                </a:effectLst>
              </a:rPr>
              <a:t>1925-1926)</a:t>
            </a:r>
            <a:endParaRPr lang="en-US" sz="2800" dirty="0">
              <a:solidFill>
                <a:schemeClr val="accent4">
                  <a:lumMod val="20000"/>
                  <a:lumOff val="80000"/>
                </a:schemeClr>
              </a:solidFill>
            </a:endParaRPr>
          </a:p>
        </p:txBody>
      </p:sp>
    </p:spTree>
    <p:extLst>
      <p:ext uri="{BB962C8B-B14F-4D97-AF65-F5344CB8AC3E}">
        <p14:creationId xmlns:p14="http://schemas.microsoft.com/office/powerpoint/2010/main" val="32600450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421312"/>
          </a:xfrm>
        </p:spPr>
        <p:txBody>
          <a:bodyPr>
            <a:noAutofit/>
          </a:bodyPr>
          <a:lstStyle/>
          <a:p>
            <a:r>
              <a:rPr lang="en-US" sz="15000" dirty="0" smtClean="0">
                <a:solidFill>
                  <a:schemeClr val="accent5">
                    <a:lumMod val="20000"/>
                    <a:lumOff val="80000"/>
                  </a:schemeClr>
                </a:solidFill>
                <a:effectLst>
                  <a:outerShdw blurRad="38100" dist="38100" dir="2700000" algn="tl">
                    <a:srgbClr val="000000">
                      <a:alpha val="43137"/>
                    </a:srgbClr>
                  </a:outerShdw>
                </a:effectLst>
              </a:rPr>
              <a:t>POLITICAL</a:t>
            </a:r>
            <a:r>
              <a:rPr lang="en-US" sz="16600" dirty="0" smtClean="0">
                <a:solidFill>
                  <a:schemeClr val="accent5">
                    <a:lumMod val="20000"/>
                    <a:lumOff val="80000"/>
                  </a:schemeClr>
                </a:solidFill>
                <a:effectLst>
                  <a:outerShdw blurRad="38100" dist="38100" dir="2700000" algn="tl">
                    <a:srgbClr val="000000">
                      <a:alpha val="43137"/>
                    </a:srgbClr>
                  </a:outerShdw>
                </a:effectLst>
              </a:rPr>
              <a:t> </a:t>
            </a:r>
            <a:r>
              <a:rPr lang="en-US" sz="11500" dirty="0" smtClean="0">
                <a:effectLst>
                  <a:outerShdw blurRad="38100" dist="38100" dir="2700000" algn="tl">
                    <a:srgbClr val="000000">
                      <a:alpha val="43137"/>
                    </a:srgbClr>
                  </a:outerShdw>
                </a:effectLst>
              </a:rPr>
              <a:t>PROPAGANDA</a:t>
            </a:r>
            <a:endParaRPr lang="en-US" sz="115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5238750"/>
            <a:ext cx="8229600" cy="887413"/>
          </a:xfrm>
        </p:spPr>
        <p:txBody>
          <a:bodyPr/>
          <a:lstStyle/>
          <a:p>
            <a:endParaRPr lang="en-US" dirty="0"/>
          </a:p>
        </p:txBody>
      </p:sp>
    </p:spTree>
    <p:extLst>
      <p:ext uri="{BB962C8B-B14F-4D97-AF65-F5344CB8AC3E}">
        <p14:creationId xmlns:p14="http://schemas.microsoft.com/office/powerpoint/2010/main" val="16056904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979"/>
            <a:ext cx="4419374" cy="2058659"/>
          </a:xfrm>
        </p:spPr>
        <p:txBody>
          <a:bodyPr>
            <a:noAutofit/>
          </a:bodyPr>
          <a:lstStyle/>
          <a:p>
            <a:r>
              <a:rPr lang="en-US" sz="6000" dirty="0" smtClean="0">
                <a:effectLst>
                  <a:outerShdw blurRad="38100" dist="38100" dir="2700000" algn="tl">
                    <a:srgbClr val="000000">
                      <a:alpha val="43137"/>
                    </a:srgbClr>
                  </a:outerShdw>
                </a:effectLst>
                <a:latin typeface="+mn-lt"/>
              </a:rPr>
              <a:t>Joseph</a:t>
            </a:r>
            <a:r>
              <a:rPr lang="en-US" sz="6000" dirty="0" smtClean="0">
                <a:effectLst>
                  <a:outerShdw blurRad="38100" dist="38100" dir="2700000" algn="tl">
                    <a:srgbClr val="000000">
                      <a:alpha val="43137"/>
                    </a:srgbClr>
                  </a:outerShdw>
                </a:effectLst>
              </a:rPr>
              <a:t> </a:t>
            </a:r>
            <a:r>
              <a:rPr lang="en-US" sz="7200" dirty="0" smtClean="0">
                <a:effectLst>
                  <a:outerShdw blurRad="38100" dist="38100" dir="2700000" algn="tl">
                    <a:srgbClr val="000000">
                      <a:alpha val="43137"/>
                    </a:srgbClr>
                  </a:outerShdw>
                </a:effectLst>
              </a:rPr>
              <a:t>Goebbels</a:t>
            </a:r>
            <a:endParaRPr lang="en-US" sz="7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3925591"/>
            <a:ext cx="4419374" cy="646389"/>
          </a:xfrm>
        </p:spPr>
        <p:txBody>
          <a:bodyPr/>
          <a:lstStyle/>
          <a:p>
            <a:pPr marL="0" indent="0" algn="ctr">
              <a:buNone/>
            </a:pPr>
            <a:r>
              <a:rPr lang="en-US" b="1" dirty="0" smtClean="0"/>
              <a:t>PROPAGANDIST</a:t>
            </a:r>
            <a:endParaRPr lang="en-US" b="1" dirty="0"/>
          </a:p>
        </p:txBody>
      </p:sp>
      <p:pic>
        <p:nvPicPr>
          <p:cNvPr id="10242" name="Picture 2" descr="https://upload.wikimedia.org/wikipedia/commons/7/7b/Bundesarchiv_Bild_119-2406-01%2C_Berlin-Lustgarten%2C_Rede_Joseph_Goebb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374" y="220717"/>
            <a:ext cx="4478510" cy="6432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4350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6284"/>
            <a:ext cx="4000500" cy="1779588"/>
          </a:xfrm>
        </p:spPr>
        <p:txBody>
          <a:bodyPr>
            <a:normAutofit/>
          </a:bodyPr>
          <a:lstStyle/>
          <a:p>
            <a:r>
              <a:rPr lang="en-US" sz="5400" dirty="0" smtClean="0"/>
              <a:t>Germany’s Liberation</a:t>
            </a:r>
            <a:endParaRPr lang="en-US" sz="5400" dirty="0"/>
          </a:p>
        </p:txBody>
      </p:sp>
      <p:sp>
        <p:nvSpPr>
          <p:cNvPr id="3" name="Content Placeholder 2"/>
          <p:cNvSpPr>
            <a:spLocks noGrp="1"/>
          </p:cNvSpPr>
          <p:nvPr>
            <p:ph idx="1"/>
          </p:nvPr>
        </p:nvSpPr>
        <p:spPr>
          <a:xfrm>
            <a:off x="0" y="2488884"/>
            <a:ext cx="4000500" cy="749764"/>
          </a:xfrm>
        </p:spPr>
        <p:txBody>
          <a:bodyPr>
            <a:noAutofit/>
          </a:bodyPr>
          <a:lstStyle/>
          <a:p>
            <a:pPr marL="0" indent="0" algn="ctr">
              <a:buNone/>
            </a:pPr>
            <a:r>
              <a:rPr lang="en-US" sz="3600" dirty="0" smtClean="0"/>
              <a:t>(1924)</a:t>
            </a:r>
            <a:endParaRPr lang="en-US" sz="3600" dirty="0"/>
          </a:p>
        </p:txBody>
      </p:sp>
      <p:sp>
        <p:nvSpPr>
          <p:cNvPr id="4" name="AutoShape 2" descr="http://www.bytwerk.com/gpa/posters/will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www.bytwerk.com/gpa/posters/will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www.bytwerk.com/gpa/posters/wille.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http://www.bytwerk.com/gpa/posters/freedom.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1" name="Picture 9" descr="C:\Users\trichey\Box Sync\AP Euro\Unit 9 - Dictatorships and World War II\Nazi Propaganda\Pre-1933\1924 - Freedom Eag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198438"/>
            <a:ext cx="4933950" cy="611609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000500" y="6276437"/>
            <a:ext cx="4933950" cy="338554"/>
          </a:xfrm>
          <a:prstGeom prst="rect">
            <a:avLst/>
          </a:prstGeom>
        </p:spPr>
        <p:txBody>
          <a:bodyPr wrap="square">
            <a:spAutoFit/>
          </a:bodyPr>
          <a:lstStyle/>
          <a:p>
            <a:pPr algn="ctr"/>
            <a:r>
              <a:rPr lang="en-US" sz="1600" dirty="0" smtClean="0"/>
              <a:t>Accessed via the </a:t>
            </a:r>
            <a:r>
              <a:rPr lang="en-US" sz="1600" dirty="0" smtClean="0">
                <a:hlinkClick r:id="rId3"/>
              </a:rPr>
              <a:t>German Propaganda Archive</a:t>
            </a:r>
            <a:endParaRPr lang="en-US" sz="1600" dirty="0"/>
          </a:p>
        </p:txBody>
      </p:sp>
      <p:sp>
        <p:nvSpPr>
          <p:cNvPr id="9" name="TextBox 8"/>
          <p:cNvSpPr txBox="1"/>
          <p:nvPr/>
        </p:nvSpPr>
        <p:spPr>
          <a:xfrm>
            <a:off x="307975" y="4871545"/>
            <a:ext cx="3286563" cy="923330"/>
          </a:xfrm>
          <a:prstGeom prst="rect">
            <a:avLst/>
          </a:prstGeom>
          <a:noFill/>
        </p:spPr>
        <p:txBody>
          <a:bodyPr wrap="square" rtlCol="0">
            <a:spAutoFit/>
          </a:bodyPr>
          <a:lstStyle/>
          <a:p>
            <a:pPr algn="ctr"/>
            <a:r>
              <a:rPr lang="en-US" dirty="0" smtClean="0"/>
              <a:t>(Published during a period when the Nazi Party was formally banned)</a:t>
            </a:r>
            <a:endParaRPr lang="en-US" dirty="0"/>
          </a:p>
        </p:txBody>
      </p:sp>
    </p:spTree>
    <p:extLst>
      <p:ext uri="{BB962C8B-B14F-4D97-AF65-F5344CB8AC3E}">
        <p14:creationId xmlns:p14="http://schemas.microsoft.com/office/powerpoint/2010/main" val="36824705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bytwerk.com/gpa/posters/wil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98437"/>
            <a:ext cx="4158631" cy="607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466606" y="160337"/>
            <a:ext cx="4677394" cy="2355535"/>
          </a:xfrm>
        </p:spPr>
        <p:txBody>
          <a:bodyPr>
            <a:noAutofit/>
          </a:bodyPr>
          <a:lstStyle/>
          <a:p>
            <a:r>
              <a:rPr lang="en-US" sz="8000" dirty="0" smtClean="0"/>
              <a:t>NATIONAL </a:t>
            </a:r>
            <a:r>
              <a:rPr lang="en-US" sz="7200" dirty="0" smtClean="0"/>
              <a:t>SOCIALISM</a:t>
            </a:r>
            <a:endParaRPr lang="en-US" sz="7200" dirty="0"/>
          </a:p>
        </p:txBody>
      </p:sp>
      <p:sp>
        <p:nvSpPr>
          <p:cNvPr id="3" name="Content Placeholder 2"/>
          <p:cNvSpPr>
            <a:spLocks noGrp="1"/>
          </p:cNvSpPr>
          <p:nvPr>
            <p:ph idx="1"/>
          </p:nvPr>
        </p:nvSpPr>
        <p:spPr>
          <a:xfrm>
            <a:off x="4466606" y="2488884"/>
            <a:ext cx="4677394" cy="749764"/>
          </a:xfrm>
        </p:spPr>
        <p:txBody>
          <a:bodyPr>
            <a:noAutofit/>
          </a:bodyPr>
          <a:lstStyle/>
          <a:p>
            <a:pPr marL="0" indent="0" algn="ctr">
              <a:buNone/>
            </a:pPr>
            <a:r>
              <a:rPr lang="en-US" sz="3600" dirty="0" smtClean="0"/>
              <a:t>(1920s)</a:t>
            </a:r>
            <a:endParaRPr lang="en-US" sz="3600" dirty="0"/>
          </a:p>
        </p:txBody>
      </p:sp>
      <p:sp>
        <p:nvSpPr>
          <p:cNvPr id="4" name="AutoShape 2" descr="http://www.bytwerk.com/gpa/posters/will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www.bytwerk.com/gpa/posters/will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www.bytwerk.com/gpa/posters/wille.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http://www.bytwerk.com/gpa/posters/freedom.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5139569" y="4515099"/>
            <a:ext cx="2482703" cy="1815882"/>
          </a:xfrm>
          <a:prstGeom prst="rect">
            <a:avLst/>
          </a:prstGeom>
          <a:noFill/>
        </p:spPr>
        <p:txBody>
          <a:bodyPr wrap="square" rtlCol="0">
            <a:spAutoFit/>
          </a:bodyPr>
          <a:lstStyle/>
          <a:p>
            <a:r>
              <a:rPr lang="en-US" sz="2800" dirty="0" smtClean="0"/>
              <a:t>The Organized Will of </a:t>
            </a:r>
            <a:br>
              <a:rPr lang="en-US" sz="2800" dirty="0" smtClean="0"/>
            </a:br>
            <a:r>
              <a:rPr lang="en-US" sz="2800" dirty="0" smtClean="0"/>
              <a:t>the Nation</a:t>
            </a:r>
            <a:endParaRPr lang="en-US" sz="2800" dirty="0"/>
          </a:p>
        </p:txBody>
      </p:sp>
      <p:sp>
        <p:nvSpPr>
          <p:cNvPr id="11" name="Rectangle 10"/>
          <p:cNvSpPr/>
          <p:nvPr/>
        </p:nvSpPr>
        <p:spPr>
          <a:xfrm>
            <a:off x="307975" y="6314536"/>
            <a:ext cx="4158631" cy="292388"/>
          </a:xfrm>
          <a:prstGeom prst="rect">
            <a:avLst/>
          </a:prstGeom>
        </p:spPr>
        <p:txBody>
          <a:bodyPr wrap="square">
            <a:spAutoFit/>
          </a:bodyPr>
          <a:lstStyle/>
          <a:p>
            <a:pPr algn="ctr"/>
            <a:r>
              <a:rPr lang="en-US" sz="1300" dirty="0" smtClean="0"/>
              <a:t>Accessed via the </a:t>
            </a:r>
            <a:r>
              <a:rPr lang="en-US" sz="1300" dirty="0" smtClean="0">
                <a:hlinkClick r:id="rId3"/>
              </a:rPr>
              <a:t>German Propaganda Archive</a:t>
            </a:r>
            <a:endParaRPr lang="en-US" sz="1300" dirty="0"/>
          </a:p>
        </p:txBody>
      </p:sp>
    </p:spTree>
    <p:extLst>
      <p:ext uri="{BB962C8B-B14F-4D97-AF65-F5344CB8AC3E}">
        <p14:creationId xmlns:p14="http://schemas.microsoft.com/office/powerpoint/2010/main" val="1278966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d/dc/Sprachenkarte_Mitteleuropas_%281937%29.png"/>
          <p:cNvPicPr>
            <a:picLocks noChangeAspect="1" noChangeArrowheads="1"/>
          </p:cNvPicPr>
          <p:nvPr/>
        </p:nvPicPr>
        <p:blipFill rotWithShape="1">
          <a:blip r:embed="rId2">
            <a:extLst>
              <a:ext uri="{28A0092B-C50C-407E-A947-70E740481C1C}">
                <a14:useLocalDpi xmlns:a14="http://schemas.microsoft.com/office/drawing/2010/main" val="0"/>
              </a:ext>
            </a:extLst>
          </a:blip>
          <a:srcRect l="1239" r="24444"/>
          <a:stretch/>
        </p:blipFill>
        <p:spPr bwMode="auto">
          <a:xfrm>
            <a:off x="0" y="286753"/>
            <a:ext cx="9144000" cy="62207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930262"/>
            <a:ext cx="9144000" cy="1422538"/>
          </a:xfrm>
        </p:spPr>
        <p:style>
          <a:lnRef idx="0">
            <a:schemeClr val="accent4"/>
          </a:lnRef>
          <a:fillRef idx="3">
            <a:schemeClr val="accent4"/>
          </a:fillRef>
          <a:effectRef idx="3">
            <a:schemeClr val="accent4"/>
          </a:effectRef>
          <a:fontRef idx="minor">
            <a:schemeClr val="lt1"/>
          </a:fontRef>
        </p:style>
        <p:txBody>
          <a:bodyPr>
            <a:noAutofit/>
          </a:bodyPr>
          <a:lstStyle/>
          <a:p>
            <a:r>
              <a:rPr lang="en-US" sz="8800" dirty="0" smtClean="0">
                <a:effectLst>
                  <a:outerShdw blurRad="38100" dist="38100" dir="2700000" algn="tl">
                    <a:srgbClr val="000000">
                      <a:alpha val="43137"/>
                    </a:srgbClr>
                  </a:outerShdw>
                </a:effectLst>
                <a:latin typeface="+mj-lt"/>
              </a:rPr>
              <a:t>PAN-GERMANISM</a:t>
            </a:r>
            <a:endParaRPr lang="en-US" sz="8800" dirty="0">
              <a:effectLst>
                <a:outerShdw blurRad="38100" dist="38100" dir="2700000" algn="tl">
                  <a:srgbClr val="000000">
                    <a:alpha val="43137"/>
                  </a:srgbClr>
                </a:outerShdw>
              </a:effectLst>
              <a:latin typeface="+mj-lt"/>
            </a:endParaRPr>
          </a:p>
        </p:txBody>
      </p:sp>
      <p:sp>
        <p:nvSpPr>
          <p:cNvPr id="4" name="Rectangle 3"/>
          <p:cNvSpPr/>
          <p:nvPr/>
        </p:nvSpPr>
        <p:spPr>
          <a:xfrm>
            <a:off x="5865013" y="6532602"/>
            <a:ext cx="3257045" cy="307777"/>
          </a:xfrm>
          <a:prstGeom prst="rect">
            <a:avLst/>
          </a:prstGeom>
        </p:spPr>
        <p:txBody>
          <a:bodyPr wrap="none">
            <a:spAutoFit/>
          </a:bodyPr>
          <a:lstStyle/>
          <a:p>
            <a:pPr algn="r"/>
            <a:r>
              <a:rPr lang="en-US" sz="1400" dirty="0" smtClean="0"/>
              <a:t>Map by Hardcore-Mike (Wikipedia)</a:t>
            </a:r>
            <a:endParaRPr lang="en-US" sz="1400" dirty="0"/>
          </a:p>
        </p:txBody>
      </p:sp>
    </p:spTree>
    <p:extLst>
      <p:ext uri="{BB962C8B-B14F-4D97-AF65-F5344CB8AC3E}">
        <p14:creationId xmlns:p14="http://schemas.microsoft.com/office/powerpoint/2010/main" val="38787552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upload.wikimedia.org/wikipedia/en/thumb/c/cc/Hitler_1928_crop.jpg/800px-Hitler_1928_crop.jpg"/>
          <p:cNvPicPr>
            <a:picLocks noChangeAspect="1" noChangeArrowheads="1"/>
          </p:cNvPicPr>
          <p:nvPr/>
        </p:nvPicPr>
        <p:blipFill rotWithShape="1">
          <a:blip r:embed="rId2">
            <a:extLst>
              <a:ext uri="{28A0092B-C50C-407E-A947-70E740481C1C}">
                <a14:useLocalDpi xmlns:a14="http://schemas.microsoft.com/office/drawing/2010/main" val="0"/>
              </a:ext>
            </a:extLst>
          </a:blip>
          <a:srcRect t="3194" b="3364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68842" y="986583"/>
            <a:ext cx="5775158" cy="2863522"/>
          </a:xfrm>
        </p:spPr>
        <p:txBody>
          <a:bodyPr>
            <a:noAutofit/>
          </a:bodyPr>
          <a:lstStyle/>
          <a:p>
            <a:pPr marL="962025" indent="-962025" algn="l"/>
            <a:r>
              <a:rPr lang="en-US" sz="6600" dirty="0" smtClean="0">
                <a:ln w="19050">
                  <a:solidFill>
                    <a:schemeClr val="bg1"/>
                  </a:solidFill>
                </a:ln>
                <a:effectLst>
                  <a:glow rad="101600">
                    <a:schemeClr val="bg1">
                      <a:alpha val="60000"/>
                    </a:schemeClr>
                  </a:glow>
                  <a:outerShdw blurRad="38100" dist="38100" dir="2700000" algn="tl">
                    <a:srgbClr val="000000">
                      <a:alpha val="43137"/>
                    </a:srgbClr>
                  </a:outerShdw>
                </a:effectLst>
              </a:rPr>
              <a:t>STORMTROOPERS</a:t>
            </a:r>
            <a:br>
              <a:rPr lang="en-US" sz="6600" dirty="0" smtClean="0">
                <a:ln w="19050">
                  <a:solidFill>
                    <a:schemeClr val="bg1"/>
                  </a:solidFill>
                </a:ln>
                <a:effectLst>
                  <a:glow rad="101600">
                    <a:schemeClr val="bg1">
                      <a:alpha val="60000"/>
                    </a:schemeClr>
                  </a:glow>
                  <a:outerShdw blurRad="38100" dist="38100" dir="2700000" algn="tl">
                    <a:srgbClr val="000000">
                      <a:alpha val="43137"/>
                    </a:srgbClr>
                  </a:outerShdw>
                </a:effectLst>
              </a:rPr>
            </a:br>
            <a:r>
              <a:rPr lang="en-US" sz="11500" dirty="0" smtClean="0">
                <a:ln w="19050">
                  <a:solidFill>
                    <a:schemeClr val="bg1"/>
                  </a:solidFill>
                </a:ln>
                <a:effectLst>
                  <a:glow rad="101600">
                    <a:schemeClr val="bg1">
                      <a:alpha val="60000"/>
                    </a:schemeClr>
                  </a:glow>
                  <a:outerShdw blurRad="38100" dist="38100" dir="2700000" algn="tl">
                    <a:srgbClr val="000000">
                      <a:alpha val="43137"/>
                    </a:srgbClr>
                  </a:outerShdw>
                </a:effectLst>
              </a:rPr>
              <a:t>(</a:t>
            </a:r>
            <a:r>
              <a:rPr lang="en-US" sz="11500" dirty="0" err="1" smtClean="0">
                <a:ln w="19050">
                  <a:solidFill>
                    <a:schemeClr val="bg1"/>
                  </a:solidFill>
                </a:ln>
                <a:effectLst>
                  <a:glow rad="101600">
                    <a:schemeClr val="bg1">
                      <a:alpha val="60000"/>
                    </a:schemeClr>
                  </a:glow>
                  <a:outerShdw blurRad="38100" dist="38100" dir="2700000" algn="tl">
                    <a:srgbClr val="000000">
                      <a:alpha val="43137"/>
                    </a:srgbClr>
                  </a:outerShdw>
                </a:effectLst>
              </a:rPr>
              <a:t>sa</a:t>
            </a:r>
            <a:r>
              <a:rPr lang="en-US" sz="11500" dirty="0" smtClean="0">
                <a:ln w="19050">
                  <a:solidFill>
                    <a:schemeClr val="bg1"/>
                  </a:solidFill>
                </a:ln>
                <a:effectLst>
                  <a:glow rad="101600">
                    <a:schemeClr val="bg1">
                      <a:alpha val="60000"/>
                    </a:schemeClr>
                  </a:glow>
                  <a:outerShdw blurRad="38100" dist="38100" dir="2700000" algn="tl">
                    <a:srgbClr val="000000">
                      <a:alpha val="43137"/>
                    </a:srgbClr>
                  </a:outerShdw>
                </a:effectLst>
              </a:rPr>
              <a:t>)</a:t>
            </a:r>
            <a:endParaRPr lang="en-US" sz="11500" dirty="0">
              <a:ln w="19050">
                <a:solidFill>
                  <a:schemeClr val="bg1"/>
                </a:solidFill>
              </a:ln>
              <a:effectLst>
                <a:glow rad="101600">
                  <a:schemeClr val="bg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26660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upload.wikimedia.org/wikipedia/en/thumb/c/cc/Hitler_1928_crop.jpg/800px-Hitler_1928_crop.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t="3194" b="3364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upload.wikimedia.org/wikipedia/en/thumb/c/cc/Hitler_1928_crop.jpg/800px-Hitler_1928_crop.jpg"/>
          <p:cNvPicPr>
            <a:picLocks noChangeAspect="1" noChangeArrowheads="1"/>
          </p:cNvPicPr>
          <p:nvPr/>
        </p:nvPicPr>
        <p:blipFill rotWithShape="1">
          <a:blip r:embed="rId4">
            <a:extLst>
              <a:ext uri="{28A0092B-C50C-407E-A947-70E740481C1C}">
                <a14:useLocalDpi xmlns:a14="http://schemas.microsoft.com/office/drawing/2010/main" val="0"/>
              </a:ext>
            </a:extLst>
          </a:blip>
          <a:srcRect l="6842" t="29345" r="3948" b="33646"/>
          <a:stretch/>
        </p:blipFill>
        <p:spPr bwMode="auto">
          <a:xfrm>
            <a:off x="625642" y="2839452"/>
            <a:ext cx="8157411" cy="401854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416968" y="394953"/>
            <a:ext cx="5510462" cy="2564814"/>
          </a:xfrm>
        </p:spPr>
        <p:txBody>
          <a:bodyPr>
            <a:noAutofit/>
          </a:bodyPr>
          <a:lstStyle/>
          <a:p>
            <a:r>
              <a:rPr lang="en-US" sz="7200" dirty="0" smtClean="0">
                <a:ln>
                  <a:solidFill>
                    <a:schemeClr val="bg1"/>
                  </a:solidFill>
                </a:ln>
                <a:effectLst>
                  <a:outerShdw blurRad="38100" dist="38100" dir="2700000" algn="tl">
                    <a:srgbClr val="000000">
                      <a:alpha val="43137"/>
                    </a:srgbClr>
                  </a:outerShdw>
                </a:effectLst>
              </a:rPr>
              <a:t>PARAMILITARY WING</a:t>
            </a:r>
            <a:endParaRPr lang="en-US" sz="7200"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9058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upload.wikimedia.org/wikipedia/commons/2/20/Bundesarchiv_Bild_183-1992-0421-500%2C_Berlin%2C_Olympische_Kunstausstellung%2C_Er%C3%B6ffnung.jpg"/>
          <p:cNvPicPr>
            <a:picLocks noChangeAspect="1" noChangeArrowheads="1"/>
          </p:cNvPicPr>
          <p:nvPr/>
        </p:nvPicPr>
        <p:blipFill rotWithShape="1">
          <a:blip r:embed="rId2">
            <a:extLst>
              <a:ext uri="{28A0092B-C50C-407E-A947-70E740481C1C}">
                <a14:useLocalDpi xmlns:a14="http://schemas.microsoft.com/office/drawing/2010/main" val="0"/>
              </a:ext>
            </a:extLst>
          </a:blip>
          <a:srcRect l="6817" r="6182" b="6856"/>
          <a:stretch/>
        </p:blipFill>
        <p:spPr bwMode="auto">
          <a:xfrm>
            <a:off x="0" y="-6996"/>
            <a:ext cx="9144000" cy="686499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694801" y="5027544"/>
            <a:ext cx="3874168" cy="1479339"/>
          </a:xfrm>
        </p:spPr>
        <p:style>
          <a:lnRef idx="1">
            <a:schemeClr val="accent2"/>
          </a:lnRef>
          <a:fillRef idx="2">
            <a:schemeClr val="accent2"/>
          </a:fillRef>
          <a:effectRef idx="1">
            <a:schemeClr val="accent2"/>
          </a:effectRef>
          <a:fontRef idx="minor">
            <a:schemeClr val="dk1"/>
          </a:fontRef>
        </p:style>
        <p:txBody>
          <a:bodyPr anchor="ctr">
            <a:noAutofit/>
          </a:bodyPr>
          <a:lstStyle/>
          <a:p>
            <a:pPr marL="0" indent="0" algn="ctr">
              <a:buNone/>
            </a:pPr>
            <a:r>
              <a:rPr lang="en-US" sz="4400" b="1" dirty="0" smtClean="0">
                <a:solidFill>
                  <a:schemeClr val="bg1"/>
                </a:solidFill>
              </a:rPr>
              <a:t>Goebbels &amp; “</a:t>
            </a:r>
            <a:r>
              <a:rPr lang="en-US" sz="4400" b="1" dirty="0" err="1" smtClean="0">
                <a:solidFill>
                  <a:schemeClr val="bg1"/>
                </a:solidFill>
              </a:rPr>
              <a:t>Mjölnir</a:t>
            </a:r>
            <a:r>
              <a:rPr lang="en-US" sz="4400" b="1" dirty="0" smtClean="0">
                <a:solidFill>
                  <a:schemeClr val="bg1"/>
                </a:solidFill>
              </a:rPr>
              <a:t>”</a:t>
            </a:r>
            <a:endParaRPr lang="en-US" sz="4400" b="1" dirty="0">
              <a:solidFill>
                <a:schemeClr val="bg1"/>
              </a:solidFill>
            </a:endParaRPr>
          </a:p>
        </p:txBody>
      </p:sp>
      <p:sp>
        <p:nvSpPr>
          <p:cNvPr id="6" name="Rectangle 5"/>
          <p:cNvSpPr/>
          <p:nvPr/>
        </p:nvSpPr>
        <p:spPr>
          <a:xfrm>
            <a:off x="10607" y="6412287"/>
            <a:ext cx="3053080" cy="369332"/>
          </a:xfrm>
          <a:prstGeom prst="rect">
            <a:avLst/>
          </a:prstGeom>
        </p:spPr>
        <p:txBody>
          <a:bodyPr wrap="none">
            <a:spAutoFit/>
          </a:bodyPr>
          <a:lstStyle/>
          <a:p>
            <a:pPr algn="r"/>
            <a:r>
              <a:rPr lang="en-US" dirty="0" smtClean="0">
                <a:solidFill>
                  <a:schemeClr val="bg1"/>
                </a:solidFill>
              </a:rPr>
              <a:t>German Federal Archives</a:t>
            </a:r>
            <a:endParaRPr lang="en-US" dirty="0">
              <a:solidFill>
                <a:schemeClr val="bg1"/>
              </a:solidFill>
            </a:endParaRPr>
          </a:p>
        </p:txBody>
      </p:sp>
      <p:sp>
        <p:nvSpPr>
          <p:cNvPr id="2" name="Rounded Rectangular Callout 1"/>
          <p:cNvSpPr/>
          <p:nvPr/>
        </p:nvSpPr>
        <p:spPr>
          <a:xfrm>
            <a:off x="220716" y="662151"/>
            <a:ext cx="2979683" cy="1245476"/>
          </a:xfrm>
          <a:prstGeom prst="wedgeRoundRectCallout">
            <a:avLst>
              <a:gd name="adj1" fmla="val 67366"/>
              <a:gd name="adj2" fmla="val 8694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200" b="1" dirty="0" smtClean="0">
                <a:solidFill>
                  <a:schemeClr val="bg1"/>
                </a:solidFill>
              </a:rPr>
              <a:t>A propagandist is nothing without a good artist.</a:t>
            </a:r>
            <a:endParaRPr lang="en-US" sz="2200" b="1" dirty="0">
              <a:solidFill>
                <a:schemeClr val="bg1"/>
              </a:solidFill>
            </a:endParaRPr>
          </a:p>
        </p:txBody>
      </p:sp>
    </p:spTree>
    <p:extLst>
      <p:ext uri="{BB962C8B-B14F-4D97-AF65-F5344CB8AC3E}">
        <p14:creationId xmlns:p14="http://schemas.microsoft.com/office/powerpoint/2010/main" val="38018984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bytwerk.com/gpa/posters/wil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98437"/>
            <a:ext cx="4158631" cy="607799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http://www.bytwerk.com/gpa/posters/will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www.bytwerk.com/gpa/posters/will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www.bytwerk.com/gpa/posters/wille.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http://www.bytwerk.com/gpa/posters/freedom.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307975" y="6314536"/>
            <a:ext cx="4158631" cy="292388"/>
          </a:xfrm>
          <a:prstGeom prst="rect">
            <a:avLst/>
          </a:prstGeom>
        </p:spPr>
        <p:txBody>
          <a:bodyPr wrap="square">
            <a:spAutoFit/>
          </a:bodyPr>
          <a:lstStyle/>
          <a:p>
            <a:pPr algn="ctr"/>
            <a:r>
              <a:rPr lang="en-US" sz="1300" dirty="0" smtClean="0"/>
              <a:t>Accessed via the </a:t>
            </a:r>
            <a:r>
              <a:rPr lang="en-US" sz="1300" dirty="0" smtClean="0">
                <a:hlinkClick r:id="rId3"/>
              </a:rPr>
              <a:t>German Propaganda Archive</a:t>
            </a:r>
            <a:endParaRPr lang="en-US" sz="1300" dirty="0"/>
          </a:p>
        </p:txBody>
      </p:sp>
      <p:sp>
        <p:nvSpPr>
          <p:cNvPr id="9" name="TextBox 8"/>
          <p:cNvSpPr txBox="1"/>
          <p:nvPr/>
        </p:nvSpPr>
        <p:spPr>
          <a:xfrm>
            <a:off x="4836695" y="3826030"/>
            <a:ext cx="3994483" cy="1569660"/>
          </a:xfrm>
          <a:prstGeom prst="rect">
            <a:avLst/>
          </a:prstGeom>
          <a:noFill/>
        </p:spPr>
        <p:txBody>
          <a:bodyPr wrap="square" rtlCol="0">
            <a:spAutoFit/>
          </a:bodyPr>
          <a:lstStyle/>
          <a:p>
            <a:pPr algn="ctr"/>
            <a:r>
              <a:rPr lang="en-US" sz="2400" b="1" dirty="0" err="1" smtClean="0"/>
              <a:t>Mjölnir’s</a:t>
            </a:r>
            <a:r>
              <a:rPr lang="en-US" sz="2400" b="1" dirty="0" smtClean="0"/>
              <a:t> idealization of Nazi Storm Troopers was a key element in Nazi propaganda.</a:t>
            </a:r>
            <a:endParaRPr lang="en-US" sz="2400" dirty="0"/>
          </a:p>
        </p:txBody>
      </p:sp>
    </p:spTree>
    <p:extLst>
      <p:ext uri="{BB962C8B-B14F-4D97-AF65-F5344CB8AC3E}">
        <p14:creationId xmlns:p14="http://schemas.microsoft.com/office/powerpoint/2010/main" val="802833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7138"/>
            <a:ext cx="9144000" cy="3266034"/>
          </a:xfrm>
        </p:spPr>
        <p:txBody>
          <a:bodyPr>
            <a:normAutofit/>
          </a:bodyPr>
          <a:lstStyle/>
          <a:p>
            <a:r>
              <a:rPr lang="en-US" sz="8400" dirty="0" smtClean="0">
                <a:effectLst>
                  <a:outerShdw blurRad="38100" dist="38100" dir="2700000" algn="tl">
                    <a:srgbClr val="000000">
                      <a:alpha val="43137"/>
                    </a:srgbClr>
                  </a:outerShdw>
                </a:effectLst>
              </a:rPr>
              <a:t>Reichstag Elections </a:t>
            </a:r>
            <a:r>
              <a:rPr lang="en-US" sz="4800" dirty="0" smtClean="0">
                <a:effectLst>
                  <a:outerShdw blurRad="38100" dist="38100" dir="2700000" algn="tl">
                    <a:srgbClr val="000000">
                      <a:alpha val="43137"/>
                    </a:srgbClr>
                  </a:outerShdw>
                </a:effectLst>
              </a:rPr>
              <a:t/>
            </a:r>
            <a:br>
              <a:rPr lang="en-US" sz="48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 </a:t>
            </a:r>
            <a:r>
              <a:rPr lang="en-US" sz="4800" dirty="0" smtClean="0">
                <a:effectLst>
                  <a:outerShdw blurRad="38100" dist="38100" dir="2700000" algn="tl">
                    <a:srgbClr val="000000">
                      <a:alpha val="43137"/>
                    </a:srgbClr>
                  </a:outerShdw>
                </a:effectLst>
              </a:rPr>
              <a:t/>
            </a:r>
            <a:br>
              <a:rPr lang="en-US" sz="4800" dirty="0" smtClean="0">
                <a:effectLst>
                  <a:outerShdw blurRad="38100" dist="38100" dir="2700000" algn="tl">
                    <a:srgbClr val="000000">
                      <a:alpha val="43137"/>
                    </a:srgbClr>
                  </a:outerShdw>
                </a:effectLst>
              </a:rPr>
            </a:br>
            <a:r>
              <a:rPr lang="en-US" sz="6600" dirty="0" smtClean="0">
                <a:effectLst>
                  <a:outerShdw blurRad="38100" dist="38100" dir="2700000" algn="tl">
                    <a:srgbClr val="000000">
                      <a:alpha val="43137"/>
                    </a:srgbClr>
                  </a:outerShdw>
                </a:effectLst>
              </a:rPr>
              <a:t>(1928-1933)</a:t>
            </a:r>
            <a:endParaRPr lang="en-US" sz="6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5076497"/>
            <a:ext cx="8229600" cy="1049666"/>
          </a:xfrm>
        </p:spPr>
        <p:txBody>
          <a:bodyPr/>
          <a:lstStyle/>
          <a:p>
            <a:endParaRPr lang="en-US" dirty="0"/>
          </a:p>
        </p:txBody>
      </p:sp>
    </p:spTree>
    <p:extLst>
      <p:ext uri="{BB962C8B-B14F-4D97-AF65-F5344CB8AC3E}">
        <p14:creationId xmlns:p14="http://schemas.microsoft.com/office/powerpoint/2010/main" val="26478916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04784" y="6277984"/>
            <a:ext cx="1339216" cy="626115"/>
          </a:xfrm>
        </p:spPr>
        <p:txBody>
          <a:bodyPr>
            <a:normAutofit/>
          </a:bodyPr>
          <a:lstStyle/>
          <a:p>
            <a:pPr marL="0" indent="0" algn="ctr">
              <a:buNone/>
            </a:pPr>
            <a:r>
              <a:rPr lang="en-US" sz="1400" dirty="0" smtClean="0"/>
              <a:t>Courtesy of Wikipedia</a:t>
            </a:r>
            <a:endParaRPr lang="en-US" sz="1400"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756"/>
          <a:stretch/>
        </p:blipFill>
        <p:spPr bwMode="auto">
          <a:xfrm>
            <a:off x="1299383" y="-2"/>
            <a:ext cx="6505402"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11188" y="4408227"/>
            <a:ext cx="1719618"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Social Democrats</a:t>
            </a:r>
            <a:endParaRPr lang="en-US" dirty="0"/>
          </a:p>
        </p:txBody>
      </p:sp>
      <p:sp>
        <p:nvSpPr>
          <p:cNvPr id="5" name="TextBox 4"/>
          <p:cNvSpPr txBox="1"/>
          <p:nvPr/>
        </p:nvSpPr>
        <p:spPr>
          <a:xfrm>
            <a:off x="4230806" y="4408226"/>
            <a:ext cx="1719618" cy="646331"/>
          </a:xfrm>
          <a:prstGeom prst="rect">
            <a:avLst/>
          </a:prstGeom>
          <a:gradFill>
            <a:gsLst>
              <a:gs pos="0">
                <a:srgbClr val="0066FF">
                  <a:lumMod val="45000"/>
                  <a:lumOff val="55000"/>
                </a:srgbClr>
              </a:gs>
              <a:gs pos="100000">
                <a:srgbClr val="0099FF">
                  <a:lumMod val="37000"/>
                  <a:lumOff val="63000"/>
                </a:srgbClr>
              </a:gs>
            </a:gsLst>
          </a:gradFill>
          <a:ln>
            <a:solidFill>
              <a:srgbClr val="0033CC"/>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National C</a:t>
            </a:r>
            <a:r>
              <a:rPr lang="en-US" sz="1600" dirty="0" smtClean="0"/>
              <a:t>onservatives</a:t>
            </a:r>
            <a:endParaRPr lang="en-US" sz="1600" dirty="0"/>
          </a:p>
        </p:txBody>
      </p:sp>
      <p:sp>
        <p:nvSpPr>
          <p:cNvPr id="6" name="TextBox 5"/>
          <p:cNvSpPr txBox="1"/>
          <p:nvPr/>
        </p:nvSpPr>
        <p:spPr>
          <a:xfrm>
            <a:off x="5950424" y="4408225"/>
            <a:ext cx="1719618"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smtClean="0"/>
              <a:t>Catholic Centre</a:t>
            </a:r>
            <a:endParaRPr lang="en-US" sz="1600" dirty="0"/>
          </a:p>
        </p:txBody>
      </p:sp>
    </p:spTree>
    <p:extLst>
      <p:ext uri="{BB962C8B-B14F-4D97-AF65-F5344CB8AC3E}">
        <p14:creationId xmlns:p14="http://schemas.microsoft.com/office/powerpoint/2010/main" val="7174414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6280" y="274638"/>
            <a:ext cx="4617720" cy="4281596"/>
          </a:xfrm>
        </p:spPr>
        <p:txBody>
          <a:bodyPr>
            <a:noAutofit/>
          </a:bodyPr>
          <a:lstStyle/>
          <a:p>
            <a:pPr>
              <a:lnSpc>
                <a:spcPct val="70000"/>
              </a:lnSpc>
            </a:pPr>
            <a:r>
              <a:rPr lang="en-US" sz="28700" dirty="0" smtClean="0"/>
              <a:t>9</a:t>
            </a:r>
            <a:r>
              <a:rPr lang="en-US" sz="23900" baseline="30000" dirty="0" smtClean="0"/>
              <a:t>th</a:t>
            </a:r>
            <a:endParaRPr lang="en-US" sz="8800" dirty="0"/>
          </a:p>
        </p:txBody>
      </p:sp>
      <p:sp>
        <p:nvSpPr>
          <p:cNvPr id="3" name="Content Placeholder 2"/>
          <p:cNvSpPr>
            <a:spLocks noGrp="1"/>
          </p:cNvSpPr>
          <p:nvPr>
            <p:ph idx="1"/>
          </p:nvPr>
        </p:nvSpPr>
        <p:spPr>
          <a:xfrm>
            <a:off x="0" y="4967795"/>
            <a:ext cx="4059293" cy="818862"/>
          </a:xfrm>
        </p:spPr>
        <p:txBody>
          <a:bodyPr anchor="ctr">
            <a:noAutofit/>
          </a:bodyPr>
          <a:lstStyle/>
          <a:p>
            <a:pPr marL="0" indent="0" algn="ctr">
              <a:buNone/>
            </a:pPr>
            <a:r>
              <a:rPr lang="en-US" sz="3600" dirty="0" smtClean="0"/>
              <a:t>Malcolm X </a:t>
            </a:r>
            <a:endParaRPr lang="en-US" sz="3600" dirty="0"/>
          </a:p>
        </p:txBody>
      </p:sp>
      <p:pic>
        <p:nvPicPr>
          <p:cNvPr id="15362" name="Picture 2" descr="Bundesarchiv Bild 183-H1216-0500-002, Adolf Hit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2628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526280" y="4284596"/>
            <a:ext cx="4617720" cy="1280605"/>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effectLst>
                  <a:outerShdw blurRad="38100" dist="38100" dir="2700000" algn="tl">
                    <a:srgbClr val="000000">
                      <a:alpha val="43137"/>
                    </a:srgbClr>
                  </a:outerShdw>
                </a:effectLst>
              </a:rPr>
              <a:t>2.6% of the Vote</a:t>
            </a:r>
          </a:p>
          <a:p>
            <a:pPr marL="0" indent="0" algn="ctr">
              <a:buFont typeface="Arial" pitchFamily="34" charset="0"/>
              <a:buNone/>
            </a:pPr>
            <a:r>
              <a:rPr lang="en-US" b="1" dirty="0" smtClean="0">
                <a:effectLst>
                  <a:outerShdw blurRad="38100" dist="38100" dir="2700000" algn="tl">
                    <a:srgbClr val="000000">
                      <a:alpha val="43137"/>
                    </a:srgbClr>
                  </a:outerShdw>
                </a:effectLst>
              </a:rPr>
              <a:t>14 of 491 Seats </a:t>
            </a:r>
            <a:endParaRPr lang="en-US" b="1" dirty="0">
              <a:effectLst>
                <a:outerShdw blurRad="38100" dist="38100" dir="2700000" algn="tl">
                  <a:srgbClr val="000000">
                    <a:alpha val="43137"/>
                  </a:srgbClr>
                </a:outerShdw>
              </a:effectLst>
            </a:endParaRPr>
          </a:p>
        </p:txBody>
      </p:sp>
      <p:sp>
        <p:nvSpPr>
          <p:cNvPr id="4" name="Rectangle 3"/>
          <p:cNvSpPr/>
          <p:nvPr/>
        </p:nvSpPr>
        <p:spPr>
          <a:xfrm>
            <a:off x="6900380" y="2361456"/>
            <a:ext cx="1695079" cy="923330"/>
          </a:xfrm>
          <a:prstGeom prst="rect">
            <a:avLst/>
          </a:prstGeom>
        </p:spPr>
        <p:txBody>
          <a:bodyPr wrap="none">
            <a:spAutoFit/>
          </a:bodyPr>
          <a:lstStyle/>
          <a:p>
            <a:r>
              <a:rPr lang="en-US" sz="5400" dirty="0">
                <a:solidFill>
                  <a:schemeClr val="accent4">
                    <a:lumMod val="20000"/>
                    <a:lumOff val="80000"/>
                  </a:schemeClr>
                </a:solidFill>
                <a:latin typeface="+mj-lt"/>
              </a:rPr>
              <a:t>Place</a:t>
            </a:r>
          </a:p>
        </p:txBody>
      </p:sp>
    </p:spTree>
    <p:extLst>
      <p:ext uri="{BB962C8B-B14F-4D97-AF65-F5344CB8AC3E}">
        <p14:creationId xmlns:p14="http://schemas.microsoft.com/office/powerpoint/2010/main" val="7282501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ile:Bundesarchiv Bild 183-T0706-501, berlin, Armenspeisung.jpg"/>
          <p:cNvPicPr>
            <a:picLocks noChangeAspect="1" noChangeArrowheads="1"/>
          </p:cNvPicPr>
          <p:nvPr/>
        </p:nvPicPr>
        <p:blipFill rotWithShape="1">
          <a:blip r:embed="rId2">
            <a:extLst>
              <a:ext uri="{28A0092B-C50C-407E-A947-70E740481C1C}">
                <a14:useLocalDpi xmlns:a14="http://schemas.microsoft.com/office/drawing/2010/main" val="0"/>
              </a:ext>
            </a:extLst>
          </a:blip>
          <a:srcRect l="2624" r="2624"/>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3898232"/>
            <a:ext cx="9144000" cy="2959768"/>
          </a:xfrm>
          <a:prstGeom prst="rect">
            <a:avLst/>
          </a:prstGeom>
          <a:gradFill>
            <a:gsLst>
              <a:gs pos="0">
                <a:schemeClr val="bg1">
                  <a:alpha val="0"/>
                </a:schemeClr>
              </a:gs>
              <a:gs pos="100000">
                <a:schemeClr val="bg1">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4084617"/>
            <a:ext cx="9144000" cy="1473951"/>
          </a:xfrm>
        </p:spPr>
        <p:txBody>
          <a:bodyPr>
            <a:noAutofit/>
          </a:bodyPr>
          <a:lstStyle/>
          <a:p>
            <a:r>
              <a:rPr lang="en-US" sz="8000" dirty="0" smtClean="0">
                <a:effectLst>
                  <a:outerShdw blurRad="38100" dist="38100" dir="2700000" algn="tl">
                    <a:srgbClr val="000000">
                      <a:alpha val="43137"/>
                    </a:srgbClr>
                  </a:outerShdw>
                </a:effectLst>
              </a:rPr>
              <a:t>The Great Depression</a:t>
            </a:r>
            <a:endParaRPr lang="en-US" sz="8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5342019"/>
            <a:ext cx="9144000" cy="976647"/>
          </a:xfrm>
        </p:spPr>
        <p:txBody>
          <a:bodyPr>
            <a:normAutofit/>
          </a:bodyPr>
          <a:lstStyle/>
          <a:p>
            <a:pPr marL="0" indent="0" algn="ctr">
              <a:buNone/>
            </a:pPr>
            <a:r>
              <a:rPr lang="en-US" sz="4800" b="1" dirty="0" smtClean="0">
                <a:effectLst>
                  <a:outerShdw blurRad="38100" dist="38100" dir="2700000" algn="tl">
                    <a:srgbClr val="000000">
                      <a:alpha val="43137"/>
                    </a:srgbClr>
                  </a:outerShdw>
                </a:effectLst>
              </a:rPr>
              <a:t>An Intervening Event</a:t>
            </a:r>
            <a:endParaRPr lang="en-US" sz="4800" b="1" dirty="0">
              <a:effectLst>
                <a:outerShdw blurRad="38100" dist="38100" dir="2700000" algn="tl">
                  <a:srgbClr val="000000">
                    <a:alpha val="43137"/>
                  </a:srgbClr>
                </a:outerShdw>
              </a:effectLst>
            </a:endParaRPr>
          </a:p>
        </p:txBody>
      </p:sp>
      <p:sp>
        <p:nvSpPr>
          <p:cNvPr id="5" name="Rectangle 4"/>
          <p:cNvSpPr/>
          <p:nvPr/>
        </p:nvSpPr>
        <p:spPr>
          <a:xfrm>
            <a:off x="6002332" y="92061"/>
            <a:ext cx="3053080" cy="369332"/>
          </a:xfrm>
          <a:prstGeom prst="rect">
            <a:avLst/>
          </a:prstGeom>
        </p:spPr>
        <p:txBody>
          <a:bodyPr wrap="none">
            <a:spAutoFit/>
          </a:bodyPr>
          <a:lstStyle/>
          <a:p>
            <a:pPr algn="r"/>
            <a:r>
              <a:rPr lang="en-US" dirty="0" smtClean="0">
                <a:effectLst>
                  <a:outerShdw blurRad="38100" dist="38100" dir="2700000" algn="tl">
                    <a:srgbClr val="000000">
                      <a:alpha val="43137"/>
                    </a:srgbClr>
                  </a:outerShdw>
                </a:effectLst>
              </a:rPr>
              <a:t>German Federal Archives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82665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8106" y="4650828"/>
            <a:ext cx="3547241" cy="1207322"/>
          </a:xfrm>
        </p:spPr>
        <p:txBody>
          <a:bodyPr>
            <a:normAutofit/>
          </a:bodyPr>
          <a:lstStyle/>
          <a:p>
            <a:pPr marL="0" indent="0" algn="ctr">
              <a:buNone/>
            </a:pPr>
            <a:r>
              <a:rPr lang="en-US" sz="2800" dirty="0" smtClean="0"/>
              <a:t>Leave it to Nazis to be unappreciative.</a:t>
            </a:r>
            <a:endParaRPr lang="en-US" sz="2800" dirty="0"/>
          </a:p>
        </p:txBody>
      </p:sp>
      <p:pic>
        <p:nvPicPr>
          <p:cNvPr id="5" name="Picture 2" descr="http://www.bytwerk.com/gpa/posters/daw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678" y="198439"/>
            <a:ext cx="4297299" cy="60779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98678" y="6276437"/>
            <a:ext cx="4317886" cy="307777"/>
          </a:xfrm>
          <a:prstGeom prst="rect">
            <a:avLst/>
          </a:prstGeom>
        </p:spPr>
        <p:txBody>
          <a:bodyPr wrap="square">
            <a:spAutoFit/>
          </a:bodyPr>
          <a:lstStyle/>
          <a:p>
            <a:pPr algn="ctr"/>
            <a:r>
              <a:rPr lang="en-US" sz="1400" dirty="0" smtClean="0"/>
              <a:t>Accessed via the </a:t>
            </a:r>
            <a:r>
              <a:rPr lang="en-US" sz="1400" dirty="0" smtClean="0">
                <a:hlinkClick r:id="rId3"/>
              </a:rPr>
              <a:t>German Propaganda Archive</a:t>
            </a:r>
            <a:endParaRPr lang="en-US" sz="1400" dirty="0"/>
          </a:p>
        </p:txBody>
      </p:sp>
      <p:sp>
        <p:nvSpPr>
          <p:cNvPr id="7" name="Title 1"/>
          <p:cNvSpPr txBox="1">
            <a:spLocks/>
          </p:cNvSpPr>
          <p:nvPr/>
        </p:nvSpPr>
        <p:spPr>
          <a:xfrm>
            <a:off x="4616563" y="614855"/>
            <a:ext cx="4550329" cy="2042907"/>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dirty="0" smtClean="0"/>
              <a:t>BREAK THE </a:t>
            </a:r>
            <a:r>
              <a:rPr lang="en-US" sz="5500" dirty="0" smtClean="0"/>
              <a:t>DAWES CHAINS</a:t>
            </a:r>
            <a:endParaRPr lang="en-US" sz="5500" dirty="0"/>
          </a:p>
        </p:txBody>
      </p:sp>
      <p:sp>
        <p:nvSpPr>
          <p:cNvPr id="8" name="Content Placeholder 2"/>
          <p:cNvSpPr txBox="1">
            <a:spLocks/>
          </p:cNvSpPr>
          <p:nvPr/>
        </p:nvSpPr>
        <p:spPr>
          <a:xfrm>
            <a:off x="4616563" y="2630774"/>
            <a:ext cx="4550329" cy="7497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600" dirty="0" smtClean="0"/>
              <a:t>(1929)</a:t>
            </a:r>
            <a:endParaRPr lang="en-US" sz="3600" dirty="0"/>
          </a:p>
        </p:txBody>
      </p:sp>
    </p:spTree>
    <p:extLst>
      <p:ext uri="{BB962C8B-B14F-4D97-AF65-F5344CB8AC3E}">
        <p14:creationId xmlns:p14="http://schemas.microsoft.com/office/powerpoint/2010/main" val="33240220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89486" y="6276437"/>
            <a:ext cx="4244964" cy="307777"/>
          </a:xfrm>
          <a:prstGeom prst="rect">
            <a:avLst/>
          </a:prstGeom>
        </p:spPr>
        <p:txBody>
          <a:bodyPr wrap="square">
            <a:spAutoFit/>
          </a:bodyPr>
          <a:lstStyle/>
          <a:p>
            <a:pPr algn="ctr"/>
            <a:r>
              <a:rPr lang="en-US" sz="1400" dirty="0" smtClean="0"/>
              <a:t>Accessed via the </a:t>
            </a:r>
            <a:r>
              <a:rPr lang="en-US" sz="1400" dirty="0" smtClean="0">
                <a:hlinkClick r:id="rId2"/>
              </a:rPr>
              <a:t>German Propaganda Archive</a:t>
            </a:r>
            <a:endParaRPr lang="en-US" sz="1400" dirty="0"/>
          </a:p>
        </p:txBody>
      </p:sp>
      <p:pic>
        <p:nvPicPr>
          <p:cNvPr id="6" name="Picture 2" descr="http://www.bytwerk.com/gpa/posters/niema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9486" y="160338"/>
            <a:ext cx="4244964" cy="611609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0" y="736284"/>
            <a:ext cx="4689486" cy="1779588"/>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t>Two Million Dead</a:t>
            </a:r>
          </a:p>
          <a:p>
            <a:r>
              <a:rPr lang="en-US" sz="5500" dirty="0" smtClean="0"/>
              <a:t>in Vain?  Never!</a:t>
            </a:r>
            <a:endParaRPr lang="en-US" sz="5500" dirty="0"/>
          </a:p>
        </p:txBody>
      </p:sp>
      <p:sp>
        <p:nvSpPr>
          <p:cNvPr id="8" name="Content Placeholder 2"/>
          <p:cNvSpPr txBox="1">
            <a:spLocks/>
          </p:cNvSpPr>
          <p:nvPr/>
        </p:nvSpPr>
        <p:spPr>
          <a:xfrm>
            <a:off x="0" y="2488884"/>
            <a:ext cx="4689486" cy="7497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600" dirty="0" smtClean="0"/>
              <a:t>(1929)</a:t>
            </a:r>
            <a:endParaRPr lang="en-US" sz="3600" dirty="0"/>
          </a:p>
        </p:txBody>
      </p:sp>
      <p:sp>
        <p:nvSpPr>
          <p:cNvPr id="9" name="TextBox 8"/>
          <p:cNvSpPr txBox="1"/>
          <p:nvPr/>
        </p:nvSpPr>
        <p:spPr>
          <a:xfrm>
            <a:off x="850908" y="4745417"/>
            <a:ext cx="2987670" cy="1231106"/>
          </a:xfrm>
          <a:prstGeom prst="rect">
            <a:avLst/>
          </a:prstGeom>
          <a:noFill/>
        </p:spPr>
        <p:txBody>
          <a:bodyPr wrap="square" rtlCol="0">
            <a:spAutoFit/>
          </a:bodyPr>
          <a:lstStyle/>
          <a:p>
            <a:r>
              <a:rPr lang="en-US" sz="2800" dirty="0" smtClean="0"/>
              <a:t>Front Soldiers!  </a:t>
            </a:r>
            <a:br>
              <a:rPr lang="en-US" sz="2800" dirty="0" smtClean="0"/>
            </a:br>
            <a:r>
              <a:rPr lang="en-US" sz="2800" dirty="0" smtClean="0"/>
              <a:t>Adolf Hitler</a:t>
            </a:r>
            <a:r>
              <a:rPr lang="en-US" dirty="0" smtClean="0"/>
              <a:t/>
            </a:r>
            <a:br>
              <a:rPr lang="en-US" dirty="0" smtClean="0"/>
            </a:br>
            <a:r>
              <a:rPr lang="en-US" dirty="0" smtClean="0"/>
              <a:t> is showing you the way!</a:t>
            </a:r>
            <a:endParaRPr lang="en-US" dirty="0"/>
          </a:p>
        </p:txBody>
      </p:sp>
    </p:spTree>
    <p:extLst>
      <p:ext uri="{BB962C8B-B14F-4D97-AF65-F5344CB8AC3E}">
        <p14:creationId xmlns:p14="http://schemas.microsoft.com/office/powerpoint/2010/main" val="3369089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0888"/>
            <a:ext cx="4670449" cy="1143000"/>
          </a:xfrm>
        </p:spPr>
        <p:txBody>
          <a:bodyPr>
            <a:noAutofit/>
          </a:bodyPr>
          <a:lstStyle/>
          <a:p>
            <a:r>
              <a:rPr lang="en-US" sz="11500" dirty="0" smtClean="0">
                <a:effectLst>
                  <a:outerShdw blurRad="38100" dist="38100" dir="2700000" algn="tl">
                    <a:srgbClr val="000000">
                      <a:alpha val="43137"/>
                    </a:srgbClr>
                  </a:outerShdw>
                </a:effectLst>
              </a:rPr>
              <a:t>Vienna</a:t>
            </a:r>
            <a:endParaRPr lang="en-US" sz="115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2533651"/>
            <a:ext cx="4670449" cy="1524000"/>
          </a:xfrm>
        </p:spPr>
        <p:txBody>
          <a:bodyPr>
            <a:normAutofit/>
          </a:bodyPr>
          <a:lstStyle/>
          <a:p>
            <a:pPr marL="0" indent="0" algn="ctr">
              <a:buNone/>
            </a:pPr>
            <a:r>
              <a:rPr lang="en-US" sz="4000" b="1" dirty="0" smtClean="0">
                <a:effectLst>
                  <a:outerShdw blurRad="38100" dist="38100" dir="2700000" algn="tl">
                    <a:srgbClr val="000000">
                      <a:alpha val="43137"/>
                    </a:srgbClr>
                  </a:outerShdw>
                </a:effectLst>
              </a:rPr>
              <a:t>A </a:t>
            </a:r>
            <a:r>
              <a:rPr lang="en-US" sz="4000" b="1" dirty="0">
                <a:effectLst>
                  <a:outerShdw blurRad="38100" dist="38100" dir="2700000" algn="tl">
                    <a:srgbClr val="000000">
                      <a:alpha val="43137"/>
                    </a:srgbClr>
                  </a:outerShdw>
                </a:effectLst>
              </a:rPr>
              <a:t>Hotbed </a:t>
            </a:r>
            <a:r>
              <a:rPr lang="en-US" sz="4000" b="1" dirty="0" smtClean="0">
                <a:effectLst>
                  <a:outerShdw blurRad="38100" dist="38100" dir="2700000" algn="tl">
                    <a:srgbClr val="000000">
                      <a:alpha val="43137"/>
                    </a:srgbClr>
                  </a:outerShdw>
                </a:effectLst>
              </a:rPr>
              <a:t>of </a:t>
            </a:r>
            <a:r>
              <a:rPr lang="en-US" sz="3600" b="1" dirty="0" smtClean="0">
                <a:effectLst>
                  <a:outerShdw blurRad="38100" dist="38100" dir="2700000" algn="tl">
                    <a:srgbClr val="000000">
                      <a:alpha val="43137"/>
                    </a:srgbClr>
                  </a:outerShdw>
                </a:effectLst>
              </a:rPr>
              <a:t>Anti-Semitism</a:t>
            </a:r>
            <a:endParaRPr lang="en-US" sz="3600" b="1" dirty="0">
              <a:effectLst>
                <a:outerShdw blurRad="38100" dist="38100" dir="2700000" algn="tl">
                  <a:srgbClr val="000000">
                    <a:alpha val="43137"/>
                  </a:srgbClr>
                </a:outerShdw>
              </a:effectLst>
            </a:endParaRPr>
          </a:p>
        </p:txBody>
      </p:sp>
      <p:pic>
        <p:nvPicPr>
          <p:cNvPr id="5122" name="Picture 2" descr="Ludwig Grillich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0449" y="435878"/>
            <a:ext cx="4086202" cy="5905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549384"/>
            <a:ext cx="4670449" cy="369332"/>
          </a:xfrm>
          <a:prstGeom prst="rect">
            <a:avLst/>
          </a:prstGeom>
        </p:spPr>
        <p:txBody>
          <a:bodyPr wrap="square">
            <a:spAutoFit/>
          </a:bodyPr>
          <a:lstStyle/>
          <a:p>
            <a:pPr algn="ctr"/>
            <a:r>
              <a:rPr lang="en-US" b="1" dirty="0" smtClean="0">
                <a:effectLst>
                  <a:outerShdw blurRad="38100" dist="38100" dir="2700000" algn="tl">
                    <a:srgbClr val="000000">
                      <a:alpha val="43137"/>
                    </a:srgbClr>
                  </a:outerShdw>
                </a:effectLst>
              </a:rPr>
              <a:t>Karl </a:t>
            </a:r>
            <a:r>
              <a:rPr lang="en-US" b="1" dirty="0" err="1" smtClean="0">
                <a:effectLst>
                  <a:outerShdw blurRad="38100" dist="38100" dir="2700000" algn="tl">
                    <a:srgbClr val="000000">
                      <a:alpha val="43137"/>
                    </a:srgbClr>
                  </a:outerShdw>
                </a:effectLst>
              </a:rPr>
              <a:t>Lueger</a:t>
            </a:r>
            <a:r>
              <a:rPr lang="en-US" b="1" dirty="0" smtClean="0">
                <a:effectLst>
                  <a:outerShdw blurRad="38100" dist="38100" dir="2700000" algn="tl">
                    <a:srgbClr val="000000">
                      <a:alpha val="43137"/>
                    </a:srgbClr>
                  </a:outerShdw>
                </a:effectLst>
              </a:rPr>
              <a:t> (Mayor, 1897-1910)</a:t>
            </a:r>
            <a:endParaRPr lang="en-US" dirty="0"/>
          </a:p>
        </p:txBody>
      </p:sp>
    </p:spTree>
    <p:extLst>
      <p:ext uri="{BB962C8B-B14F-4D97-AF65-F5344CB8AC3E}">
        <p14:creationId xmlns:p14="http://schemas.microsoft.com/office/powerpoint/2010/main" val="28609035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8678" y="6276437"/>
            <a:ext cx="4317886" cy="307777"/>
          </a:xfrm>
          <a:prstGeom prst="rect">
            <a:avLst/>
          </a:prstGeom>
        </p:spPr>
        <p:txBody>
          <a:bodyPr wrap="square">
            <a:spAutoFit/>
          </a:bodyPr>
          <a:lstStyle/>
          <a:p>
            <a:pPr algn="ctr"/>
            <a:r>
              <a:rPr lang="en-US" sz="1400" dirty="0" smtClean="0"/>
              <a:t>Accessed via the </a:t>
            </a:r>
            <a:r>
              <a:rPr lang="en-US" sz="1400" dirty="0" smtClean="0">
                <a:hlinkClick r:id="rId2"/>
              </a:rPr>
              <a:t>German Propaganda Archive</a:t>
            </a:r>
            <a:endParaRPr lang="en-US" sz="1400" dirty="0"/>
          </a:p>
        </p:txBody>
      </p:sp>
      <p:pic>
        <p:nvPicPr>
          <p:cNvPr id="6146" name="Picture 2" descr="http://www.bytwerk.com/gpa/posters/snak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239" y="198439"/>
            <a:ext cx="4192763" cy="60779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bytwerk.com/gpa/posters/snake1.jpg"/>
          <p:cNvPicPr>
            <a:picLocks noChangeAspect="1" noChangeArrowheads="1"/>
          </p:cNvPicPr>
          <p:nvPr/>
        </p:nvPicPr>
        <p:blipFill rotWithShape="1">
          <a:blip r:embed="rId3">
            <a:extLst>
              <a:ext uri="{28A0092B-C50C-407E-A947-70E740481C1C}">
                <a14:useLocalDpi xmlns:a14="http://schemas.microsoft.com/office/drawing/2010/main" val="0"/>
              </a:ext>
            </a:extLst>
          </a:blip>
          <a:srcRect t="78442" r="81166"/>
          <a:stretch/>
        </p:blipFill>
        <p:spPr bwMode="auto">
          <a:xfrm>
            <a:off x="361238" y="4966137"/>
            <a:ext cx="789645" cy="13102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54002" y="180217"/>
            <a:ext cx="4572000" cy="6555641"/>
          </a:xfrm>
          <a:prstGeom prst="rect">
            <a:avLst/>
          </a:prstGeom>
        </p:spPr>
        <p:txBody>
          <a:bodyPr>
            <a:spAutoFit/>
          </a:bodyPr>
          <a:lstStyle/>
          <a:p>
            <a:pPr algn="ctr"/>
            <a:r>
              <a:rPr lang="en-US" sz="2800" dirty="0" smtClean="0">
                <a:latin typeface="+mj-lt"/>
              </a:rPr>
              <a:t>usury</a:t>
            </a:r>
          </a:p>
          <a:p>
            <a:pPr algn="ctr"/>
            <a:r>
              <a:rPr lang="en-US" sz="2800" dirty="0" smtClean="0">
                <a:latin typeface="+mj-lt"/>
              </a:rPr>
              <a:t>Versailles</a:t>
            </a:r>
          </a:p>
          <a:p>
            <a:pPr algn="ctr"/>
            <a:r>
              <a:rPr lang="en-US" sz="2800" dirty="0" smtClean="0">
                <a:latin typeface="+mj-lt"/>
              </a:rPr>
              <a:t>unemployment</a:t>
            </a:r>
          </a:p>
          <a:p>
            <a:pPr algn="ctr"/>
            <a:r>
              <a:rPr lang="en-US" sz="2800" dirty="0" smtClean="0">
                <a:latin typeface="+mj-lt"/>
              </a:rPr>
              <a:t>war </a:t>
            </a:r>
            <a:r>
              <a:rPr lang="en-US" sz="2800" dirty="0">
                <a:latin typeface="+mj-lt"/>
              </a:rPr>
              <a:t>guilt </a:t>
            </a:r>
            <a:r>
              <a:rPr lang="en-US" sz="2800" dirty="0" smtClean="0">
                <a:latin typeface="+mj-lt"/>
              </a:rPr>
              <a:t>lie</a:t>
            </a:r>
          </a:p>
          <a:p>
            <a:pPr algn="ctr"/>
            <a:r>
              <a:rPr lang="en-US" sz="2800" dirty="0" smtClean="0">
                <a:latin typeface="+mj-lt"/>
              </a:rPr>
              <a:t>Marxism</a:t>
            </a:r>
          </a:p>
          <a:p>
            <a:pPr algn="ctr"/>
            <a:r>
              <a:rPr lang="en-US" sz="2800" dirty="0" smtClean="0">
                <a:latin typeface="+mj-lt"/>
              </a:rPr>
              <a:t>Bolshevism</a:t>
            </a:r>
          </a:p>
          <a:p>
            <a:pPr algn="ctr"/>
            <a:r>
              <a:rPr lang="en-US" sz="2800" dirty="0" smtClean="0">
                <a:latin typeface="+mj-lt"/>
              </a:rPr>
              <a:t>lies </a:t>
            </a:r>
            <a:r>
              <a:rPr lang="en-US" sz="2800" dirty="0">
                <a:latin typeface="+mj-lt"/>
              </a:rPr>
              <a:t>and </a:t>
            </a:r>
            <a:r>
              <a:rPr lang="en-US" sz="2800" dirty="0" smtClean="0">
                <a:latin typeface="+mj-lt"/>
              </a:rPr>
              <a:t>betrayal </a:t>
            </a:r>
          </a:p>
          <a:p>
            <a:pPr algn="ctr"/>
            <a:r>
              <a:rPr lang="en-US" sz="2800" dirty="0" smtClean="0">
                <a:latin typeface="+mj-lt"/>
              </a:rPr>
              <a:t>inflation </a:t>
            </a:r>
          </a:p>
          <a:p>
            <a:pPr algn="ctr"/>
            <a:r>
              <a:rPr lang="en-US" sz="2800" dirty="0" smtClean="0">
                <a:latin typeface="+mj-lt"/>
              </a:rPr>
              <a:t>Locarno</a:t>
            </a:r>
          </a:p>
          <a:p>
            <a:pPr algn="ctr"/>
            <a:r>
              <a:rPr lang="en-US" sz="2800" dirty="0" smtClean="0">
                <a:latin typeface="+mj-lt"/>
              </a:rPr>
              <a:t>Dawes Pact</a:t>
            </a:r>
          </a:p>
          <a:p>
            <a:pPr algn="ctr"/>
            <a:r>
              <a:rPr lang="en-US" sz="2800" dirty="0" smtClean="0">
                <a:latin typeface="+mj-lt"/>
              </a:rPr>
              <a:t>Young Plan</a:t>
            </a:r>
          </a:p>
          <a:p>
            <a:pPr algn="ctr"/>
            <a:r>
              <a:rPr lang="en-US" sz="2800" dirty="0" smtClean="0">
                <a:latin typeface="+mj-lt"/>
              </a:rPr>
              <a:t>Corruption</a:t>
            </a:r>
          </a:p>
          <a:p>
            <a:pPr algn="ctr"/>
            <a:r>
              <a:rPr lang="en-US" sz="2800" dirty="0" smtClean="0">
                <a:latin typeface="+mj-lt"/>
              </a:rPr>
              <a:t>Prostitution</a:t>
            </a:r>
          </a:p>
          <a:p>
            <a:pPr algn="ctr"/>
            <a:r>
              <a:rPr lang="en-US" sz="2800" dirty="0" smtClean="0">
                <a:latin typeface="+mj-lt"/>
              </a:rPr>
              <a:t>Terror</a:t>
            </a:r>
          </a:p>
          <a:p>
            <a:pPr algn="ctr"/>
            <a:r>
              <a:rPr lang="en-US" sz="2800" dirty="0" smtClean="0">
                <a:latin typeface="+mj-lt"/>
              </a:rPr>
              <a:t>civil </a:t>
            </a:r>
            <a:r>
              <a:rPr lang="en-US" sz="2800" dirty="0">
                <a:latin typeface="+mj-lt"/>
              </a:rPr>
              <a:t>war</a:t>
            </a:r>
          </a:p>
        </p:txBody>
      </p:sp>
    </p:spTree>
    <p:extLst>
      <p:ext uri="{BB962C8B-B14F-4D97-AF65-F5344CB8AC3E}">
        <p14:creationId xmlns:p14="http://schemas.microsoft.com/office/powerpoint/2010/main" val="393855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fade">
                                      <p:cBhvr>
                                        <p:cTn id="43" dur="500"/>
                                        <p:tgtEl>
                                          <p:spTgt spid="4">
                                            <p:txEl>
                                              <p:pRg st="9" end="9"/>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500"/>
                                        <p:tgtEl>
                                          <p:spTgt spid="4">
                                            <p:txEl>
                                              <p:pRg st="10" end="1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Effect transition="in" filter="fade">
                                      <p:cBhvr>
                                        <p:cTn id="51" dur="500"/>
                                        <p:tgtEl>
                                          <p:spTgt spid="4">
                                            <p:txEl>
                                              <p:pRg st="11" end="11"/>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animEffect transition="in" filter="fade">
                                      <p:cBhvr>
                                        <p:cTn id="55" dur="500"/>
                                        <p:tgtEl>
                                          <p:spTgt spid="4">
                                            <p:txEl>
                                              <p:pRg st="12" end="12"/>
                                            </p:tx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animEffect transition="in" filter="fade">
                                      <p:cBhvr>
                                        <p:cTn id="59" dur="500"/>
                                        <p:tgtEl>
                                          <p:spTgt spid="4">
                                            <p:txEl>
                                              <p:pRg st="13" end="13"/>
                                            </p:tx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4">
                                            <p:txEl>
                                              <p:pRg st="14" end="14"/>
                                            </p:txEl>
                                          </p:spTgt>
                                        </p:tgtEl>
                                        <p:attrNameLst>
                                          <p:attrName>style.visibility</p:attrName>
                                        </p:attrNameLst>
                                      </p:cBhvr>
                                      <p:to>
                                        <p:strVal val="visible"/>
                                      </p:to>
                                    </p:set>
                                    <p:animEffect transition="in" filter="fade">
                                      <p:cBhvr>
                                        <p:cTn id="63"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3076" y="945931"/>
            <a:ext cx="3778037" cy="4912219"/>
          </a:xfrm>
        </p:spPr>
        <p:txBody>
          <a:bodyPr>
            <a:normAutofit fontScale="92500"/>
          </a:bodyPr>
          <a:lstStyle/>
          <a:p>
            <a:pPr marL="0" indent="0">
              <a:lnSpc>
                <a:spcPct val="110000"/>
              </a:lnSpc>
              <a:buNone/>
            </a:pPr>
            <a:r>
              <a:rPr lang="en-US" sz="2800" b="1" dirty="0" smtClean="0">
                <a:effectLst>
                  <a:outerShdw blurRad="38100" dist="38100" dir="2700000" algn="tl">
                    <a:srgbClr val="000000">
                      <a:alpha val="43137"/>
                    </a:srgbClr>
                  </a:outerShdw>
                </a:effectLst>
              </a:rPr>
              <a:t>Three Jewish government officials (</a:t>
            </a:r>
            <a:r>
              <a:rPr lang="en-US" sz="2800" b="1" dirty="0" err="1" smtClean="0">
                <a:effectLst>
                  <a:outerShdw blurRad="38100" dist="38100" dir="2700000" algn="tl">
                    <a:srgbClr val="000000">
                      <a:alpha val="43137"/>
                    </a:srgbClr>
                  </a:outerShdw>
                </a:effectLst>
              </a:rPr>
              <a:t>Barmat</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Kutistker</a:t>
            </a:r>
            <a:r>
              <a:rPr lang="en-US" sz="2800" b="1" dirty="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Sklarek</a:t>
            </a:r>
            <a:r>
              <a:rPr lang="en-US" sz="2800" b="1" dirty="0" smtClean="0">
                <a:effectLst>
                  <a:outerShdw blurRad="38100" dist="38100" dir="2700000" algn="tl">
                    <a:srgbClr val="000000">
                      <a:alpha val="43137"/>
                    </a:srgbClr>
                  </a:outerShdw>
                </a:effectLst>
              </a:rPr>
              <a:t>) who had been found guilty corruption are featured on this poster, in which a sword stabs through a Star of David on the snake’s head.</a:t>
            </a:r>
            <a:endParaRPr lang="en-US" sz="2800" b="1" dirty="0">
              <a:effectLst>
                <a:outerShdw blurRad="38100" dist="38100" dir="2700000" algn="tl">
                  <a:srgbClr val="000000">
                    <a:alpha val="43137"/>
                  </a:srgbClr>
                </a:outerShdw>
              </a:effectLst>
            </a:endParaRPr>
          </a:p>
        </p:txBody>
      </p:sp>
      <p:sp>
        <p:nvSpPr>
          <p:cNvPr id="6" name="Rectangle 5"/>
          <p:cNvSpPr/>
          <p:nvPr/>
        </p:nvSpPr>
        <p:spPr>
          <a:xfrm>
            <a:off x="298678" y="6276437"/>
            <a:ext cx="4317886" cy="307777"/>
          </a:xfrm>
          <a:prstGeom prst="rect">
            <a:avLst/>
          </a:prstGeom>
        </p:spPr>
        <p:txBody>
          <a:bodyPr wrap="square">
            <a:spAutoFit/>
          </a:bodyPr>
          <a:lstStyle/>
          <a:p>
            <a:pPr algn="ctr"/>
            <a:r>
              <a:rPr lang="en-US" sz="1400" dirty="0" smtClean="0"/>
              <a:t>Accessed via the </a:t>
            </a:r>
            <a:r>
              <a:rPr lang="en-US" sz="1400" dirty="0" smtClean="0">
                <a:hlinkClick r:id="rId2"/>
              </a:rPr>
              <a:t>German Propaganda Archive</a:t>
            </a:r>
            <a:endParaRPr lang="en-US" sz="1400" dirty="0"/>
          </a:p>
        </p:txBody>
      </p:sp>
      <p:pic>
        <p:nvPicPr>
          <p:cNvPr id="6146" name="Picture 2" descr="http://www.bytwerk.com/gpa/posters/snake1.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61239" y="198439"/>
            <a:ext cx="4192763" cy="60779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bytwerk.com/gpa/posters/snake1.jpg"/>
          <p:cNvPicPr>
            <a:picLocks noChangeAspect="1" noChangeArrowheads="1"/>
          </p:cNvPicPr>
          <p:nvPr/>
        </p:nvPicPr>
        <p:blipFill rotWithShape="1">
          <a:blip r:embed="rId5">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78442" r="81166"/>
          <a:stretch/>
        </p:blipFill>
        <p:spPr bwMode="auto">
          <a:xfrm>
            <a:off x="361238" y="4966137"/>
            <a:ext cx="789645" cy="13102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bytwerk.com/gpa/posters/snake1.jpg"/>
          <p:cNvPicPr>
            <a:picLocks noChangeAspect="1" noChangeArrowheads="1"/>
          </p:cNvPicPr>
          <p:nvPr/>
        </p:nvPicPr>
        <p:blipFill rotWithShape="1">
          <a:blip r:embed="rId5">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46273" t="67404" r="37182" b="18589"/>
          <a:stretch/>
        </p:blipFill>
        <p:spPr bwMode="auto">
          <a:xfrm>
            <a:off x="2317530" y="4303987"/>
            <a:ext cx="693683" cy="8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7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8910"/>
          <a:stretch/>
        </p:blipFill>
        <p:spPr bwMode="auto">
          <a:xfrm>
            <a:off x="1155526" y="-1"/>
            <a:ext cx="6793116"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7804784" y="6277984"/>
            <a:ext cx="1339216" cy="626115"/>
          </a:xfrm>
        </p:spPr>
        <p:txBody>
          <a:bodyPr>
            <a:normAutofit/>
          </a:bodyPr>
          <a:lstStyle/>
          <a:p>
            <a:pPr marL="0" indent="0" algn="ctr">
              <a:buNone/>
            </a:pPr>
            <a:r>
              <a:rPr lang="en-US" sz="1400" dirty="0" smtClean="0"/>
              <a:t>Courtesy of Wikipedia</a:t>
            </a:r>
            <a:endParaRPr lang="en-US" sz="1400" dirty="0"/>
          </a:p>
        </p:txBody>
      </p:sp>
    </p:spTree>
    <p:extLst>
      <p:ext uri="{BB962C8B-B14F-4D97-AF65-F5344CB8AC3E}">
        <p14:creationId xmlns:p14="http://schemas.microsoft.com/office/powerpoint/2010/main" val="11346660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bytwerk.com/gpa/posters/work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677" y="198439"/>
            <a:ext cx="4287015" cy="607799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rot="263113">
            <a:off x="4950376" y="4461636"/>
            <a:ext cx="3809568" cy="1207322"/>
          </a:xfrm>
        </p:spPr>
        <p:txBody>
          <a:bodyPr>
            <a:normAutofit fontScale="92500" lnSpcReduction="10000"/>
          </a:bodyPr>
          <a:lstStyle/>
          <a:p>
            <a:pPr marL="0" indent="0" algn="ctr">
              <a:buNone/>
            </a:pPr>
            <a:r>
              <a:rPr lang="en-US" sz="2800" b="1" dirty="0" smtClean="0">
                <a:solidFill>
                  <a:schemeClr val="accent4">
                    <a:lumMod val="20000"/>
                    <a:lumOff val="80000"/>
                  </a:schemeClr>
                </a:solidFill>
                <a:effectLst>
                  <a:outerShdw blurRad="38100" dist="38100" dir="2700000" algn="tl">
                    <a:srgbClr val="000000">
                      <a:alpha val="43137"/>
                    </a:srgbClr>
                  </a:outerShdw>
                </a:effectLst>
              </a:rPr>
              <a:t>This poster appealed to Hitler’s working class base.</a:t>
            </a:r>
            <a:endParaRPr lang="en-US" sz="2800" b="1" dirty="0">
              <a:solidFill>
                <a:schemeClr val="accent4">
                  <a:lumMod val="20000"/>
                  <a:lumOff val="80000"/>
                </a:schemeClr>
              </a:solidFill>
              <a:effectLst>
                <a:outerShdw blurRad="38100" dist="38100" dir="2700000" algn="tl">
                  <a:srgbClr val="000000">
                    <a:alpha val="43137"/>
                  </a:srgbClr>
                </a:outerShdw>
              </a:effectLst>
            </a:endParaRPr>
          </a:p>
        </p:txBody>
      </p:sp>
      <p:sp>
        <p:nvSpPr>
          <p:cNvPr id="6" name="Rectangle 5"/>
          <p:cNvSpPr/>
          <p:nvPr/>
        </p:nvSpPr>
        <p:spPr>
          <a:xfrm>
            <a:off x="298678" y="6276437"/>
            <a:ext cx="4317886" cy="307777"/>
          </a:xfrm>
          <a:prstGeom prst="rect">
            <a:avLst/>
          </a:prstGeom>
        </p:spPr>
        <p:txBody>
          <a:bodyPr wrap="square">
            <a:spAutoFit/>
          </a:bodyPr>
          <a:lstStyle/>
          <a:p>
            <a:pPr algn="ctr"/>
            <a:r>
              <a:rPr lang="en-US" sz="1400" dirty="0" smtClean="0"/>
              <a:t>Accessed via the </a:t>
            </a:r>
            <a:r>
              <a:rPr lang="en-US" sz="1400" dirty="0" smtClean="0">
                <a:hlinkClick r:id="rId3"/>
              </a:rPr>
              <a:t>German Propaganda Archive</a:t>
            </a:r>
            <a:endParaRPr lang="en-US" sz="1400" dirty="0"/>
          </a:p>
        </p:txBody>
      </p:sp>
      <p:sp>
        <p:nvSpPr>
          <p:cNvPr id="7" name="Title 1"/>
          <p:cNvSpPr txBox="1">
            <a:spLocks/>
          </p:cNvSpPr>
          <p:nvPr/>
        </p:nvSpPr>
        <p:spPr>
          <a:xfrm>
            <a:off x="4616563" y="614855"/>
            <a:ext cx="4550329" cy="20429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effectLst>
                  <a:outerShdw blurRad="38100" dist="38100" dir="2700000" algn="tl">
                    <a:srgbClr val="000000">
                      <a:alpha val="43137"/>
                    </a:srgbClr>
                  </a:outerShdw>
                </a:effectLst>
              </a:rPr>
              <a:t>We are for </a:t>
            </a:r>
            <a:r>
              <a:rPr lang="en-US" sz="5400" dirty="0" err="1" smtClean="0">
                <a:effectLst>
                  <a:outerShdw blurRad="38100" dist="38100" dir="2700000" algn="tl">
                    <a:srgbClr val="000000">
                      <a:alpha val="43137"/>
                    </a:srgbClr>
                  </a:outerShdw>
                </a:effectLst>
              </a:rPr>
              <a:t>adolf</a:t>
            </a:r>
            <a:r>
              <a:rPr lang="en-US" sz="5400" dirty="0" smtClean="0">
                <a:effectLst>
                  <a:outerShdw blurRad="38100" dist="38100" dir="2700000" algn="tl">
                    <a:srgbClr val="000000">
                      <a:alpha val="43137"/>
                    </a:srgbClr>
                  </a:outerShdw>
                </a:effectLst>
              </a:rPr>
              <a:t> </a:t>
            </a:r>
            <a:r>
              <a:rPr lang="en-US" sz="5400" dirty="0" err="1" smtClean="0">
                <a:effectLst>
                  <a:outerShdw blurRad="38100" dist="38100" dir="2700000" algn="tl">
                    <a:srgbClr val="000000">
                      <a:alpha val="43137"/>
                    </a:srgbClr>
                  </a:outerShdw>
                </a:effectLst>
              </a:rPr>
              <a:t>hitler</a:t>
            </a:r>
            <a:endParaRPr lang="en-US" sz="3600" dirty="0">
              <a:effectLst>
                <a:outerShdw blurRad="38100" dist="38100" dir="2700000" algn="tl">
                  <a:srgbClr val="000000">
                    <a:alpha val="43137"/>
                  </a:srgbClr>
                </a:outerShdw>
              </a:effectLst>
            </a:endParaRPr>
          </a:p>
        </p:txBody>
      </p:sp>
      <p:sp>
        <p:nvSpPr>
          <p:cNvPr id="8" name="Content Placeholder 2"/>
          <p:cNvSpPr txBox="1">
            <a:spLocks/>
          </p:cNvSpPr>
          <p:nvPr/>
        </p:nvSpPr>
        <p:spPr>
          <a:xfrm>
            <a:off x="4616563" y="2630774"/>
            <a:ext cx="4550329" cy="7497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600" dirty="0" smtClean="0"/>
              <a:t>(1932)</a:t>
            </a:r>
            <a:endParaRPr lang="en-US" sz="3600" dirty="0"/>
          </a:p>
        </p:txBody>
      </p:sp>
    </p:spTree>
    <p:extLst>
      <p:ext uri="{BB962C8B-B14F-4D97-AF65-F5344CB8AC3E}">
        <p14:creationId xmlns:p14="http://schemas.microsoft.com/office/powerpoint/2010/main" val="1026457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89486" y="6276437"/>
            <a:ext cx="4244964" cy="307777"/>
          </a:xfrm>
          <a:prstGeom prst="rect">
            <a:avLst/>
          </a:prstGeom>
        </p:spPr>
        <p:txBody>
          <a:bodyPr wrap="square">
            <a:spAutoFit/>
          </a:bodyPr>
          <a:lstStyle/>
          <a:p>
            <a:pPr algn="ctr"/>
            <a:r>
              <a:rPr lang="en-US" sz="1400" dirty="0" smtClean="0"/>
              <a:t>Accessed via the </a:t>
            </a:r>
            <a:r>
              <a:rPr lang="en-US" sz="1400" dirty="0" smtClean="0">
                <a:hlinkClick r:id="rId2"/>
              </a:rPr>
              <a:t>German Propaganda Archive</a:t>
            </a:r>
            <a:endParaRPr lang="en-US" sz="1400" dirty="0"/>
          </a:p>
        </p:txBody>
      </p:sp>
      <p:sp>
        <p:nvSpPr>
          <p:cNvPr id="7" name="Title 1"/>
          <p:cNvSpPr txBox="1">
            <a:spLocks/>
          </p:cNvSpPr>
          <p:nvPr/>
        </p:nvSpPr>
        <p:spPr>
          <a:xfrm>
            <a:off x="0" y="283780"/>
            <a:ext cx="4812526"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800" dirty="0" smtClean="0">
                <a:effectLst>
                  <a:outerShdw blurRad="38100" dist="38100" dir="2700000" algn="tl">
                    <a:srgbClr val="000000">
                      <a:alpha val="43137"/>
                    </a:srgbClr>
                  </a:outerShdw>
                </a:effectLst>
              </a:rPr>
              <a:t>WORKERS</a:t>
            </a:r>
          </a:p>
        </p:txBody>
      </p:sp>
      <p:sp>
        <p:nvSpPr>
          <p:cNvPr id="9" name="TextBox 8"/>
          <p:cNvSpPr txBox="1"/>
          <p:nvPr/>
        </p:nvSpPr>
        <p:spPr>
          <a:xfrm>
            <a:off x="0" y="4745417"/>
            <a:ext cx="4689486" cy="1354217"/>
          </a:xfrm>
          <a:prstGeom prst="rect">
            <a:avLst/>
          </a:prstGeom>
          <a:noFill/>
        </p:spPr>
        <p:txBody>
          <a:bodyPr wrap="square" rtlCol="0">
            <a:spAutoFit/>
          </a:bodyPr>
          <a:lstStyle/>
          <a:p>
            <a:pPr algn="ctr"/>
            <a:r>
              <a:rPr lang="en-US" sz="2800" dirty="0" smtClean="0"/>
              <a:t>Vote for Front Soldier </a:t>
            </a:r>
          </a:p>
          <a:p>
            <a:pPr algn="ctr"/>
            <a:r>
              <a:rPr lang="en-US" sz="5400" dirty="0" smtClean="0">
                <a:latin typeface="+mj-lt"/>
              </a:rPr>
              <a:t>HITLER</a:t>
            </a:r>
            <a:endParaRPr lang="en-US" sz="4000" dirty="0">
              <a:latin typeface="+mj-lt"/>
            </a:endParaRPr>
          </a:p>
        </p:txBody>
      </p:sp>
      <p:pic>
        <p:nvPicPr>
          <p:cNvPr id="7170" name="Picture 2" descr="http://www.bytwerk.com/gpa/posters/1932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526" y="160338"/>
            <a:ext cx="4011562" cy="61160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3203783"/>
            <a:ext cx="4812526" cy="1077218"/>
          </a:xfrm>
          <a:prstGeom prst="rect">
            <a:avLst/>
          </a:prstGeom>
        </p:spPr>
        <p:txBody>
          <a:bodyPr wrap="square">
            <a:spAutoFit/>
          </a:bodyPr>
          <a:lstStyle/>
          <a:p>
            <a:pPr lvl="1"/>
            <a:r>
              <a:rPr lang="en-US" sz="3200" dirty="0" smtClean="0">
                <a:effectLst>
                  <a:outerShdw blurRad="38100" dist="38100" dir="2700000" algn="tl">
                    <a:srgbClr val="000000">
                      <a:alpha val="43137"/>
                    </a:srgbClr>
                  </a:outerShdw>
                </a:effectLst>
              </a:rPr>
              <a:t>OF MIND</a:t>
            </a:r>
          </a:p>
          <a:p>
            <a:pPr lvl="1"/>
            <a:r>
              <a:rPr lang="en-US" sz="3200" dirty="0" smtClean="0">
                <a:effectLst>
                  <a:outerShdw blurRad="38100" dist="38100" dir="2700000" algn="tl">
                    <a:srgbClr val="000000">
                      <a:alpha val="43137"/>
                    </a:srgbClr>
                  </a:outerShdw>
                </a:effectLst>
              </a:rPr>
              <a:t>		OF HAND</a:t>
            </a:r>
            <a:endParaRPr lang="en-US" sz="3200" dirty="0"/>
          </a:p>
        </p:txBody>
      </p:sp>
      <p:sp>
        <p:nvSpPr>
          <p:cNvPr id="10" name="Content Placeholder 2"/>
          <p:cNvSpPr>
            <a:spLocks noGrp="1"/>
          </p:cNvSpPr>
          <p:nvPr>
            <p:ph idx="1"/>
          </p:nvPr>
        </p:nvSpPr>
        <p:spPr>
          <a:xfrm rot="21285399">
            <a:off x="439959" y="1671140"/>
            <a:ext cx="3809568" cy="1207322"/>
          </a:xfrm>
        </p:spPr>
        <p:txBody>
          <a:bodyPr>
            <a:normAutofit fontScale="85000" lnSpcReduction="10000"/>
          </a:bodyPr>
          <a:lstStyle/>
          <a:p>
            <a:pPr marL="0" indent="0" algn="ctr">
              <a:buNone/>
            </a:pPr>
            <a:r>
              <a:rPr lang="en-US" sz="2800" b="1" dirty="0" smtClean="0">
                <a:solidFill>
                  <a:schemeClr val="accent4">
                    <a:lumMod val="20000"/>
                    <a:lumOff val="80000"/>
                  </a:schemeClr>
                </a:solidFill>
                <a:effectLst>
                  <a:outerShdw blurRad="38100" dist="38100" dir="2700000" algn="tl">
                    <a:srgbClr val="000000">
                      <a:alpha val="43137"/>
                    </a:srgbClr>
                  </a:outerShdw>
                </a:effectLst>
              </a:rPr>
              <a:t>This poster represents an effort to appeal beyond that base..</a:t>
            </a:r>
            <a:endParaRPr lang="en-US" sz="2800" b="1" dirty="0">
              <a:solidFill>
                <a:schemeClr val="accent4">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83478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481" y="0"/>
            <a:ext cx="6456891" cy="6870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txBox="1">
            <a:spLocks/>
          </p:cNvSpPr>
          <p:nvPr/>
        </p:nvSpPr>
        <p:spPr>
          <a:xfrm>
            <a:off x="7804784" y="6277984"/>
            <a:ext cx="1339216" cy="62611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400" smtClean="0"/>
              <a:t>Courtesy of Wikipedia</a:t>
            </a:r>
            <a:endParaRPr lang="en-US" sz="1400" dirty="0"/>
          </a:p>
        </p:txBody>
      </p:sp>
    </p:spTree>
    <p:extLst>
      <p:ext uri="{BB962C8B-B14F-4D97-AF65-F5344CB8AC3E}">
        <p14:creationId xmlns:p14="http://schemas.microsoft.com/office/powerpoint/2010/main" val="39327441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37481" y="0"/>
            <a:ext cx="6456891" cy="6870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2455" t="15060"/>
          <a:stretch/>
        </p:blipFill>
        <p:spPr bwMode="auto">
          <a:xfrm>
            <a:off x="6015789" y="1034716"/>
            <a:ext cx="1778582" cy="5836204"/>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60947" y="4355431"/>
            <a:ext cx="5173579"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8000" dirty="0" smtClean="0">
                <a:latin typeface="+mj-lt"/>
              </a:rPr>
              <a:t>COMMUNISTS</a:t>
            </a:r>
            <a:endParaRPr lang="en-US" sz="8000" dirty="0">
              <a:latin typeface="+mj-lt"/>
            </a:endParaRPr>
          </a:p>
        </p:txBody>
      </p:sp>
      <p:sp>
        <p:nvSpPr>
          <p:cNvPr id="5" name="Content Placeholder 2"/>
          <p:cNvSpPr txBox="1">
            <a:spLocks/>
          </p:cNvSpPr>
          <p:nvPr/>
        </p:nvSpPr>
        <p:spPr>
          <a:xfrm>
            <a:off x="7804784" y="6277984"/>
            <a:ext cx="1339216" cy="62611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400" smtClean="0"/>
              <a:t>Courtesy of Wikipedia</a:t>
            </a:r>
            <a:endParaRPr lang="en-US" sz="1400" dirty="0"/>
          </a:p>
        </p:txBody>
      </p:sp>
    </p:spTree>
    <p:extLst>
      <p:ext uri="{BB962C8B-B14F-4D97-AF65-F5344CB8AC3E}">
        <p14:creationId xmlns:p14="http://schemas.microsoft.com/office/powerpoint/2010/main" val="150698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481" y="-12922"/>
            <a:ext cx="6456891" cy="6870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481" y="-12922"/>
            <a:ext cx="6456891" cy="6870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txBox="1">
            <a:spLocks/>
          </p:cNvSpPr>
          <p:nvPr/>
        </p:nvSpPr>
        <p:spPr>
          <a:xfrm>
            <a:off x="7804784" y="6277984"/>
            <a:ext cx="1339216" cy="62611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400" smtClean="0"/>
              <a:t>Courtesy of Wikipedia</a:t>
            </a:r>
            <a:endParaRPr lang="en-US" sz="1400" dirty="0"/>
          </a:p>
        </p:txBody>
      </p:sp>
    </p:spTree>
    <p:extLst>
      <p:ext uri="{BB962C8B-B14F-4D97-AF65-F5344CB8AC3E}">
        <p14:creationId xmlns:p14="http://schemas.microsoft.com/office/powerpoint/2010/main" val="14162878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37481" y="-12922"/>
            <a:ext cx="6456891" cy="6870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1709" t="11395"/>
          <a:stretch/>
        </p:blipFill>
        <p:spPr bwMode="auto">
          <a:xfrm>
            <a:off x="5967663" y="770020"/>
            <a:ext cx="1826709" cy="6087977"/>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60947" y="4355431"/>
            <a:ext cx="5173579"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8000" dirty="0" smtClean="0">
                <a:latin typeface="+mj-lt"/>
              </a:rPr>
              <a:t>COMMUNISTS</a:t>
            </a:r>
            <a:endParaRPr lang="en-US" sz="8000" dirty="0">
              <a:latin typeface="+mj-lt"/>
            </a:endParaRPr>
          </a:p>
        </p:txBody>
      </p:sp>
      <p:sp>
        <p:nvSpPr>
          <p:cNvPr id="5" name="Content Placeholder 2"/>
          <p:cNvSpPr txBox="1">
            <a:spLocks/>
          </p:cNvSpPr>
          <p:nvPr/>
        </p:nvSpPr>
        <p:spPr>
          <a:xfrm>
            <a:off x="7804784" y="6277984"/>
            <a:ext cx="1339216" cy="62611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400" smtClean="0"/>
              <a:t>Courtesy of Wikipedia</a:t>
            </a:r>
            <a:endParaRPr lang="en-US" sz="1400" dirty="0"/>
          </a:p>
        </p:txBody>
      </p:sp>
    </p:spTree>
    <p:extLst>
      <p:ext uri="{BB962C8B-B14F-4D97-AF65-F5344CB8AC3E}">
        <p14:creationId xmlns:p14="http://schemas.microsoft.com/office/powerpoint/2010/main" val="249849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481" y="-12922"/>
            <a:ext cx="6456891" cy="6870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7804784" y="6277984"/>
            <a:ext cx="1339216" cy="62611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400" smtClean="0"/>
              <a:t>Courtesy of Wikipedia</a:t>
            </a:r>
            <a:endParaRPr lang="en-US" sz="1400" dirty="0"/>
          </a:p>
        </p:txBody>
      </p:sp>
      <p:sp>
        <p:nvSpPr>
          <p:cNvPr id="6" name="TextBox 5"/>
          <p:cNvSpPr txBox="1"/>
          <p:nvPr/>
        </p:nvSpPr>
        <p:spPr>
          <a:xfrm>
            <a:off x="4394578" y="4258099"/>
            <a:ext cx="1719617"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b="1" dirty="0" smtClean="0"/>
              <a:t>Social Democrats</a:t>
            </a:r>
            <a:endParaRPr lang="en-US" b="1" dirty="0"/>
          </a:p>
        </p:txBody>
      </p:sp>
      <p:sp>
        <p:nvSpPr>
          <p:cNvPr id="7" name="TextBox 6"/>
          <p:cNvSpPr txBox="1"/>
          <p:nvPr/>
        </p:nvSpPr>
        <p:spPr>
          <a:xfrm>
            <a:off x="2647667" y="4258098"/>
            <a:ext cx="1733264" cy="646331"/>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dirty="0" smtClean="0"/>
              <a:t>National Socialists</a:t>
            </a:r>
            <a:endParaRPr lang="en-US" sz="1600" b="1" dirty="0"/>
          </a:p>
        </p:txBody>
      </p:sp>
      <p:sp>
        <p:nvSpPr>
          <p:cNvPr id="8" name="TextBox 7"/>
          <p:cNvSpPr txBox="1"/>
          <p:nvPr/>
        </p:nvSpPr>
        <p:spPr>
          <a:xfrm>
            <a:off x="6114196" y="4258097"/>
            <a:ext cx="1555846"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900" b="1" dirty="0" smtClean="0"/>
              <a:t> </a:t>
            </a:r>
            <a:r>
              <a:rPr lang="en-US" b="1" dirty="0" smtClean="0"/>
              <a:t/>
            </a:r>
            <a:br>
              <a:rPr lang="en-US" b="1" dirty="0" smtClean="0"/>
            </a:br>
            <a:r>
              <a:rPr lang="en-US" b="1" dirty="0" smtClean="0"/>
              <a:t>C</a:t>
            </a:r>
            <a:r>
              <a:rPr lang="en-US" sz="1600" b="1" dirty="0" smtClean="0"/>
              <a:t>ommunists</a:t>
            </a:r>
            <a:r>
              <a:rPr lang="en-US" b="1" dirty="0" smtClean="0"/>
              <a:t/>
            </a:r>
            <a:br>
              <a:rPr lang="en-US" b="1" dirty="0" smtClean="0"/>
            </a:br>
            <a:endParaRPr lang="en-US" sz="900" b="1" dirty="0"/>
          </a:p>
        </p:txBody>
      </p:sp>
      <p:sp useBgFill="1">
        <p:nvSpPr>
          <p:cNvPr id="2" name="TextBox 1"/>
          <p:cNvSpPr txBox="1"/>
          <p:nvPr/>
        </p:nvSpPr>
        <p:spPr>
          <a:xfrm>
            <a:off x="1337481" y="457200"/>
            <a:ext cx="6456891" cy="1015663"/>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6000" dirty="0" smtClean="0">
                <a:latin typeface="+mj-lt"/>
              </a:rPr>
              <a:t>PICK YOUR POISON</a:t>
            </a:r>
            <a:endParaRPr lang="en-US" sz="6000" dirty="0">
              <a:latin typeface="+mj-lt"/>
            </a:endParaRPr>
          </a:p>
        </p:txBody>
      </p:sp>
    </p:spTree>
    <p:extLst>
      <p:ext uri="{BB962C8B-B14F-4D97-AF65-F5344CB8AC3E}">
        <p14:creationId xmlns:p14="http://schemas.microsoft.com/office/powerpoint/2010/main" val="339808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3687819" cy="3154362"/>
          </a:xfrm>
        </p:spPr>
        <p:txBody>
          <a:bodyPr>
            <a:noAutofit/>
          </a:bodyPr>
          <a:lstStyle/>
          <a:p>
            <a:r>
              <a:rPr lang="en-US" sz="4800" dirty="0" smtClean="0">
                <a:effectLst>
                  <a:outerShdw blurRad="38100" dist="38100" dir="2700000" algn="tl">
                    <a:srgbClr val="000000">
                      <a:alpha val="43137"/>
                    </a:srgbClr>
                  </a:outerShdw>
                </a:effectLst>
              </a:rPr>
              <a:t>Anti-Semitic</a:t>
            </a:r>
            <a:br>
              <a:rPr lang="en-US" sz="4800" dirty="0" smtClean="0">
                <a:effectLst>
                  <a:outerShdw blurRad="38100" dist="38100" dir="2700000" algn="tl">
                    <a:srgbClr val="000000">
                      <a:alpha val="43137"/>
                    </a:srgbClr>
                  </a:outerShdw>
                </a:effectLst>
              </a:rPr>
            </a:br>
            <a:r>
              <a:rPr lang="en-US" sz="6600" dirty="0" smtClean="0">
                <a:effectLst>
                  <a:outerShdw blurRad="38100" dist="38100" dir="2700000" algn="tl">
                    <a:srgbClr val="000000">
                      <a:alpha val="43137"/>
                    </a:srgbClr>
                  </a:outerShdw>
                </a:effectLst>
              </a:rPr>
              <a:t>Austrian </a:t>
            </a:r>
            <a:r>
              <a:rPr lang="en-US" sz="4800" dirty="0" smtClean="0">
                <a:effectLst>
                  <a:outerShdw blurRad="38100" dist="38100" dir="2700000" algn="tl">
                    <a:srgbClr val="000000">
                      <a:alpha val="43137"/>
                    </a:srgbClr>
                  </a:outerShdw>
                </a:effectLst>
              </a:rPr>
              <a:t>Propaganda</a:t>
            </a:r>
            <a:br>
              <a:rPr lang="en-US" sz="48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(1920)</a:t>
            </a:r>
            <a:endParaRPr lang="en-US" sz="4000" dirty="0">
              <a:effectLst>
                <a:outerShdw blurRad="38100" dist="38100" dir="2700000" algn="tl">
                  <a:srgbClr val="000000">
                    <a:alpha val="43137"/>
                  </a:srgbClr>
                </a:outerShdw>
              </a:effectLst>
            </a:endParaRPr>
          </a:p>
        </p:txBody>
      </p:sp>
      <p:pic>
        <p:nvPicPr>
          <p:cNvPr id="4098" name="Picture 2" descr="https://upload.wikimedia.org/wikipedia/commons/thumb/2/2a/Antisemitisches_Wahlplakat_CSP_1920.jpg/800px-Antisemitisches_Wahlplakat_CSP_19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7819" y="0"/>
            <a:ext cx="498310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9489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3991" y="3505199"/>
            <a:ext cx="4204469" cy="2741279"/>
          </a:xfrm>
        </p:spPr>
        <p:txBody>
          <a:bodyPr/>
          <a:lstStyle/>
          <a:p>
            <a:pPr marL="0" indent="0">
              <a:buNone/>
            </a:pPr>
            <a:r>
              <a:rPr lang="en-US" dirty="0" smtClean="0"/>
              <a:t>The threat of communism made Hitler more palatable to the center-right.</a:t>
            </a:r>
            <a:endParaRPr lang="en-US" dirty="0"/>
          </a:p>
        </p:txBody>
      </p:sp>
      <p:pic>
        <p:nvPicPr>
          <p:cNvPr id="4" name="Picture 6"/>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 b="100000" l="0" r="100000">
                        <a14:foregroundMark x1="83113" y1="52667" x2="88391" y2="67500"/>
                        <a14:foregroundMark x1="66491" y1="15500" x2="61478" y2="25667"/>
                        <a14:foregroundMark x1="40897" y1="8833" x2="50660" y2="11667"/>
                        <a14:foregroundMark x1="51187" y1="3167" x2="63061" y2="4167"/>
                        <a14:foregroundMark x1="66491" y1="8667" x2="68338" y2="16167"/>
                        <a14:foregroundMark x1="65435" y1="5167" x2="68074" y2="7333"/>
                        <a14:backgroundMark x1="5805" y1="37667" x2="5277" y2="87333"/>
                      </a14:backgroundRemoval>
                    </a14:imgEffect>
                  </a14:imgLayer>
                </a14:imgProps>
              </a:ext>
            </a:extLst>
          </a:blip>
          <a:srcRect/>
          <a:stretch>
            <a:fillRect/>
          </a:stretch>
        </p:blipFill>
        <p:spPr bwMode="auto">
          <a:xfrm>
            <a:off x="1" y="765123"/>
            <a:ext cx="3848668" cy="6092877"/>
          </a:xfrm>
          <a:prstGeom prst="rect">
            <a:avLst/>
          </a:prstGeom>
          <a:noFill/>
          <a:ln w="9525">
            <a:noFill/>
            <a:miter lim="800000"/>
            <a:headEnd/>
            <a:tailEnd/>
          </a:ln>
        </p:spPr>
      </p:pic>
      <p:sp>
        <p:nvSpPr>
          <p:cNvPr id="2" name="Title 1"/>
          <p:cNvSpPr>
            <a:spLocks noGrp="1"/>
          </p:cNvSpPr>
          <p:nvPr>
            <p:ph type="title"/>
          </p:nvPr>
        </p:nvSpPr>
        <p:spPr>
          <a:xfrm>
            <a:off x="2759242" y="274637"/>
            <a:ext cx="6384757" cy="3110247"/>
          </a:xfrm>
        </p:spPr>
        <p:txBody>
          <a:bodyPr>
            <a:noAutofit/>
          </a:bodyPr>
          <a:lstStyle/>
          <a:p>
            <a:r>
              <a:rPr lang="en-US" sz="8800" dirty="0" smtClean="0">
                <a:effectLst>
                  <a:outerShdw blurRad="38100" dist="38100" dir="2700000" algn="tl">
                    <a:srgbClr val="000000">
                      <a:alpha val="43137"/>
                    </a:srgbClr>
                  </a:outerShdw>
                </a:effectLst>
              </a:rPr>
              <a:t>Chancellor </a:t>
            </a:r>
            <a:br>
              <a:rPr lang="en-US" sz="8800" dirty="0" smtClean="0">
                <a:effectLst>
                  <a:outerShdw blurRad="38100" dist="38100" dir="2700000" algn="tl">
                    <a:srgbClr val="000000">
                      <a:alpha val="43137"/>
                    </a:srgbClr>
                  </a:outerShdw>
                </a:effectLst>
              </a:rPr>
            </a:br>
            <a:r>
              <a:rPr lang="en-US" sz="6000" b="1" dirty="0" smtClean="0">
                <a:effectLst>
                  <a:outerShdw blurRad="38100" dist="38100" dir="2700000" algn="tl">
                    <a:srgbClr val="000000">
                      <a:alpha val="43137"/>
                    </a:srgbClr>
                  </a:outerShdw>
                </a:effectLst>
                <a:latin typeface="+mn-lt"/>
              </a:rPr>
              <a:t>of Germany</a:t>
            </a:r>
            <a:endParaRPr lang="en-US" sz="6000"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9311445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upload.wikimedia.org/wikipedia/commons/b/b7/Bundesarchiv_Bild_183-S38324%2C_Tag_von_Potsdam%2C_Adolf_Hitler%2C_Paul_v._Hindenburg.jpg"/>
          <p:cNvPicPr>
            <a:picLocks noChangeAspect="1" noChangeArrowheads="1"/>
          </p:cNvPicPr>
          <p:nvPr/>
        </p:nvPicPr>
        <p:blipFill rotWithShape="1">
          <a:blip r:embed="rId2">
            <a:extLst>
              <a:ext uri="{28A0092B-C50C-407E-A947-70E740481C1C}">
                <a14:useLocalDpi xmlns:a14="http://schemas.microsoft.com/office/drawing/2010/main" val="0"/>
              </a:ext>
            </a:extLst>
          </a:blip>
          <a:srcRect l="6862"/>
          <a:stretch/>
        </p:blipFill>
        <p:spPr bwMode="auto">
          <a:xfrm>
            <a:off x="0" y="-14439"/>
            <a:ext cx="9144000" cy="68724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6220" y="178386"/>
            <a:ext cx="5956137" cy="1143000"/>
          </a:xfrm>
          <a:gradFill>
            <a:gsLst>
              <a:gs pos="0">
                <a:schemeClr val="accent1">
                  <a:tint val="50000"/>
                  <a:satMod val="300000"/>
                  <a:alpha val="80000"/>
                </a:schemeClr>
              </a:gs>
              <a:gs pos="35000">
                <a:schemeClr val="accent1">
                  <a:tint val="37000"/>
                  <a:satMod val="300000"/>
                  <a:alpha val="80000"/>
                </a:schemeClr>
              </a:gs>
              <a:gs pos="100000">
                <a:schemeClr val="accent1">
                  <a:tint val="15000"/>
                  <a:satMod val="350000"/>
                  <a:alpha val="80000"/>
                </a:schemeClr>
              </a:gs>
            </a:gsLst>
          </a:gradFill>
          <a:effectLst>
            <a:outerShdw blurRad="40000" dist="20000" dir="5400000" rotWithShape="0">
              <a:srgbClr val="000000">
                <a:alpha val="38000"/>
              </a:srgbClr>
            </a:outerShdw>
            <a:softEdge rad="127000"/>
          </a:effectLst>
        </p:spPr>
        <p:style>
          <a:lnRef idx="1">
            <a:schemeClr val="accent1"/>
          </a:lnRef>
          <a:fillRef idx="2">
            <a:schemeClr val="accent1"/>
          </a:fillRef>
          <a:effectRef idx="1">
            <a:schemeClr val="accent1"/>
          </a:effectRef>
          <a:fontRef idx="minor">
            <a:schemeClr val="dk1"/>
          </a:fontRef>
        </p:style>
        <p:txBody>
          <a:bodyPr>
            <a:noAutofit/>
          </a:bodyPr>
          <a:lstStyle/>
          <a:p>
            <a:r>
              <a:rPr lang="en-US" sz="4800" dirty="0" smtClean="0">
                <a:solidFill>
                  <a:schemeClr val="bg1"/>
                </a:solidFill>
                <a:latin typeface="+mj-lt"/>
              </a:rPr>
              <a:t>HITLER AND HINDENBURG</a:t>
            </a:r>
            <a:endParaRPr lang="en-US" sz="4800" dirty="0">
              <a:solidFill>
                <a:schemeClr val="bg1"/>
              </a:solidFill>
              <a:latin typeface="+mj-lt"/>
            </a:endParaRPr>
          </a:p>
        </p:txBody>
      </p:sp>
      <p:sp>
        <p:nvSpPr>
          <p:cNvPr id="5" name="Rectangle 4"/>
          <p:cNvSpPr/>
          <p:nvPr/>
        </p:nvSpPr>
        <p:spPr>
          <a:xfrm>
            <a:off x="32358" y="6412287"/>
            <a:ext cx="2739340" cy="338554"/>
          </a:xfrm>
          <a:prstGeom prst="rect">
            <a:avLst/>
          </a:prstGeom>
        </p:spPr>
        <p:txBody>
          <a:bodyPr wrap="none">
            <a:spAutoFit/>
          </a:bodyPr>
          <a:lstStyle/>
          <a:p>
            <a:pPr algn="r"/>
            <a:r>
              <a:rPr lang="en-US" sz="1600" dirty="0" smtClean="0">
                <a:effectLst>
                  <a:outerShdw blurRad="38100" dist="38100" dir="2700000" algn="tl">
                    <a:srgbClr val="000000">
                      <a:alpha val="43137"/>
                    </a:srgbClr>
                  </a:outerShdw>
                </a:effectLst>
              </a:rPr>
              <a:t>German Federal Archives</a:t>
            </a:r>
            <a:endParaRPr lang="en-US"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57320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70912" y="609049"/>
            <a:ext cx="4321404" cy="1466193"/>
          </a:xfrm>
        </p:spPr>
        <p:txBody>
          <a:bodyPr>
            <a:noAutofit/>
          </a:bodyPr>
          <a:lstStyle/>
          <a:p>
            <a:pPr algn="l" eaLnBrk="1" hangingPunct="1">
              <a:defRPr/>
            </a:pPr>
            <a:r>
              <a:rPr lang="en-US" sz="13800" dirty="0" smtClean="0">
                <a:effectLst>
                  <a:outerShdw blurRad="38100" dist="38100" dir="2700000" algn="tl">
                    <a:srgbClr val="000000">
                      <a:alpha val="43137"/>
                    </a:srgbClr>
                  </a:outerShdw>
                </a:effectLst>
              </a:rPr>
              <a:t>1933</a:t>
            </a:r>
          </a:p>
        </p:txBody>
      </p:sp>
      <p:graphicFrame>
        <p:nvGraphicFramePr>
          <p:cNvPr id="2" name="Table 1"/>
          <p:cNvGraphicFramePr>
            <a:graphicFrameLocks noGrp="1"/>
          </p:cNvGraphicFramePr>
          <p:nvPr>
            <p:extLst>
              <p:ext uri="{D42A27DB-BD31-4B8C-83A1-F6EECF244321}">
                <p14:modId xmlns:p14="http://schemas.microsoft.com/office/powerpoint/2010/main" val="3812694002"/>
              </p:ext>
            </p:extLst>
          </p:nvPr>
        </p:nvGraphicFramePr>
        <p:xfrm>
          <a:off x="721895" y="2826689"/>
          <a:ext cx="7879627" cy="2743200"/>
        </p:xfrm>
        <a:graphic>
          <a:graphicData uri="http://schemas.openxmlformats.org/drawingml/2006/table">
            <a:tbl>
              <a:tblPr firstRow="1" bandRow="1">
                <a:tableStyleId>{BC89EF96-8CEA-46FF-86C4-4CE0E7609802}</a:tableStyleId>
              </a:tblPr>
              <a:tblGrid>
                <a:gridCol w="2310063"/>
                <a:gridCol w="5569564"/>
              </a:tblGrid>
              <a:tr h="573033">
                <a:tc>
                  <a:txBody>
                    <a:bodyPr/>
                    <a:lstStyle/>
                    <a:p>
                      <a:pPr algn="r"/>
                      <a:r>
                        <a:rPr lang="en-US" sz="5400" b="0" dirty="0" smtClean="0">
                          <a:effectLst>
                            <a:outerShdw blurRad="38100" dist="38100" dir="2700000" algn="tl">
                              <a:srgbClr val="000000">
                                <a:alpha val="43137"/>
                              </a:srgbClr>
                            </a:outerShdw>
                          </a:effectLst>
                          <a:latin typeface="+mj-lt"/>
                        </a:rPr>
                        <a:t>27 Feb</a:t>
                      </a:r>
                      <a:endParaRPr lang="en-US" sz="5400" b="0" dirty="0">
                        <a:effectLst>
                          <a:outerShdw blurRad="38100" dist="38100" dir="2700000" algn="tl">
                            <a:srgbClr val="000000">
                              <a:alpha val="43137"/>
                            </a:srgbClr>
                          </a:outerShdw>
                        </a:effectLst>
                        <a:latin typeface="+mj-lt"/>
                      </a:endParaRPr>
                    </a:p>
                  </a:txBody>
                  <a:tcPr marL="274320" marR="274320"/>
                </a:tc>
                <a:tc>
                  <a:txBody>
                    <a:bodyPr/>
                    <a:lstStyle/>
                    <a:p>
                      <a:r>
                        <a:rPr lang="en-US" sz="3600" b="1" dirty="0" smtClean="0"/>
                        <a:t>Reichstag Fire</a:t>
                      </a:r>
                      <a:endParaRPr lang="en-US" sz="3600" b="1" dirty="0"/>
                    </a:p>
                  </a:txBody>
                  <a:tcPr marL="274320" marR="274320" anchor="ctr"/>
                </a:tc>
              </a:tr>
              <a:tr h="573033">
                <a:tc>
                  <a:txBody>
                    <a:bodyPr/>
                    <a:lstStyle/>
                    <a:p>
                      <a:pPr algn="r"/>
                      <a:r>
                        <a:rPr lang="en-US" sz="5400" b="0" dirty="0" smtClean="0">
                          <a:effectLst>
                            <a:outerShdw blurRad="38100" dist="38100" dir="2700000" algn="tl">
                              <a:srgbClr val="000000">
                                <a:alpha val="43137"/>
                              </a:srgbClr>
                            </a:outerShdw>
                          </a:effectLst>
                          <a:latin typeface="+mj-lt"/>
                        </a:rPr>
                        <a:t>5 Mar</a:t>
                      </a:r>
                      <a:endParaRPr lang="en-US" sz="5400" b="0" dirty="0">
                        <a:effectLst>
                          <a:outerShdw blurRad="38100" dist="38100" dir="2700000" algn="tl">
                            <a:srgbClr val="000000">
                              <a:alpha val="43137"/>
                            </a:srgbClr>
                          </a:outerShdw>
                        </a:effectLst>
                        <a:latin typeface="+mj-lt"/>
                      </a:endParaRPr>
                    </a:p>
                  </a:txBody>
                  <a:tcPr marL="274320" marR="274320"/>
                </a:tc>
                <a:tc>
                  <a:txBody>
                    <a:bodyPr/>
                    <a:lstStyle/>
                    <a:p>
                      <a:r>
                        <a:rPr lang="en-US" sz="3600" b="1" dirty="0" smtClean="0"/>
                        <a:t>Federal</a:t>
                      </a:r>
                      <a:r>
                        <a:rPr lang="en-US" sz="3600" b="1" baseline="0" dirty="0" smtClean="0"/>
                        <a:t> Elections</a:t>
                      </a:r>
                      <a:endParaRPr lang="en-US" sz="3600" b="1" dirty="0"/>
                    </a:p>
                  </a:txBody>
                  <a:tcPr marL="274320" marR="274320" anchor="ctr"/>
                </a:tc>
              </a:tr>
              <a:tr h="573033">
                <a:tc>
                  <a:txBody>
                    <a:bodyPr/>
                    <a:lstStyle/>
                    <a:p>
                      <a:pPr algn="r"/>
                      <a:r>
                        <a:rPr lang="en-US" sz="5400" b="0" dirty="0" smtClean="0">
                          <a:effectLst>
                            <a:outerShdw blurRad="38100" dist="38100" dir="2700000" algn="tl">
                              <a:srgbClr val="000000">
                                <a:alpha val="43137"/>
                              </a:srgbClr>
                            </a:outerShdw>
                          </a:effectLst>
                          <a:latin typeface="+mj-lt"/>
                        </a:rPr>
                        <a:t>23 mar</a:t>
                      </a:r>
                      <a:endParaRPr lang="en-US" sz="5400" b="0" dirty="0">
                        <a:effectLst>
                          <a:outerShdw blurRad="38100" dist="38100" dir="2700000" algn="tl">
                            <a:srgbClr val="000000">
                              <a:alpha val="43137"/>
                            </a:srgbClr>
                          </a:outerShdw>
                        </a:effectLst>
                        <a:latin typeface="+mj-lt"/>
                      </a:endParaRPr>
                    </a:p>
                  </a:txBody>
                  <a:tcPr marL="274320" marR="274320"/>
                </a:tc>
                <a:tc>
                  <a:txBody>
                    <a:bodyPr/>
                    <a:lstStyle/>
                    <a:p>
                      <a:r>
                        <a:rPr lang="en-US" sz="3600" b="1" i="0" dirty="0" smtClean="0"/>
                        <a:t>Enabling Act</a:t>
                      </a:r>
                      <a:endParaRPr lang="en-US" sz="3600" b="1" i="0" dirty="0"/>
                    </a:p>
                  </a:txBody>
                  <a:tcPr marL="274320" marR="274320" anchor="ctr"/>
                </a:tc>
              </a:tr>
            </a:tbl>
          </a:graphicData>
        </a:graphic>
      </p:graphicFrame>
      <p:pic>
        <p:nvPicPr>
          <p:cNvPr id="6" name="Picture 5" descr="Reichsadler.png"/>
          <p:cNvPicPr>
            <a:picLocks noChangeAspect="1"/>
          </p:cNvPicPr>
          <p:nvPr/>
        </p:nvPicPr>
        <p:blipFill>
          <a:blip r:embed="rId2" cstate="print">
            <a:lum bright="70000" contrast="-70000"/>
          </a:blip>
          <a:stretch>
            <a:fillRect/>
          </a:stretch>
        </p:blipFill>
        <p:spPr>
          <a:xfrm>
            <a:off x="6015789" y="484418"/>
            <a:ext cx="2706047" cy="1764341"/>
          </a:xfrm>
          <a:prstGeom prst="rect">
            <a:avLst/>
          </a:prstGeom>
        </p:spPr>
      </p:pic>
    </p:spTree>
    <p:extLst>
      <p:ext uri="{BB962C8B-B14F-4D97-AF65-F5344CB8AC3E}">
        <p14:creationId xmlns:p14="http://schemas.microsoft.com/office/powerpoint/2010/main" val="18198799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ichstagsbrand.jpg"/>
          <p:cNvPicPr>
            <a:picLocks noChangeAspect="1" noChangeArrowheads="1"/>
          </p:cNvPicPr>
          <p:nvPr/>
        </p:nvPicPr>
        <p:blipFill rotWithShape="1">
          <a:blip r:embed="rId2">
            <a:extLst>
              <a:ext uri="{28A0092B-C50C-407E-A947-70E740481C1C}">
                <a14:useLocalDpi xmlns:a14="http://schemas.microsoft.com/office/drawing/2010/main" val="0"/>
              </a:ext>
            </a:extLst>
          </a:blip>
          <a:srcRect t="8585" b="32879"/>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3057943"/>
            <a:ext cx="6400800" cy="3158372"/>
          </a:xfrm>
        </p:spPr>
        <p:txBody>
          <a:bodyPr>
            <a:noAutofit/>
          </a:bodyPr>
          <a:lstStyle/>
          <a:p>
            <a:r>
              <a:rPr lang="en-US" sz="23900" dirty="0" smtClean="0">
                <a:ln w="38100">
                  <a:solidFill>
                    <a:schemeClr val="bg1"/>
                  </a:solidFill>
                </a:ln>
                <a:effectLst>
                  <a:outerShdw blurRad="38100" dist="38100" dir="2700000" algn="tl">
                    <a:srgbClr val="000000">
                      <a:alpha val="43137"/>
                    </a:srgbClr>
                  </a:outerShdw>
                </a:effectLst>
              </a:rPr>
              <a:t>fire</a:t>
            </a:r>
            <a:endParaRPr lang="en-US" sz="23900" dirty="0">
              <a:ln w="38100">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69012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ichstagsbrand.jpg"/>
          <p:cNvPicPr>
            <a:picLocks noChangeAspect="1" noChangeArrowheads="1"/>
          </p:cNvPicPr>
          <p:nvPr/>
        </p:nvPicPr>
        <p:blipFill rotWithShape="1">
          <a:blip r:embed="rId2">
            <a:duotone>
              <a:prstClr val="black"/>
              <a:schemeClr val="accent4">
                <a:tint val="45000"/>
                <a:satMod val="400000"/>
              </a:schemeClr>
            </a:duotone>
            <a:extLst>
              <a:ext uri="{28A0092B-C50C-407E-A947-70E740481C1C}">
                <a14:useLocalDpi xmlns:a14="http://schemas.microsoft.com/office/drawing/2010/main" val="0"/>
              </a:ext>
            </a:extLst>
          </a:blip>
          <a:srcRect t="8585" b="32879"/>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4186986"/>
            <a:ext cx="9144000" cy="1227219"/>
          </a:xfrm>
          <a:gradFill>
            <a:gsLst>
              <a:gs pos="0">
                <a:schemeClr val="accent4">
                  <a:tint val="50000"/>
                  <a:satMod val="300000"/>
                  <a:alpha val="85000"/>
                </a:schemeClr>
              </a:gs>
              <a:gs pos="35000">
                <a:schemeClr val="accent4">
                  <a:tint val="37000"/>
                  <a:satMod val="300000"/>
                  <a:alpha val="85000"/>
                </a:schemeClr>
              </a:gs>
              <a:gs pos="100000">
                <a:schemeClr val="accent4">
                  <a:tint val="15000"/>
                  <a:satMod val="350000"/>
                  <a:alpha val="85000"/>
                </a:schemeClr>
              </a:gs>
            </a:gsLst>
          </a:gradFill>
          <a:ln>
            <a:noFill/>
          </a:ln>
        </p:spPr>
        <p:style>
          <a:lnRef idx="1">
            <a:schemeClr val="accent4"/>
          </a:lnRef>
          <a:fillRef idx="2">
            <a:schemeClr val="accent4"/>
          </a:fillRef>
          <a:effectRef idx="1">
            <a:schemeClr val="accent4"/>
          </a:effectRef>
          <a:fontRef idx="minor">
            <a:schemeClr val="dk1"/>
          </a:fontRef>
        </p:style>
        <p:txBody>
          <a:bodyPr>
            <a:noAutofit/>
          </a:bodyPr>
          <a:lstStyle/>
          <a:p>
            <a:r>
              <a:rPr lang="en-US" sz="7200" dirty="0" smtClean="0">
                <a:ln w="38100">
                  <a:noFill/>
                </a:ln>
                <a:latin typeface="+mj-lt"/>
              </a:rPr>
              <a:t>BLAME THE COMMUNISTS</a:t>
            </a:r>
            <a:endParaRPr lang="en-US" sz="7200" dirty="0">
              <a:ln w="38100">
                <a:noFill/>
              </a:ln>
              <a:latin typeface="+mj-lt"/>
            </a:endParaRPr>
          </a:p>
        </p:txBody>
      </p:sp>
    </p:spTree>
    <p:extLst>
      <p:ext uri="{BB962C8B-B14F-4D97-AF65-F5344CB8AC3E}">
        <p14:creationId xmlns:p14="http://schemas.microsoft.com/office/powerpoint/2010/main" val="38405508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5188"/>
            <a:ext cx="9144000" cy="1143000"/>
          </a:xfrm>
        </p:spPr>
        <p:txBody>
          <a:bodyPr>
            <a:noAutofit/>
          </a:bodyPr>
          <a:lstStyle/>
          <a:p>
            <a:r>
              <a:rPr lang="en-US" sz="8000" dirty="0" smtClean="0"/>
              <a:t>REICHSTAG FIRE DECREE</a:t>
            </a:r>
            <a:endParaRPr lang="en-US" sz="8000" dirty="0"/>
          </a:p>
        </p:txBody>
      </p:sp>
      <p:sp>
        <p:nvSpPr>
          <p:cNvPr id="3" name="Content Placeholder 2"/>
          <p:cNvSpPr>
            <a:spLocks noGrp="1"/>
          </p:cNvSpPr>
          <p:nvPr>
            <p:ph idx="1"/>
          </p:nvPr>
        </p:nvSpPr>
        <p:spPr>
          <a:xfrm>
            <a:off x="404038" y="3381166"/>
            <a:ext cx="3955304" cy="1818167"/>
          </a:xfrm>
        </p:spPr>
        <p:style>
          <a:lnRef idx="1">
            <a:schemeClr val="dk1"/>
          </a:lnRef>
          <a:fillRef idx="2">
            <a:schemeClr val="dk1"/>
          </a:fillRef>
          <a:effectRef idx="1">
            <a:schemeClr val="dk1"/>
          </a:effectRef>
          <a:fontRef idx="minor">
            <a:schemeClr val="dk1"/>
          </a:fontRef>
        </p:style>
        <p:txBody>
          <a:bodyPr anchor="ctr">
            <a:normAutofit/>
          </a:bodyPr>
          <a:lstStyle/>
          <a:p>
            <a:pPr marL="0" indent="0" algn="ctr">
              <a:buNone/>
            </a:pPr>
            <a:r>
              <a:rPr lang="en-US" sz="6000" dirty="0" smtClean="0">
                <a:latin typeface="+mj-lt"/>
              </a:rPr>
              <a:t>Suspension </a:t>
            </a:r>
          </a:p>
          <a:p>
            <a:pPr marL="0" indent="0" algn="ctr">
              <a:buNone/>
            </a:pPr>
            <a:r>
              <a:rPr lang="en-US" sz="2400" b="1" dirty="0" smtClean="0"/>
              <a:t>of Civil Liberties</a:t>
            </a:r>
          </a:p>
        </p:txBody>
      </p:sp>
      <p:sp>
        <p:nvSpPr>
          <p:cNvPr id="4" name="Content Placeholder 2"/>
          <p:cNvSpPr txBox="1">
            <a:spLocks/>
          </p:cNvSpPr>
          <p:nvPr/>
        </p:nvSpPr>
        <p:spPr>
          <a:xfrm>
            <a:off x="4837822" y="3384709"/>
            <a:ext cx="3955304" cy="1818167"/>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6000" dirty="0" smtClean="0">
                <a:latin typeface="+mj-lt"/>
              </a:rPr>
              <a:t>ARRESTS</a:t>
            </a:r>
          </a:p>
          <a:p>
            <a:pPr marL="0" indent="0" algn="ctr">
              <a:buFont typeface="Arial" pitchFamily="34" charset="0"/>
              <a:buNone/>
            </a:pPr>
            <a:r>
              <a:rPr lang="en-US" sz="2400" b="1" dirty="0" smtClean="0"/>
              <a:t>of Communist Leaders</a:t>
            </a:r>
          </a:p>
        </p:txBody>
      </p:sp>
      <p:sp>
        <p:nvSpPr>
          <p:cNvPr id="5" name="Rectangle 4"/>
          <p:cNvSpPr/>
          <p:nvPr/>
        </p:nvSpPr>
        <p:spPr>
          <a:xfrm>
            <a:off x="4437643" y="2138544"/>
            <a:ext cx="3906839" cy="584775"/>
          </a:xfrm>
          <a:prstGeom prst="rect">
            <a:avLst/>
          </a:prstGeom>
        </p:spPr>
        <p:txBody>
          <a:bodyPr wrap="none">
            <a:spAutoFit/>
          </a:bodyPr>
          <a:lstStyle/>
          <a:p>
            <a:r>
              <a:rPr lang="en-US" sz="3200" b="1" dirty="0">
                <a:effectLst>
                  <a:outerShdw blurRad="38100" dist="38100" dir="2700000" algn="tl">
                    <a:srgbClr val="000000">
                      <a:alpha val="43137"/>
                    </a:srgbClr>
                  </a:outerShdw>
                </a:effectLst>
              </a:rPr>
              <a:t>27 February 1933</a:t>
            </a:r>
          </a:p>
        </p:txBody>
      </p:sp>
    </p:spTree>
    <p:extLst>
      <p:ext uri="{BB962C8B-B14F-4D97-AF65-F5344CB8AC3E}">
        <p14:creationId xmlns:p14="http://schemas.microsoft.com/office/powerpoint/2010/main" val="13954711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578" y="277569"/>
            <a:ext cx="7868653" cy="6400799"/>
          </a:xfrm>
        </p:spPr>
        <p:txBody>
          <a:bodyPr>
            <a:normAutofit lnSpcReduction="10000"/>
          </a:bodyPr>
          <a:lstStyle/>
          <a:p>
            <a:pPr marL="0" indent="0">
              <a:lnSpc>
                <a:spcPct val="110000"/>
              </a:lnSpc>
              <a:buNone/>
            </a:pPr>
            <a:r>
              <a:rPr lang="en-US" sz="2800" b="1" dirty="0">
                <a:effectLst>
                  <a:outerShdw blurRad="38100" dist="38100" dir="2700000" algn="tl">
                    <a:srgbClr val="000000">
                      <a:alpha val="43137"/>
                    </a:srgbClr>
                  </a:outerShdw>
                </a:effectLst>
              </a:rPr>
              <a:t>Articles 114, 115, 117, 118, 123, 124 and 153 of the Constitution of the German Reich are suspended until further notice. It is therefore permissible to restrict the rights of personal freedom </a:t>
            </a:r>
            <a:r>
              <a:rPr lang="en-US" sz="2400" b="1" dirty="0">
                <a:effectLst>
                  <a:outerShdw blurRad="38100" dist="38100" dir="2700000" algn="tl">
                    <a:srgbClr val="000000">
                      <a:alpha val="43137"/>
                    </a:srgbClr>
                  </a:outerShdw>
                </a:effectLst>
              </a:rPr>
              <a:t>[</a:t>
            </a:r>
            <a:r>
              <a:rPr lang="en-US" sz="2400" b="1" dirty="0">
                <a:effectLst>
                  <a:outerShdw blurRad="38100" dist="38100" dir="2700000" algn="tl">
                    <a:srgbClr val="000000">
                      <a:alpha val="43137"/>
                    </a:srgbClr>
                  </a:outerShdw>
                </a:effectLst>
                <a:hlinkClick r:id="rId2" tooltip="Habeas corpus"/>
              </a:rPr>
              <a:t>habeas corpus</a:t>
            </a:r>
            <a:r>
              <a:rPr lang="en-US" sz="2400" b="1" dirty="0">
                <a:effectLst>
                  <a:outerShdw blurRad="38100" dist="38100" dir="2700000" algn="tl">
                    <a:srgbClr val="000000">
                      <a:alpha val="43137"/>
                    </a:srgbClr>
                  </a:outerShdw>
                </a:effectLst>
              </a:rPr>
              <a:t>]</a:t>
            </a:r>
            <a:r>
              <a:rPr lang="en-US" sz="2800" b="1" dirty="0">
                <a:effectLst>
                  <a:outerShdw blurRad="38100" dist="38100" dir="2700000" algn="tl">
                    <a:srgbClr val="000000">
                      <a:alpha val="43137"/>
                    </a:srgbClr>
                  </a:outerShdw>
                </a:effectLst>
              </a:rPr>
              <a:t>, freedom </a:t>
            </a:r>
            <a:r>
              <a:rPr lang="en-US" sz="2800" b="1" dirty="0" smtClean="0">
                <a:effectLst>
                  <a:outerShdw blurRad="38100" dist="38100" dir="2700000" algn="tl">
                    <a:srgbClr val="000000">
                      <a:alpha val="43137"/>
                    </a:srgbClr>
                  </a:outerShdw>
                </a:effectLst>
              </a:rPr>
              <a:t>of expression</a:t>
            </a:r>
            <a:r>
              <a:rPr lang="en-US" sz="2800" b="1" dirty="0">
                <a:effectLst>
                  <a:outerShdw blurRad="38100" dist="38100" dir="2700000" algn="tl">
                    <a:srgbClr val="000000">
                      <a:alpha val="43137"/>
                    </a:srgbClr>
                  </a:outerShdw>
                </a:effectLst>
              </a:rPr>
              <a:t>, including the freedom of the press, the freedom to organize and assemble, the privacy of postal, telegraphic and telephonic communications. Warrants for House searches, orders for confiscations as well as restrictions on property, are also permissible beyond the legal limits otherwise prescribed.</a:t>
            </a:r>
          </a:p>
        </p:txBody>
      </p:sp>
    </p:spTree>
    <p:extLst>
      <p:ext uri="{BB962C8B-B14F-4D97-AF65-F5344CB8AC3E}">
        <p14:creationId xmlns:p14="http://schemas.microsoft.com/office/powerpoint/2010/main" val="338077995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481" y="-12608"/>
            <a:ext cx="6457188" cy="6870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txBox="1">
            <a:spLocks/>
          </p:cNvSpPr>
          <p:nvPr/>
        </p:nvSpPr>
        <p:spPr>
          <a:xfrm>
            <a:off x="7804784" y="6277984"/>
            <a:ext cx="1339216" cy="62611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400" smtClean="0"/>
              <a:t>Courtesy of Wikipedia</a:t>
            </a:r>
            <a:endParaRPr lang="en-US" sz="1400" dirty="0"/>
          </a:p>
        </p:txBody>
      </p:sp>
    </p:spTree>
    <p:extLst>
      <p:ext uri="{BB962C8B-B14F-4D97-AF65-F5344CB8AC3E}">
        <p14:creationId xmlns:p14="http://schemas.microsoft.com/office/powerpoint/2010/main" val="28446632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2163762"/>
          </a:xfrm>
        </p:spPr>
        <p:txBody>
          <a:bodyPr>
            <a:noAutofit/>
          </a:bodyPr>
          <a:lstStyle/>
          <a:p>
            <a:r>
              <a:rPr lang="en-US" sz="11500" dirty="0" smtClean="0">
                <a:effectLst>
                  <a:outerShdw blurRad="38100" dist="38100" dir="2700000" algn="tl">
                    <a:srgbClr val="000000">
                      <a:alpha val="43137"/>
                    </a:srgbClr>
                  </a:outerShdw>
                </a:effectLst>
              </a:rPr>
              <a:t>ENABLING ACT</a:t>
            </a:r>
            <a:endParaRPr lang="en-US" sz="115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2966" y="2900855"/>
            <a:ext cx="8213834" cy="3225308"/>
          </a:xfrm>
        </p:spPr>
        <p:txBody>
          <a:bodyPr>
            <a:normAutofit/>
          </a:bodyPr>
          <a:lstStyle/>
          <a:p>
            <a:pPr marL="0" indent="0" algn="ctr">
              <a:buNone/>
            </a:pPr>
            <a:r>
              <a:rPr lang="en-US" b="1" dirty="0" smtClean="0"/>
              <a:t>Hitler may make laws without the approval of the Reichstag </a:t>
            </a:r>
          </a:p>
          <a:p>
            <a:pPr marL="0" indent="0" algn="ctr">
              <a:buNone/>
            </a:pPr>
            <a:r>
              <a:rPr lang="en-US" sz="8000" dirty="0" smtClean="0">
                <a:latin typeface="+mj-lt"/>
              </a:rPr>
              <a:t>FOR FOUR YEARS</a:t>
            </a:r>
            <a:endParaRPr lang="en-US" sz="8000" dirty="0">
              <a:latin typeface="+mj-lt"/>
            </a:endParaRPr>
          </a:p>
        </p:txBody>
      </p:sp>
    </p:spTree>
    <p:extLst>
      <p:ext uri="{BB962C8B-B14F-4D97-AF65-F5344CB8AC3E}">
        <p14:creationId xmlns:p14="http://schemas.microsoft.com/office/powerpoint/2010/main" val="35003100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7503" y="463829"/>
            <a:ext cx="5026497" cy="2042893"/>
          </a:xfrm>
        </p:spPr>
        <p:txBody>
          <a:bodyPr>
            <a:noAutofit/>
          </a:bodyPr>
          <a:lstStyle/>
          <a:p>
            <a:r>
              <a:rPr lang="en-US" sz="7200" dirty="0" smtClean="0"/>
              <a:t>Political Factions</a:t>
            </a:r>
            <a:endParaRPr lang="en-US" sz="7200" dirty="0"/>
          </a:p>
        </p:txBody>
      </p:sp>
      <p:sp>
        <p:nvSpPr>
          <p:cNvPr id="3" name="Content Placeholder 2"/>
          <p:cNvSpPr>
            <a:spLocks noGrp="1"/>
          </p:cNvSpPr>
          <p:nvPr>
            <p:ph idx="1"/>
          </p:nvPr>
        </p:nvSpPr>
        <p:spPr>
          <a:xfrm>
            <a:off x="408367" y="378913"/>
            <a:ext cx="3709136" cy="492925"/>
          </a:xfrm>
        </p:spPr>
        <p:txBody>
          <a:bodyPr>
            <a:noAutofit/>
          </a:bodyPr>
          <a:lstStyle/>
          <a:p>
            <a:pPr marL="0" indent="0" algn="ctr">
              <a:buNone/>
            </a:pPr>
            <a:r>
              <a:rPr lang="en-US" sz="2800" b="1" dirty="0" smtClean="0">
                <a:effectLst>
                  <a:outerShdw blurRad="38100" dist="38100" dir="2700000" algn="tl">
                    <a:srgbClr val="000000">
                      <a:alpha val="43137"/>
                    </a:srgbClr>
                  </a:outerShdw>
                </a:effectLst>
              </a:rPr>
              <a:t>Hitler’s Coalition</a:t>
            </a:r>
            <a:endParaRPr lang="en-US" sz="2800" b="1" dirty="0">
              <a:effectLst>
                <a:outerShdw blurRad="38100" dist="38100" dir="2700000" algn="tl">
                  <a:srgbClr val="000000">
                    <a:alpha val="43137"/>
                  </a:srgbClr>
                </a:outerShdw>
              </a:effectLst>
            </a:endParaRPr>
          </a:p>
        </p:txBody>
      </p:sp>
      <p:pic>
        <p:nvPicPr>
          <p:cNvPr id="2050" name="Picture 2" descr="Bundesarchiv Bild 102-12940, Ernst Thälmann (scrap).jpg"/>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45556" y="3492164"/>
            <a:ext cx="1771650" cy="23526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tto Wels.jpg"/>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828411" y="3492164"/>
            <a:ext cx="1917145" cy="23526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dolf Hitler 1933 (foto carn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367" y="887604"/>
            <a:ext cx="2039450" cy="23401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undesarchiv Bild 183-2005-0621-500, Reichsminister Alfred Hugenber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9405" y="887604"/>
            <a:ext cx="1638098" cy="23401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udwig Kaas Konkordatsunterzeichnung min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155" y="4024977"/>
            <a:ext cx="1655469" cy="234014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einrich held 102 01176crop.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7624" y="4024977"/>
            <a:ext cx="1474508" cy="234014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692154" y="3484754"/>
            <a:ext cx="3129977" cy="4929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smtClean="0">
                <a:effectLst>
                  <a:outerShdw blurRad="38100" dist="38100" dir="2700000" algn="tl">
                    <a:srgbClr val="000000">
                      <a:alpha val="43137"/>
                    </a:srgbClr>
                  </a:outerShdw>
                </a:effectLst>
              </a:rPr>
              <a:t>Catholic Parties</a:t>
            </a:r>
            <a:endParaRPr lang="en-US" sz="2800" b="1" dirty="0">
              <a:effectLst>
                <a:outerShdw blurRad="38100" dist="38100" dir="2700000" algn="tl">
                  <a:srgbClr val="000000">
                    <a:alpha val="43137"/>
                  </a:srgbClr>
                </a:outerShdw>
              </a:effectLst>
            </a:endParaRPr>
          </a:p>
        </p:txBody>
      </p:sp>
      <p:sp>
        <p:nvSpPr>
          <p:cNvPr id="11" name="Content Placeholder 2"/>
          <p:cNvSpPr txBox="1">
            <a:spLocks/>
          </p:cNvSpPr>
          <p:nvPr/>
        </p:nvSpPr>
        <p:spPr>
          <a:xfrm>
            <a:off x="4828411" y="2947260"/>
            <a:ext cx="3688795" cy="4929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smtClean="0">
                <a:effectLst>
                  <a:outerShdw blurRad="38100" dist="38100" dir="2700000" algn="tl">
                    <a:srgbClr val="000000">
                      <a:alpha val="43137"/>
                    </a:srgbClr>
                  </a:outerShdw>
                </a:effectLst>
              </a:rPr>
              <a:t>Leftists</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8707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7/7d/Adolf_Hitler_Der_Alte_Ho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1148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547244" y="5628298"/>
            <a:ext cx="5234152" cy="1229701"/>
          </a:xfrm>
        </p:spPr>
        <p:txBody>
          <a:bodyPr>
            <a:noAutofit/>
          </a:bodyPr>
          <a:lstStyle/>
          <a:p>
            <a:pPr marL="0" indent="0" algn="ctr">
              <a:buNone/>
            </a:pPr>
            <a:r>
              <a:rPr lang="en-US" sz="6600" b="1" dirty="0" smtClean="0">
                <a:effectLst>
                  <a:outerShdw blurRad="38100" dist="38100" dir="2700000" algn="tl">
                    <a:srgbClr val="000000">
                      <a:alpha val="43137"/>
                    </a:srgbClr>
                  </a:outerShdw>
                </a:effectLst>
              </a:rPr>
              <a:t>Artist</a:t>
            </a:r>
            <a:endParaRPr lang="en-US" sz="6600" b="1" dirty="0">
              <a:effectLst>
                <a:outerShdw blurRad="38100" dist="38100" dir="2700000" algn="tl">
                  <a:srgbClr val="000000">
                    <a:alpha val="43137"/>
                  </a:srgbClr>
                </a:outerShdw>
              </a:effectLst>
            </a:endParaRPr>
          </a:p>
        </p:txBody>
      </p:sp>
      <p:sp>
        <p:nvSpPr>
          <p:cNvPr id="4" name="Rectangle 3"/>
          <p:cNvSpPr/>
          <p:nvPr/>
        </p:nvSpPr>
        <p:spPr>
          <a:xfrm>
            <a:off x="33740" y="6558521"/>
            <a:ext cx="4572000" cy="261610"/>
          </a:xfrm>
          <a:prstGeom prst="rect">
            <a:avLst/>
          </a:prstGeom>
        </p:spPr>
        <p:txBody>
          <a:bodyPr>
            <a:spAutoFit/>
          </a:bodyPr>
          <a:lstStyle/>
          <a:p>
            <a:r>
              <a:rPr lang="en-US" sz="1100" i="1" dirty="0">
                <a:effectLst>
                  <a:outerShdw blurRad="38100" dist="38100" dir="2700000" algn="tl">
                    <a:srgbClr val="000000">
                      <a:alpha val="43137"/>
                    </a:srgbClr>
                  </a:outerShdw>
                </a:effectLst>
              </a:rPr>
              <a:t>The Alter Hof in Munich</a:t>
            </a:r>
            <a:r>
              <a:rPr lang="en-US" sz="1100" dirty="0">
                <a:effectLst>
                  <a:outerShdw blurRad="38100" dist="38100" dir="2700000" algn="tl">
                    <a:srgbClr val="000000">
                      <a:alpha val="43137"/>
                    </a:srgbClr>
                  </a:outerShdw>
                </a:effectLst>
              </a:rPr>
              <a:t>. </a:t>
            </a:r>
            <a:r>
              <a:rPr lang="en-US" sz="1100" dirty="0" err="1">
                <a:effectLst>
                  <a:outerShdw blurRad="38100" dist="38100" dir="2700000" algn="tl">
                    <a:srgbClr val="000000">
                      <a:alpha val="43137"/>
                    </a:srgbClr>
                  </a:outerShdw>
                </a:effectLst>
              </a:rPr>
              <a:t>Watercolour</a:t>
            </a:r>
            <a:r>
              <a:rPr lang="en-US" sz="1100" dirty="0">
                <a:effectLst>
                  <a:outerShdw blurRad="38100" dist="38100" dir="2700000" algn="tl">
                    <a:srgbClr val="000000">
                      <a:alpha val="43137"/>
                    </a:srgbClr>
                  </a:outerShdw>
                </a:effectLst>
              </a:rPr>
              <a:t> by Adolf Hitler, 1914</a:t>
            </a:r>
          </a:p>
        </p:txBody>
      </p:sp>
    </p:spTree>
    <p:extLst>
      <p:ext uri="{BB962C8B-B14F-4D97-AF65-F5344CB8AC3E}">
        <p14:creationId xmlns:p14="http://schemas.microsoft.com/office/powerpoint/2010/main" val="21052914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38" y="211574"/>
            <a:ext cx="5533697" cy="6394176"/>
          </a:xfrm>
        </p:spPr>
        <p:txBody>
          <a:bodyPr>
            <a:normAutofit/>
          </a:bodyPr>
          <a:lstStyle/>
          <a:p>
            <a:pPr>
              <a:lnSpc>
                <a:spcPct val="80000"/>
              </a:lnSpc>
            </a:pPr>
            <a:r>
              <a:rPr lang="en-US" sz="31800" dirty="0" smtClean="0"/>
              <a:t>2/3 </a:t>
            </a:r>
            <a:r>
              <a:rPr lang="en-US" sz="6600" dirty="0" smtClean="0"/>
              <a:t/>
            </a:r>
            <a:br>
              <a:rPr lang="en-US" sz="6600" dirty="0" smtClean="0"/>
            </a:br>
            <a:r>
              <a:rPr lang="en-US" sz="7200" b="1" dirty="0" smtClean="0">
                <a:effectLst>
                  <a:outerShdw blurRad="38100" dist="38100" dir="2700000" algn="tl">
                    <a:srgbClr val="000000">
                      <a:alpha val="43137"/>
                    </a:srgbClr>
                  </a:outerShdw>
                </a:effectLst>
                <a:latin typeface="+mn-lt"/>
              </a:rPr>
              <a:t>(of 2/3)</a:t>
            </a:r>
            <a:endParaRPr lang="en-US" sz="7200" b="1"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5975134" y="1150868"/>
            <a:ext cx="2837793" cy="4414345"/>
          </a:xfrm>
        </p:spPr>
        <p:txBody>
          <a:bodyPr anchor="ctr">
            <a:normAutofit/>
          </a:bodyPr>
          <a:lstStyle/>
          <a:p>
            <a:pPr marL="0" indent="0">
              <a:buNone/>
            </a:pPr>
            <a:r>
              <a:rPr lang="en-US" sz="6000" dirty="0" err="1" smtClean="0">
                <a:solidFill>
                  <a:schemeClr val="accent4">
                    <a:lumMod val="20000"/>
                    <a:lumOff val="80000"/>
                  </a:schemeClr>
                </a:solidFill>
                <a:effectLst>
                  <a:outerShdw blurRad="38100" dist="38100" dir="2700000" algn="tl">
                    <a:srgbClr val="000000">
                      <a:alpha val="43137"/>
                    </a:srgbClr>
                  </a:outerShdw>
                </a:effectLst>
                <a:latin typeface="+mj-lt"/>
              </a:rPr>
              <a:t>qUORUM</a:t>
            </a:r>
            <a:r>
              <a:rPr lang="en-US" sz="6000" dirty="0" smtClean="0">
                <a:solidFill>
                  <a:schemeClr val="accent4">
                    <a:lumMod val="20000"/>
                    <a:lumOff val="80000"/>
                  </a:schemeClr>
                </a:solidFill>
                <a:effectLst>
                  <a:outerShdw blurRad="38100" dist="38100" dir="2700000" algn="tl">
                    <a:srgbClr val="000000">
                      <a:alpha val="43137"/>
                    </a:srgbClr>
                  </a:outerShdw>
                </a:effectLst>
                <a:latin typeface="+mj-lt"/>
              </a:rPr>
              <a:t>:</a:t>
            </a:r>
          </a:p>
          <a:p>
            <a:pPr marL="0" indent="0">
              <a:buNone/>
            </a:pPr>
            <a:endParaRPr lang="en-US" sz="1050" b="1" dirty="0">
              <a:solidFill>
                <a:schemeClr val="accent4">
                  <a:lumMod val="20000"/>
                  <a:lumOff val="80000"/>
                </a:schemeClr>
              </a:solidFill>
              <a:effectLst>
                <a:outerShdw blurRad="38100" dist="38100" dir="2700000" algn="tl">
                  <a:srgbClr val="000000">
                    <a:alpha val="43137"/>
                  </a:srgbClr>
                </a:outerShdw>
              </a:effectLst>
            </a:endParaRPr>
          </a:p>
          <a:p>
            <a:pPr marL="0" indent="0">
              <a:buNone/>
            </a:pPr>
            <a:r>
              <a:rPr lang="en-US" sz="2400" b="1" dirty="0" smtClean="0">
                <a:solidFill>
                  <a:schemeClr val="accent4">
                    <a:lumMod val="20000"/>
                    <a:lumOff val="80000"/>
                  </a:schemeClr>
                </a:solidFill>
                <a:effectLst>
                  <a:outerShdw blurRad="38100" dist="38100" dir="2700000" algn="tl">
                    <a:srgbClr val="000000">
                      <a:alpha val="43137"/>
                    </a:srgbClr>
                  </a:outerShdw>
                </a:effectLst>
              </a:rPr>
              <a:t>A Constitutional amendment required 2/3 </a:t>
            </a:r>
            <a:r>
              <a:rPr lang="en-US" sz="2400" b="1" i="1" dirty="0" smtClean="0">
                <a:solidFill>
                  <a:schemeClr val="accent4">
                    <a:lumMod val="20000"/>
                    <a:lumOff val="80000"/>
                  </a:schemeClr>
                </a:solidFill>
                <a:effectLst>
                  <a:outerShdw blurRad="38100" dist="38100" dir="2700000" algn="tl">
                    <a:srgbClr val="000000">
                      <a:alpha val="43137"/>
                    </a:srgbClr>
                  </a:outerShdw>
                </a:effectLst>
              </a:rPr>
              <a:t>of those present</a:t>
            </a:r>
            <a:r>
              <a:rPr lang="en-US" sz="2400" b="1" dirty="0" smtClean="0">
                <a:solidFill>
                  <a:schemeClr val="accent4">
                    <a:lumMod val="20000"/>
                    <a:lumOff val="80000"/>
                  </a:schemeClr>
                </a:solidFill>
                <a:effectLst>
                  <a:outerShdw blurRad="38100" dist="38100" dir="2700000" algn="tl">
                    <a:srgbClr val="000000">
                      <a:alpha val="43137"/>
                    </a:srgbClr>
                  </a:outerShdw>
                </a:effectLst>
              </a:rPr>
              <a:t> to pass, with 2/3 needing to be present.</a:t>
            </a:r>
            <a:endParaRPr lang="en-US" sz="2400" b="1" dirty="0">
              <a:solidFill>
                <a:schemeClr val="accent4">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95393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7503" y="463829"/>
            <a:ext cx="5026497" cy="2042893"/>
          </a:xfrm>
        </p:spPr>
        <p:txBody>
          <a:bodyPr>
            <a:noAutofit/>
          </a:bodyPr>
          <a:lstStyle/>
          <a:p>
            <a:r>
              <a:rPr lang="en-US" sz="7200" dirty="0" smtClean="0"/>
              <a:t>Political Factions</a:t>
            </a:r>
            <a:endParaRPr lang="en-US" sz="7200" dirty="0"/>
          </a:p>
        </p:txBody>
      </p:sp>
      <p:sp>
        <p:nvSpPr>
          <p:cNvPr id="3" name="Content Placeholder 2"/>
          <p:cNvSpPr>
            <a:spLocks noGrp="1"/>
          </p:cNvSpPr>
          <p:nvPr>
            <p:ph idx="1"/>
          </p:nvPr>
        </p:nvSpPr>
        <p:spPr>
          <a:xfrm>
            <a:off x="408367" y="378913"/>
            <a:ext cx="3709136" cy="492925"/>
          </a:xfrm>
        </p:spPr>
        <p:txBody>
          <a:bodyPr>
            <a:noAutofit/>
          </a:bodyPr>
          <a:lstStyle/>
          <a:p>
            <a:pPr marL="0" indent="0" algn="ctr">
              <a:buNone/>
            </a:pPr>
            <a:r>
              <a:rPr lang="en-US" sz="2800" b="1" dirty="0" smtClean="0">
                <a:effectLst>
                  <a:outerShdw blurRad="38100" dist="38100" dir="2700000" algn="tl">
                    <a:srgbClr val="000000">
                      <a:alpha val="43137"/>
                    </a:srgbClr>
                  </a:outerShdw>
                </a:effectLst>
              </a:rPr>
              <a:t>Hitler’s Coalition</a:t>
            </a:r>
            <a:endParaRPr lang="en-US" sz="2800" b="1" dirty="0">
              <a:effectLst>
                <a:outerShdw blurRad="38100" dist="38100" dir="2700000" algn="tl">
                  <a:srgbClr val="000000">
                    <a:alpha val="43137"/>
                  </a:srgbClr>
                </a:outerShdw>
              </a:effectLst>
            </a:endParaRPr>
          </a:p>
        </p:txBody>
      </p:sp>
      <p:pic>
        <p:nvPicPr>
          <p:cNvPr id="2050" name="Picture 2" descr="Bundesarchiv Bild 102-12940, Ernst Thälmann (scrap).jpg"/>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45556" y="3492164"/>
            <a:ext cx="1771650" cy="23526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tto Wels.jpg"/>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828411" y="3492164"/>
            <a:ext cx="1917145" cy="23526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dolf Hitler 1933 (foto carn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367" y="887604"/>
            <a:ext cx="2039450" cy="23401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undesarchiv Bild 183-2005-0621-500, Reichsminister Alfred Hugenber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9405" y="887604"/>
            <a:ext cx="1638098" cy="23401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udwig Kaas Konkordatsunterzeichnung min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155" y="4024977"/>
            <a:ext cx="1655469" cy="234014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einrich held 102 01176crop.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7624" y="4024977"/>
            <a:ext cx="1474508" cy="234014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692154" y="3484754"/>
            <a:ext cx="3129977" cy="4929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smtClean="0">
                <a:effectLst>
                  <a:outerShdw blurRad="38100" dist="38100" dir="2700000" algn="tl">
                    <a:srgbClr val="000000">
                      <a:alpha val="43137"/>
                    </a:srgbClr>
                  </a:outerShdw>
                </a:effectLst>
              </a:rPr>
              <a:t>Catholic Parties</a:t>
            </a:r>
            <a:endParaRPr lang="en-US" sz="2800" b="1" dirty="0">
              <a:effectLst>
                <a:outerShdw blurRad="38100" dist="38100" dir="2700000" algn="tl">
                  <a:srgbClr val="000000">
                    <a:alpha val="43137"/>
                  </a:srgbClr>
                </a:outerShdw>
              </a:effectLst>
            </a:endParaRPr>
          </a:p>
        </p:txBody>
      </p:sp>
      <p:sp>
        <p:nvSpPr>
          <p:cNvPr id="11" name="Content Placeholder 2"/>
          <p:cNvSpPr txBox="1">
            <a:spLocks/>
          </p:cNvSpPr>
          <p:nvPr/>
        </p:nvSpPr>
        <p:spPr>
          <a:xfrm>
            <a:off x="4828411" y="2947260"/>
            <a:ext cx="3688795" cy="4929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smtClean="0">
                <a:effectLst>
                  <a:outerShdw blurRad="38100" dist="38100" dir="2700000" algn="tl">
                    <a:srgbClr val="000000">
                      <a:alpha val="43137"/>
                    </a:srgbClr>
                  </a:outerShdw>
                </a:effectLst>
              </a:rPr>
              <a:t>Leftists</a:t>
            </a:r>
            <a:endParaRPr lang="en-US" sz="2800" b="1" dirty="0">
              <a:effectLst>
                <a:outerShdw blurRad="38100" dist="38100" dir="2700000" algn="tl">
                  <a:srgbClr val="000000">
                    <a:alpha val="43137"/>
                  </a:srgbClr>
                </a:outerShdw>
              </a:effectLst>
            </a:endParaRPr>
          </a:p>
        </p:txBody>
      </p:sp>
      <p:sp>
        <p:nvSpPr>
          <p:cNvPr id="12" name="Multiply 11"/>
          <p:cNvSpPr/>
          <p:nvPr/>
        </p:nvSpPr>
        <p:spPr>
          <a:xfrm>
            <a:off x="6672808" y="2333112"/>
            <a:ext cx="1988541" cy="4765373"/>
          </a:xfrm>
          <a:prstGeom prst="mathMultiply">
            <a:avLst>
              <a:gd name="adj1" fmla="val 15592"/>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54985" y="6069724"/>
            <a:ext cx="4079106" cy="553998"/>
          </a:xfrm>
          <a:prstGeom prst="rect">
            <a:avLst/>
          </a:prstGeom>
          <a:noFill/>
        </p:spPr>
        <p:txBody>
          <a:bodyPr wrap="square" rtlCol="0">
            <a:spAutoFit/>
          </a:bodyPr>
          <a:lstStyle/>
          <a:p>
            <a:pPr algn="ctr"/>
            <a:r>
              <a:rPr lang="en-US" sz="1500" b="1" dirty="0" smtClean="0">
                <a:effectLst>
                  <a:outerShdw blurRad="38100" dist="38100" dir="2700000" algn="tl">
                    <a:srgbClr val="000000">
                      <a:alpha val="43137"/>
                    </a:srgbClr>
                  </a:outerShdw>
                </a:effectLst>
              </a:rPr>
              <a:t>Since communists had been arrested, their seats weren’t counted.</a:t>
            </a:r>
            <a:endParaRPr lang="en-US" sz="1500" b="1" dirty="0">
              <a:effectLst>
                <a:outerShdw blurRad="38100" dist="38100" dir="2700000" algn="tl">
                  <a:srgbClr val="000000">
                    <a:alpha val="43137"/>
                  </a:srgbClr>
                </a:outerShdw>
              </a:effectLst>
            </a:endParaRPr>
          </a:p>
        </p:txBody>
      </p:sp>
      <p:sp>
        <p:nvSpPr>
          <p:cNvPr id="5" name="TextBox 4"/>
          <p:cNvSpPr txBox="1"/>
          <p:nvPr/>
        </p:nvSpPr>
        <p:spPr>
          <a:xfrm>
            <a:off x="1418902" y="3531456"/>
            <a:ext cx="1839402" cy="3154710"/>
          </a:xfrm>
          <a:prstGeom prst="rect">
            <a:avLst/>
          </a:prstGeom>
          <a:noFill/>
        </p:spPr>
        <p:txBody>
          <a:bodyPr wrap="square" rtlCol="0">
            <a:spAutoFit/>
          </a:bodyPr>
          <a:lstStyle/>
          <a:p>
            <a:pPr algn="ctr"/>
            <a:r>
              <a:rPr lang="en-US" sz="19900" b="1" dirty="0" smtClean="0">
                <a:solidFill>
                  <a:srgbClr val="99CCFF"/>
                </a:solidFill>
                <a:effectLst>
                  <a:outerShdw blurRad="38100" dist="38100" dir="2700000" algn="tl">
                    <a:srgbClr val="000000">
                      <a:alpha val="43137"/>
                    </a:srgbClr>
                  </a:outerShdw>
                </a:effectLst>
                <a:latin typeface="+mj-lt"/>
              </a:rPr>
              <a:t>?</a:t>
            </a:r>
            <a:endParaRPr lang="en-US" sz="19900" b="1" dirty="0">
              <a:solidFill>
                <a:srgbClr val="99CCFF"/>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5623499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6725"/>
            <a:ext cx="8229600" cy="5786651"/>
          </a:xfrm>
        </p:spPr>
        <p:txBody>
          <a:bodyPr>
            <a:noAutofit/>
          </a:bodyPr>
          <a:lstStyle/>
          <a:p>
            <a:pPr marL="177800" indent="-177800">
              <a:spcBef>
                <a:spcPts val="0"/>
              </a:spcBef>
              <a:spcAft>
                <a:spcPts val="1200"/>
              </a:spcAft>
              <a:buNone/>
            </a:pPr>
            <a:r>
              <a:rPr lang="en-US" sz="2400" b="1" dirty="0" smtClean="0">
                <a:effectLst>
                  <a:outerShdw blurRad="38100" dist="38100" dir="2700000" algn="tl">
                    <a:srgbClr val="000000">
                      <a:alpha val="43137"/>
                    </a:srgbClr>
                  </a:outerShdw>
                </a:effectLst>
              </a:rPr>
              <a:t>“By </a:t>
            </a:r>
            <a:r>
              <a:rPr lang="en-US" sz="2400" b="1" dirty="0">
                <a:effectLst>
                  <a:outerShdw blurRad="38100" dist="38100" dir="2700000" algn="tl">
                    <a:srgbClr val="000000">
                      <a:alpha val="43137"/>
                    </a:srgbClr>
                  </a:outerShdw>
                </a:effectLst>
              </a:rPr>
              <a:t>its decision to carry out the political and moral cleansing of our public life, the Government is creating and securing the conditions for a really deep and inner religious life. The advantages for the individual which may be derived from compromises with </a:t>
            </a:r>
            <a:r>
              <a:rPr lang="en-US" sz="2400" b="1" dirty="0">
                <a:solidFill>
                  <a:schemeClr val="accent4">
                    <a:lumMod val="20000"/>
                    <a:lumOff val="80000"/>
                  </a:schemeClr>
                </a:solidFill>
                <a:effectLst>
                  <a:outerShdw blurRad="38100" dist="38100" dir="2700000" algn="tl">
                    <a:srgbClr val="000000">
                      <a:alpha val="43137"/>
                    </a:srgbClr>
                  </a:outerShdw>
                </a:effectLst>
              </a:rPr>
              <a:t>atheistic organizations </a:t>
            </a:r>
            <a:r>
              <a:rPr lang="en-US" sz="2400" b="1" dirty="0">
                <a:effectLst>
                  <a:outerShdw blurRad="38100" dist="38100" dir="2700000" algn="tl">
                    <a:srgbClr val="000000">
                      <a:alpha val="43137"/>
                    </a:srgbClr>
                  </a:outerShdw>
                </a:effectLst>
              </a:rPr>
              <a:t>do not compare in any way with the consequences which are visible in the destruction of our common religious and ethical values.</a:t>
            </a:r>
          </a:p>
          <a:p>
            <a:pPr marL="177800" indent="-177800">
              <a:spcBef>
                <a:spcPts val="0"/>
              </a:spcBef>
              <a:spcAft>
                <a:spcPts val="1200"/>
              </a:spcAft>
              <a:buNone/>
            </a:pPr>
            <a:r>
              <a:rPr lang="en-US" sz="2400" b="1" dirty="0" smtClean="0">
                <a:effectLst>
                  <a:outerShdw blurRad="38100" dist="38100" dir="2700000" algn="tl">
                    <a:srgbClr val="000000">
                      <a:alpha val="43137"/>
                    </a:srgbClr>
                  </a:outerShdw>
                </a:effectLst>
              </a:rPr>
              <a:t>“[</a:t>
            </a:r>
            <a:r>
              <a:rPr lang="en-US" sz="2400" b="1" dirty="0">
                <a:solidFill>
                  <a:schemeClr val="accent4">
                    <a:lumMod val="20000"/>
                    <a:lumOff val="80000"/>
                  </a:schemeClr>
                </a:solidFill>
                <a:effectLst>
                  <a:outerShdw blurRad="38100" dist="38100" dir="2700000" algn="tl">
                    <a:srgbClr val="000000">
                      <a:alpha val="43137"/>
                    </a:srgbClr>
                  </a:outerShdw>
                </a:effectLst>
              </a:rPr>
              <a:t>The national Government will allow and confirm to the Christian denominations the enjoyment of their due influence in schools and education</a:t>
            </a:r>
            <a:r>
              <a:rPr lang="en-US" sz="2400" b="1" dirty="0">
                <a:effectLst>
                  <a:outerShdw blurRad="38100" dist="38100" dir="2700000" algn="tl">
                    <a:srgbClr val="000000">
                      <a:alpha val="43137"/>
                    </a:srgbClr>
                  </a:outerShdw>
                </a:effectLst>
              </a:rPr>
              <a:t>.] And it will be concerned for the sincere cooperation between Church and State</a:t>
            </a:r>
            <a:r>
              <a:rPr lang="en-U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24837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6725"/>
            <a:ext cx="8229600" cy="5786651"/>
          </a:xfrm>
        </p:spPr>
        <p:txBody>
          <a:bodyPr>
            <a:noAutofit/>
          </a:bodyPr>
          <a:lstStyle/>
          <a:p>
            <a:pPr marL="177800" indent="-177800">
              <a:spcBef>
                <a:spcPts val="0"/>
              </a:spcBef>
              <a:spcAft>
                <a:spcPts val="1200"/>
              </a:spcAft>
              <a:buNone/>
            </a:pPr>
            <a:r>
              <a:rPr lang="en-US" sz="2400" b="1" dirty="0" smtClean="0">
                <a:effectLst>
                  <a:outerShdw blurRad="38100" dist="38100" dir="2700000" algn="tl">
                    <a:srgbClr val="000000">
                      <a:alpha val="43137"/>
                    </a:srgbClr>
                  </a:outerShdw>
                </a:effectLst>
              </a:rPr>
              <a:t>“The </a:t>
            </a:r>
            <a:r>
              <a:rPr lang="en-US" sz="2400" b="1" dirty="0">
                <a:effectLst>
                  <a:outerShdw blurRad="38100" dist="38100" dir="2700000" algn="tl">
                    <a:srgbClr val="000000">
                      <a:alpha val="43137"/>
                    </a:srgbClr>
                  </a:outerShdw>
                </a:effectLst>
              </a:rPr>
              <a:t>struggle against the materialistic ideology and for the erection of a true people's </a:t>
            </a:r>
            <a:r>
              <a:rPr lang="en-US" sz="2400" b="1" dirty="0" smtClean="0">
                <a:effectLst>
                  <a:outerShdw blurRad="38100" dist="38100" dir="2700000" algn="tl">
                    <a:srgbClr val="000000">
                      <a:alpha val="43137"/>
                    </a:srgbClr>
                  </a:outerShdw>
                </a:effectLst>
              </a:rPr>
              <a:t>community… serves </a:t>
            </a:r>
            <a:r>
              <a:rPr lang="en-US" sz="2400" b="1" dirty="0">
                <a:effectLst>
                  <a:outerShdw blurRad="38100" dist="38100" dir="2700000" algn="tl">
                    <a:srgbClr val="000000">
                      <a:alpha val="43137"/>
                    </a:srgbClr>
                  </a:outerShdw>
                </a:effectLst>
              </a:rPr>
              <a:t>as much the interests of the German nation as of our Christian </a:t>
            </a:r>
            <a:r>
              <a:rPr lang="en-US" sz="2400" b="1" dirty="0" smtClean="0">
                <a:effectLst>
                  <a:outerShdw blurRad="38100" dist="38100" dir="2700000" algn="tl">
                    <a:srgbClr val="000000">
                      <a:alpha val="43137"/>
                    </a:srgbClr>
                  </a:outerShdw>
                </a:effectLst>
              </a:rPr>
              <a:t>faith...</a:t>
            </a:r>
            <a:r>
              <a:rPr lang="en-US" sz="2400" b="1" dirty="0">
                <a:effectLst>
                  <a:outerShdw blurRad="38100" dist="38100" dir="2700000" algn="tl">
                    <a:srgbClr val="000000">
                      <a:alpha val="43137"/>
                    </a:srgbClr>
                  </a:outerShdw>
                </a:effectLst>
              </a:rPr>
              <a:t>The national Government, seeing in Christianity the unshakable foundation of the moral and ethical life of our people, attaches utmost importance to the cultivation and maintenance of the friendliest relations with the Holy </a:t>
            </a:r>
            <a:r>
              <a:rPr lang="en-US" sz="2400" b="1" dirty="0" smtClean="0">
                <a:effectLst>
                  <a:outerShdw blurRad="38100" dist="38100" dir="2700000" algn="tl">
                    <a:srgbClr val="000000">
                      <a:alpha val="43137"/>
                    </a:srgbClr>
                  </a:outerShdw>
                </a:effectLst>
              </a:rPr>
              <a:t>See... </a:t>
            </a:r>
            <a:r>
              <a:rPr lang="en-US" sz="2400" b="1" dirty="0" smtClean="0">
                <a:solidFill>
                  <a:schemeClr val="accent4">
                    <a:lumMod val="20000"/>
                    <a:lumOff val="80000"/>
                  </a:schemeClr>
                </a:solidFill>
                <a:effectLst>
                  <a:outerShdw blurRad="38100" dist="38100" dir="2700000" algn="tl">
                    <a:srgbClr val="000000">
                      <a:alpha val="43137"/>
                    </a:srgbClr>
                  </a:outerShdw>
                </a:effectLst>
              </a:rPr>
              <a:t>The </a:t>
            </a:r>
            <a:r>
              <a:rPr lang="en-US" sz="2400" b="1" dirty="0">
                <a:solidFill>
                  <a:schemeClr val="accent4">
                    <a:lumMod val="20000"/>
                    <a:lumOff val="80000"/>
                  </a:schemeClr>
                </a:solidFill>
                <a:effectLst>
                  <a:outerShdw blurRad="38100" dist="38100" dir="2700000" algn="tl">
                    <a:srgbClr val="000000">
                      <a:alpha val="43137"/>
                    </a:srgbClr>
                  </a:outerShdw>
                </a:effectLst>
              </a:rPr>
              <a:t>rights of the churches will not be curtailed</a:t>
            </a:r>
            <a:r>
              <a:rPr lang="en-US" sz="2400" b="1" dirty="0">
                <a:effectLst>
                  <a:outerShdw blurRad="38100" dist="38100" dir="2700000" algn="tl">
                    <a:srgbClr val="000000">
                      <a:alpha val="43137"/>
                    </a:srgbClr>
                  </a:outerShdw>
                </a:effectLst>
              </a:rPr>
              <a:t>; their position in relation to the State will not be changed</a:t>
            </a:r>
            <a:r>
              <a:rPr lang="en-US" sz="2400" b="1" dirty="0" smtClean="0">
                <a:effectLst>
                  <a:outerShdw blurRad="38100" dist="38100" dir="2700000" algn="tl">
                    <a:srgbClr val="000000">
                      <a:alpha val="43137"/>
                    </a:srgbClr>
                  </a:outerShdw>
                </a:effectLst>
              </a:rPr>
              <a:t>.”</a:t>
            </a:r>
          </a:p>
          <a:p>
            <a:pPr marL="177800" indent="-177800">
              <a:spcBef>
                <a:spcPts val="0"/>
              </a:spcBef>
              <a:spcAft>
                <a:spcPts val="1200"/>
              </a:spcAft>
              <a:buNone/>
            </a:pPr>
            <a:endParaRPr lang="en-US" sz="1000" b="1" dirty="0">
              <a:effectLst>
                <a:outerShdw blurRad="38100" dist="38100" dir="2700000" algn="tl">
                  <a:srgbClr val="000000">
                    <a:alpha val="43137"/>
                  </a:srgbClr>
                </a:outerShdw>
              </a:effectLst>
            </a:endParaRPr>
          </a:p>
          <a:p>
            <a:pPr marL="2455863" indent="-2455863">
              <a:spcBef>
                <a:spcPts val="0"/>
              </a:spcBef>
              <a:spcAft>
                <a:spcPts val="1200"/>
              </a:spcAft>
              <a:buNone/>
              <a:tabLst>
                <a:tab pos="2170113" algn="l"/>
                <a:tab pos="2455863" algn="l"/>
              </a:tabLst>
            </a:pPr>
            <a:r>
              <a:rPr lang="en-US" sz="2400" b="1" dirty="0" smtClean="0">
                <a:effectLst>
                  <a:outerShdw blurRad="38100" dist="38100" dir="2700000" algn="tl">
                    <a:srgbClr val="000000">
                      <a:alpha val="43137"/>
                    </a:srgbClr>
                  </a:outerShdw>
                </a:effectLst>
              </a:rPr>
              <a:t>	-- 	Hitler’s Speech before the 	passage of the Enabling Act</a:t>
            </a:r>
            <a:endParaRPr lang="en-US" sz="2400" b="1" dirty="0">
              <a:effectLst>
                <a:outerShdw blurRad="38100" dist="38100" dir="2700000" algn="tl">
                  <a:srgbClr val="000000">
                    <a:alpha val="43137"/>
                  </a:srgbClr>
                </a:outerShdw>
              </a:effectLst>
            </a:endParaRPr>
          </a:p>
          <a:p>
            <a:pPr>
              <a:spcBef>
                <a:spcPts val="0"/>
              </a:spcBef>
              <a:spcAft>
                <a:spcPts val="1200"/>
              </a:spcAft>
            </a:pP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09505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7503" y="463829"/>
            <a:ext cx="5026497" cy="2042893"/>
          </a:xfrm>
        </p:spPr>
        <p:txBody>
          <a:bodyPr>
            <a:noAutofit/>
          </a:bodyPr>
          <a:lstStyle/>
          <a:p>
            <a:r>
              <a:rPr lang="en-US" sz="8800" dirty="0" smtClean="0"/>
              <a:t>A “2/3” </a:t>
            </a:r>
            <a:r>
              <a:rPr lang="en-US" sz="5400" dirty="0" smtClean="0"/>
              <a:t>Majority</a:t>
            </a:r>
            <a:endParaRPr lang="en-US" sz="8000" dirty="0"/>
          </a:p>
        </p:txBody>
      </p:sp>
      <p:sp>
        <p:nvSpPr>
          <p:cNvPr id="3" name="Content Placeholder 2"/>
          <p:cNvSpPr>
            <a:spLocks noGrp="1"/>
          </p:cNvSpPr>
          <p:nvPr>
            <p:ph idx="1"/>
          </p:nvPr>
        </p:nvSpPr>
        <p:spPr>
          <a:xfrm>
            <a:off x="408367" y="378913"/>
            <a:ext cx="3709136" cy="492925"/>
          </a:xfrm>
        </p:spPr>
        <p:txBody>
          <a:bodyPr>
            <a:noAutofit/>
          </a:bodyPr>
          <a:lstStyle/>
          <a:p>
            <a:pPr marL="0" indent="0" algn="ctr">
              <a:buNone/>
            </a:pPr>
            <a:r>
              <a:rPr lang="en-US" sz="2800" b="1" dirty="0" smtClean="0">
                <a:effectLst>
                  <a:outerShdw blurRad="38100" dist="38100" dir="2700000" algn="tl">
                    <a:srgbClr val="000000">
                      <a:alpha val="43137"/>
                    </a:srgbClr>
                  </a:outerShdw>
                </a:effectLst>
              </a:rPr>
              <a:t>Hitler’s Coalition</a:t>
            </a:r>
            <a:endParaRPr lang="en-US" sz="2800" b="1" dirty="0">
              <a:effectLst>
                <a:outerShdw blurRad="38100" dist="38100" dir="2700000" algn="tl">
                  <a:srgbClr val="000000">
                    <a:alpha val="43137"/>
                  </a:srgbClr>
                </a:outerShdw>
              </a:effectLst>
            </a:endParaRPr>
          </a:p>
        </p:txBody>
      </p:sp>
      <p:pic>
        <p:nvPicPr>
          <p:cNvPr id="2052" name="Picture 4" descr="Otto Wels.jpg"/>
          <p:cNvPicPr>
            <a:picLocks noChangeAspect="1" noChangeArrowheads="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5695541" y="3492164"/>
            <a:ext cx="1917145" cy="23526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dolf Hitler 1933 (foto carn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367" y="887604"/>
            <a:ext cx="2039450" cy="23401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undesarchiv Bild 183-2005-0621-500, Reichsminister Alfred Hugenber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9405" y="887604"/>
            <a:ext cx="1638098" cy="23401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udwig Kaas Konkordatsunterzeichnung min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155" y="4024977"/>
            <a:ext cx="1655469" cy="234014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einrich held 102 01176cro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7624" y="4024977"/>
            <a:ext cx="1474508" cy="234014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692154" y="3484754"/>
            <a:ext cx="3129977" cy="4929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smtClean="0">
                <a:effectLst>
                  <a:outerShdw blurRad="38100" dist="38100" dir="2700000" algn="tl">
                    <a:srgbClr val="000000">
                      <a:alpha val="43137"/>
                    </a:srgbClr>
                  </a:outerShdw>
                </a:effectLst>
              </a:rPr>
              <a:t>Catholic Parties</a:t>
            </a:r>
            <a:endParaRPr lang="en-US" sz="2800" b="1" dirty="0">
              <a:effectLst>
                <a:outerShdw blurRad="38100" dist="38100" dir="2700000" algn="tl">
                  <a:srgbClr val="000000">
                    <a:alpha val="43137"/>
                  </a:srgbClr>
                </a:outerShdw>
              </a:effectLst>
            </a:endParaRPr>
          </a:p>
        </p:txBody>
      </p:sp>
      <p:sp>
        <p:nvSpPr>
          <p:cNvPr id="11" name="Content Placeholder 2"/>
          <p:cNvSpPr txBox="1">
            <a:spLocks/>
          </p:cNvSpPr>
          <p:nvPr/>
        </p:nvSpPr>
        <p:spPr>
          <a:xfrm>
            <a:off x="4828411" y="2947260"/>
            <a:ext cx="3688795" cy="4929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smtClean="0">
                <a:effectLst>
                  <a:outerShdw blurRad="38100" dist="38100" dir="2700000" algn="tl">
                    <a:srgbClr val="000000">
                      <a:alpha val="43137"/>
                    </a:srgbClr>
                  </a:outerShdw>
                </a:effectLst>
              </a:rPr>
              <a:t>Leftists</a:t>
            </a:r>
            <a:endParaRPr lang="en-US" sz="2800" b="1" dirty="0">
              <a:effectLst>
                <a:outerShdw blurRad="38100" dist="38100" dir="2700000" algn="tl">
                  <a:srgbClr val="000000">
                    <a:alpha val="43137"/>
                  </a:srgbClr>
                </a:outerShdw>
              </a:effectLst>
            </a:endParaRPr>
          </a:p>
        </p:txBody>
      </p:sp>
      <p:sp>
        <p:nvSpPr>
          <p:cNvPr id="4" name="TextBox 3"/>
          <p:cNvSpPr txBox="1"/>
          <p:nvPr/>
        </p:nvSpPr>
        <p:spPr>
          <a:xfrm>
            <a:off x="4654985" y="6069724"/>
            <a:ext cx="4079106" cy="553998"/>
          </a:xfrm>
          <a:prstGeom prst="rect">
            <a:avLst/>
          </a:prstGeom>
          <a:noFill/>
        </p:spPr>
        <p:txBody>
          <a:bodyPr wrap="square" rtlCol="0">
            <a:spAutoFit/>
          </a:bodyPr>
          <a:lstStyle/>
          <a:p>
            <a:pPr algn="ctr"/>
            <a:r>
              <a:rPr lang="en-US" sz="1500" b="1" dirty="0" smtClean="0">
                <a:effectLst>
                  <a:outerShdw blurRad="38100" dist="38100" dir="2700000" algn="tl">
                    <a:srgbClr val="000000">
                      <a:alpha val="43137"/>
                    </a:srgbClr>
                  </a:outerShdw>
                </a:effectLst>
              </a:rPr>
              <a:t>The Social Democrats were the only party to oppose the Enabling Act.</a:t>
            </a:r>
            <a:endParaRPr lang="en-US" sz="15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44959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ile:Bundesarchiv Bild 102-14439, Rede Adolf Hitlers zum Ermächtigungsgesetz.jpg"/>
          <p:cNvPicPr>
            <a:picLocks noChangeAspect="1" noChangeArrowheads="1"/>
          </p:cNvPicPr>
          <p:nvPr/>
        </p:nvPicPr>
        <p:blipFill rotWithShape="1">
          <a:blip r:embed="rId2">
            <a:extLst>
              <a:ext uri="{28A0092B-C50C-407E-A947-70E740481C1C}">
                <a14:useLocalDpi xmlns:a14="http://schemas.microsoft.com/office/drawing/2010/main" val="0"/>
              </a:ext>
            </a:extLst>
          </a:blip>
          <a:srcRect l="10971" t="-1" r="11781" b="15884"/>
          <a:stretch/>
        </p:blipFill>
        <p:spPr bwMode="auto">
          <a:xfrm>
            <a:off x="1"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512871"/>
            <a:ext cx="9143999" cy="1143000"/>
          </a:xfrm>
          <a:gradFill>
            <a:gsLst>
              <a:gs pos="0">
                <a:schemeClr val="accent4">
                  <a:shade val="51000"/>
                  <a:satMod val="130000"/>
                  <a:alpha val="80000"/>
                </a:schemeClr>
              </a:gs>
              <a:gs pos="80000">
                <a:schemeClr val="accent4">
                  <a:shade val="93000"/>
                  <a:satMod val="130000"/>
                  <a:alpha val="80000"/>
                </a:schemeClr>
              </a:gs>
              <a:gs pos="100000">
                <a:schemeClr val="accent4">
                  <a:shade val="94000"/>
                  <a:satMod val="135000"/>
                  <a:alpha val="80000"/>
                </a:schemeClr>
              </a:gs>
            </a:gsLst>
          </a:gradFill>
        </p:spPr>
        <p:style>
          <a:lnRef idx="1">
            <a:schemeClr val="accent4"/>
          </a:lnRef>
          <a:fillRef idx="3">
            <a:schemeClr val="accent4"/>
          </a:fillRef>
          <a:effectRef idx="2">
            <a:schemeClr val="accent4"/>
          </a:effectRef>
          <a:fontRef idx="minor">
            <a:schemeClr val="lt1"/>
          </a:fontRef>
        </p:style>
        <p:txBody>
          <a:bodyPr>
            <a:noAutofit/>
          </a:bodyPr>
          <a:lstStyle/>
          <a:p>
            <a:r>
              <a:rPr lang="en-US" sz="8800" dirty="0" smtClean="0">
                <a:latin typeface="+mj-lt"/>
              </a:rPr>
              <a:t>A ONE PARTY STATE</a:t>
            </a:r>
            <a:endParaRPr lang="en-US" sz="8800" dirty="0">
              <a:latin typeface="+mj-lt"/>
            </a:endParaRPr>
          </a:p>
        </p:txBody>
      </p:sp>
      <p:sp>
        <p:nvSpPr>
          <p:cNvPr id="5" name="Rectangle 4"/>
          <p:cNvSpPr/>
          <p:nvPr/>
        </p:nvSpPr>
        <p:spPr>
          <a:xfrm>
            <a:off x="6688215" y="6550223"/>
            <a:ext cx="2416046" cy="307777"/>
          </a:xfrm>
          <a:prstGeom prst="rect">
            <a:avLst/>
          </a:prstGeom>
        </p:spPr>
        <p:txBody>
          <a:bodyPr wrap="none">
            <a:spAutoFit/>
          </a:bodyPr>
          <a:lstStyle/>
          <a:p>
            <a:pPr algn="r"/>
            <a:r>
              <a:rPr lang="en-US" sz="1400" dirty="0" smtClean="0">
                <a:effectLst>
                  <a:outerShdw blurRad="38100" dist="38100" dir="2700000" algn="tl">
                    <a:srgbClr val="000000">
                      <a:alpha val="43137"/>
                    </a:srgbClr>
                  </a:outerShdw>
                </a:effectLst>
              </a:rPr>
              <a:t>German Federal Archives</a:t>
            </a:r>
            <a:endParaRPr lang="en-US" sz="1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55481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Bundesarchiv Bild 146-1990-048-29A, Adolf Hitler.jpg"/>
          <p:cNvPicPr>
            <a:picLocks noChangeAspect="1" noChangeArrowheads="1"/>
          </p:cNvPicPr>
          <p:nvPr/>
        </p:nvPicPr>
        <p:blipFill rotWithShape="1">
          <a:blip r:embed="rId2">
            <a:extLst>
              <a:ext uri="{28A0092B-C50C-407E-A947-70E740481C1C}">
                <a14:useLocalDpi xmlns:a14="http://schemas.microsoft.com/office/drawing/2010/main" val="0"/>
              </a:ext>
            </a:extLst>
          </a:blip>
          <a:srcRect l="12448"/>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594538" y="952576"/>
            <a:ext cx="5549462" cy="1143000"/>
          </a:xfrm>
        </p:spPr>
        <p:txBody>
          <a:bodyPr>
            <a:noAutofit/>
          </a:bodyPr>
          <a:lstStyle/>
          <a:p>
            <a:r>
              <a:rPr lang="en-US" sz="7200" dirty="0" smtClean="0">
                <a:ln w="19050">
                  <a:solidFill>
                    <a:sysClr val="windowText" lastClr="000000"/>
                  </a:solidFill>
                </a:ln>
                <a:effectLst>
                  <a:outerShdw blurRad="38100" dist="38100" dir="2700000" algn="tl">
                    <a:srgbClr val="000000">
                      <a:alpha val="43137"/>
                    </a:srgbClr>
                  </a:outerShdw>
                </a:effectLst>
              </a:rPr>
              <a:t>DICTATORSHIP</a:t>
            </a:r>
            <a:endParaRPr lang="en-US" sz="7200" dirty="0">
              <a:ln w="19050">
                <a:solidFill>
                  <a:sysClr val="windowText" lastClr="000000"/>
                </a:solidFill>
              </a:ln>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335516" y="2049515"/>
            <a:ext cx="4414346" cy="567559"/>
          </a:xfrm>
        </p:spPr>
        <p:txBody>
          <a:bodyPr>
            <a:normAutofit fontScale="62500" lnSpcReduction="20000"/>
          </a:bodyPr>
          <a:lstStyle/>
          <a:p>
            <a:pPr marL="0" indent="0">
              <a:buNone/>
            </a:pPr>
            <a:r>
              <a:rPr lang="en-US" b="1" dirty="0" smtClean="0">
                <a:effectLst>
                  <a:glow rad="101600">
                    <a:schemeClr val="bg1">
                      <a:alpha val="60000"/>
                    </a:schemeClr>
                  </a:glow>
                  <a:outerShdw blurRad="38100" dist="38100" dir="2700000" algn="tl">
                    <a:srgbClr val="000000">
                      <a:alpha val="43137"/>
                    </a:srgbClr>
                  </a:outerShdw>
                </a:effectLst>
              </a:rPr>
              <a:t>Brought to you by Democracy</a:t>
            </a:r>
            <a:endParaRPr lang="en-US" b="1" dirty="0">
              <a:effectLst>
                <a:glow rad="101600">
                  <a:schemeClr val="bg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73660781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8600" y="5562600"/>
            <a:ext cx="5162550" cy="961525"/>
          </a:xfrm>
          <a:prstGeom prst="rect">
            <a:avLst/>
          </a:prstGeom>
        </p:spPr>
      </p:pic>
      <p:pic>
        <p:nvPicPr>
          <p:cNvPr id="4" name="Picture 3">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320842"/>
            <a:ext cx="9124950" cy="4174958"/>
          </a:xfrm>
          <a:prstGeom prst="rect">
            <a:avLst/>
          </a:prstGeom>
        </p:spPr>
      </p:pic>
      <p:pic>
        <p:nvPicPr>
          <p:cNvPr id="1027" name="Picture 3" descr="E:\Graphics\Stucco Social Media Icons\64px\stucco-facebook-64px.png">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651929" y="5562600"/>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28" name="Picture 4" descr="E:\Graphics\Stucco Social Media Icons\64px\stucco-twitter-64px.png">
            <a:hlinkClick r:id="rId7"/>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257800" y="5562600"/>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31" name="Picture 7" descr="http://www.r-speightjr.com/wp-content/uploads/2013/05/youtube_icon.png">
            <a:hlinkClick r:id="rId9"/>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477000" y="5562601"/>
            <a:ext cx="870128" cy="870128"/>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1"/>
          <a:stretch>
            <a:fillRect/>
          </a:stretch>
        </p:blipFill>
        <p:spPr>
          <a:xfrm>
            <a:off x="-135074" y="4032371"/>
            <a:ext cx="5066215" cy="1530229"/>
          </a:xfrm>
          <a:prstGeom prst="rect">
            <a:avLst/>
          </a:prstGeom>
        </p:spPr>
      </p:pic>
      <p:pic>
        <p:nvPicPr>
          <p:cNvPr id="5" name="Picture 4"/>
          <p:cNvPicPr>
            <a:picLocks noChangeAspect="1"/>
          </p:cNvPicPr>
          <p:nvPr/>
        </p:nvPicPr>
        <p:blipFill>
          <a:blip r:embed="rId12"/>
          <a:stretch>
            <a:fillRect/>
          </a:stretch>
        </p:blipFill>
        <p:spPr>
          <a:xfrm>
            <a:off x="4191000" y="4032370"/>
            <a:ext cx="5206435" cy="1530229"/>
          </a:xfrm>
          <a:prstGeom prst="rect">
            <a:avLst/>
          </a:prstGeom>
        </p:spPr>
      </p:pic>
    </p:spTree>
    <p:extLst>
      <p:ext uri="{BB962C8B-B14F-4D97-AF65-F5344CB8AC3E}">
        <p14:creationId xmlns:p14="http://schemas.microsoft.com/office/powerpoint/2010/main" val="99343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3"/>
                                        </p:tgtEl>
                                      </p:cBhvr>
                                    </p:animEffect>
                                    <p:animScale>
                                      <p:cBhvr>
                                        <p:cTn id="10" dur="250" autoRev="1" fill="hold"/>
                                        <p:tgtEl>
                                          <p:spTgt spid="3"/>
                                        </p:tgtEl>
                                      </p:cBhvr>
                                      <p:by x="105000" y="105000"/>
                                    </p:animScale>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5"/>
                                        </p:tgtEl>
                                        <p:attrNameLst>
                                          <p:attrName>style.visibility</p:attrName>
                                        </p:attrNameLst>
                                      </p:cBhvr>
                                      <p:to>
                                        <p:strVal val="visible"/>
                                      </p:to>
                                    </p:set>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e/e4/Bundesarchiv_Bild_146-1974-082-44%2C_Adolf_Hitler_im_Ersten_Weltkrieg.jpg"/>
          <p:cNvPicPr>
            <a:picLocks noChangeAspect="1" noChangeArrowheads="1"/>
          </p:cNvPicPr>
          <p:nvPr/>
        </p:nvPicPr>
        <p:blipFill rotWithShape="1">
          <a:blip r:embed="rId2">
            <a:extLst>
              <a:ext uri="{28A0092B-C50C-407E-A947-70E740481C1C}">
                <a14:useLocalDpi xmlns:a14="http://schemas.microsoft.com/office/drawing/2010/main" val="0"/>
              </a:ext>
            </a:extLst>
          </a:blip>
          <a:srcRect t="259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11214" y="511128"/>
            <a:ext cx="6132785" cy="1143000"/>
          </a:xfrm>
        </p:spPr>
        <p:txBody>
          <a:bodyPr>
            <a:noAutofit/>
          </a:bodyPr>
          <a:lstStyle/>
          <a:p>
            <a:r>
              <a:rPr lang="en-US" sz="8800" dirty="0" smtClean="0">
                <a:effectLst>
                  <a:outerShdw blurRad="38100" dist="38100" dir="2700000" algn="tl">
                    <a:srgbClr val="000000">
                      <a:alpha val="43137"/>
                    </a:srgbClr>
                  </a:outerShdw>
                </a:effectLst>
              </a:rPr>
              <a:t>WWI VETERAN</a:t>
            </a:r>
            <a:endParaRPr lang="en-US" sz="8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2390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e/e4/Bundesarchiv_Bild_146-1974-082-44%2C_Adolf_Hitler_im_Ersten_Weltkrie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t="259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11214" y="511128"/>
            <a:ext cx="6132785" cy="1143000"/>
          </a:xfrm>
        </p:spPr>
        <p:txBody>
          <a:bodyPr>
            <a:noAutofit/>
          </a:bodyPr>
          <a:lstStyle/>
          <a:p>
            <a:r>
              <a:rPr lang="en-US" sz="8800" dirty="0" smtClean="0">
                <a:effectLst>
                  <a:outerShdw blurRad="38100" dist="38100" dir="2700000" algn="tl">
                    <a:srgbClr val="000000">
                      <a:alpha val="43137"/>
                    </a:srgbClr>
                  </a:outerShdw>
                </a:effectLst>
              </a:rPr>
              <a:t>WWI VETERAN</a:t>
            </a:r>
            <a:endParaRPr lang="en-US" sz="8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34367" y="5120980"/>
            <a:ext cx="6325740" cy="1143345"/>
          </a:xfrm>
        </p:spPr>
        <p:txBody>
          <a:bodyPr>
            <a:normAutofit/>
          </a:bodyPr>
          <a:lstStyle/>
          <a:p>
            <a:pPr marL="0" indent="0" algn="ctr">
              <a:buNone/>
            </a:pPr>
            <a:r>
              <a:rPr lang="en-US" dirty="0" smtClean="0"/>
              <a:t>Hitler went to Bavaria to enlist in the German Army.</a:t>
            </a:r>
            <a:endParaRPr lang="en-US" dirty="0"/>
          </a:p>
        </p:txBody>
      </p:sp>
      <p:pic>
        <p:nvPicPr>
          <p:cNvPr id="5" name="Picture 2" descr="https://upload.wikimedia.org/wikipedia/commons/e/e4/Bundesarchiv_Bild_146-1974-082-44%2C_Adolf_Hitler_im_Ersten_Weltkrieg.jpg"/>
          <p:cNvPicPr>
            <a:picLocks noChangeAspect="1" noChangeArrowheads="1"/>
          </p:cNvPicPr>
          <p:nvPr/>
        </p:nvPicPr>
        <p:blipFill rotWithShape="1">
          <a:blip r:embed="rId4">
            <a:extLst>
              <a:ext uri="{28A0092B-C50C-407E-A947-70E740481C1C}">
                <a14:useLocalDpi xmlns:a14="http://schemas.microsoft.com/office/drawing/2010/main" val="0"/>
              </a:ext>
            </a:extLst>
          </a:blip>
          <a:srcRect l="53332" t="25054" r="18541" b="25704"/>
          <a:stretch/>
        </p:blipFill>
        <p:spPr bwMode="auto">
          <a:xfrm>
            <a:off x="4876800" y="1581150"/>
            <a:ext cx="2571750" cy="3467100"/>
          </a:xfrm>
          <a:prstGeom prst="ellipse">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1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Hitler">
      <a:dk1>
        <a:sysClr val="windowText" lastClr="000000"/>
      </a:dk1>
      <a:lt1>
        <a:sysClr val="window" lastClr="FFFFFF"/>
      </a:lt1>
      <a:dk2>
        <a:srgbClr val="000000"/>
      </a:dk2>
      <a:lt2>
        <a:srgbClr val="F8F8F8"/>
      </a:lt2>
      <a:accent1>
        <a:srgbClr val="DDDDDD"/>
      </a:accent1>
      <a:accent2>
        <a:srgbClr val="B2B2B2"/>
      </a:accent2>
      <a:accent3>
        <a:srgbClr val="969696"/>
      </a:accent3>
      <a:accent4>
        <a:srgbClr val="990033"/>
      </a:accent4>
      <a:accent5>
        <a:srgbClr val="CC0000"/>
      </a:accent5>
      <a:accent6>
        <a:srgbClr val="4D4D4D"/>
      </a:accent6>
      <a:hlink>
        <a:srgbClr val="FF8484"/>
      </a:hlink>
      <a:folHlink>
        <a:srgbClr val="CC0000"/>
      </a:folHlink>
    </a:clrScheme>
    <a:fontScheme name="FTY Versailles">
      <a:majorFont>
        <a:latin typeface="FTY SKORZHEN NCV"/>
        <a:ea typeface=""/>
        <a:cs typeface=""/>
      </a:majorFont>
      <a:minorFont>
        <a:latin typeface="Versailles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7">
      <a:dk1>
        <a:srgbClr val="072F54"/>
      </a:dk1>
      <a:lt1>
        <a:sysClr val="window" lastClr="FFFFFF"/>
      </a:lt1>
      <a:dk2>
        <a:srgbClr val="072F54"/>
      </a:dk2>
      <a:lt2>
        <a:srgbClr val="FFFFFF"/>
      </a:lt2>
      <a:accent1>
        <a:srgbClr val="FFFFFF"/>
      </a:accent1>
      <a:accent2>
        <a:srgbClr val="FDDF8B"/>
      </a:accent2>
      <a:accent3>
        <a:srgbClr val="FDDF8B"/>
      </a:accent3>
      <a:accent4>
        <a:srgbClr val="9ECCF6"/>
      </a:accent4>
      <a:accent5>
        <a:srgbClr val="FDDF8B"/>
      </a:accent5>
      <a:accent6>
        <a:srgbClr val="FDDF8B"/>
      </a:accent6>
      <a:hlink>
        <a:srgbClr val="FDDF8B"/>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865</TotalTime>
  <Words>1070</Words>
  <Application>Microsoft Office PowerPoint</Application>
  <PresentationFormat>On-screen Show (4:3)</PresentationFormat>
  <Paragraphs>218</Paragraphs>
  <Slides>77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77</vt:i4>
      </vt:variant>
    </vt:vector>
  </HeadingPairs>
  <TitlesOfParts>
    <vt:vector size="83" baseType="lpstr">
      <vt:lpstr>Arial</vt:lpstr>
      <vt:lpstr>Versailles LT</vt:lpstr>
      <vt:lpstr>Calibri</vt:lpstr>
      <vt:lpstr>FTY SKORZHEN NCV</vt:lpstr>
      <vt:lpstr>1_Office Theme</vt:lpstr>
      <vt:lpstr>2_Office Theme</vt:lpstr>
      <vt:lpstr>The Rise of Hitler</vt:lpstr>
      <vt:lpstr>Questions</vt:lpstr>
      <vt:lpstr>Austria (4/20/1889)</vt:lpstr>
      <vt:lpstr>PAN-GERMANISM</vt:lpstr>
      <vt:lpstr>Vienna</vt:lpstr>
      <vt:lpstr>Anti-Semitic Austrian Propaganda (1920)</vt:lpstr>
      <vt:lpstr>PowerPoint Presentation</vt:lpstr>
      <vt:lpstr>WWI VETERAN</vt:lpstr>
      <vt:lpstr>WWI VETERAN</vt:lpstr>
      <vt:lpstr>TREATY OF VERSAILLES</vt:lpstr>
      <vt:lpstr>REPARATIONS</vt:lpstr>
      <vt:lpstr>GERMAN ANTI-TREATY DEMOSTRATION</vt:lpstr>
      <vt:lpstr>RADICALISM</vt:lpstr>
      <vt:lpstr>Stabbed in the back?</vt:lpstr>
      <vt:lpstr>scapegoat</vt:lpstr>
      <vt:lpstr>HITLER JOINS THE PARTY</vt:lpstr>
      <vt:lpstr>National Socialist German  Workers party</vt:lpstr>
      <vt:lpstr>Logo Designed by Hitler</vt:lpstr>
      <vt:lpstr>PowerPoint Presentation</vt:lpstr>
      <vt:lpstr>THROWBACK</vt:lpstr>
      <vt:lpstr>symbolism</vt:lpstr>
      <vt:lpstr>PowerPoint Presentation</vt:lpstr>
      <vt:lpstr>PARTY LEADER</vt:lpstr>
      <vt:lpstr>Key Events</vt:lpstr>
      <vt:lpstr>BEER HALL PUTSCH</vt:lpstr>
      <vt:lpstr>Defendants</vt:lpstr>
      <vt:lpstr>HITLER GOES TO JAIL</vt:lpstr>
      <vt:lpstr>264 Days</vt:lpstr>
      <vt:lpstr>264 Days</vt:lpstr>
      <vt:lpstr>THE LESSONS OF HISTORY</vt:lpstr>
      <vt:lpstr>Change in strategy</vt:lpstr>
      <vt:lpstr>The Ballot or the bullet</vt:lpstr>
      <vt:lpstr>The Bullet or the  Ballot</vt:lpstr>
      <vt:lpstr>Change in strategy</vt:lpstr>
      <vt:lpstr>Mein kampf</vt:lpstr>
      <vt:lpstr>POLITICAL PROPAGANDA</vt:lpstr>
      <vt:lpstr>Joseph Goebbels</vt:lpstr>
      <vt:lpstr>Germany’s Liberation</vt:lpstr>
      <vt:lpstr>NATIONAL SOCIALISM</vt:lpstr>
      <vt:lpstr>STORMTROOPERS (sa)</vt:lpstr>
      <vt:lpstr>PARAMILITARY WING</vt:lpstr>
      <vt:lpstr>PowerPoint Presentation</vt:lpstr>
      <vt:lpstr>PowerPoint Presentation</vt:lpstr>
      <vt:lpstr>Reichstag Elections    (1928-1933)</vt:lpstr>
      <vt:lpstr>PowerPoint Presentation</vt:lpstr>
      <vt:lpstr>9th</vt:lpstr>
      <vt:lpstr>The Great Depression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Chancellor  of Germany</vt:lpstr>
      <vt:lpstr>HITLER AND HINDENBURG</vt:lpstr>
      <vt:lpstr>1933</vt:lpstr>
      <vt:lpstr>fire</vt:lpstr>
      <vt:lpstr>BLAME THE COMMUNISTS</vt:lpstr>
      <vt:lpstr>REICHSTAG FIRE DECREE</vt:lpstr>
      <vt:lpstr>PowerPoint Presentation</vt:lpstr>
      <vt:lpstr>PowerPoint Presentation</vt:lpstr>
      <vt:lpstr>ENABLING ACT</vt:lpstr>
      <vt:lpstr>Political Factions</vt:lpstr>
      <vt:lpstr>2/3  (of 2/3)</vt:lpstr>
      <vt:lpstr>Political Factions</vt:lpstr>
      <vt:lpstr>PowerPoint Presentation</vt:lpstr>
      <vt:lpstr>PowerPoint Presentation</vt:lpstr>
      <vt:lpstr>A “2/3” Majority</vt:lpstr>
      <vt:lpstr>A ONE PARTY STATE</vt:lpstr>
      <vt:lpstr>DICTATORSHIP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Rise of Hitler - AP European History</dc:title>
  <dc:creator>Tom Richey</dc:creator>
  <cp:lastModifiedBy>Tom Richey</cp:lastModifiedBy>
  <cp:revision>54</cp:revision>
  <dcterms:created xsi:type="dcterms:W3CDTF">2014-05-07T22:37:36Z</dcterms:created>
  <dcterms:modified xsi:type="dcterms:W3CDTF">2016-04-22T20:35:42Z</dcterms:modified>
</cp:coreProperties>
</file>