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77" r:id="rId2"/>
    <p:sldMasterId id="2147483790" r:id="rId3"/>
  </p:sldMasterIdLst>
  <p:notesMasterIdLst>
    <p:notesMasterId r:id="rId49"/>
  </p:notesMasterIdLst>
  <p:sldIdLst>
    <p:sldId id="271" r:id="rId4"/>
    <p:sldId id="394" r:id="rId5"/>
    <p:sldId id="393" r:id="rId6"/>
    <p:sldId id="270" r:id="rId7"/>
    <p:sldId id="363" r:id="rId8"/>
    <p:sldId id="361" r:id="rId9"/>
    <p:sldId id="380" r:id="rId10"/>
    <p:sldId id="360" r:id="rId11"/>
    <p:sldId id="359" r:id="rId12"/>
    <p:sldId id="388" r:id="rId13"/>
    <p:sldId id="399" r:id="rId14"/>
    <p:sldId id="382" r:id="rId15"/>
    <p:sldId id="268" r:id="rId16"/>
    <p:sldId id="376" r:id="rId17"/>
    <p:sldId id="398" r:id="rId18"/>
    <p:sldId id="385" r:id="rId19"/>
    <p:sldId id="397" r:id="rId20"/>
    <p:sldId id="396" r:id="rId21"/>
    <p:sldId id="395" r:id="rId22"/>
    <p:sldId id="377" r:id="rId23"/>
    <p:sldId id="378" r:id="rId24"/>
    <p:sldId id="375" r:id="rId25"/>
    <p:sldId id="391" r:id="rId26"/>
    <p:sldId id="368" r:id="rId27"/>
    <p:sldId id="362" r:id="rId28"/>
    <p:sldId id="372" r:id="rId29"/>
    <p:sldId id="371" r:id="rId30"/>
    <p:sldId id="373" r:id="rId31"/>
    <p:sldId id="386" r:id="rId32"/>
    <p:sldId id="267" r:id="rId33"/>
    <p:sldId id="280" r:id="rId34"/>
    <p:sldId id="366" r:id="rId35"/>
    <p:sldId id="367" r:id="rId36"/>
    <p:sldId id="365" r:id="rId37"/>
    <p:sldId id="389" r:id="rId38"/>
    <p:sldId id="374" r:id="rId39"/>
    <p:sldId id="364" r:id="rId40"/>
    <p:sldId id="387" r:id="rId41"/>
    <p:sldId id="370" r:id="rId42"/>
    <p:sldId id="401" r:id="rId43"/>
    <p:sldId id="369" r:id="rId44"/>
    <p:sldId id="358" r:id="rId45"/>
    <p:sldId id="383" r:id="rId46"/>
    <p:sldId id="384" r:id="rId47"/>
    <p:sldId id="392" r:id="rId48"/>
  </p:sldIdLst>
  <p:sldSz cx="9144000" cy="6858000" type="screen4x3"/>
  <p:notesSz cx="6858000" cy="9144000"/>
  <p:embeddedFontLst>
    <p:embeddedFont>
      <p:font typeface="Estrangelo Edessa" panose="03080600000000000000" pitchFamily="66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pitalisTypOasis" panose="02000605090000020004" pitchFamily="2" charset="0"/>
      <p:regular r:id="rId55"/>
    </p:embeddedFont>
    <p:embeddedFont>
      <p:font typeface="Diogenes" panose="02000605040000020004" pitchFamily="2" charset="0"/>
      <p:regular r:id="rId56"/>
    </p:embeddedFont>
    <p:embeddedFont>
      <p:font typeface="Footlight MT Light" panose="0204060206030A020304" pitchFamily="18" charset="0"/>
      <p:regular r:id="rId5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DE"/>
    <a:srgbClr val="4ACCFF"/>
    <a:srgbClr val="F6DEEE"/>
    <a:srgbClr val="4D5885"/>
    <a:srgbClr val="002975"/>
    <a:srgbClr val="505B8A"/>
    <a:srgbClr val="FF4F4F"/>
    <a:srgbClr val="FFAB57"/>
    <a:srgbClr val="FF9933"/>
    <a:srgbClr val="F69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>
      <p:cViewPr>
        <p:scale>
          <a:sx n="50" d="100"/>
          <a:sy n="50" d="100"/>
        </p:scale>
        <p:origin x="-2676" y="-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5F9F3-1E4A-4F13-A005-D9E7662AB19E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1AAE-3283-4224-8D8F-68BA8A563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A8C0D-A4BB-45E3-AE98-788D25C1610B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0EB7D-F8BF-4B67-A36F-3A52F08E6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226CD-3AB7-4EAA-801A-0BC9DD299714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B1AAA-C2F4-4F35-99C1-6E6C8EAD3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86035-679C-4290-B6EA-D523ABE4F8CB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2C71D-867A-414F-A437-A6F57EC44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F3549-9DB2-4A2B-932E-71A3E93F4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A8C0D-A4BB-45E3-AE98-788D25C1610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0EB7D-F8BF-4B67-A36F-3A52F08E6F5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2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B1021-0463-4AB5-A152-B6FD9578752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B227E-CF8B-4F8F-B193-B309024CBD1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51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6D2B-DC46-4DC7-B4A8-7317B77D43A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6FA09-730E-4235-B688-8556E2F132E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1CD3E-82BF-4935-9AC6-75E2AA0F90E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ADF7E-18B6-45E2-8AC4-7EE08038B31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69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2676B-4D38-4CE5-B482-00D796AFB44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FB968-F2A2-4C25-8CF8-A8E0E74B253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8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8E70-B266-41E5-BF18-8861BC20EA3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F1A30-C302-449D-B928-C1E72EBC22C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11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65885-1935-4E9C-9382-2845B3F1F5E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54F06-2B80-4714-827B-AB63DD3EF0D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0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B1021-0463-4AB5-A152-B6FD95787529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B227E-CF8B-4F8F-B193-B309024CB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C8091-8980-42F7-ADA3-68E87191BFF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0C0E7-5917-464F-8FA4-D860C3766F6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93FD-B3DD-4ED4-9D85-EAD990A9635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CBF14-4B9B-4E3C-B491-3481FC0ED42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38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226CD-3AB7-4EAA-801A-0BC9DD29971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B1AAA-C2F4-4F35-99C1-6E6C8EAD359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82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86035-679C-4290-B6EA-D523ABE4F8C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2C71D-867A-414F-A437-A6F57EC44BB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07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F3549-9DB2-4A2B-932E-71A3E93F48E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59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97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48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24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6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4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6D2B-DC46-4DC7-B4A8-7317B77D43A1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6FA09-730E-4235-B688-8556E2F13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82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33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36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88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2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1/8/2015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1CD3E-82BF-4935-9AC6-75E2AA0F90E1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ADF7E-18B6-45E2-8AC4-7EE08038B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2676B-4D38-4CE5-B482-00D796AFB447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FB968-F2A2-4C25-8CF8-A8E0E74B2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8E70-B266-41E5-BF18-8861BC20EA3A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F1A30-C302-449D-B928-C1E72EBC2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65885-1935-4E9C-9382-2845B3F1F5E4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54F06-2B80-4714-827B-AB63DD3EF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C8091-8980-42F7-ADA3-68E87191BFFF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0C0E7-5917-464F-8FA4-D860C3766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93FD-B3DD-4ED4-9D85-EAD990A96359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CBF14-4B9B-4E3C-B491-3481FC0ED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5C34DB-ED2A-4485-87A6-2F784B18C4DC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2DEEBB-0406-450A-9010-D37681BF6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5C34DB-ED2A-4485-87A6-2F784B18C4D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2DEEBB-0406-450A-9010-D37681BF655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47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1/8/2015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11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hyperlink" Target="http://en.wikipedia.org/wiki/Hermitage_Museu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14.xml"/><Relationship Id="rId7" Type="http://schemas.openxmlformats.org/officeDocument/2006/relationships/slide" Target="slide28.xml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slide" Target="slide27.xml"/><Relationship Id="rId11" Type="http://schemas.openxmlformats.org/officeDocument/2006/relationships/slide" Target="slide37.xml"/><Relationship Id="rId5" Type="http://schemas.openxmlformats.org/officeDocument/2006/relationships/slide" Target="slide25.xml"/><Relationship Id="rId10" Type="http://schemas.openxmlformats.org/officeDocument/2006/relationships/slide" Target="slide36.xml"/><Relationship Id="rId4" Type="http://schemas.openxmlformats.org/officeDocument/2006/relationships/slide" Target="slide24.xml"/><Relationship Id="rId9" Type="http://schemas.openxmlformats.org/officeDocument/2006/relationships/slide" Target="slide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on.com/2012/07/31/olympics_awash_in_twitter_for_better_or_worse_2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lectricnerve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arah_c_murray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Future_Perfect_at_Sunris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hyperlink" Target="http://ancientolympics.arts.kuleuven.be/eng/TC003EN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9.jpeg"/><Relationship Id="rId5" Type="http://schemas.openxmlformats.org/officeDocument/2006/relationships/slide" Target="slide21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hyperlink" Target="http://en.wikipedia.org/wiki/Myro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Jamesscottbrown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hyperlink" Target="http://en.wikipedia.org/wiki/Greek_wrestling" TargetMode="External"/><Relationship Id="rId4" Type="http://schemas.openxmlformats.org/officeDocument/2006/relationships/hyperlink" Target="http://flickr.com/photos/38315261@N0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andiffendale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MatthiasKabe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8.jpeg"/><Relationship Id="rId5" Type="http://schemas.openxmlformats.org/officeDocument/2006/relationships/slide" Target="slide32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ti4aCoikJB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hyperlink" Target="http://commons.wikimedia.org/wiki/User:Jastrow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hyperlink" Target="http://i-am-modelist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36.png"/><Relationship Id="rId4" Type="http://schemas.openxmlformats.org/officeDocument/2006/relationships/hyperlink" Target="http://www.london2012.com/medals/medal-coun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kgil.buzznet.com/user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Future_Perfect_at_Sunris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hyperlink" Target="http://www.sigmabooks.gr/maps_en_enGreece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7.xml"/><Relationship Id="rId4" Type="http://schemas.openxmlformats.org/officeDocument/2006/relationships/hyperlink" Target="https://www.flickr.com/photos/archer10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hyperlink" Target="http://www.youtube.com/tomforameri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hyperlink" Target="http://www.flickr.com/photos/matthewgriff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iddenhistory.co.uk/wp-content/uploads/2012/07/Discobolo_4.new_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" b="-991"/>
          <a:stretch/>
        </p:blipFill>
        <p:spPr bwMode="auto">
          <a:xfrm rot="21266495">
            <a:off x="2057167" y="-126699"/>
            <a:ext cx="5702776" cy="73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3370"/>
            <a:ext cx="9144000" cy="3382230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The Ancient </a:t>
            </a:r>
            <a:r>
              <a:rPr lang="en-US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Greek </a:t>
            </a:r>
            <a:r>
              <a:rPr lang="en-US" sz="8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Olympics</a:t>
            </a:r>
            <a:endParaRPr lang="en-US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76200">
                  <a:schemeClr val="bg1">
                    <a:alpha val="8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7/Zeus_Hermitage_St._Petersburg_200210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b="3384"/>
          <a:stretch/>
        </p:blipFill>
        <p:spPr bwMode="auto">
          <a:xfrm>
            <a:off x="5562600" y="36786"/>
            <a:ext cx="3581400" cy="60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62600" y="6096000"/>
            <a:ext cx="3570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Roman </a:t>
            </a:r>
            <a:r>
              <a:rPr lang="en-US" sz="1200" b="1" i="1" dirty="0"/>
              <a:t>Seated Zeus</a:t>
            </a:r>
            <a:r>
              <a:rPr lang="en-US" sz="1200" b="1" dirty="0"/>
              <a:t>, marble and bronze (restored), following the type established by Phidias (</a:t>
            </a:r>
            <a:r>
              <a:rPr lang="en-US" sz="1200" b="1" dirty="0">
                <a:hlinkClick r:id="rId4" action="ppaction://hlinkfile" tooltip="Hermitage Museum"/>
              </a:rPr>
              <a:t>Hermitage </a:t>
            </a:r>
            <a:r>
              <a:rPr lang="en-US" sz="1200" b="1" dirty="0" smtClean="0">
                <a:hlinkClick r:id="rId4" action="ppaction://hlinkfile" tooltip="Hermitage Museum"/>
              </a:rPr>
              <a:t>Museum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0" y="1447800"/>
            <a:ext cx="3352800" cy="4133165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344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6096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Olympia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7526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A Sanctuary to Zeus</a:t>
            </a:r>
            <a:endParaRPr lang="en-US" sz="2800" b="1" i="1" dirty="0"/>
          </a:p>
        </p:txBody>
      </p:sp>
      <p:sp>
        <p:nvSpPr>
          <p:cNvPr id="6" name="Right Arrow 5"/>
          <p:cNvSpPr/>
          <p:nvPr/>
        </p:nvSpPr>
        <p:spPr>
          <a:xfrm>
            <a:off x="3124200" y="2743200"/>
            <a:ext cx="3429000" cy="220980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33600" y="4876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Statue of Zeus at Olympia was one of the Seven Wonders of the Ancient World.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9103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-1371600"/>
            <a:ext cx="2819400" cy="92486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95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4</a:t>
            </a:r>
            <a:endParaRPr lang="en-US" sz="595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5400" y="685800"/>
            <a:ext cx="327659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Olympics were held </a:t>
            </a:r>
            <a:b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8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every four years</a:t>
            </a:r>
            <a:r>
              <a:rPr lang="en-US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(just like today)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0216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6638"/>
            <a:ext cx="9144000" cy="239236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apitalisTypOasis" pitchFamily="2" charset="0"/>
              </a:rPr>
              <a:t>Agon</a:t>
            </a:r>
            <a:endParaRPr lang="en-US" sz="19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9144000" cy="914400"/>
          </a:xfrm>
          <a:solidFill>
            <a:srgbClr val="002975">
              <a:alpha val="70000"/>
            </a:srgb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5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CONTEST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5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STRUGGLE</a:t>
            </a:r>
            <a:endParaRPr lang="en-US" sz="54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5651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76200"/>
            <a:ext cx="9144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The Olympic Games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371600"/>
            <a:ext cx="3733800" cy="5181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 Included: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Long Jump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Javelin Throw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Discus Throw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Running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Wrestling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/>
              </a:rPr>
              <a:t>Pankration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/>
              </a:rPr>
              <a:t>Boxing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/>
              </a:rPr>
              <a:t>Chariot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/>
              </a:rPr>
              <a:t>Race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 action="ppaction://hlinksldjump"/>
              </a:rPr>
              <a:t>Hoplite Race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upload.wikimedia.org/wikipedia/commons/thumb/4/49/Discobolus_Lancelotti_Massimo.jpg/640px-Discobolus_Lancelotti_Massim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92" y="1371600"/>
            <a:ext cx="344420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.salon.com/2012/07/finland-greece-athlete-expelled.jpeg-1280x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8196" y="0"/>
            <a:ext cx="9143999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6000">
                <a:schemeClr val="tx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67400" y="6129010"/>
            <a:ext cx="3048000" cy="523220"/>
          </a:xfrm>
          <a:prstGeom prst="rect">
            <a:avLst/>
          </a:prstGeom>
          <a:solidFill>
            <a:srgbClr val="002975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Controversial Greek long jumper, </a:t>
            </a:r>
            <a:r>
              <a:rPr lang="en-US" sz="1400" b="1" dirty="0" err="1" smtClean="0">
                <a:hlinkClick r:id="rId3"/>
              </a:rPr>
              <a:t>Voula</a:t>
            </a:r>
            <a:r>
              <a:rPr lang="en-US" sz="1400" b="1" dirty="0" smtClean="0">
                <a:hlinkClick r:id="rId3"/>
              </a:rPr>
              <a:t> </a:t>
            </a:r>
            <a:r>
              <a:rPr lang="en-US" sz="1400" b="1" dirty="0" err="1" smtClean="0">
                <a:hlinkClick r:id="rId3"/>
              </a:rPr>
              <a:t>Papachristou</a:t>
            </a:r>
            <a:r>
              <a:rPr lang="en-US" sz="1400" b="1" dirty="0" smtClean="0"/>
              <a:t>    </a:t>
            </a:r>
            <a:r>
              <a:rPr lang="en-US" sz="1050" b="1" dirty="0" smtClean="0"/>
              <a:t>Photo © AP</a:t>
            </a:r>
            <a:endParaRPr lang="en-US" sz="105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304801"/>
            <a:ext cx="6629400" cy="144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She couldn’t compete in the Olympics because she’s racist.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6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4114800" cy="2925762"/>
          </a:xfrm>
        </p:spPr>
        <p:txBody>
          <a:bodyPr/>
          <a:lstStyle/>
          <a:p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3429000" cy="2544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http://www.giveagradago.com/blog/wp-content/uploads/Twitter-log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62" l="209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4" r="13799"/>
          <a:stretch/>
        </p:blipFill>
        <p:spPr bwMode="auto">
          <a:xfrm>
            <a:off x="4267200" y="2819400"/>
            <a:ext cx="429904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38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52578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l"/>
            <a:r>
              <a:rPr lang="en-US" sz="16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NO</a:t>
            </a:r>
            <a:r>
              <a:rPr lang="en-US" sz="1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iogenes" pitchFamily="2" charset="0"/>
              </a:rPr>
              <a:t/>
            </a:r>
            <a:br>
              <a:rPr lang="en-US" sz="1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iogenes" pitchFamily="2" charset="0"/>
              </a:rPr>
            </a:br>
            <a:r>
              <a:rPr lang="en-US" sz="1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ALLOWED</a:t>
            </a:r>
            <a:endParaRPr lang="en-US" sz="1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2400" y="705922"/>
            <a:ext cx="5105400" cy="26468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6600" b="1" dirty="0">
                <a:ln w="11430"/>
                <a:gradFill>
                  <a:gsLst>
                    <a:gs pos="0">
                      <a:srgbClr val="DA7AB9">
                        <a:tint val="90000"/>
                        <a:satMod val="120000"/>
                      </a:srgbClr>
                    </a:gs>
                    <a:gs pos="25000">
                      <a:srgbClr val="DA7AB9">
                        <a:tint val="93000"/>
                        <a:satMod val="120000"/>
                      </a:srgbClr>
                    </a:gs>
                    <a:gs pos="50000">
                      <a:srgbClr val="DA7AB9">
                        <a:shade val="89000"/>
                        <a:satMod val="110000"/>
                      </a:srgbClr>
                    </a:gs>
                    <a:gs pos="75000">
                      <a:srgbClr val="DA7AB9">
                        <a:tint val="93000"/>
                        <a:satMod val="120000"/>
                      </a:srgbClr>
                    </a:gs>
                    <a:gs pos="100000">
                      <a:srgbClr val="DA7AB9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ogenes" pitchFamily="2" charset="0"/>
              </a:rPr>
              <a:t>GIRLS</a:t>
            </a:r>
            <a:endParaRPr lang="en-US" b="1" dirty="0">
              <a:ln w="11430"/>
              <a:gradFill>
                <a:gsLst>
                  <a:gs pos="0">
                    <a:srgbClr val="DA7AB9">
                      <a:tint val="90000"/>
                      <a:satMod val="120000"/>
                    </a:srgbClr>
                  </a:gs>
                  <a:gs pos="25000">
                    <a:srgbClr val="DA7AB9">
                      <a:tint val="93000"/>
                      <a:satMod val="120000"/>
                    </a:srgbClr>
                  </a:gs>
                  <a:gs pos="50000">
                    <a:srgbClr val="DA7AB9">
                      <a:shade val="89000"/>
                      <a:satMod val="110000"/>
                    </a:srgbClr>
                  </a:gs>
                  <a:gs pos="75000">
                    <a:srgbClr val="DA7AB9">
                      <a:tint val="93000"/>
                      <a:satMod val="120000"/>
                    </a:srgbClr>
                  </a:gs>
                  <a:gs pos="100000">
                    <a:srgbClr val="DA7AB9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-2275" y="5181600"/>
            <a:ext cx="9136117" cy="1295400"/>
          </a:xfrm>
          <a:solidFill>
            <a:schemeClr val="tx2">
              <a:lumMod val="10000"/>
              <a:alpha val="59000"/>
            </a:schemeClr>
          </a:solidFill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women in ancient Greece couldn’t </a:t>
            </a:r>
            <a:b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 because they were women.</a:t>
            </a:r>
          </a:p>
        </p:txBody>
      </p:sp>
    </p:spTree>
    <p:extLst>
      <p:ext uri="{BB962C8B-B14F-4D97-AF65-F5344CB8AC3E}">
        <p14:creationId xmlns:p14="http://schemas.microsoft.com/office/powerpoint/2010/main" val="2416451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0"/>
          <a:stretch/>
        </p:blipFill>
        <p:spPr bwMode="auto">
          <a:xfrm>
            <a:off x="-1" y="0"/>
            <a:ext cx="81219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3" r="1" b="16420"/>
          <a:stretch/>
        </p:blipFill>
        <p:spPr bwMode="auto">
          <a:xfrm>
            <a:off x="6005016" y="0"/>
            <a:ext cx="31389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381000"/>
            <a:ext cx="3124200" cy="3429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Married women were not even allowed to </a:t>
            </a:r>
            <a:r>
              <a:rPr lang="en-US" sz="5400" b="1" dirty="0" smtClean="0">
                <a:solidFill>
                  <a:schemeClr val="bg1"/>
                </a:solidFill>
                <a:latin typeface="+mj-lt"/>
              </a:rPr>
              <a:t>watch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the Olympic games.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1186" y="6412468"/>
            <a:ext cx="198041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smtClean="0"/>
              <a:t>Photo by </a:t>
            </a:r>
            <a:r>
              <a:rPr lang="en-US" dirty="0">
                <a:hlinkClick r:id="rId3" tooltip="Go to Mark Roy's photostream"/>
              </a:rPr>
              <a:t>Mark </a:t>
            </a:r>
            <a:r>
              <a:rPr lang="en-US" dirty="0" smtClean="0">
                <a:hlinkClick r:id="rId3" tooltip="Go to Mark Roy's photostream"/>
              </a:rPr>
              <a:t>Roy</a:t>
            </a:r>
            <a:endParaRPr lang="en-US" dirty="0"/>
          </a:p>
        </p:txBody>
      </p:sp>
      <p:sp>
        <p:nvSpPr>
          <p:cNvPr id="8" name="&quot;No&quot; Symbol 7"/>
          <p:cNvSpPr/>
          <p:nvPr/>
        </p:nvSpPr>
        <p:spPr>
          <a:xfrm>
            <a:off x="533400" y="1143000"/>
            <a:ext cx="4953000" cy="5269468"/>
          </a:xfrm>
          <a:prstGeom prst="noSmoking">
            <a:avLst>
              <a:gd name="adj" fmla="val 639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4D5885"/>
            </a:gs>
            <a:gs pos="0">
              <a:schemeClr val="accent6">
                <a:lumMod val="20000"/>
                <a:lumOff val="8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5867400" cy="1143000"/>
          </a:xfrm>
        </p:spPr>
        <p:txBody>
          <a:bodyPr/>
          <a:lstStyle/>
          <a:p>
            <a:pPr algn="l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4191000" cy="322373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Greek women did not generally train for Athletic competitions, though there were exceptions (most notably Sparta).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7" b="89888" l="9905" r="96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1822" r="3362" b="23844"/>
          <a:stretch/>
        </p:blipFill>
        <p:spPr bwMode="auto">
          <a:xfrm>
            <a:off x="4800600" y="1051453"/>
            <a:ext cx="4183025" cy="498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49679" y="5830669"/>
            <a:ext cx="2532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Bronze Statuette of a girl runner, probably from Sparta, ca. 500 BC, British Museum.</a:t>
            </a:r>
          </a:p>
        </p:txBody>
      </p:sp>
    </p:spTree>
    <p:extLst>
      <p:ext uri="{BB962C8B-B14F-4D97-AF65-F5344CB8AC3E}">
        <p14:creationId xmlns:p14="http://schemas.microsoft.com/office/powerpoint/2010/main" val="28571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r="196" b="84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685800"/>
            <a:ext cx="4267200" cy="1524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Heraean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6210" y="3200400"/>
            <a:ext cx="4191000" cy="1600200"/>
          </a:xfr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solidFill>
              <a:schemeClr val="accent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Separate games for women were held at Olympia to honor Hera.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86600" y="6412468"/>
            <a:ext cx="1881221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Photo by </a:t>
            </a:r>
            <a:r>
              <a:rPr lang="en-US" sz="1400" b="1" dirty="0">
                <a:hlinkClick r:id="rId3" tooltip="Go to Sarah Murray's photostream"/>
              </a:rPr>
              <a:t>Sarah </a:t>
            </a:r>
            <a:r>
              <a:rPr lang="en-US" sz="1400" b="1" dirty="0" smtClean="0">
                <a:hlinkClick r:id="rId3" tooltip="Go to Sarah Murray's photostream"/>
              </a:rPr>
              <a:t>Murray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79991" y="63922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Ruins of the Temple of Hera at Olympia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d/de/AncientGreekDialects_%28Woodard%29_en.svg/1218px-AncientGreekDialects_%28Woodard%29_en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9300" r="17192" b="23031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143000"/>
          </a:xfrm>
          <a:effectLst>
            <a:outerShdw blurRad="50800" dist="50800" dir="5400000" algn="ctr" rotWithShape="0">
              <a:schemeClr val="bg2">
                <a:lumMod val="20000"/>
                <a:lumOff val="80000"/>
              </a:schemeClr>
            </a:outerShdw>
          </a:effectLst>
        </p:spPr>
        <p:txBody>
          <a:bodyPr/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CITY-STATES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4417" y="6397823"/>
            <a:ext cx="2587183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Map by </a:t>
            </a:r>
            <a:r>
              <a:rPr lang="en-US" sz="1400" dirty="0" err="1">
                <a:hlinkClick r:id="rId3" tooltip="User:Future Perfect at Sunrise"/>
              </a:rPr>
              <a:t>Fut.Perf</a:t>
            </a:r>
            <a:r>
              <a:rPr lang="en-US" sz="1400" dirty="0" smtClean="0">
                <a:hlinkClick r:id="rId3" tooltip="User:Future Perfect at Sunrise"/>
              </a:rPr>
              <a:t>.</a:t>
            </a:r>
            <a:r>
              <a:rPr lang="en-US" sz="1400" dirty="0" smtClean="0"/>
              <a:t> (Public Domain)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0496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ancientolympics.arts.kuleuven.be/picEN/slides/P029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8"/>
            <a:ext cx="9144000" cy="65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58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ancientolympics.arts.kuleuven.be/picEN/slides/P0067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169758"/>
            <a:ext cx="9162394" cy="653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71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69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562600" cy="234207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Long Jump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8138" y="3429000"/>
            <a:ext cx="3187262" cy="2667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Greek jumpers jumped with the help of handheld weights.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713" y="6248400"/>
            <a:ext cx="518685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smtClean="0"/>
              <a:t>Greek long jumper jumps while a judge watches</a:t>
            </a:r>
            <a:endParaRPr lang="en-US" sz="1700" dirty="0"/>
          </a:p>
        </p:txBody>
      </p:sp>
      <p:pic>
        <p:nvPicPr>
          <p:cNvPr id="10" name="Picture 4" descr="http://ancientolympics.arts.kuleuven.be/picEN/slides/P029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337"/>
            <a:ext cx="3252876" cy="234207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5000" y="2539425"/>
            <a:ext cx="3252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Jumping weights used by Greek athletes in the Olympics</a:t>
            </a:r>
            <a:endParaRPr lang="en-US" sz="1600" dirty="0"/>
          </a:p>
        </p:txBody>
      </p:sp>
      <p:pic>
        <p:nvPicPr>
          <p:cNvPr id="21510" name="Picture 6" descr="http://ancientolympics.arts.kuleuven.be/picEN/slides/P0067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3" y="2502408"/>
            <a:ext cx="5186853" cy="36999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5000" y="6227802"/>
            <a:ext cx="32528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Photos and More Info:  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dirty="0" smtClean="0">
                <a:hlinkClick r:id="rId7"/>
              </a:rPr>
              <a:t>http://ancientolympics.arts.kuleuven.be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193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roline Long Jump.MO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44382"/>
            <a:ext cx="9143999" cy="5181782"/>
          </a:xfrm>
        </p:spPr>
      </p:pic>
    </p:spTree>
    <p:extLst>
      <p:ext uri="{BB962C8B-B14F-4D97-AF65-F5344CB8AC3E}">
        <p14:creationId xmlns:p14="http://schemas.microsoft.com/office/powerpoint/2010/main" val="348237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1/1d/Javelin_thrower_Louvre_G243.jpg/768px-Javelin_thrower_Louvre_G2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" r="3065"/>
          <a:stretch/>
        </p:blipFill>
        <p:spPr bwMode="auto">
          <a:xfrm>
            <a:off x="0" y="0"/>
            <a:ext cx="4840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014" y="1143000"/>
            <a:ext cx="430398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Javelin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8614" y="2438400"/>
            <a:ext cx="3810000" cy="4191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98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4617523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Discus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799"/>
            <a:ext cx="4191000" cy="35814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http://upload.wikimedia.org/wikipedia/commons/thumb/4/49/Discobolus_Lancelotti_Massimo.jpg/676px-Discobolus_Lancelotti_Massi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23" y="8021"/>
            <a:ext cx="4526477" cy="684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0583" y="5950803"/>
            <a:ext cx="4638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b="1" i="1" dirty="0" err="1"/>
              <a:t>Diskobolus</a:t>
            </a:r>
            <a:r>
              <a:rPr lang="en-US" sz="2400" dirty="0"/>
              <a:t> of </a:t>
            </a:r>
            <a:r>
              <a:rPr lang="en-US" sz="2400" dirty="0" smtClean="0">
                <a:hlinkClick r:id="rId4" tooltip="Myron"/>
              </a:rPr>
              <a:t>Myron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(5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B.C.)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8034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upload.wikimedia.org/wikipedia/commons/thumb/2/29/Ancient_Olympic_Starting_Line.JPG/1024px-Ancient_Olympic_Starting_L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" b="709"/>
          <a:stretch/>
        </p:blipFill>
        <p:spPr bwMode="auto">
          <a:xfrm>
            <a:off x="-76201" y="0"/>
            <a:ext cx="9220201" cy="68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72200" y="6550223"/>
            <a:ext cx="297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</a:rPr>
              <a:t>Photo Credit:  </a:t>
            </a:r>
            <a:r>
              <a:rPr lang="en-US" sz="1400" dirty="0" err="1" smtClean="0">
                <a:hlinkClick r:id="rId3" tooltip="User:Jamesscottbrown"/>
              </a:rPr>
              <a:t>Jamesscottbrown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80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3200400"/>
            <a:ext cx="3200400" cy="2743200"/>
          </a:xfrm>
          <a:solidFill>
            <a:srgbClr val="00297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b="1" i="1" dirty="0"/>
              <a:t>The ancient Olympics featured both sprints and long-distance races.</a:t>
            </a:r>
          </a:p>
        </p:txBody>
      </p:sp>
      <p:pic>
        <p:nvPicPr>
          <p:cNvPr id="17410" name="Picture 2" descr="http://upload.wikimedia.org/wikipedia/commons/thumb/2/29/Ancient_Olympic_Starting_Line.JPG/1024px-Ancient_Olympic_Starting_Line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4" b="9195"/>
          <a:stretch/>
        </p:blipFill>
        <p:spPr bwMode="auto">
          <a:xfrm>
            <a:off x="5486400" y="152400"/>
            <a:ext cx="3520966" cy="211920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486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Running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pic>
        <p:nvPicPr>
          <p:cNvPr id="17412" name="Picture 4" descr="http://4.bp.blogspot.com/-Dp5XBIu_NSc/T6vwnlVeUMI/AAAAAAAAAKg/9hzkmsDjHEM/s1600/GreekRunningVas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960"/>
            <a:ext cx="5583429" cy="4606330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5766" y="6372290"/>
            <a:ext cx="5502166" cy="381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Greek sprinters advance toward a turning post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86400" y="2297668"/>
            <a:ext cx="3520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A starting block at Olympia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50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431006"/>
            <a:ext cx="32766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ultimate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contest of strength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://upload.wikimedia.org/wikipedia/commons/thumb/c/ce/NAMA_Base_for_Funerary_Kouros.jpg/1280px-NAMA_Base_for_Funerary_Kou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8806"/>
            <a:ext cx="9144000" cy="36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431006"/>
            <a:ext cx="57912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eaLnBrk="1" hangingPunct="1"/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Wrestling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1200" y="6549488"/>
            <a:ext cx="335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Photo Credit:  </a:t>
            </a:r>
            <a:r>
              <a:rPr lang="en-US" sz="1400" dirty="0">
                <a:hlinkClick r:id="rId4"/>
              </a:rPr>
              <a:t>Sharon </a:t>
            </a:r>
            <a:r>
              <a:rPr lang="en-US" sz="1400" dirty="0" err="1" smtClean="0">
                <a:hlinkClick r:id="rId4"/>
              </a:rPr>
              <a:t>Mollerus</a:t>
            </a:r>
            <a:endParaRPr lang="en-US" sz="1400" dirty="0"/>
          </a:p>
        </p:txBody>
      </p:sp>
      <p:sp>
        <p:nvSpPr>
          <p:cNvPr id="6" name="Rectangle 5">
            <a:hlinkClick r:id="rId5"/>
          </p:cNvPr>
          <p:cNvSpPr/>
          <p:nvPr/>
        </p:nvSpPr>
        <p:spPr>
          <a:xfrm>
            <a:off x="457200" y="5791200"/>
            <a:ext cx="5410200" cy="70788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CLICK to see the RULES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49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505200"/>
            <a:ext cx="2771448" cy="2527014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Pentathletes competed in five different events to display all-around athleticism.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2743200" y="838200"/>
            <a:ext cx="6248400" cy="5638800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391180"/>
            <a:ext cx="5715001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Pentathlon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pic>
        <p:nvPicPr>
          <p:cNvPr id="1026" name="Picture 2" descr="File:Pentathlon athlets Staatliche Antikensammlungen 26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8276" r="7814" b="8965"/>
          <a:stretch/>
        </p:blipFill>
        <p:spPr bwMode="auto">
          <a:xfrm>
            <a:off x="4451787" y="2661328"/>
            <a:ext cx="2831225" cy="26377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1537811"/>
            <a:ext cx="20574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</a:rPr>
              <a:t>Long Jump</a:t>
            </a:r>
            <a:endParaRPr lang="en-US" sz="3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5417" y="3276600"/>
            <a:ext cx="1569983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</a:rPr>
              <a:t>Javelin</a:t>
            </a:r>
            <a:endParaRPr lang="en-US" sz="3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3383" y="5511225"/>
            <a:ext cx="1401817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</a:rPr>
              <a:t>Discus</a:t>
            </a:r>
            <a:endParaRPr lang="en-US" sz="3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0048" y="4977825"/>
            <a:ext cx="1800552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</a:rPr>
              <a:t>Running</a:t>
            </a:r>
            <a:endParaRPr lang="en-US" sz="3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800" y="2768025"/>
            <a:ext cx="1893175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</a:rPr>
              <a:t>Wrestling</a:t>
            </a:r>
            <a:endParaRPr lang="en-US" sz="3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182" y="1381780"/>
            <a:ext cx="2803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Root: 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Pente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(Five)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723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10621"/>
          <a:stretch/>
        </p:blipFill>
        <p:spPr bwMode="auto">
          <a:xfrm>
            <a:off x="1" y="28074"/>
            <a:ext cx="9144000" cy="682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6042" y="3581400"/>
            <a:ext cx="9160042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pitalisTypOasis" pitchFamily="2" charset="0"/>
              </a:rPr>
              <a:t>Greek warfare</a:t>
            </a:r>
            <a:endParaRPr lang="en-US" sz="63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876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strangelo Edessa" panose="03080600000000000000" pitchFamily="66" charset="0"/>
              </a:rPr>
              <a:t>A VERY PHYSICAL SPORT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strangelo Edessa" panose="030806000000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/>
              <a:t>Some Rights Reserved by </a:t>
            </a:r>
            <a:r>
              <a:rPr lang="en-US" sz="1400" b="1" dirty="0">
                <a:hlinkClick r:id="rId3" tooltip="Go to Dan Diffendale's photostream"/>
              </a:rPr>
              <a:t>Dan </a:t>
            </a:r>
            <a:r>
              <a:rPr lang="en-US" sz="1400" b="1" dirty="0" err="1" smtClean="0">
                <a:hlinkClick r:id="rId3" tooltip="Go to Dan Diffendale's photostream"/>
              </a:rPr>
              <a:t>Diffendale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5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thumb/4/42/Pankratiasten_in_fight_copy_of_greek_statue_3_century_bC.jpg/1280px-Pankratiasten_in_fight_copy_of_greek_statue_3_century_bC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4" b="2604"/>
          <a:stretch/>
        </p:blipFill>
        <p:spPr bwMode="auto">
          <a:xfrm>
            <a:off x="4419600" y="2140802"/>
            <a:ext cx="4485606" cy="327660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Pankration</a:t>
            </a:r>
          </a:p>
        </p:txBody>
      </p:sp>
      <p:sp>
        <p:nvSpPr>
          <p:cNvPr id="21507" name="Content Placeholder 4"/>
          <p:cNvSpPr>
            <a:spLocks noGrp="1"/>
          </p:cNvSpPr>
          <p:nvPr>
            <p:ph idx="1"/>
          </p:nvPr>
        </p:nvSpPr>
        <p:spPr>
          <a:xfrm>
            <a:off x="228600" y="1905000"/>
            <a:ext cx="41148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“All Powers”</a:t>
            </a:r>
          </a:p>
          <a:p>
            <a:pPr marL="0" indent="0" algn="ctr" eaLnBrk="1" hangingPunct="1">
              <a:buNone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 + </a:t>
            </a:r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kratia</a:t>
            </a:r>
            <a:endParaRPr lang="en-US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endParaRPr lang="en-US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60425" indent="-285750" eaLnBrk="1" hangingPunct="1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Rules:</a:t>
            </a:r>
          </a:p>
          <a:p>
            <a:pPr marL="860425" lvl="1"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Biting</a:t>
            </a:r>
          </a:p>
          <a:p>
            <a:pPr marL="860425" lvl="1"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Gouging</a:t>
            </a:r>
          </a:p>
          <a:p>
            <a:pPr marL="860425" indent="-285750" eaLnBrk="1" hangingPunct="1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Time Limit</a:t>
            </a:r>
          </a:p>
          <a:p>
            <a:pPr marL="860425" lvl="1"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ways to end</a:t>
            </a:r>
          </a:p>
          <a:p>
            <a:pPr eaLnBrk="1" hangingPunct="1"/>
            <a:endParaRPr lang="en-US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495800" y="5493603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itchFamily="34" charset="0"/>
              </a:rPr>
              <a:t>A bronze smaller reproduction in Munich of a Roman marble after a 3rd c. BC Greek depiction of </a:t>
            </a:r>
            <a:r>
              <a:rPr lang="en-US" sz="1600" i="1" dirty="0" err="1">
                <a:latin typeface="Calibri" pitchFamily="34" charset="0"/>
              </a:rPr>
              <a:t>pankratists</a:t>
            </a:r>
            <a:r>
              <a:rPr lang="en-US" sz="1600" i="1" dirty="0">
                <a:latin typeface="Calibri" pitchFamily="34" charset="0"/>
              </a:rPr>
              <a:t> grappling and striking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2/Pankratiasten_in_fight_copy_of_greek_statue_3_century_bC.jpg/1280px-Pankratiasten_in_fight_copy_of_greek_statue_3_century_b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-23648" y="4800600"/>
            <a:ext cx="9167648" cy="990599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000" b="1" i="1" dirty="0" smtClean="0"/>
              <a:t>Due to its extremely violent nature, the pankration has never been featured in the modern Olympic games.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07821" y="6477000"/>
            <a:ext cx="2247987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Photo Credit: </a:t>
            </a:r>
            <a:r>
              <a:rPr lang="en-US" sz="1400" dirty="0" err="1">
                <a:solidFill>
                  <a:schemeClr val="accent3">
                    <a:lumMod val="40000"/>
                    <a:lumOff val="60000"/>
                  </a:schemeClr>
                </a:solidFill>
                <a:hlinkClick r:id="rId3" tooltip="User:MatthiasKabel"/>
              </a:rPr>
              <a:t>MatthiasKabel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File:Boxer of quirinal hands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upload.wikimedia.org/wikipedia/commons/thumb/b/b2/Boxers_Staatliche_Antikensammlungen_1538.jpg/878px-Boxers_Staatliche_Antikensammlungen_1538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1" b="14587"/>
          <a:stretch/>
        </p:blipFill>
        <p:spPr bwMode="auto">
          <a:xfrm>
            <a:off x="428297" y="0"/>
            <a:ext cx="8334703" cy="68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70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52578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Boxing</a:t>
            </a:r>
            <a:endParaRPr lang="en-US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8260" y="3352800"/>
            <a:ext cx="2758540" cy="2895599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Boxing matches were a Greek tradition dating back to the Minoans and Mycenaeans.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617220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A Boxer Submits</a:t>
            </a:r>
            <a:endParaRPr lang="en-US" sz="2400" i="1" dirty="0"/>
          </a:p>
        </p:txBody>
      </p:sp>
      <p:pic>
        <p:nvPicPr>
          <p:cNvPr id="10242" name="Picture 2" descr="http://upload.wikimedia.org/wikipedia/commons/thumb/b/b2/Boxers_Staatliche_Antikensammlungen_1538.jpg/878px-Boxers_Staatliche_Antikensammlungen_153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1" b="14587"/>
          <a:stretch/>
        </p:blipFill>
        <p:spPr bwMode="auto">
          <a:xfrm>
            <a:off x="252248" y="2387782"/>
            <a:ext cx="4548351" cy="375698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ile:Boxer of quirinal hands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550723" cy="236566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34000" y="2590800"/>
            <a:ext cx="3550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Protective Leather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648613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tum3.com/gallery/images/horse/VW_HORSEandSHA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00"/>
          <a:stretch/>
        </p:blipFill>
        <p:spPr bwMode="auto">
          <a:xfrm>
            <a:off x="0" y="-3810"/>
            <a:ext cx="9144000" cy="693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evelopers.google.com/youtube/images/YouTube-logo-full_color.pn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25054" r="13454" b="23386"/>
          <a:stretch/>
        </p:blipFill>
        <p:spPr bwMode="auto">
          <a:xfrm>
            <a:off x="6705600" y="5638800"/>
            <a:ext cx="2263935" cy="10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038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4000"/>
    </mc:Choice>
    <mc:Fallback xmlns="">
      <p:transition spd="slow" advTm="6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thumb/f/f3/Chariot_race_Met_L.1999.10.12.jpg/1280px-Chariot_race_Met_L.1999.10.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6"/>
          <a:stretch/>
        </p:blipFill>
        <p:spPr bwMode="auto">
          <a:xfrm>
            <a:off x="1772" y="0"/>
            <a:ext cx="9118212" cy="68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1052" y="6550223"/>
            <a:ext cx="28889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 smtClean="0"/>
              <a:t>Photo Credit:  </a:t>
            </a:r>
            <a:r>
              <a:rPr lang="en-US" sz="1400" dirty="0">
                <a:hlinkClick r:id="rId4" tooltip="User:Jastrow"/>
              </a:rPr>
              <a:t>Marie-</a:t>
            </a:r>
            <a:r>
              <a:rPr lang="en-US" sz="1400" dirty="0" err="1">
                <a:hlinkClick r:id="rId4" tooltip="User:Jastrow"/>
              </a:rPr>
              <a:t>Lan</a:t>
            </a:r>
            <a:r>
              <a:rPr lang="en-US" sz="1400" dirty="0">
                <a:hlinkClick r:id="rId4" tooltip="User:Jastrow"/>
              </a:rPr>
              <a:t> </a:t>
            </a:r>
            <a:r>
              <a:rPr lang="en-US" sz="1400" dirty="0" smtClean="0">
                <a:hlinkClick r:id="rId4" tooltip="User:Jastrow"/>
              </a:rPr>
              <a:t>Nguyen</a:t>
            </a:r>
            <a:endParaRPr lang="en-US" sz="1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3544" y="914400"/>
            <a:ext cx="8534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Chariot Race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2">
                    <a:lumMod val="50000"/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833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lavianomega.tripod.com/spartan/hoplitodromo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2197" r="3196" b="6520"/>
          <a:stretch/>
        </p:blipFill>
        <p:spPr bwMode="auto">
          <a:xfrm>
            <a:off x="-1" y="-1"/>
            <a:ext cx="9144001" cy="686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038600"/>
            <a:ext cx="9144001" cy="838200"/>
          </a:xfrm>
          <a:solidFill>
            <a:srgbClr val="002975">
              <a:alpha val="88000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Unlike other Olympic events, which featured </a:t>
            </a:r>
            <a:r>
              <a:rPr lang="en-US" sz="2400" b="1" dirty="0"/>
              <a:t>nude participants,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in the </a:t>
            </a:r>
            <a:r>
              <a:rPr lang="en-US" sz="2400" b="1" i="1" dirty="0" err="1" smtClean="0"/>
              <a:t>hoplitodromos</a:t>
            </a:r>
            <a:r>
              <a:rPr lang="en-US" sz="2400" b="1" i="1" dirty="0" smtClean="0"/>
              <a:t>  </a:t>
            </a:r>
            <a:r>
              <a:rPr lang="en-US" sz="2400" b="1" dirty="0" smtClean="0"/>
              <a:t>ran around the stadium in full armor.</a:t>
            </a:r>
            <a:endParaRPr lang="en-US" sz="2400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828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Hoplite Race</a:t>
            </a:r>
            <a:endParaRPr lang="en-US" sz="7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2">
                    <a:lumMod val="50000"/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71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200400"/>
            <a:ext cx="3657600" cy="2667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of the events in the Olympic games conditioned young men for military service.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i-am-modelist.com/wp-content/uploads/2012/03/GreekHoplit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86" y="134268"/>
            <a:ext cx="3657600" cy="649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609600"/>
            <a:ext cx="5486401" cy="1981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Military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 Readiness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6585099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Image Source</a:t>
            </a:r>
            <a:r>
              <a:rPr lang="en-US" sz="1200" dirty="0"/>
              <a:t>:  </a:t>
            </a:r>
            <a:r>
              <a:rPr lang="en-US" sz="1200" dirty="0" smtClean="0">
                <a:hlinkClick r:id="rId4"/>
              </a:rPr>
              <a:t>http://i-am-modelist.com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7734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765" y="228600"/>
            <a:ext cx="656896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AMERICA</a:t>
            </a:r>
            <a:endParaRPr lang="en-US" sz="8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26668"/>
            <a:ext cx="9144000" cy="750332"/>
          </a:xfrm>
          <a:solidFill>
            <a:srgbClr val="002975">
              <a:alpha val="70000"/>
            </a:srgbClr>
          </a:solidFill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Yes... We’re that good!</a:t>
            </a:r>
            <a:endParaRPr lang="en-US" sz="48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1555746"/>
            <a:ext cx="9159766" cy="400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32283" y="6550223"/>
            <a:ext cx="4411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Source:  </a:t>
            </a:r>
            <a:r>
              <a:rPr lang="en-US" sz="1400" dirty="0" smtClean="0">
                <a:hlinkClick r:id="rId4"/>
              </a:rPr>
              <a:t>http://www.london2012.com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5364" name="Picture 4" descr="File:Flag of the United States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38119"/>
            <a:ext cx="2488704" cy="130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310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.buzznet.com/assets/users9/kgil/default/msg-113837411959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6248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eaLnBrk="1" hangingPunct="1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Gymnasium</a:t>
            </a:r>
          </a:p>
        </p:txBody>
      </p:sp>
      <p:sp>
        <p:nvSpPr>
          <p:cNvPr id="19459" name="Content Placeholder 3"/>
          <p:cNvSpPr>
            <a:spLocks noGrp="1"/>
          </p:cNvSpPr>
          <p:nvPr>
            <p:ph idx="1"/>
          </p:nvPr>
        </p:nvSpPr>
        <p:spPr>
          <a:xfrm>
            <a:off x="7882" y="5715000"/>
            <a:ext cx="9136117" cy="478222"/>
          </a:xfrm>
          <a:solidFill>
            <a:schemeClr val="bg1">
              <a:alpha val="59000"/>
            </a:schemeClr>
          </a:solidFill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200" b="1" i="1" dirty="0" smtClean="0"/>
              <a:t>Every Greek city-state had designated areas for public athletic training.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43400" y="6550223"/>
            <a:ext cx="48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/>
              <a:t>Pompeii </a:t>
            </a:r>
            <a:r>
              <a:rPr lang="en-US" sz="1400" b="1" dirty="0" smtClean="0"/>
              <a:t>gymnasium, Photo Credit:  </a:t>
            </a:r>
            <a:r>
              <a:rPr lang="en-US" sz="1400" b="1" dirty="0" smtClean="0">
                <a:hlinkClick r:id="rId4"/>
              </a:rPr>
              <a:t>Kgil</a:t>
            </a:r>
            <a:endParaRPr lang="en-US" sz="1400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d/de/AncientGreekDialects_%28Woodard%29_en.svg/1218px-AncientGreekDialects_%28Woodard%29_en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9300" r="17192" b="23031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676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RIVALRY</a:t>
            </a:r>
            <a:endParaRPr 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4417" y="6397823"/>
            <a:ext cx="2587183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Map by </a:t>
            </a:r>
            <a:r>
              <a:rPr lang="en-US" sz="1400" dirty="0" err="1">
                <a:hlinkClick r:id="rId3" tooltip="User:Future Perfect at Sunrise"/>
              </a:rPr>
              <a:t>Fut.Perf</a:t>
            </a:r>
            <a:r>
              <a:rPr lang="en-US" sz="1400" dirty="0" smtClean="0">
                <a:hlinkClick r:id="rId3" tooltip="User:Future Perfect at Sunrise"/>
              </a:rPr>
              <a:t>.</a:t>
            </a:r>
            <a:r>
              <a:rPr lang="en-US" sz="1400" dirty="0" smtClean="0"/>
              <a:t> (Public Domain)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34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3200400" cy="36877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Greek city-states rewarded their athletes well for bringing honor to the </a:t>
            </a:r>
            <a:r>
              <a:rPr lang="en-US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polis</a:t>
            </a:r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Olympic games.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Mythological map of Gree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2644" r="41204" b="21685"/>
          <a:stretch/>
        </p:blipFill>
        <p:spPr bwMode="auto">
          <a:xfrm>
            <a:off x="3563006" y="1292772"/>
            <a:ext cx="5418083" cy="518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5999" y="6477000"/>
            <a:ext cx="2885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Map Credit:  </a:t>
            </a:r>
            <a:r>
              <a:rPr lang="en-US" sz="1400" dirty="0" smtClean="0">
                <a:hlinkClick r:id="rId4"/>
              </a:rPr>
              <a:t>Sigma Publications</a:t>
            </a:r>
            <a:endParaRPr lang="en-US" sz="1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eaLnBrk="1" hangingPunct="1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PRESTIGE</a:t>
            </a:r>
          </a:p>
        </p:txBody>
      </p:sp>
    </p:spTree>
    <p:extLst>
      <p:ext uri="{BB962C8B-B14F-4D97-AF65-F5344CB8AC3E}">
        <p14:creationId xmlns:p14="http://schemas.microsoft.com/office/powerpoint/2010/main" val="3500391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penclipart.org/image/800px/svg_to_png/2241/zeimusu_Laurel_wrea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75138"/>
            <a:ext cx="7620000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  <a:t>Leveling</a:t>
            </a:r>
            <a:endParaRPr lang="en-US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bg2">
                    <a:lumMod val="50000"/>
                    <a:alpha val="6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2286000"/>
            <a:ext cx="4724400" cy="3124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ANYONE could win at the Olympics, regardless of </a:t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social class.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60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910"/>
          <a:stretch/>
        </p:blipFill>
        <p:spPr bwMode="auto">
          <a:xfrm>
            <a:off x="0" y="19051"/>
            <a:ext cx="9144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3810000"/>
            <a:ext cx="9144000" cy="1143000"/>
          </a:xfrm>
          <a:solidFill>
            <a:schemeClr val="bg2">
              <a:lumMod val="75000"/>
              <a:alpha val="69000"/>
            </a:schemeClr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Milo of Croton</a:t>
            </a:r>
            <a:endParaRPr lang="en-US" sz="6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400" y="5036403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The Athlete </a:t>
            </a:r>
            <a:r>
              <a:rPr lang="en-US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as Celebrity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0" y="6095999"/>
            <a:ext cx="4117359" cy="357821"/>
          </a:xfrm>
          <a:solidFill>
            <a:srgbClr val="002975">
              <a:alpha val="85000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1800" i="1" dirty="0" smtClean="0"/>
              <a:t>The Calf Bearer </a:t>
            </a:r>
            <a:r>
              <a:rPr lang="en-US" sz="1800" dirty="0" smtClean="0"/>
              <a:t>(Archaic Greek Sculpture)</a:t>
            </a:r>
            <a:endParaRPr lang="en-US" sz="1800" i="1" dirty="0"/>
          </a:p>
        </p:txBody>
      </p:sp>
      <p:sp>
        <p:nvSpPr>
          <p:cNvPr id="6" name="Rectangle 5"/>
          <p:cNvSpPr/>
          <p:nvPr/>
        </p:nvSpPr>
        <p:spPr>
          <a:xfrm>
            <a:off x="6629400" y="6477000"/>
            <a:ext cx="2016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Go to Dennis Jarvis's photostream"/>
              </a:rPr>
              <a:t>Dennis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Go to Dennis Jarvis's photostream"/>
              </a:rPr>
              <a:t>Jarvis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992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upload.wikimedia.org/wikipedia/commons/0/01/Suv%C3%A9e%2C_Joseph-Benoit_-_Milo_of_Crot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6"/>
          <a:stretch/>
        </p:blipFill>
        <p:spPr bwMode="auto">
          <a:xfrm>
            <a:off x="1828800" y="4084"/>
            <a:ext cx="5468422" cy="68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77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01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456717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apitalisTypOasis" pitchFamily="2" charset="0"/>
              </a:rPr>
              <a:t>Gymnos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128087"/>
            <a:ext cx="3505200" cy="25908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/>
              <a:t>The root of </a:t>
            </a:r>
            <a:r>
              <a:rPr lang="en-US" sz="3600" b="1" i="1" dirty="0" smtClean="0"/>
              <a:t>gymnasium</a:t>
            </a:r>
            <a:r>
              <a:rPr lang="en-US" sz="3600" b="1" dirty="0" smtClean="0"/>
              <a:t> is the Greek word for </a:t>
            </a:r>
            <a:r>
              <a:rPr lang="en-US" sz="3600" b="1" i="1" dirty="0" smtClean="0"/>
              <a:t>naked.</a:t>
            </a:r>
            <a:endParaRPr lang="en-US" sz="3600" b="1" dirty="0"/>
          </a:p>
        </p:txBody>
      </p:sp>
      <p:pic>
        <p:nvPicPr>
          <p:cNvPr id="4" name="Picture 2" descr="http://farm5.staticflickr.com/4088/5004828876_724abf1b82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76" y="-3887"/>
            <a:ext cx="4576824" cy="686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7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199"/>
            <a:ext cx="4724400" cy="403860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Olive </a:t>
            </a:r>
            <a:b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</a:br>
            <a:r>
              <a:rPr lang="en-US" sz="1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Oil</a:t>
            </a:r>
            <a:endParaRPr lang="en-US" sz="1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648199"/>
            <a:ext cx="3733800" cy="182880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ONLY clothing worn in an ancient Greek gymnasium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farm3.staticflickr.com/2682/4307121519_cc96ba5f3e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7263"/>
            <a:ext cx="4419600" cy="683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5600" y="6550223"/>
            <a:ext cx="2388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Photo Credit:  </a:t>
            </a:r>
            <a:r>
              <a:rPr lang="en-US" sz="1400" dirty="0" err="1" smtClean="0">
                <a:hlinkClick r:id="rId4"/>
              </a:rPr>
              <a:t>matthewgriff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2406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300000"/>
              </a:schemeClr>
            </a:gs>
            <a:gs pos="32000">
              <a:srgbClr val="00297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991600" cy="52578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l"/>
            <a:r>
              <a:rPr lang="en-US" sz="16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NO</a:t>
            </a:r>
            <a:r>
              <a:rPr lang="en-US" sz="1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iogenes" pitchFamily="2" charset="0"/>
              </a:rPr>
              <a:t/>
            </a:r>
            <a:br>
              <a:rPr lang="en-US" sz="1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iogenes" pitchFamily="2" charset="0"/>
              </a:rPr>
            </a:br>
            <a:r>
              <a:rPr lang="en-US" sz="1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ALLOWED</a:t>
            </a:r>
            <a:endParaRPr lang="en-US" sz="1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7882" y="5638800"/>
            <a:ext cx="9136117" cy="762000"/>
          </a:xfrm>
          <a:solidFill>
            <a:schemeClr val="tx2">
              <a:lumMod val="10000"/>
              <a:alpha val="59000"/>
            </a:schemeClr>
          </a:solidFill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i="1" dirty="0" smtClean="0"/>
              <a:t>Sorry, ladies.  Sports are for the guys!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526" y="990600"/>
            <a:ext cx="5139373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2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ile:Greece location map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7" r="6250" b="381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1873469" y="3429000"/>
            <a:ext cx="762000" cy="68580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762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pitalisTypOasis" pitchFamily="2" charset="0"/>
              </a:rPr>
              <a:t>Olympia</a:t>
            </a:r>
            <a:endParaRPr lang="en-US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pitalisTypOasi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 Sanctuary to Zeus</a:t>
            </a:r>
            <a:endParaRPr lang="en-US" sz="28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3076" name="Picture 4" descr="http://upload.wikimedia.org/wikipedia/commons/thumb/c/c8/Jupiter_Smyrna_Louvre_Ma13.jpg/491px-Jupiter_Smyrna_Louvre_Ma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14" y="0"/>
            <a:ext cx="3289286" cy="68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66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f/f2/Olympia_Model_3.jpg/1280px-Olympia_Model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-10510"/>
            <a:ext cx="9158012" cy="68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7704" y="533400"/>
            <a:ext cx="33528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 smtClean="0"/>
              <a:t>The Olympics were both an athletic contest </a:t>
            </a:r>
            <a:r>
              <a:rPr lang="en-US" sz="2400" b="1" dirty="0" smtClean="0"/>
              <a:t>and</a:t>
            </a:r>
            <a:r>
              <a:rPr lang="en-US" sz="2400" b="1" i="1" dirty="0" smtClean="0"/>
              <a:t> a religious festival.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7526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A Sanctuary to Zeus</a:t>
            </a:r>
            <a:endParaRPr lang="en-US" sz="2800" b="1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6096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pitalisTypOasis" pitchFamily="2" charset="0"/>
              </a:rPr>
              <a:t>Olympia</a:t>
            </a:r>
            <a:endParaRPr lang="en-US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pitalisTypOa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27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ea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A6F9FF"/>
      </a:accent2>
      <a:accent3>
        <a:srgbClr val="FFFF00"/>
      </a:accent3>
      <a:accent4>
        <a:srgbClr val="67C3DA"/>
      </a:accent4>
      <a:accent5>
        <a:srgbClr val="F6A52E"/>
      </a:accent5>
      <a:accent6>
        <a:srgbClr val="DA7AB9"/>
      </a:accent6>
      <a:hlink>
        <a:srgbClr val="FFFF00"/>
      </a:hlink>
      <a:folHlink>
        <a:srgbClr val="F6A52E"/>
      </a:folHlink>
    </a:clrScheme>
    <a:fontScheme name="Ancient Greece 1">
      <a:majorFont>
        <a:latin typeface="CapitalisTypOasis"/>
        <a:ea typeface=""/>
        <a:cs typeface=""/>
      </a:majorFont>
      <a:minorFont>
        <a:latin typeface="Footlight M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Sea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A6F9FF"/>
      </a:accent2>
      <a:accent3>
        <a:srgbClr val="FFFF00"/>
      </a:accent3>
      <a:accent4>
        <a:srgbClr val="67C3DA"/>
      </a:accent4>
      <a:accent5>
        <a:srgbClr val="F6A52E"/>
      </a:accent5>
      <a:accent6>
        <a:srgbClr val="DA7AB9"/>
      </a:accent6>
      <a:hlink>
        <a:srgbClr val="FFFF00"/>
      </a:hlink>
      <a:folHlink>
        <a:srgbClr val="F6A5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0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1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2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3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4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5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6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7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8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19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0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1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2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3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4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5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6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7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28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3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4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5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6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7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8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ppt/theme/themeOverride9.xml><?xml version="1.0" encoding="utf-8"?>
<a:themeOverride xmlns:a="http://schemas.openxmlformats.org/drawingml/2006/main">
  <a:clrScheme name="Sea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A6F9FF"/>
    </a:accent2>
    <a:accent3>
      <a:srgbClr val="FFFF00"/>
    </a:accent3>
    <a:accent4>
      <a:srgbClr val="67C3DA"/>
    </a:accent4>
    <a:accent5>
      <a:srgbClr val="F6A52E"/>
    </a:accent5>
    <a:accent6>
      <a:srgbClr val="DA7AB9"/>
    </a:accent6>
    <a:hlink>
      <a:srgbClr val="FFFF00"/>
    </a:hlink>
    <a:folHlink>
      <a:srgbClr val="F6A52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12978</TotalTime>
  <Words>592</Words>
  <Application>Microsoft Office PowerPoint</Application>
  <PresentationFormat>On-screen Show (4:3)</PresentationFormat>
  <Paragraphs>119</Paragraphs>
  <Slides>45</Slides>
  <Notes>0</Notes>
  <HiddenSlides>5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Estrangelo Edessa</vt:lpstr>
      <vt:lpstr>Calibri</vt:lpstr>
      <vt:lpstr>CapitalisTypOasis</vt:lpstr>
      <vt:lpstr>Diogenes</vt:lpstr>
      <vt:lpstr>Footlight MT Light</vt:lpstr>
      <vt:lpstr>Office Theme</vt:lpstr>
      <vt:lpstr>3_Office Theme</vt:lpstr>
      <vt:lpstr>1_Office Theme</vt:lpstr>
      <vt:lpstr>The Ancient Greek Olympics</vt:lpstr>
      <vt:lpstr>CITY-STATES</vt:lpstr>
      <vt:lpstr>Greek warfare</vt:lpstr>
      <vt:lpstr>Gymnasium</vt:lpstr>
      <vt:lpstr>Gymnos</vt:lpstr>
      <vt:lpstr>Olive  Oil</vt:lpstr>
      <vt:lpstr>NO ALLOWED</vt:lpstr>
      <vt:lpstr>PowerPoint Presentation</vt:lpstr>
      <vt:lpstr>PowerPoint Presentation</vt:lpstr>
      <vt:lpstr>PowerPoint Presentation</vt:lpstr>
      <vt:lpstr>PowerPoint Presentation</vt:lpstr>
      <vt:lpstr>Agon</vt:lpstr>
      <vt:lpstr>The Olympic Games</vt:lpstr>
      <vt:lpstr>PowerPoint Presentation</vt:lpstr>
      <vt:lpstr>TRUE STORY</vt:lpstr>
      <vt:lpstr>NO ALLOWED</vt:lpstr>
      <vt:lpstr>PowerPoint Presentation</vt:lpstr>
      <vt:lpstr>WOMEN</vt:lpstr>
      <vt:lpstr>Heraean  Games</vt:lpstr>
      <vt:lpstr>PowerPoint Presentation</vt:lpstr>
      <vt:lpstr>PowerPoint Presentation</vt:lpstr>
      <vt:lpstr>Long Jump</vt:lpstr>
      <vt:lpstr>PowerPoint Presentation</vt:lpstr>
      <vt:lpstr>Javelin</vt:lpstr>
      <vt:lpstr>Discus</vt:lpstr>
      <vt:lpstr>PowerPoint Presentation</vt:lpstr>
      <vt:lpstr>Running</vt:lpstr>
      <vt:lpstr>Wrestling</vt:lpstr>
      <vt:lpstr>Pentathlon</vt:lpstr>
      <vt:lpstr>Pankration</vt:lpstr>
      <vt:lpstr>PowerPoint Presentation</vt:lpstr>
      <vt:lpstr>PowerPoint Presentation</vt:lpstr>
      <vt:lpstr>PowerPoint Presentation</vt:lpstr>
      <vt:lpstr>Boxing</vt:lpstr>
      <vt:lpstr>PowerPoint Presentation</vt:lpstr>
      <vt:lpstr>Chariot Race</vt:lpstr>
      <vt:lpstr>PowerPoint Presentation</vt:lpstr>
      <vt:lpstr>Military Readiness</vt:lpstr>
      <vt:lpstr>AMERICA</vt:lpstr>
      <vt:lpstr>RIVALRY</vt:lpstr>
      <vt:lpstr>PRESTIGE</vt:lpstr>
      <vt:lpstr>Leveling</vt:lpstr>
      <vt:lpstr>Milo of Croton</vt:lpstr>
      <vt:lpstr>PowerPoint Presentation</vt:lpstr>
      <vt:lpstr>PowerPoint Presentation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 Richey</dc:creator>
  <cp:lastModifiedBy>Tom Richey</cp:lastModifiedBy>
  <cp:revision>773</cp:revision>
  <dcterms:created xsi:type="dcterms:W3CDTF">2008-11-14T14:35:48Z</dcterms:created>
  <dcterms:modified xsi:type="dcterms:W3CDTF">2015-01-08T14:51:35Z</dcterms:modified>
</cp:coreProperties>
</file>