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74"/>
  </p:notesMasterIdLst>
  <p:sldIdLst>
    <p:sldId id="258" r:id="rId8"/>
    <p:sldId id="302" r:id="rId9"/>
    <p:sldId id="304" r:id="rId10"/>
    <p:sldId id="303" r:id="rId11"/>
    <p:sldId id="297" r:id="rId12"/>
    <p:sldId id="298" r:id="rId13"/>
    <p:sldId id="270" r:id="rId14"/>
    <p:sldId id="300" r:id="rId15"/>
    <p:sldId id="305" r:id="rId16"/>
    <p:sldId id="299" r:id="rId17"/>
    <p:sldId id="306" r:id="rId18"/>
    <p:sldId id="315" r:id="rId19"/>
    <p:sldId id="266" r:id="rId20"/>
    <p:sldId id="307" r:id="rId21"/>
    <p:sldId id="316" r:id="rId22"/>
    <p:sldId id="260" r:id="rId23"/>
    <p:sldId id="308" r:id="rId24"/>
    <p:sldId id="269" r:id="rId25"/>
    <p:sldId id="271" r:id="rId26"/>
    <p:sldId id="291" r:id="rId27"/>
    <p:sldId id="294" r:id="rId28"/>
    <p:sldId id="265" r:id="rId29"/>
    <p:sldId id="296" r:id="rId30"/>
    <p:sldId id="293" r:id="rId31"/>
    <p:sldId id="310" r:id="rId32"/>
    <p:sldId id="311" r:id="rId33"/>
    <p:sldId id="312" r:id="rId34"/>
    <p:sldId id="317" r:id="rId35"/>
    <p:sldId id="309" r:id="rId36"/>
    <p:sldId id="318" r:id="rId37"/>
    <p:sldId id="313" r:id="rId38"/>
    <p:sldId id="319" r:id="rId39"/>
    <p:sldId id="277" r:id="rId40"/>
    <p:sldId id="320" r:id="rId41"/>
    <p:sldId id="314" r:id="rId42"/>
    <p:sldId id="275" r:id="rId43"/>
    <p:sldId id="278" r:id="rId44"/>
    <p:sldId id="279" r:id="rId45"/>
    <p:sldId id="329" r:id="rId46"/>
    <p:sldId id="287" r:id="rId47"/>
    <p:sldId id="328" r:id="rId48"/>
    <p:sldId id="343" r:id="rId49"/>
    <p:sldId id="326" r:id="rId50"/>
    <p:sldId id="324" r:id="rId51"/>
    <p:sldId id="283" r:id="rId52"/>
    <p:sldId id="327" r:id="rId53"/>
    <p:sldId id="323" r:id="rId54"/>
    <p:sldId id="322" r:id="rId55"/>
    <p:sldId id="286" r:id="rId56"/>
    <p:sldId id="321" r:id="rId57"/>
    <p:sldId id="284" r:id="rId58"/>
    <p:sldId id="285" r:id="rId59"/>
    <p:sldId id="330" r:id="rId60"/>
    <p:sldId id="276" r:id="rId61"/>
    <p:sldId id="331" r:id="rId62"/>
    <p:sldId id="332" r:id="rId63"/>
    <p:sldId id="301" r:id="rId64"/>
    <p:sldId id="333" r:id="rId65"/>
    <p:sldId id="339" r:id="rId66"/>
    <p:sldId id="334" r:id="rId67"/>
    <p:sldId id="335" r:id="rId68"/>
    <p:sldId id="336" r:id="rId69"/>
    <p:sldId id="337" r:id="rId70"/>
    <p:sldId id="340" r:id="rId71"/>
    <p:sldId id="341" r:id="rId72"/>
    <p:sldId id="342" r:id="rId73"/>
  </p:sldIdLst>
  <p:sldSz cx="9144000" cy="6858000" type="screen4x3"/>
  <p:notesSz cx="6858000" cy="9144000"/>
  <p:embeddedFontLst>
    <p:embeddedFont>
      <p:font typeface="BlackJack" panose="020B0604020202020204"/>
      <p:regular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IM FELL Double Pica" panose="02000000000000000000" pitchFamily="2" charset="0"/>
      <p:regular r:id="rId80"/>
    </p:embeddedFont>
    <p:embeddedFont>
      <p:font typeface="Tahoma" panose="020B0604030504040204" pitchFamily="34" charset="0"/>
      <p:regular r:id="rId81"/>
      <p:bold r:id="rId82"/>
    </p:embeddedFont>
    <p:embeddedFont>
      <p:font typeface="Bujardet Freres (Unregistered)" panose="020B0604020202020204"/>
      <p:regular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m Richey" initials="TF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DBB5"/>
    <a:srgbClr val="CBC180"/>
    <a:srgbClr val="CABD77"/>
    <a:srgbClr val="1B1B1B"/>
    <a:srgbClr val="E4D6C5"/>
    <a:srgbClr val="F8EEDF"/>
    <a:srgbClr val="591801"/>
    <a:srgbClr val="381103"/>
    <a:srgbClr val="1E121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>
      <p:cViewPr>
        <p:scale>
          <a:sx n="50" d="100"/>
          <a:sy n="50" d="100"/>
        </p:scale>
        <p:origin x="1558" y="7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4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font" Target="fonts/font2.fntdata"/><Relationship Id="rId8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font" Target="fonts/font8.fntdata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font" Target="fonts/font3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font" Target="fonts/font6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2501D-02B9-4938-9E5A-EA6416A36154}" type="datetimeFigureOut">
              <a:rPr lang="en-US" smtClean="0"/>
              <a:t>8/5/2016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6DC87-547A-4464-9069-7E300A64D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11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6DC87-547A-4464-9069-7E300A64D0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5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8878-D2A8-4070-94A3-656277366F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2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1C2CE-FC6E-4B3D-AB5A-200C03D9D1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0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4DA7B-01AB-4B65-BC3B-BF973C679F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27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23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7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74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68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3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55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59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1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A5C77-DA13-4840-98AD-9CF5CA111C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51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5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1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75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48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6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11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0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71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9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2D9EF-CA3B-4ABC-ABC2-6618364D3F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04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90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19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56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163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8878-D2A8-4070-94A3-656277366F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345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A5C77-DA13-4840-98AD-9CF5CA111C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51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2D9EF-CA3B-4ABC-ABC2-6618364D3F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67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C2937-45CF-4FEE-8603-C9640BBE75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66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B5D31-D032-4AF1-8C56-46284725CB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66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CA7E2-35B6-446B-BF02-B2A80477FA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1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C2937-45CF-4FEE-8603-C9640BBE75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433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18F97-38E5-4E48-B49A-306F5F81CC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99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5490D-0FFC-47D9-835C-99503D0CC3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80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E834-74F6-44A9-84BF-D052511F74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40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1C2CE-FC6E-4B3D-AB5A-200C03D9D1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38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4DA7B-01AB-4B65-BC3B-BF973C679F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91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507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88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337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872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19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B5D31-D032-4AF1-8C56-46284725CB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82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29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930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6201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987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626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09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8878-D2A8-4070-94A3-656277366F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89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A5C77-DA13-4840-98AD-9CF5CA111C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819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2D9EF-CA3B-4ABC-ABC2-6618364D3F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112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C2937-45CF-4FEE-8603-C9640BBE75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8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CA7E2-35B6-446B-BF02-B2A80477FA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368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B5D31-D032-4AF1-8C56-46284725CB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268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CA7E2-35B6-446B-BF02-B2A80477FA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342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18F97-38E5-4E48-B49A-306F5F81CC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835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5490D-0FFC-47D9-835C-99503D0CC3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231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E834-74F6-44A9-84BF-D052511F74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238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1C2CE-FC6E-4B3D-AB5A-200C03D9D1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669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4DA7B-01AB-4B65-BC3B-BF973C679F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11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318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400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2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18F97-38E5-4E48-B49A-306F5F81CC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459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026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203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6669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131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026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527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300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5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5490D-0FFC-47D9-835C-99503D0CC3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3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E834-74F6-44A9-84BF-D052511F74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22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75000"/>
              </a:schemeClr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2FD8790-7566-4BCB-A79C-EC501EA0AA5C}" type="slidenum">
              <a:rPr lang="en-US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31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016A5-FE3F-404D-A0B7-CA24F0C2CDC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BBD0F-A350-4CAC-844F-2F0D77E6EAF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31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016A5-FE3F-404D-A0B7-CA24F0C2CDC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8/5/2016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BBD0F-A350-4CAC-844F-2F0D77E6EAF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17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75000"/>
              </a:schemeClr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2FD8790-7566-4BCB-A79C-EC501EA0AA5C}" type="slidenum">
              <a:rPr lang="en-US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34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3BDB7-BF35-4D21-A2B4-6664246AA55B}" type="datetimeFigureOut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6A608-AADA-434B-A1AF-4E93864D5237}" type="slidenum">
              <a:rPr lang="en-US" smtClean="0">
                <a:solidFill>
                  <a:srgbClr val="1F1F1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1F1F1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0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75000"/>
              </a:schemeClr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2FD8790-7566-4BCB-A79C-EC501EA0AA5C}" type="slidenum">
              <a:rPr lang="en-US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2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8/5/2016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2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infobunny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humpalumpa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4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5" Type="http://schemas.openxmlformats.org/officeDocument/2006/relationships/hyperlink" Target="https://www.marxists.org/history/france/revolution/robespierre/1794/enemies.htm" TargetMode="Externa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3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1.xml"/><Relationship Id="rId1" Type="http://schemas.openxmlformats.org/officeDocument/2006/relationships/themeOverride" Target="../theme/themeOverride24.xml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ammichael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dsnape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dsnape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4" Type="http://schemas.openxmlformats.org/officeDocument/2006/relationships/hyperlink" Target="https://commons.wikimedia.org/wiki/User:U5K0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hyperlink" Target="https://commons.wikimedia.org/wiki/User:U5K0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rench_Republican_Calendar" TargetMode="Externa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rench_Republican_Calendar" TargetMode="Externa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0.xml"/><Relationship Id="rId4" Type="http://schemas.openxmlformats.org/officeDocument/2006/relationships/image" Target="../media/image3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Rama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rench_Republican_Calendar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rench_Republican_Calendar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rench_Republican_Calendar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3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rench_Republican_Calendar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4" Type="http://schemas.openxmlformats.org/officeDocument/2006/relationships/image" Target="../media/image3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infobunny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9.xml"/><Relationship Id="rId4" Type="http://schemas.microsoft.com/office/2007/relationships/hdphoto" Target="../media/hdphoto3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0.xml"/><Relationship Id="rId4" Type="http://schemas.microsoft.com/office/2007/relationships/hdphoto" Target="../media/hdphoto3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2.xml"/><Relationship Id="rId4" Type="http://schemas.microsoft.com/office/2007/relationships/hdphoto" Target="../media/hdphoto9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44.png"/><Relationship Id="rId5" Type="http://schemas.openxmlformats.org/officeDocument/2006/relationships/image" Target="../media/image40.jpeg"/><Relationship Id="rId4" Type="http://schemas.microsoft.com/office/2007/relationships/hdphoto" Target="../media/hdphoto3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4.xml"/><Relationship Id="rId5" Type="http://schemas.openxmlformats.org/officeDocument/2006/relationships/image" Target="../media/image40.jpeg"/><Relationship Id="rId4" Type="http://schemas.microsoft.com/office/2007/relationships/hdphoto" Target="../media/hdphoto3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4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hyperlink" Target="http://www.youtube.com/tomforamerica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2/21/Execution_robespierre%2C_saint_just...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0" t="5897" r="15103" b="39120"/>
          <a:stretch/>
        </p:blipFill>
        <p:spPr bwMode="auto">
          <a:xfrm>
            <a:off x="7" y="-34119"/>
            <a:ext cx="9144001" cy="689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457200"/>
            <a:ext cx="8991600" cy="1143000"/>
          </a:xfrm>
        </p:spPr>
        <p:txBody>
          <a:bodyPr/>
          <a:lstStyle/>
          <a:p>
            <a:r>
              <a:rPr lang="en-US" sz="7200" dirty="0">
                <a:solidFill>
                  <a:schemeClr val="bg1">
                    <a:lumMod val="50000"/>
                  </a:schemeClr>
                </a:solidFill>
              </a:rPr>
              <a:t>THE REIGN OF TERROR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447800" y="1600200"/>
            <a:ext cx="3733800" cy="1066800"/>
          </a:xfrm>
        </p:spPr>
        <p:txBody>
          <a:bodyPr anchor="t"/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BlackJack" panose="02000504030000020004" pitchFamily="2" charset="0"/>
              </a:rPr>
              <a:t>1793-1794</a:t>
            </a:r>
          </a:p>
        </p:txBody>
      </p:sp>
    </p:spTree>
    <p:extLst>
      <p:ext uri="{BB962C8B-B14F-4D97-AF65-F5344CB8AC3E}">
        <p14:creationId xmlns:p14="http://schemas.microsoft.com/office/powerpoint/2010/main" val="200032036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0000"/>
              </a:schemeClr>
            </a:gs>
            <a:gs pos="100000">
              <a:schemeClr val="tx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5715000" cy="24384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Maximilien</a:t>
            </a:r>
            <a:br>
              <a:rPr lang="en-US" sz="4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Robespierre</a:t>
            </a:r>
            <a:endParaRPr lang="en-US" sz="4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124201"/>
            <a:ext cx="4343400" cy="2438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Incorruptible”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Sought to create a </a:t>
            </a:r>
            <a:r>
              <a:rPr lang="en-US" sz="3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“Republic of Virtue”</a:t>
            </a:r>
          </a:p>
        </p:txBody>
      </p:sp>
      <p:pic>
        <p:nvPicPr>
          <p:cNvPr id="2050" name="Picture 2" descr="https://upload.wikimedia.org/wikipedia/commons/7/75/Robespierre_cro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94394" y1="22363" x2="96219" y2="4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3" y="475635"/>
            <a:ext cx="4780546" cy="63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138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e/e2/Portrait_of_Niccol%C3%B2_Machiavelli_by_Santi_di_Ti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" y="0"/>
            <a:ext cx="9224379" cy="70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343408"/>
            <a:ext cx="9224379" cy="1285875"/>
          </a:xfrm>
          <a:solidFill>
            <a:schemeClr val="bg1">
              <a:lumMod val="10000"/>
              <a:alpha val="50000"/>
            </a:schemeClr>
          </a:solidFill>
        </p:spPr>
        <p:txBody>
          <a:bodyPr anchor="ctr"/>
          <a:lstStyle/>
          <a:p>
            <a:r>
              <a:rPr lang="en-US" sz="6000" dirty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en-US" sz="6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6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</a:t>
            </a:r>
            <a:r>
              <a:rPr lang="en-US" sz="6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6000" dirty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Justifies the </a:t>
            </a:r>
            <a:r>
              <a:rPr lang="en-US" sz="6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Means</a:t>
            </a:r>
          </a:p>
        </p:txBody>
      </p:sp>
    </p:spTree>
    <p:extLst>
      <p:ext uri="{BB962C8B-B14F-4D97-AF65-F5344CB8AC3E}">
        <p14:creationId xmlns:p14="http://schemas.microsoft.com/office/powerpoint/2010/main" val="866439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0000"/>
              </a:schemeClr>
            </a:gs>
            <a:gs pos="100000">
              <a:schemeClr val="tx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5/Robespierre_cro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94394" y1="22363" x2="96219" y2="4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3" y="475635"/>
            <a:ext cx="4780546" cy="63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33400" y="685800"/>
            <a:ext cx="3962400" cy="1905000"/>
          </a:xfrm>
          <a:prstGeom prst="wedgeRoundRectCallout">
            <a:avLst>
              <a:gd name="adj1" fmla="val 65507"/>
              <a:gd name="adj2" fmla="val 699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</a:rPr>
              <a:t>I’m against capital punishment, but…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3666821"/>
            <a:ext cx="3581403" cy="2514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accent1"/>
                </a:solidFill>
              </a:rPr>
              <a:t>Robespierre believed that a period of extreme Terror was necessary in order to avoid a counter-revolution.</a:t>
            </a:r>
          </a:p>
        </p:txBody>
      </p:sp>
    </p:spTree>
    <p:extLst>
      <p:ext uri="{BB962C8B-B14F-4D97-AF65-F5344CB8AC3E}">
        <p14:creationId xmlns:p14="http://schemas.microsoft.com/office/powerpoint/2010/main" val="3126335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7"/>
          <a:stretch/>
        </p:blipFill>
        <p:spPr bwMode="auto">
          <a:xfrm>
            <a:off x="533400" y="-1"/>
            <a:ext cx="861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95800" y="647403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>
                <a:solidFill>
                  <a:schemeClr val="accent1"/>
                </a:solidFill>
              </a:rPr>
              <a:t>Photo Credit: </a:t>
            </a:r>
            <a:r>
              <a:rPr lang="en-US" sz="1400" dirty="0">
                <a:solidFill>
                  <a:schemeClr val="accent1"/>
                </a:solidFill>
                <a:hlinkClick r:id="rId3" tooltip="Go to poppet with a camera's photostream"/>
              </a:rPr>
              <a:t>poppet with a camera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0"/>
            <a:ext cx="60198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"/>
                </a:schemeClr>
              </a:gs>
              <a:gs pos="100000">
                <a:schemeClr val="accent1">
                  <a:lumMod val="1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838200"/>
            <a:ext cx="8229600" cy="1143000"/>
          </a:xfrm>
        </p:spPr>
        <p:txBody>
          <a:bodyPr/>
          <a:lstStyle/>
          <a:p>
            <a:pPr algn="l"/>
            <a:r>
              <a:rPr lang="en-US" sz="9600" dirty="0">
                <a:solidFill>
                  <a:schemeClr val="bg2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Guillotine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60638"/>
            <a:ext cx="4572000" cy="2849569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“National Razor”</a:t>
            </a:r>
          </a:p>
          <a:p>
            <a:pPr marL="0" indent="0">
              <a:buNone/>
            </a:pPr>
            <a:endParaRPr lang="en-US" sz="1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Equality in Death</a:t>
            </a:r>
          </a:p>
          <a:p>
            <a:pPr marL="0" indent="0">
              <a:buNone/>
            </a:pPr>
            <a:endParaRPr lang="en-US" sz="1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&gt;15,000 Executed</a:t>
            </a:r>
          </a:p>
        </p:txBody>
      </p:sp>
    </p:spTree>
    <p:extLst>
      <p:ext uri="{BB962C8B-B14F-4D97-AF65-F5344CB8AC3E}">
        <p14:creationId xmlns:p14="http://schemas.microsoft.com/office/powerpoint/2010/main" val="3622230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urderpedia.org/male.D/images/djandoubi_hamida/djandoubi-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r="9074"/>
          <a:stretch/>
        </p:blipFill>
        <p:spPr bwMode="auto">
          <a:xfrm>
            <a:off x="3" y="-15305"/>
            <a:ext cx="9153887" cy="687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3200" y="914400"/>
            <a:ext cx="2362200" cy="1143000"/>
          </a:xfrm>
        </p:spPr>
        <p:txBody>
          <a:bodyPr/>
          <a:lstStyle/>
          <a:p>
            <a:r>
              <a:rPr lang="en-US" sz="6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1977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4590871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Hamida Djandoubi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so-called  </a:t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“Pimp Killer”</a:t>
            </a:r>
          </a:p>
        </p:txBody>
      </p:sp>
    </p:spTree>
    <p:extLst>
      <p:ext uri="{BB962C8B-B14F-4D97-AF65-F5344CB8AC3E}">
        <p14:creationId xmlns:p14="http://schemas.microsoft.com/office/powerpoint/2010/main" val="494466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0438"/>
            <a:ext cx="9144000" cy="2925762"/>
          </a:xfrm>
        </p:spPr>
        <p:txBody>
          <a:bodyPr/>
          <a:lstStyle/>
          <a:p>
            <a:r>
              <a:rPr lang="en-US" sz="1660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ENEMIES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62400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PEOPLE</a:t>
            </a:r>
          </a:p>
        </p:txBody>
      </p:sp>
    </p:spTree>
    <p:extLst>
      <p:ext uri="{BB962C8B-B14F-4D97-AF65-F5344CB8AC3E}">
        <p14:creationId xmlns:p14="http://schemas.microsoft.com/office/powerpoint/2010/main" val="2796111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57200"/>
            <a:ext cx="4953000" cy="1143000"/>
          </a:xfrm>
        </p:spPr>
        <p:txBody>
          <a:bodyPr/>
          <a:lstStyle/>
          <a:p>
            <a:pPr algn="l"/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Factions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217713"/>
              </p:ext>
            </p:extLst>
          </p:nvPr>
        </p:nvGraphicFramePr>
        <p:xfrm>
          <a:off x="457200" y="2814325"/>
          <a:ext cx="8229600" cy="244348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4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Jacobins</a:t>
                      </a:r>
                      <a:r>
                        <a:rPr lang="en-US" sz="2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800" b="0" baseline="0" dirty="0"/>
                        <a:t>(Republicans)</a:t>
                      </a:r>
                      <a:endParaRPr lang="en-US" sz="2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Monarchists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Montagnards</a:t>
                      </a:r>
                      <a:r>
                        <a:rPr lang="en-US" sz="28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2800" dirty="0"/>
                      </a:br>
                      <a:r>
                        <a:rPr lang="en-US" sz="2400" dirty="0"/>
                        <a:t>(The Mountain)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Girondins</a:t>
                      </a:r>
                      <a:r>
                        <a:rPr lang="en-US" sz="28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2800" dirty="0"/>
                      </a:br>
                      <a:r>
                        <a:rPr lang="en-US" sz="2400" dirty="0"/>
                        <a:t>(</a:t>
                      </a:r>
                      <a:r>
                        <a:rPr lang="en-US" sz="2400" dirty="0" err="1"/>
                        <a:t>Girondists</a:t>
                      </a:r>
                      <a:r>
                        <a:rPr lang="en-US" sz="2400" dirty="0"/>
                        <a:t>)</a:t>
                      </a:r>
                      <a:endParaRPr lang="en-US" sz="2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5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Radical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Conservative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 Placeholder 4"/>
          <p:cNvSpPr txBox="1">
            <a:spLocks/>
          </p:cNvSpPr>
          <p:nvPr/>
        </p:nvSpPr>
        <p:spPr bwMode="auto">
          <a:xfrm rot="296831">
            <a:off x="5220646" y="1911610"/>
            <a:ext cx="373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000" b="1" dirty="0">
                <a:solidFill>
                  <a:schemeClr val="bg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Jack" panose="02000504030000020004" pitchFamily="2" charset="0"/>
              </a:rPr>
              <a:t>Right Wing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auto">
          <a:xfrm rot="21308062">
            <a:off x="190915" y="1993886"/>
            <a:ext cx="373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Jack" panose="02000504030000020004" pitchFamily="2" charset="0"/>
              </a:rPr>
              <a:t>Left Wing</a:t>
            </a:r>
          </a:p>
        </p:txBody>
      </p:sp>
    </p:spTree>
    <p:extLst>
      <p:ext uri="{BB962C8B-B14F-4D97-AF65-F5344CB8AC3E}">
        <p14:creationId xmlns:p14="http://schemas.microsoft.com/office/powerpoint/2010/main" val="356086740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457200"/>
            <a:ext cx="4953000" cy="1143000"/>
          </a:xfrm>
        </p:spPr>
        <p:txBody>
          <a:bodyPr/>
          <a:lstStyle/>
          <a:p>
            <a:pPr algn="l"/>
            <a: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Factions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018543"/>
              </p:ext>
            </p:extLst>
          </p:nvPr>
        </p:nvGraphicFramePr>
        <p:xfrm>
          <a:off x="457200" y="2814325"/>
          <a:ext cx="8229600" cy="244348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4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Jacobins</a:t>
                      </a:r>
                      <a:r>
                        <a:rPr lang="en-US" sz="2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800" b="0" baseline="0" dirty="0"/>
                        <a:t>(Republicans)</a:t>
                      </a:r>
                      <a:endParaRPr lang="en-US" sz="2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Monarchists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Montagnards</a:t>
                      </a:r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2800" dirty="0"/>
                      </a:br>
                      <a:r>
                        <a:rPr lang="en-US" sz="2400" dirty="0"/>
                        <a:t>(The Mountain)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Girondins</a:t>
                      </a:r>
                      <a:r>
                        <a:rPr lang="en-US" sz="28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2800" dirty="0"/>
                      </a:br>
                      <a:r>
                        <a:rPr lang="en-US" sz="2400" dirty="0"/>
                        <a:t>(</a:t>
                      </a:r>
                      <a:r>
                        <a:rPr lang="en-US" sz="2400" dirty="0" err="1"/>
                        <a:t>Girondists</a:t>
                      </a:r>
                      <a:r>
                        <a:rPr lang="en-US" sz="2400" dirty="0"/>
                        <a:t>)</a:t>
                      </a:r>
                      <a:endParaRPr lang="en-US" sz="2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5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Radical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Conservative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 Placeholder 4"/>
          <p:cNvSpPr txBox="1">
            <a:spLocks/>
          </p:cNvSpPr>
          <p:nvPr/>
        </p:nvSpPr>
        <p:spPr bwMode="auto">
          <a:xfrm rot="296831">
            <a:off x="5220646" y="1911610"/>
            <a:ext cx="373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000" b="1" dirty="0">
                <a:solidFill>
                  <a:schemeClr val="bg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Jack" panose="02000504030000020004" pitchFamily="2" charset="0"/>
              </a:rPr>
              <a:t>Right Wing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auto">
          <a:xfrm rot="21308062">
            <a:off x="190915" y="1993886"/>
            <a:ext cx="373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Jack" panose="02000504030000020004" pitchFamily="2" charset="0"/>
              </a:rPr>
              <a:t>Left Wing</a:t>
            </a:r>
          </a:p>
        </p:txBody>
      </p:sp>
      <p:sp>
        <p:nvSpPr>
          <p:cNvPr id="2" name="Multiply 1"/>
          <p:cNvSpPr/>
          <p:nvPr/>
        </p:nvSpPr>
        <p:spPr>
          <a:xfrm>
            <a:off x="5486400" y="1600200"/>
            <a:ext cx="3657600" cy="5029200"/>
          </a:xfrm>
          <a:prstGeom prst="mathMultiply">
            <a:avLst>
              <a:gd name="adj1" fmla="val 67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7949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1.staticflickr.com/114/288163416_6be0061d03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609600"/>
            <a:ext cx="4419600" cy="1143000"/>
          </a:xfr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8000" b="1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accent1">
                      <a:lumMod val="1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Émigrés</a:t>
            </a:r>
            <a:endParaRPr lang="en-US" sz="6000" b="1" i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lumMod val="1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7" y="6553214"/>
            <a:ext cx="1895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Photo Credit: </a:t>
            </a:r>
            <a:r>
              <a:rPr lang="en-US" sz="1200" dirty="0" err="1">
                <a:solidFill>
                  <a:schemeClr val="accent6">
                    <a:lumMod val="20000"/>
                    <a:lumOff val="80000"/>
                  </a:schemeClr>
                </a:solidFill>
                <a:hlinkClick r:id="rId3" action="ppaction://hlinkfile"/>
              </a:rPr>
              <a:t>Humpalumpa</a:t>
            </a:r>
            <a:endParaRPr lang="en-US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48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Octobre 1793, supplice de 9 émigrés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670"/>
            <a:ext cx="9144000" cy="538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8"/>
            <a:ext cx="9144000" cy="71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4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émigrés</a:t>
            </a:r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executed by guillotine in 1793</a:t>
            </a:r>
          </a:p>
        </p:txBody>
      </p:sp>
    </p:spTree>
    <p:extLst>
      <p:ext uri="{BB962C8B-B14F-4D97-AF65-F5344CB8AC3E}">
        <p14:creationId xmlns:p14="http://schemas.microsoft.com/office/powerpoint/2010/main" val="333589946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50838"/>
            <a:ext cx="6934200" cy="185896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9600" dirty="0"/>
              <a:t>Phases </a:t>
            </a:r>
            <a:r>
              <a:rPr lang="en-US" sz="8000" dirty="0"/>
              <a:t>of the </a:t>
            </a:r>
            <a:br>
              <a:rPr lang="en-US" sz="8000" dirty="0"/>
            </a:br>
            <a:r>
              <a:rPr lang="en-US" sz="6000" dirty="0"/>
              <a:t>French Revolution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2093148"/>
              </p:ext>
            </p:extLst>
          </p:nvPr>
        </p:nvGraphicFramePr>
        <p:xfrm>
          <a:off x="1676400" y="2667000"/>
          <a:ext cx="6629400" cy="358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5350">
                <a:tc>
                  <a:txBody>
                    <a:bodyPr/>
                    <a:lstStyle/>
                    <a:p>
                      <a:r>
                        <a:rPr lang="en-US" sz="4000" dirty="0"/>
                        <a:t>1789-1791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Liberal Phase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r>
                        <a:rPr lang="en-US" sz="4000" dirty="0"/>
                        <a:t>1792-1794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Radical Phase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r>
                        <a:rPr lang="en-US" sz="4000" dirty="0"/>
                        <a:t>1795-1799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Directory</a:t>
                      </a:r>
                      <a:r>
                        <a:rPr lang="en-US" sz="4000" baseline="0" dirty="0"/>
                        <a:t> Phase</a:t>
                      </a:r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r>
                        <a:rPr lang="en-US" sz="4000" dirty="0"/>
                        <a:t>1799-1815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Napoleonic Phase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26189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r="12022" b="49215"/>
          <a:stretch/>
        </p:blipFill>
        <p:spPr bwMode="auto">
          <a:xfrm>
            <a:off x="-445168" y="-24064"/>
            <a:ext cx="9589168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14800" y="-24064"/>
            <a:ext cx="5029200" cy="6882064"/>
          </a:xfrm>
          <a:prstGeom prst="rect">
            <a:avLst/>
          </a:prstGeom>
          <a:gradFill flip="none" rotWithShape="1">
            <a:gsLst>
              <a:gs pos="65000">
                <a:schemeClr val="bg1">
                  <a:alpha val="0"/>
                </a:schemeClr>
              </a:gs>
              <a:gs pos="0">
                <a:schemeClr val="bg1">
                  <a:alpha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73216" y="762005"/>
            <a:ext cx="426118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“Tribulation… makes you realize who you are.”</a:t>
            </a:r>
          </a:p>
          <a:p>
            <a:pPr algn="r"/>
            <a:b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Marie Antoinette</a:t>
            </a:r>
          </a:p>
        </p:txBody>
      </p:sp>
    </p:spTree>
    <p:extLst>
      <p:ext uri="{BB962C8B-B14F-4D97-AF65-F5344CB8AC3E}">
        <p14:creationId xmlns:p14="http://schemas.microsoft.com/office/powerpoint/2010/main" val="3081246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Marie Antoinette at the Temple T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2" y="322868"/>
            <a:ext cx="4876800" cy="653513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43400" y="0"/>
            <a:ext cx="762000" cy="6858000"/>
          </a:xfrm>
          <a:prstGeom prst="rect">
            <a:avLst/>
          </a:prstGeom>
          <a:gradFill flip="none" rotWithShape="1">
            <a:gsLst>
              <a:gs pos="0">
                <a:srgbClr val="1E1212"/>
              </a:gs>
              <a:gs pos="100000">
                <a:srgbClr val="1E1212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05400" y="5791208"/>
            <a:ext cx="4008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Marie Antoinette prisoner in the Temple Tower, attributed to Alexandre Kucharski, </a:t>
            </a:r>
            <a:br>
              <a:rPr lang="en-US" sz="1600" dirty="0"/>
            </a:br>
            <a:r>
              <a:rPr lang="en-US" sz="1600" dirty="0"/>
              <a:t>ca. 1792. (Private collection)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3216" y="762005"/>
            <a:ext cx="426118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“Tribulation… makes you realize who you are.”</a:t>
            </a:r>
          </a:p>
          <a:p>
            <a:pPr algn="r"/>
            <a:br>
              <a:rPr lang="en-U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Marie Antoinette</a:t>
            </a:r>
          </a:p>
        </p:txBody>
      </p:sp>
    </p:spTree>
    <p:extLst>
      <p:ext uri="{BB962C8B-B14F-4D97-AF65-F5344CB8AC3E}">
        <p14:creationId xmlns:p14="http://schemas.microsoft.com/office/powerpoint/2010/main" val="261441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ile:Exécution de Marie Antoinette le 16 octobre 17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/>
          <a:stretch/>
        </p:blipFill>
        <p:spPr bwMode="auto">
          <a:xfrm>
            <a:off x="0" y="2"/>
            <a:ext cx="9144000" cy="6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029200" y="230372"/>
            <a:ext cx="3962400" cy="274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660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EXECUTED</a:t>
            </a:r>
            <a:br>
              <a:rPr lang="en-US" sz="660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October 1793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604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ile:Exécution de Marie Antoinette le 16 octobre 17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8"/>
          <a:stretch/>
        </p:blipFill>
        <p:spPr bwMode="auto">
          <a:xfrm>
            <a:off x="0" y="2"/>
            <a:ext cx="9144000" cy="6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029200" y="230372"/>
            <a:ext cx="3962400" cy="274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660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EXECUTED</a:t>
            </a:r>
            <a:br>
              <a:rPr lang="en-US" sz="660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October 1793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2" descr="File:Exécution de Marie Antoinette le 16 octobre 179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5" t="34488" r="54856" b="31025"/>
          <a:stretch/>
        </p:blipFill>
        <p:spPr bwMode="auto">
          <a:xfrm>
            <a:off x="2038351" y="2371726"/>
            <a:ext cx="1847850" cy="2371724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8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AEAEA"/>
            </a:gs>
            <a:gs pos="74000">
              <a:srgbClr val="ECECEC"/>
            </a:gs>
            <a:gs pos="100000">
              <a:srgbClr val="EAE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Image:Jacques-Louis David - Marie Antoinette on the Way to the Guillotin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85" r="100000">
                        <a14:backgroundMark x1="90183" y1="4674" x2="96575" y2="5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"/>
          <a:stretch/>
        </p:blipFill>
        <p:spPr bwMode="auto">
          <a:xfrm>
            <a:off x="4144160" y="287335"/>
            <a:ext cx="4640617" cy="636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 useBgFill="1">
        <p:nvSpPr>
          <p:cNvPr id="10" name="Rectangle 9"/>
          <p:cNvSpPr/>
          <p:nvPr/>
        </p:nvSpPr>
        <p:spPr>
          <a:xfrm rot="21117963">
            <a:off x="7481704" y="4507286"/>
            <a:ext cx="2536373" cy="2723151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ectangle 10"/>
          <p:cNvSpPr/>
          <p:nvPr/>
        </p:nvSpPr>
        <p:spPr>
          <a:xfrm rot="21117963">
            <a:off x="5815018" y="5652844"/>
            <a:ext cx="2536373" cy="1609333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7" name="Rectangle 6"/>
          <p:cNvSpPr/>
          <p:nvPr/>
        </p:nvSpPr>
        <p:spPr>
          <a:xfrm>
            <a:off x="8421916" y="163536"/>
            <a:ext cx="580572" cy="2859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8"/>
            <a:ext cx="6705600" cy="4058957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</a:rPr>
              <a:t>Not Worth </a:t>
            </a:r>
            <a:br>
              <a:rPr lang="en-US" sz="9600" dirty="0">
                <a:solidFill>
                  <a:schemeClr val="bg1"/>
                </a:solidFill>
              </a:rPr>
            </a:br>
            <a:r>
              <a:rPr lang="en-US" sz="9600" dirty="0">
                <a:solidFill>
                  <a:schemeClr val="bg1"/>
                </a:solidFill>
              </a:rPr>
              <a:t>a Painting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6035573"/>
            <a:ext cx="3276600" cy="5938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Jacques-Louis David,  </a:t>
            </a:r>
            <a:r>
              <a:rPr lang="en-US" sz="1400" i="1" dirty="0">
                <a:solidFill>
                  <a:schemeClr val="bg1"/>
                </a:solidFill>
              </a:rPr>
              <a:t>Marie Antoinette on the Way to the Guillotine</a:t>
            </a:r>
            <a:r>
              <a:rPr lang="en-US" sz="1400" dirty="0">
                <a:solidFill>
                  <a:schemeClr val="bg1"/>
                </a:solidFill>
              </a:rPr>
              <a:t> (1793) </a:t>
            </a:r>
          </a:p>
        </p:txBody>
      </p:sp>
    </p:spTree>
    <p:extLst>
      <p:ext uri="{BB962C8B-B14F-4D97-AF65-F5344CB8AC3E}">
        <p14:creationId xmlns:p14="http://schemas.microsoft.com/office/powerpoint/2010/main" val="144032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1000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995863" y="508767"/>
            <a:ext cx="6148138" cy="4560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12500" dirty="0">
                <a:solidFill>
                  <a:srgbClr val="E4A18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Edmund </a:t>
            </a:r>
            <a:br>
              <a:rPr lang="en-US" sz="12500" dirty="0">
                <a:solidFill>
                  <a:srgbClr val="E4A18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3500" dirty="0">
                <a:solidFill>
                  <a:srgbClr val="E4A18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Burke</a:t>
            </a:r>
            <a:endParaRPr lang="en-US" sz="13500" dirty="0">
              <a:solidFill>
                <a:srgbClr val="E4A188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82839" y="4648200"/>
            <a:ext cx="44072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FF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British MP</a:t>
            </a:r>
            <a:endParaRPr lang="en-US" sz="6600" dirty="0">
              <a:solidFill>
                <a:srgbClr val="1F1F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5015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1000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7" name="Rectangle 16"/>
          <p:cNvSpPr/>
          <p:nvPr/>
        </p:nvSpPr>
        <p:spPr>
          <a:xfrm>
            <a:off x="4038600" y="685800"/>
            <a:ext cx="4572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algn="just"/>
            <a:r>
              <a:rPr lang="en-US" sz="3200" dirty="0">
                <a:solidFill>
                  <a:srgbClr val="FFFFF7"/>
                </a:solidFill>
              </a:rPr>
              <a:t>“Little did I dream that I should have lived to see such disasters fallen upon her, in a nation of gallant men, in a nation of men of honor, and of cavaliers!  </a:t>
            </a:r>
            <a:br>
              <a:rPr lang="en-US" sz="3200" dirty="0">
                <a:solidFill>
                  <a:srgbClr val="FFFFF7"/>
                </a:solidFill>
              </a:rPr>
            </a:br>
            <a:r>
              <a:rPr lang="en-US" sz="3200" dirty="0">
                <a:solidFill>
                  <a:srgbClr val="FFFFF7"/>
                </a:solidFill>
              </a:rPr>
              <a:t>I thought ten thousand swords must have leaped from their scabbards, to avenge even a look that threatened her with insult.</a:t>
            </a:r>
            <a:endParaRPr lang="en-US" dirty="0">
              <a:solidFill>
                <a:srgbClr val="FFFF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07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1000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7" name="Rectangle 16"/>
          <p:cNvSpPr/>
          <p:nvPr/>
        </p:nvSpPr>
        <p:spPr>
          <a:xfrm>
            <a:off x="3886200" y="1143000"/>
            <a:ext cx="49395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FFF7"/>
                </a:solidFill>
              </a:rPr>
              <a:t>But the age of chivalry is gone; </a:t>
            </a:r>
            <a:br>
              <a:rPr lang="en-US" sz="6600" dirty="0">
                <a:solidFill>
                  <a:srgbClr val="FFFFF7"/>
                </a:solidFill>
              </a:rPr>
            </a:br>
            <a:br>
              <a:rPr lang="en-US" sz="1400" dirty="0">
                <a:solidFill>
                  <a:srgbClr val="FFFFF7"/>
                </a:solidFill>
              </a:rPr>
            </a:br>
            <a:r>
              <a:rPr lang="en-US" sz="2800" dirty="0">
                <a:solidFill>
                  <a:srgbClr val="FFFFF7"/>
                </a:solidFill>
              </a:rPr>
              <a:t>that of sophisters, economists, and calculators has succeeded, </a:t>
            </a:r>
            <a:br>
              <a:rPr lang="en-US" sz="3200" dirty="0">
                <a:solidFill>
                  <a:srgbClr val="FFFFF7"/>
                </a:solidFill>
              </a:rPr>
            </a:br>
            <a:r>
              <a:rPr lang="en-US" sz="1400" dirty="0">
                <a:solidFill>
                  <a:srgbClr val="FFFFF7"/>
                </a:solidFill>
              </a:rPr>
              <a:t> </a:t>
            </a:r>
            <a:br>
              <a:rPr lang="en-US" sz="3600" dirty="0">
                <a:solidFill>
                  <a:srgbClr val="FFFFF7"/>
                </a:solidFill>
              </a:rPr>
            </a:br>
            <a:r>
              <a:rPr lang="en-US" sz="3600" dirty="0">
                <a:solidFill>
                  <a:srgbClr val="FFFFF7"/>
                </a:solidFill>
              </a:rPr>
              <a:t>and the glory of Europe is extinguished forever.</a:t>
            </a:r>
            <a:endParaRPr lang="en-US" sz="2000" dirty="0">
              <a:solidFill>
                <a:srgbClr val="FFFF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51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5103415" cy="2073274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XVII</a:t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Louis-Charles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048000"/>
            <a:ext cx="3867150" cy="2138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Died in prison from illness at the age of 10 in 1795</a:t>
            </a:r>
          </a:p>
        </p:txBody>
      </p:sp>
      <p:pic>
        <p:nvPicPr>
          <p:cNvPr id="2050" name="Picture 2" descr="Louis Charles of Franc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415" y="220500"/>
            <a:ext cx="3811985" cy="64089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334000"/>
            <a:ext cx="5103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UNCROWNED</a:t>
            </a:r>
          </a:p>
        </p:txBody>
      </p:sp>
    </p:spTree>
    <p:extLst>
      <p:ext uri="{BB962C8B-B14F-4D97-AF65-F5344CB8AC3E}">
        <p14:creationId xmlns:p14="http://schemas.microsoft.com/office/powerpoint/2010/main" val="3540450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013977"/>
              </p:ext>
            </p:extLst>
          </p:nvPr>
        </p:nvGraphicFramePr>
        <p:xfrm>
          <a:off x="457200" y="1518919"/>
          <a:ext cx="8229600" cy="244348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4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Jacobins</a:t>
                      </a:r>
                      <a:r>
                        <a:rPr lang="en-US" sz="2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800" b="0" baseline="0" dirty="0"/>
                        <a:t>(Republicans)</a:t>
                      </a:r>
                      <a:endParaRPr lang="en-US" sz="2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Monarchists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Montagnards</a:t>
                      </a:r>
                      <a:r>
                        <a:rPr lang="en-US" sz="28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2800" dirty="0"/>
                      </a:br>
                      <a:r>
                        <a:rPr lang="en-US" sz="2400" dirty="0"/>
                        <a:t>(The Mountain)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Girondins</a:t>
                      </a:r>
                      <a:r>
                        <a:rPr lang="en-US" sz="28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2800" dirty="0"/>
                      </a:br>
                      <a:r>
                        <a:rPr lang="en-US" sz="2400" dirty="0"/>
                        <a:t>(</a:t>
                      </a:r>
                      <a:r>
                        <a:rPr lang="en-US" sz="2400" dirty="0" err="1"/>
                        <a:t>Girondists</a:t>
                      </a:r>
                      <a:r>
                        <a:rPr lang="en-US" sz="2400" dirty="0"/>
                        <a:t>)</a:t>
                      </a:r>
                      <a:endParaRPr lang="en-US" sz="2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5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Radical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Conservative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 Placeholder 4"/>
          <p:cNvSpPr txBox="1">
            <a:spLocks/>
          </p:cNvSpPr>
          <p:nvPr/>
        </p:nvSpPr>
        <p:spPr bwMode="auto">
          <a:xfrm rot="296831">
            <a:off x="5220646" y="616204"/>
            <a:ext cx="373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000" b="1" dirty="0">
                <a:solidFill>
                  <a:schemeClr val="bg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Jack" panose="02000504030000020004" pitchFamily="2" charset="0"/>
              </a:rPr>
              <a:t>Right Wing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auto">
          <a:xfrm rot="21308062">
            <a:off x="190915" y="698480"/>
            <a:ext cx="373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Jack" panose="02000504030000020004" pitchFamily="2" charset="0"/>
              </a:rPr>
              <a:t>Left Wing</a:t>
            </a:r>
          </a:p>
        </p:txBody>
      </p:sp>
      <p:sp>
        <p:nvSpPr>
          <p:cNvPr id="2" name="Multiply 1"/>
          <p:cNvSpPr/>
          <p:nvPr/>
        </p:nvSpPr>
        <p:spPr>
          <a:xfrm>
            <a:off x="5486400" y="304800"/>
            <a:ext cx="3657600" cy="5029200"/>
          </a:xfrm>
          <a:prstGeom prst="mathMultiply">
            <a:avLst>
              <a:gd name="adj1" fmla="val 67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8807" y="4482405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After eliminating the monarchists, the </a:t>
            </a: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Montagnards</a:t>
            </a:r>
            <a:r>
              <a:rPr lang="en-US" sz="2800" dirty="0"/>
              <a:t> turned on their more moderate republican counterparts, the </a:t>
            </a: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Girondins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594307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50838"/>
            <a:ext cx="6934200" cy="185896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9600" dirty="0"/>
              <a:t>Phases </a:t>
            </a:r>
            <a:r>
              <a:rPr lang="en-US" sz="8000" dirty="0"/>
              <a:t>of the </a:t>
            </a:r>
            <a:br>
              <a:rPr lang="en-US" sz="8000" dirty="0"/>
            </a:br>
            <a:r>
              <a:rPr lang="en-US" sz="6000" dirty="0"/>
              <a:t>French Revolution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9793542"/>
              </p:ext>
            </p:extLst>
          </p:nvPr>
        </p:nvGraphicFramePr>
        <p:xfrm>
          <a:off x="1676400" y="2667000"/>
          <a:ext cx="6629400" cy="358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535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1789-1791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Liberal Phase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r>
                        <a:rPr lang="en-US" sz="4000" dirty="0"/>
                        <a:t>1792-1794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Radical Phase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1795-1799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Directory</a:t>
                      </a:r>
                      <a:r>
                        <a:rPr lang="en-US" sz="4000" baseline="0" dirty="0">
                          <a:solidFill>
                            <a:schemeClr val="bg1"/>
                          </a:solidFill>
                        </a:rPr>
                        <a:t> Phase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1799-1815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Napoleonic Phase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52802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258312"/>
              </p:ext>
            </p:extLst>
          </p:nvPr>
        </p:nvGraphicFramePr>
        <p:xfrm>
          <a:off x="457200" y="1518919"/>
          <a:ext cx="8229600" cy="244348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4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Jacobins</a:t>
                      </a:r>
                      <a:r>
                        <a:rPr lang="en-US" sz="2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800" b="0" baseline="0" dirty="0"/>
                        <a:t>(Republicans)</a:t>
                      </a:r>
                      <a:endParaRPr lang="en-US" sz="2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Monarchists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Montagnards</a:t>
                      </a:r>
                      <a:r>
                        <a:rPr lang="en-US" sz="28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2800" dirty="0"/>
                      </a:br>
                      <a:r>
                        <a:rPr lang="en-US" sz="2400" dirty="0"/>
                        <a:t>(The Mountain)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Girondins</a:t>
                      </a:r>
                      <a:r>
                        <a:rPr lang="en-US" sz="28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2800" dirty="0"/>
                      </a:br>
                      <a:r>
                        <a:rPr lang="en-US" sz="2400" dirty="0"/>
                        <a:t>(</a:t>
                      </a:r>
                      <a:r>
                        <a:rPr lang="en-US" sz="2400" dirty="0" err="1"/>
                        <a:t>Girondists</a:t>
                      </a:r>
                      <a:r>
                        <a:rPr lang="en-US" sz="2400" dirty="0"/>
                        <a:t>)</a:t>
                      </a:r>
                      <a:endParaRPr lang="en-US" sz="2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5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Radical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Moderate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Conservative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 Placeholder 4"/>
          <p:cNvSpPr txBox="1">
            <a:spLocks/>
          </p:cNvSpPr>
          <p:nvPr/>
        </p:nvSpPr>
        <p:spPr bwMode="auto">
          <a:xfrm rot="296831">
            <a:off x="5220646" y="616204"/>
            <a:ext cx="373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000" b="1" dirty="0">
                <a:solidFill>
                  <a:schemeClr val="bg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Jack" panose="02000504030000020004" pitchFamily="2" charset="0"/>
              </a:rPr>
              <a:t>Right Wing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auto">
          <a:xfrm rot="21308062">
            <a:off x="190915" y="698480"/>
            <a:ext cx="373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Jack" panose="02000504030000020004" pitchFamily="2" charset="0"/>
              </a:rPr>
              <a:t>Left Wing</a:t>
            </a:r>
          </a:p>
        </p:txBody>
      </p:sp>
      <p:sp>
        <p:nvSpPr>
          <p:cNvPr id="2" name="Multiply 1"/>
          <p:cNvSpPr/>
          <p:nvPr/>
        </p:nvSpPr>
        <p:spPr>
          <a:xfrm>
            <a:off x="5486400" y="304800"/>
            <a:ext cx="3657600" cy="5029200"/>
          </a:xfrm>
          <a:prstGeom prst="mathMultiply">
            <a:avLst>
              <a:gd name="adj1" fmla="val 67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2667000" y="304800"/>
            <a:ext cx="3657600" cy="5029200"/>
          </a:xfrm>
          <a:prstGeom prst="mathMultiply">
            <a:avLst>
              <a:gd name="adj1" fmla="val 671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8807" y="4482405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After eliminating the monarchists, the </a:t>
            </a: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Montagnards</a:t>
            </a:r>
            <a:r>
              <a:rPr lang="en-US" sz="2800" dirty="0"/>
              <a:t> turned on their more moderate republican counterparts, the </a:t>
            </a: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Girondins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524615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0000"/>
              </a:schemeClr>
            </a:gs>
            <a:gs pos="100000">
              <a:schemeClr val="tx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1"/>
            <a:ext cx="4343400" cy="2438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Republic of Virtue</a:t>
            </a:r>
            <a:endParaRPr lang="en-US" sz="6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upload.wikimedia.org/wikipedia/commons/7/75/Robespierre_cro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94394" y1="22363" x2="96219" y2="4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3" y="475635"/>
            <a:ext cx="4780546" cy="63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5486400" cy="198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7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Robespierre</a:t>
            </a:r>
            <a:r>
              <a:rPr lang="en-US" sz="6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’</a:t>
            </a:r>
            <a:r>
              <a:rPr lang="en-US" sz="7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998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0000"/>
              </a:schemeClr>
            </a:gs>
            <a:gs pos="100000">
              <a:schemeClr val="tx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5/Robespierre_cro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94394" y1="22363" x2="96219" y2="4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3" y="475635"/>
            <a:ext cx="4780546" cy="63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4572000" cy="5334000"/>
          </a:xfrm>
        </p:spPr>
        <p:txBody>
          <a:bodyPr/>
          <a:lstStyle/>
          <a:p>
            <a:pPr marL="173038" indent="-173038">
              <a:buNone/>
            </a:pPr>
            <a:r>
              <a:rPr lang="en-US" sz="3600" dirty="0">
                <a:solidFill>
                  <a:schemeClr val="bg1"/>
                </a:solidFill>
              </a:rPr>
              <a:t>“It is this virtuous people that spills all its blood to found the republic that is imposing to internal enemies and shakes the thrones of tyrants.”</a:t>
            </a:r>
          </a:p>
          <a:p>
            <a:pPr marL="173038" indent="-173038">
              <a:buNone/>
            </a:pPr>
            <a:endParaRPr lang="en-US" sz="1100" dirty="0">
              <a:solidFill>
                <a:schemeClr val="bg1"/>
              </a:solidFill>
            </a:endParaRPr>
          </a:p>
          <a:p>
            <a:pPr marL="173038" indent="-173038">
              <a:buNone/>
            </a:pPr>
            <a:r>
              <a:rPr lang="en-US" sz="3600" dirty="0">
                <a:solidFill>
                  <a:schemeClr val="bg1"/>
                </a:solidFill>
              </a:rPr>
              <a:t>		   -- Robespierre</a:t>
            </a:r>
          </a:p>
          <a:p>
            <a:pPr marL="173038" indent="-173038">
              <a:buNone/>
            </a:pPr>
            <a:r>
              <a:rPr lang="en-US" sz="1600" dirty="0">
                <a:solidFill>
                  <a:schemeClr val="bg1"/>
                </a:solidFill>
              </a:rPr>
              <a:t>        </a:t>
            </a:r>
            <a:r>
              <a:rPr lang="en-US" sz="1800" dirty="0">
                <a:solidFill>
                  <a:schemeClr val="bg1"/>
                </a:solidFill>
              </a:rPr>
              <a:t>“</a:t>
            </a:r>
            <a:r>
              <a:rPr lang="en-US" sz="1800" dirty="0">
                <a:solidFill>
                  <a:schemeClr val="bg1"/>
                </a:solidFill>
                <a:hlinkClick r:id="rId5"/>
              </a:rPr>
              <a:t>On the Enemies of the Nation</a:t>
            </a:r>
            <a:r>
              <a:rPr lang="en-US" sz="1800" dirty="0">
                <a:solidFill>
                  <a:schemeClr val="bg1"/>
                </a:solidFill>
              </a:rPr>
              <a:t>” (1794)</a:t>
            </a:r>
          </a:p>
        </p:txBody>
      </p:sp>
    </p:spTree>
    <p:extLst>
      <p:ext uri="{BB962C8B-B14F-4D97-AF65-F5344CB8AC3E}">
        <p14:creationId xmlns:p14="http://schemas.microsoft.com/office/powerpoint/2010/main" val="3667496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2" descr="http://cepa.newschool.edu/het/profiles/image/Rousseau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3148" y1="66750" x2="92901" y2="95250"/>
                        <a14:foregroundMark x1="35494" y1="16250" x2="27160" y2="32500"/>
                        <a14:foregroundMark x1="27160" y1="22250" x2="30556" y2="33750"/>
                        <a14:foregroundMark x1="35494" y1="49250" x2="29321" y2="32250"/>
                        <a14:foregroundMark x1="26235" y1="38750" x2="32407" y2="47500"/>
                        <a14:foregroundMark x1="25309" y1="31750" x2="25309" y2="36750"/>
                        <a14:foregroundMark x1="64815" y1="10250" x2="76543" y2="24250"/>
                        <a14:foregroundMark x1="76543" y1="22750" x2="78704" y2="36000"/>
                        <a14:foregroundMark x1="79630" y1="34750" x2="75000" y2="43500"/>
                        <a14:foregroundMark x1="73148" y1="16250" x2="76235" y2="20500"/>
                        <a14:foregroundMark x1="71605" y1="62000" x2="92593" y2="82000"/>
                        <a14:foregroundMark x1="33951" y1="12250" x2="27778" y2="19250"/>
                        <a14:backgroundMark x1="97531" y1="76250" x2="99383" y2="84750"/>
                        <a14:backgroundMark x1="30864" y1="52250" x2="4938" y2="64250"/>
                        <a14:backgroundMark x1="7407" y1="64750" x2="1235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0"/>
          <a:stretch/>
        </p:blipFill>
        <p:spPr bwMode="auto">
          <a:xfrm>
            <a:off x="0" y="152400"/>
            <a:ext cx="498377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914400"/>
            <a:ext cx="5105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ROUSSEAU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2359025"/>
            <a:ext cx="5105400" cy="3736975"/>
          </a:xfrm>
        </p:spPr>
        <p:txBody>
          <a:bodyPr/>
          <a:lstStyle/>
          <a:p>
            <a:pPr marL="0" lvl="1" indent="0" algn="ctr" eaLnBrk="1" hangingPunct="1">
              <a:buNone/>
              <a:defRPr/>
            </a:pPr>
            <a:r>
              <a:rPr lang="en-US" sz="4400" i="1" dirty="0"/>
              <a:t>The Social Contract</a:t>
            </a:r>
          </a:p>
          <a:p>
            <a:pPr marL="0" indent="0" eaLnBrk="1" hangingPunct="1">
              <a:buNone/>
              <a:defRPr/>
            </a:pPr>
            <a:endParaRPr lang="en-US" sz="1000" dirty="0"/>
          </a:p>
          <a:p>
            <a:pPr marL="0" indent="0" algn="ctr" eaLnBrk="1" hangingPunct="1">
              <a:buNone/>
              <a:defRPr/>
            </a:pPr>
            <a:r>
              <a:rPr lang="en-US" dirty="0"/>
              <a:t>Government should be </a:t>
            </a:r>
            <a:br>
              <a:rPr lang="en-US" dirty="0"/>
            </a:br>
            <a:r>
              <a:rPr lang="en-US" dirty="0"/>
              <a:t>an instrument of the </a:t>
            </a:r>
            <a:br>
              <a:rPr lang="en-US" dirty="0"/>
            </a:br>
            <a:r>
              <a:rPr lang="en-US" sz="1000" dirty="0"/>
              <a:t> </a:t>
            </a:r>
            <a:br>
              <a:rPr lang="en-US" dirty="0"/>
            </a:br>
            <a:r>
              <a:rPr lang="en-US" sz="4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GENERAL WILL</a:t>
            </a:r>
            <a:endParaRPr lang="en-US" sz="4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6911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0000"/>
              </a:schemeClr>
            </a:gs>
            <a:gs pos="100000">
              <a:schemeClr val="tx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5/Robespierre_cro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94394" y1="22363" x2="96219" y2="4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3" y="475635"/>
            <a:ext cx="4780546" cy="63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95400"/>
            <a:ext cx="5410200" cy="1143000"/>
          </a:xfrm>
        </p:spPr>
        <p:txBody>
          <a:bodyPr/>
          <a:lstStyle/>
          <a:p>
            <a:r>
              <a:rPr lang="en-US" sz="6000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DICTATORSHIP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2362200"/>
            <a:ext cx="441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“OF THE PEOPLE”</a:t>
            </a:r>
          </a:p>
        </p:txBody>
      </p:sp>
    </p:spTree>
    <p:extLst>
      <p:ext uri="{BB962C8B-B14F-4D97-AF65-F5344CB8AC3E}">
        <p14:creationId xmlns:p14="http://schemas.microsoft.com/office/powerpoint/2010/main" val="3800546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2" descr="http://college.hmco.com/history/west/mosaic/chapter12/images/tennis_court_oat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4" r="5555"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7400"/>
            <a:ext cx="9144000" cy="1143000"/>
          </a:xfrm>
        </p:spPr>
        <p:txBody>
          <a:bodyPr/>
          <a:lstStyle/>
          <a:p>
            <a:r>
              <a:rPr lang="en-US" sz="8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Bye </a:t>
            </a:r>
            <a:r>
              <a:rPr lang="en-US" sz="8000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Bye</a:t>
            </a:r>
            <a:r>
              <a:rPr lang="en-US" sz="80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Liberalism</a:t>
            </a:r>
          </a:p>
        </p:txBody>
      </p:sp>
    </p:spTree>
    <p:extLst>
      <p:ext uri="{BB962C8B-B14F-4D97-AF65-F5344CB8AC3E}">
        <p14:creationId xmlns:p14="http://schemas.microsoft.com/office/powerpoint/2010/main" val="286749297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447" r="6621"/>
          <a:stretch/>
        </p:blipFill>
        <p:spPr>
          <a:xfrm>
            <a:off x="1" y="-1587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24384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ln w="28575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2"/>
                </a:solidFill>
                <a:effectLst>
                  <a:glow rad="101600">
                    <a:srgbClr val="591801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Bread of Equality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 rot="155491">
            <a:off x="1357337" y="4267200"/>
            <a:ext cx="5867400" cy="763587"/>
          </a:xfrm>
        </p:spPr>
        <p:txBody>
          <a:bodyPr/>
          <a:lstStyle/>
          <a:p>
            <a:pPr marL="0" indent="0">
              <a:buNone/>
            </a:pPr>
            <a:r>
              <a:rPr lang="en-US" sz="4800" b="1" i="1" dirty="0">
                <a:solidFill>
                  <a:schemeClr val="bg1"/>
                </a:solidFill>
                <a:effectLst>
                  <a:glow rad="101600">
                    <a:srgbClr val="381103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More White Bread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628757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6DAC"/>
                </a:solidFill>
                <a:hlinkClick r:id="rId4" tooltip="Go to cheeseslave's photostream"/>
              </a:rPr>
              <a:t>Photo by </a:t>
            </a:r>
            <a:r>
              <a:rPr lang="en-US" sz="1600" dirty="0" err="1">
                <a:solidFill>
                  <a:srgbClr val="006DAC"/>
                </a:solidFill>
                <a:hlinkClick r:id="rId4" tooltip="Go to cheeseslave's photostream"/>
              </a:rPr>
              <a:t>cheeseslave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31410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71" y="0"/>
            <a:ext cx="45919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52070" y="0"/>
            <a:ext cx="3982330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505200"/>
            <a:ext cx="7162800" cy="1143000"/>
          </a:xfrm>
        </p:spPr>
        <p:txBody>
          <a:bodyPr/>
          <a:lstStyle/>
          <a:p>
            <a:r>
              <a:rPr lang="en-US" sz="5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DECHRISTIANIZATION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240736" y="6400800"/>
            <a:ext cx="16072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3" tooltip="Go to Joel Snape's photostream"/>
              </a:rPr>
              <a:t>Joel Snape</a:t>
            </a:r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30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File:Fête de l'Etre suprême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4000" cy="2057400"/>
          </a:xfrm>
        </p:spPr>
        <p:txBody>
          <a:bodyPr/>
          <a:lstStyle/>
          <a:p>
            <a:r>
              <a:rPr lang="en-US" sz="7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Festival </a:t>
            </a:r>
            <a:r>
              <a:rPr lang="en-US" sz="6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  <a:br>
              <a:rPr lang="en-US" sz="6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Supreme Being</a:t>
            </a:r>
          </a:p>
        </p:txBody>
      </p:sp>
    </p:spTree>
    <p:extLst>
      <p:ext uri="{BB962C8B-B14F-4D97-AF65-F5344CB8AC3E}">
        <p14:creationId xmlns:p14="http://schemas.microsoft.com/office/powerpoint/2010/main" val="4115539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71" y="0"/>
            <a:ext cx="45919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52070" y="0"/>
            <a:ext cx="3982330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505200"/>
            <a:ext cx="7162800" cy="1143000"/>
          </a:xfrm>
        </p:spPr>
        <p:txBody>
          <a:bodyPr/>
          <a:lstStyle/>
          <a:p>
            <a:r>
              <a:rPr lang="en-US" sz="5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DECHRISTIANIZATION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240736" y="6400800"/>
            <a:ext cx="16072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Photo by </a:t>
            </a:r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  <a:hlinkClick r:id="rId3" tooltip="Go to Joel Snape's photostream"/>
              </a:rPr>
              <a:t>Joel Snape</a:t>
            </a:r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434" y="3011269"/>
            <a:ext cx="470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Legacy of</a:t>
            </a:r>
          </a:p>
        </p:txBody>
      </p:sp>
    </p:spTree>
    <p:extLst>
      <p:ext uri="{BB962C8B-B14F-4D97-AF65-F5344CB8AC3E}">
        <p14:creationId xmlns:p14="http://schemas.microsoft.com/office/powerpoint/2010/main" val="2600133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2/21/Execution_robespierre%2C_saint_just...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0" t="5897" r="15103" b="39120"/>
          <a:stretch/>
        </p:blipFill>
        <p:spPr bwMode="auto">
          <a:xfrm>
            <a:off x="7" y="-34119"/>
            <a:ext cx="9144001" cy="689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1143000"/>
          </a:xfrm>
        </p:spPr>
        <p:txBody>
          <a:bodyPr/>
          <a:lstStyle/>
          <a:p>
            <a:r>
              <a:rPr lang="en-US" sz="8800" b="0" dirty="0">
                <a:solidFill>
                  <a:schemeClr val="bg1">
                    <a:lumMod val="50000"/>
                  </a:schemeClr>
                </a:solidFill>
              </a:rPr>
              <a:t>THE CRAZY PART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447800" y="1600200"/>
            <a:ext cx="3733800" cy="1066800"/>
          </a:xfrm>
        </p:spPr>
        <p:txBody>
          <a:bodyPr anchor="t"/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BlackJack" panose="02000504030000020004" pitchFamily="2" charset="0"/>
              </a:rPr>
              <a:t>1793-1794</a:t>
            </a:r>
          </a:p>
        </p:txBody>
      </p:sp>
    </p:spTree>
    <p:extLst>
      <p:ext uri="{BB962C8B-B14F-4D97-AF65-F5344CB8AC3E}">
        <p14:creationId xmlns:p14="http://schemas.microsoft.com/office/powerpoint/2010/main" val="324784389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4/4a/Europe_belief_in_god_2010.png/839px-Europe_belief_in_god_20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3" y="0"/>
            <a:ext cx="7486267" cy="685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371601"/>
            <a:ext cx="2819400" cy="2054771"/>
          </a:xfrm>
          <a:gradFill>
            <a:gsLst>
              <a:gs pos="0">
                <a:srgbClr val="DFABD9"/>
              </a:gs>
              <a:gs pos="35000">
                <a:srgbClr val="F0BCE9"/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t"/>
          <a:lstStyle/>
          <a:p>
            <a:pPr marL="111125" indent="0" algn="ctr">
              <a:buNone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/>
              </a:rPr>
              <a:t>Percentage of Europeans </a:t>
            </a:r>
            <a:br>
              <a:rPr lang="en-US" b="1" dirty="0">
                <a:solidFill>
                  <a:schemeClr val="bg1">
                    <a:lumMod val="50000"/>
                  </a:schemeClr>
                </a:solidFill>
                <a:effectLst/>
              </a:rPr>
            </a:b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/>
              </a:rPr>
              <a:t>who believe </a:t>
            </a:r>
            <a:br>
              <a:rPr lang="en-US" b="1" dirty="0">
                <a:solidFill>
                  <a:schemeClr val="bg1">
                    <a:lumMod val="50000"/>
                  </a:schemeClr>
                </a:solidFill>
                <a:effectLst/>
              </a:rPr>
            </a:br>
            <a:r>
              <a:rPr lang="en-US" b="1" dirty="0">
                <a:solidFill>
                  <a:schemeClr val="bg1">
                    <a:lumMod val="50000"/>
                  </a:schemeClr>
                </a:solidFill>
                <a:effectLst/>
              </a:rPr>
              <a:t>in God</a:t>
            </a:r>
          </a:p>
        </p:txBody>
      </p:sp>
      <p:sp>
        <p:nvSpPr>
          <p:cNvPr id="4" name="Rectangle 3"/>
          <p:cNvSpPr/>
          <p:nvPr/>
        </p:nvSpPr>
        <p:spPr>
          <a:xfrm>
            <a:off x="7696200" y="60198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Map Credit: </a:t>
            </a:r>
            <a:br>
              <a:rPr lang="en-US" dirty="0"/>
            </a:br>
            <a:r>
              <a:rPr lang="en-US" dirty="0">
                <a:hlinkClick r:id="rId4" tooltip="User:U5K0"/>
              </a:rPr>
              <a:t>U5K0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3764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b/b2/Europe_No_Belief_enhanced_2010.png/839px-Europe_No_Belief_enhanced_20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3" y="2406"/>
            <a:ext cx="7483639" cy="685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96200" y="60198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Map Credit: </a:t>
            </a:r>
            <a:br>
              <a:rPr lang="en-US" dirty="0"/>
            </a:br>
            <a:r>
              <a:rPr lang="en-US" dirty="0">
                <a:hlinkClick r:id="rId4" tooltip="User:U5K0"/>
              </a:rPr>
              <a:t>U5K0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106510" y="1371601"/>
            <a:ext cx="2819400" cy="2971800"/>
          </a:xfrm>
          <a:prstGeom prst="rect">
            <a:avLst/>
          </a:prstGeom>
          <a:gradFill rotWithShape="1">
            <a:gsLst>
              <a:gs pos="0">
                <a:srgbClr val="DFABD9"/>
              </a:gs>
              <a:gs pos="35000">
                <a:srgbClr val="F0BCE9"/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indent="0" algn="ctr">
              <a:buFont typeface="Arial" pitchFamily="34" charset="0"/>
              <a:buNone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Percentage of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</a:rPr>
              <a:t>Europeans  who 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DO NOT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believe in any spirit, God, or life force</a:t>
            </a:r>
          </a:p>
        </p:txBody>
      </p:sp>
    </p:spTree>
    <p:extLst>
      <p:ext uri="{BB962C8B-B14F-4D97-AF65-F5344CB8AC3E}">
        <p14:creationId xmlns:p14="http://schemas.microsoft.com/office/powerpoint/2010/main" val="58451324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thumb/2/21/Jacques-Louis_David_-_Marat_assassinated_-_Google_Art_Project.jpg/795px-Jacques-Louis_David_-_Marat_assassinated_-_Google_Art_Projec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2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" t="17728" r="2271" b="-327"/>
          <a:stretch/>
        </p:blipFill>
        <p:spPr bwMode="auto">
          <a:xfrm>
            <a:off x="5443" y="0"/>
            <a:ext cx="6319157" cy="688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6400" y="0"/>
            <a:ext cx="838200" cy="6934200"/>
          </a:xfrm>
          <a:prstGeom prst="rect">
            <a:avLst/>
          </a:prstGeom>
          <a:gradFill flip="none" rotWithShape="1">
            <a:gsLst>
              <a:gs pos="0">
                <a:srgbClr val="1B1B1B"/>
              </a:gs>
              <a:gs pos="100000">
                <a:srgbClr val="1B1B1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914400"/>
            <a:ext cx="7429500" cy="1143000"/>
          </a:xfrm>
        </p:spPr>
        <p:txBody>
          <a:bodyPr/>
          <a:lstStyle/>
          <a:p>
            <a:r>
              <a:rPr lang="en-US" sz="7200" dirty="0">
                <a:solidFill>
                  <a:srgbClr val="E1D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</a:t>
            </a:r>
            <a:r>
              <a:rPr lang="en-US" sz="7200" dirty="0">
                <a:solidFill>
                  <a:srgbClr val="E1D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7200" dirty="0">
                <a:solidFill>
                  <a:srgbClr val="E1D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Marat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00" y="2971800"/>
            <a:ext cx="2971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Revolutionary 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876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21818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021" y="990600"/>
            <a:ext cx="9144000" cy="1143000"/>
          </a:xfrm>
        </p:spPr>
        <p:txBody>
          <a:bodyPr/>
          <a:lstStyle/>
          <a:p>
            <a:r>
              <a:rPr lang="en-US" sz="138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DECIMAL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4648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380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77086635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French Decimal Clock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524000"/>
            <a:ext cx="3178398" cy="140575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revolutionary way to keep time!</a:t>
            </a:r>
          </a:p>
        </p:txBody>
      </p:sp>
      <p:pic>
        <p:nvPicPr>
          <p:cNvPr id="7" name="Picture 2" descr="http://upload.wikimedia.org/wikipedia/commons/8/88/Horloge-republicaine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4820984" cy="4800600"/>
          </a:xfrm>
          <a:prstGeom prst="rect">
            <a:avLst/>
          </a:prstGeom>
          <a:noFill/>
        </p:spPr>
      </p:pic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5508402" y="3657600"/>
            <a:ext cx="3178398" cy="2438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Hours</a:t>
            </a:r>
          </a:p>
          <a:p>
            <a:pPr marL="0" indent="0" algn="ctr">
              <a:buNone/>
            </a:pPr>
            <a:r>
              <a:rPr lang="en-US" sz="36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Minutes</a:t>
            </a:r>
          </a:p>
          <a:p>
            <a:pPr marL="0" indent="0" algn="ctr">
              <a:buNone/>
            </a:pPr>
            <a:r>
              <a:rPr lang="en-US" sz="36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Seconds</a:t>
            </a:r>
          </a:p>
        </p:txBody>
      </p:sp>
    </p:spTree>
    <p:extLst>
      <p:ext uri="{BB962C8B-B14F-4D97-AF65-F5344CB8AC3E}">
        <p14:creationId xmlns:p14="http://schemas.microsoft.com/office/powerpoint/2010/main" val="420046160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French Decimal Clock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971800"/>
            <a:ext cx="3178398" cy="2057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 </a:t>
            </a:r>
            <a:r>
              <a:rPr lang="en-US" sz="44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SECOND?</a:t>
            </a:r>
          </a:p>
        </p:txBody>
      </p:sp>
      <p:pic>
        <p:nvPicPr>
          <p:cNvPr id="7" name="Picture 2" descr="http://upload.wikimedia.org/wikipedia/commons/8/88/Horloge-republicaine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4820984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82898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0/08/Musee-historique-lausanne-img_01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" b="34165"/>
          <a:stretch/>
        </p:blipFill>
        <p:spPr bwMode="auto">
          <a:xfrm>
            <a:off x="-9744" y="1"/>
            <a:ext cx="915374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6717" y="6182380"/>
            <a:ext cx="833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Work by </a:t>
            </a:r>
            <a:b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hlinkClick r:id="rId3" tooltip="User:Rama"/>
              </a:rPr>
              <a:t>Rama</a:t>
            </a:r>
            <a:endParaRPr lang="en-US" sz="1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086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5200" b="1" dirty="0"/>
              <a:t>The French Republican Calendar</a:t>
            </a:r>
          </a:p>
        </p:txBody>
      </p:sp>
      <p:sp>
        <p:nvSpPr>
          <p:cNvPr id="2" name="Rectangle 1"/>
          <p:cNvSpPr/>
          <p:nvPr/>
        </p:nvSpPr>
        <p:spPr>
          <a:xfrm>
            <a:off x="6400800" y="1091625"/>
            <a:ext cx="2191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1793-1805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800" y="2057400"/>
            <a:ext cx="4038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GOALS:</a:t>
            </a:r>
          </a:p>
          <a:p>
            <a:endParaRPr lang="en-US" dirty="0"/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Eliminate the influence of the Old Regime </a:t>
            </a:r>
            <a:r>
              <a:rPr lang="en-US" sz="3200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(Monarchy &amp; Church)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Productivity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ten day work week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85800" y="1295400"/>
            <a:ext cx="2743200" cy="5329251"/>
            <a:chOff x="304800" y="2590800"/>
            <a:chExt cx="2743200" cy="5329251"/>
          </a:xfrm>
        </p:grpSpPr>
        <p:pic>
          <p:nvPicPr>
            <p:cNvPr id="11" name="Picture 4" descr="http://upload.wikimedia.org/wikipedia/commons/e/ec/Germinal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590800"/>
              <a:ext cx="2743200" cy="4461468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  <a:softEdge rad="3175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381000" y="7089054"/>
              <a:ext cx="2590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Germinal</a:t>
              </a:r>
              <a:br>
                <a:rPr lang="en-US" b="1" dirty="0"/>
              </a:br>
              <a:r>
                <a:rPr lang="en-US" sz="16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Mid-March to Mid-April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198048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5200" b="1" dirty="0"/>
              <a:t>The French Republican Calendar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85800" y="1295400"/>
            <a:ext cx="2743200" cy="5329251"/>
            <a:chOff x="304800" y="2590800"/>
            <a:chExt cx="2743200" cy="5329251"/>
          </a:xfrm>
        </p:grpSpPr>
        <p:pic>
          <p:nvPicPr>
            <p:cNvPr id="124932" name="Picture 4" descr="http://upload.wikimedia.org/wikipedia/commons/e/ec/Germinal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590800"/>
              <a:ext cx="2743200" cy="4461468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  <a:softEdge rad="3175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81000" y="7089054"/>
              <a:ext cx="2590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Germinal</a:t>
              </a:r>
              <a:br>
                <a:rPr lang="en-US" b="1" dirty="0"/>
              </a:br>
              <a:r>
                <a:rPr lang="en-US" sz="16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Mid-March to Mid-April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400800" y="1091625"/>
            <a:ext cx="2191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1793-1805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5200" y="2438400"/>
            <a:ext cx="56388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months named for </a:t>
            </a:r>
            <a:b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occurrences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05200" y="4267200"/>
            <a:ext cx="563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1792 = </a:t>
            </a:r>
            <a:r>
              <a:rPr lang="en-US" sz="6000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I</a:t>
            </a:r>
            <a:endParaRPr lang="en-US" sz="72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57140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19" y="2006028"/>
            <a:ext cx="3051483" cy="386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5" name="Rectangle 4"/>
          <p:cNvSpPr/>
          <p:nvPr/>
        </p:nvSpPr>
        <p:spPr>
          <a:xfrm>
            <a:off x="5787719" y="5892233"/>
            <a:ext cx="30514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E8DE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door of the Jacobin Club was in the Rue Saint-</a:t>
            </a:r>
            <a:r>
              <a:rPr lang="en-US" sz="1600" b="1" dirty="0" err="1">
                <a:solidFill>
                  <a:srgbClr val="E8DE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Honoré</a:t>
            </a:r>
            <a:r>
              <a:rPr lang="en-US" sz="1600" b="1" dirty="0">
                <a:solidFill>
                  <a:srgbClr val="E8DE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Paris.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440748" y="4593856"/>
            <a:ext cx="19485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87A1B8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Girondins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E8DE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Radical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4" y="4593856"/>
            <a:ext cx="23650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87A1B8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Montagnards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rgbClr val="E8DE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Radical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028771" y="3482603"/>
            <a:ext cx="1367196" cy="110489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76200">
              <a:schemeClr val="bg2">
                <a:lumMod val="10000"/>
                <a:lumOff val="90000"/>
                <a:alpha val="40000"/>
              </a:schemeClr>
            </a:glow>
          </a:effectLst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721024" y="3482603"/>
            <a:ext cx="1339497" cy="110489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76200">
              <a:schemeClr val="bg2">
                <a:lumMod val="10000"/>
                <a:lumOff val="90000"/>
                <a:alpha val="40000"/>
              </a:schemeClr>
            </a:glo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1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Jacobin Clubs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0195" y="2269351"/>
            <a:ext cx="4877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E8DEBB"/>
                </a:solidFill>
              </a:rPr>
              <a:t>REPUBLICANISM</a:t>
            </a:r>
            <a:br>
              <a:rPr lang="en-US" sz="4000" dirty="0">
                <a:solidFill>
                  <a:srgbClr val="E8DEBB"/>
                </a:solidFill>
              </a:rPr>
            </a:br>
            <a:r>
              <a:rPr lang="en-US" dirty="0">
                <a:solidFill>
                  <a:srgbClr val="87A1B8">
                    <a:lumMod val="40000"/>
                    <a:lumOff val="60000"/>
                  </a:srgbClr>
                </a:solidFill>
              </a:rPr>
              <a:t>(OPPOSITION TO THE MONARCHY)</a:t>
            </a:r>
          </a:p>
        </p:txBody>
      </p:sp>
    </p:spTree>
    <p:extLst>
      <p:ext uri="{BB962C8B-B14F-4D97-AF65-F5344CB8AC3E}">
        <p14:creationId xmlns:p14="http://schemas.microsoft.com/office/powerpoint/2010/main" val="67037934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5200" b="1" dirty="0"/>
              <a:t>The French Republican Calendar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675531"/>
              </p:ext>
            </p:extLst>
          </p:nvPr>
        </p:nvGraphicFramePr>
        <p:xfrm>
          <a:off x="4648200" y="1981200"/>
          <a:ext cx="3200400" cy="452668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322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MONTH</a:t>
                      </a:r>
                    </a:p>
                  </a:txBody>
                  <a:tcPr marL="76740" marR="76740" marT="38370" marB="38370" anchor="ctr"/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6740" marR="76740" marT="38370" marB="383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6740" marR="76740" marT="38370" marB="383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740" marR="76740" marT="38370" marB="383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322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Primidi</a:t>
                      </a:r>
                      <a:endParaRPr lang="en-US" sz="1800" b="1" dirty="0"/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11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21</a:t>
                      </a:r>
                    </a:p>
                  </a:txBody>
                  <a:tcPr marL="76740" marR="76740" marT="38370" marB="3837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322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Duodi</a:t>
                      </a:r>
                      <a:endParaRPr lang="en-US" sz="1800" b="1" dirty="0"/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12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22</a:t>
                      </a:r>
                    </a:p>
                  </a:txBody>
                  <a:tcPr marL="76740" marR="76740" marT="38370" marB="3837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322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Tridi</a:t>
                      </a:r>
                      <a:endParaRPr lang="en-US" sz="1800" b="1" dirty="0"/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3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13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23</a:t>
                      </a:r>
                    </a:p>
                  </a:txBody>
                  <a:tcPr marL="76740" marR="76740" marT="38370" marB="3837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322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Quartidi</a:t>
                      </a:r>
                      <a:endParaRPr lang="en-US" sz="1800" b="1" dirty="0"/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4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14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24</a:t>
                      </a:r>
                    </a:p>
                  </a:txBody>
                  <a:tcPr marL="76740" marR="76740" marT="38370" marB="3837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322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Quintidi</a:t>
                      </a:r>
                      <a:endParaRPr lang="en-US" sz="1800" b="1" dirty="0"/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5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15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25</a:t>
                      </a:r>
                    </a:p>
                  </a:txBody>
                  <a:tcPr marL="76740" marR="76740" marT="38370" marB="3837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322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Sextidi</a:t>
                      </a:r>
                      <a:endParaRPr lang="en-US" sz="1800" b="1" dirty="0"/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6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16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26</a:t>
                      </a:r>
                    </a:p>
                  </a:txBody>
                  <a:tcPr marL="76740" marR="76740" marT="38370" marB="3837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322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Septidi</a:t>
                      </a:r>
                      <a:endParaRPr lang="en-US" sz="1800" b="1" dirty="0"/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7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17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27</a:t>
                      </a:r>
                    </a:p>
                  </a:txBody>
                  <a:tcPr marL="76740" marR="76740" marT="38370" marB="3837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322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Octidi</a:t>
                      </a:r>
                      <a:endParaRPr lang="en-US" sz="1800" b="1" dirty="0"/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8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18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28</a:t>
                      </a:r>
                    </a:p>
                  </a:txBody>
                  <a:tcPr marL="76740" marR="76740" marT="38370" marB="3837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322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Nonidi</a:t>
                      </a:r>
                      <a:endParaRPr lang="en-US" sz="1800" b="1" dirty="0"/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9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19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29</a:t>
                      </a:r>
                    </a:p>
                  </a:txBody>
                  <a:tcPr marL="76740" marR="76740" marT="38370" marB="3837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322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Décadi</a:t>
                      </a:r>
                      <a:endParaRPr lang="en-US" sz="1800" b="1" dirty="0"/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10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20</a:t>
                      </a:r>
                    </a:p>
                  </a:txBody>
                  <a:tcPr marL="76740" marR="76740" marT="38370" marB="3837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30</a:t>
                      </a:r>
                    </a:p>
                  </a:txBody>
                  <a:tcPr marL="76740" marR="76740" marT="38370" marB="3837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400800" y="1091625"/>
            <a:ext cx="2191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1793-1805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5800" y="1295400"/>
            <a:ext cx="2743200" cy="5329251"/>
            <a:chOff x="304800" y="2590800"/>
            <a:chExt cx="2743200" cy="5329251"/>
          </a:xfrm>
        </p:grpSpPr>
        <p:pic>
          <p:nvPicPr>
            <p:cNvPr id="10" name="Picture 4" descr="http://upload.wikimedia.org/wikipedia/commons/e/ec/Germinal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590800"/>
              <a:ext cx="2743200" cy="4461468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  <a:softEdge rad="31750"/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381000" y="7089054"/>
              <a:ext cx="2590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Germinal</a:t>
              </a:r>
              <a:br>
                <a:rPr lang="en-US" b="1" dirty="0"/>
              </a:br>
              <a:r>
                <a:rPr lang="en-US" sz="16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Mid-March to Mid-April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74868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162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Metric System</a:t>
            </a:r>
            <a:endParaRPr lang="en-US" sz="7200" b="1" dirty="0"/>
          </a:p>
        </p:txBody>
      </p:sp>
      <p:pic>
        <p:nvPicPr>
          <p:cNvPr id="124930" name="Picture 2" descr="http://upload.wikimedia.org/wikipedia/commons/8/88/Horloge-republicaine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82" y="2059977"/>
            <a:ext cx="3594018" cy="3578823"/>
          </a:xfrm>
          <a:prstGeom prst="rect">
            <a:avLst/>
          </a:prstGeom>
          <a:noFill/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08970"/>
              </p:ext>
            </p:extLst>
          </p:nvPr>
        </p:nvGraphicFramePr>
        <p:xfrm>
          <a:off x="368382" y="1676400"/>
          <a:ext cx="4495800" cy="447548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6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Meter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1" i="0"/>
                        <a:t>Unit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i="0" dirty="0"/>
                        <a:t>Relation to base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kilo</a:t>
                      </a:r>
                      <a:r>
                        <a:rPr lang="en-US" dirty="0"/>
                        <a:t>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3</a:t>
                      </a:r>
                      <a:r>
                        <a:rPr lang="en-US" dirty="0"/>
                        <a:t> meters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hecto</a:t>
                      </a:r>
                      <a:r>
                        <a:rPr lang="en-US" dirty="0"/>
                        <a:t>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meters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deca</a:t>
                      </a:r>
                      <a:r>
                        <a:rPr lang="en-US" dirty="0"/>
                        <a:t>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1</a:t>
                      </a:r>
                      <a:r>
                        <a:rPr lang="en-US" dirty="0"/>
                        <a:t> meters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METER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deci</a:t>
                      </a:r>
                      <a:r>
                        <a:rPr lang="en-US" dirty="0"/>
                        <a:t>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−1</a:t>
                      </a:r>
                      <a:r>
                        <a:rPr lang="en-US" dirty="0"/>
                        <a:t> meters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centi</a:t>
                      </a:r>
                      <a:r>
                        <a:rPr lang="en-US" dirty="0"/>
                        <a:t>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−2</a:t>
                      </a:r>
                      <a:r>
                        <a:rPr lang="en-US" dirty="0"/>
                        <a:t> meters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milli</a:t>
                      </a:r>
                      <a:r>
                        <a:rPr lang="en-US" dirty="0"/>
                        <a:t>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−3</a:t>
                      </a:r>
                      <a:r>
                        <a:rPr lang="en-US" dirty="0"/>
                        <a:t> meters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7279042" y="219670"/>
            <a:ext cx="14077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1795</a:t>
            </a:r>
            <a:endParaRPr lang="en-US" sz="54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17924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Metric System Today</a:t>
            </a:r>
          </a:p>
        </p:txBody>
      </p:sp>
      <p:pic>
        <p:nvPicPr>
          <p:cNvPr id="5" name="walter - whole world gone crazy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  <a:prstGeom prst="rect">
            <a:avLst/>
          </a:prstGeom>
        </p:spPr>
      </p:pic>
      <p:pic>
        <p:nvPicPr>
          <p:cNvPr id="174082" name="Picture 2" descr="http://upload.wikimedia.org/wikipedia/commons/thumb/5/58/Countries_adopting_Metric_System.svg/800px-Countries_adopting_Metric_System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1404"/>
            <a:ext cx="9144000" cy="5836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065747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7"/>
          <a:stretch/>
        </p:blipFill>
        <p:spPr bwMode="auto">
          <a:xfrm>
            <a:off x="533400" y="-1"/>
            <a:ext cx="861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95800" y="647403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>
                <a:solidFill>
                  <a:srgbClr val="E6E6D5"/>
                </a:solidFill>
              </a:rPr>
              <a:t>Photo Credit: </a:t>
            </a:r>
            <a:r>
              <a:rPr lang="en-US" sz="1400" dirty="0">
                <a:solidFill>
                  <a:srgbClr val="E6E6D5"/>
                </a:solidFill>
                <a:hlinkClick r:id="rId3" tooltip="Go to poppet with a camera's photostream"/>
              </a:rPr>
              <a:t>poppet with a camera</a:t>
            </a:r>
            <a:endParaRPr lang="en-US" sz="1400" dirty="0">
              <a:solidFill>
                <a:srgbClr val="E6E6D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0"/>
            <a:ext cx="60198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10000"/>
                </a:schemeClr>
              </a:gs>
              <a:gs pos="100000">
                <a:schemeClr val="accent1">
                  <a:lumMod val="1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D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229600" cy="1143000"/>
          </a:xfrm>
        </p:spPr>
        <p:txBody>
          <a:bodyPr/>
          <a:lstStyle/>
          <a:p>
            <a:pPr algn="l"/>
            <a:r>
              <a:rPr lang="en-US" sz="13800" dirty="0">
                <a:solidFill>
                  <a:schemeClr val="bg2"/>
                </a:solidFill>
                <a:effectLst>
                  <a:glow rad="101600">
                    <a:schemeClr val="tx2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19400"/>
            <a:ext cx="4419600" cy="2362207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2"/>
                </a:soli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getting rid of its enemies, the Mountain turned on itself.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7800" y="685800"/>
            <a:ext cx="16693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Political</a:t>
            </a:r>
            <a:endParaRPr lang="en-US" sz="3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3087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Purge of the Mountain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71" y="1905000"/>
            <a:ext cx="3014662" cy="381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-68878" y="5275597"/>
            <a:ext cx="3048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/>
              <a:t>Hébertists</a:t>
            </a:r>
            <a:endParaRPr lang="en-US" sz="2800" dirty="0"/>
          </a:p>
          <a:p>
            <a:pPr algn="ctr">
              <a:defRPr/>
            </a:pPr>
            <a:r>
              <a:rPr lang="en-US" sz="1000" b="1" dirty="0"/>
              <a:t> </a:t>
            </a:r>
          </a:p>
          <a:p>
            <a:pPr algn="ctr">
              <a:defRPr/>
            </a:pPr>
            <a:r>
              <a:rPr lang="en-US" sz="2400" i="1" dirty="0"/>
              <a:t>(Too Radical)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1000" y="1214743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March / April 1794</a:t>
            </a:r>
          </a:p>
        </p:txBody>
      </p:sp>
      <p:pic>
        <p:nvPicPr>
          <p:cNvPr id="3074" name="Picture 2" descr="Georges Dant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42" y="2381250"/>
            <a:ext cx="2294472" cy="286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2/26/AduC_046_H%C3%A9bert_%28J.R.%2C_1755-1794%29.JPG/800px-AduC_046_H%C3%A9bert_%28J.R.%2C_1755-1794%29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4" y="2381250"/>
            <a:ext cx="2148245" cy="286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30378" y="5275597"/>
            <a:ext cx="3048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/>
              <a:t>Dantonistes</a:t>
            </a:r>
            <a:endParaRPr lang="en-US" sz="2800" dirty="0"/>
          </a:p>
          <a:p>
            <a:pPr algn="ctr">
              <a:defRPr/>
            </a:pPr>
            <a:r>
              <a:rPr lang="en-US" sz="1000" b="1" dirty="0"/>
              <a:t> </a:t>
            </a:r>
          </a:p>
          <a:p>
            <a:pPr algn="ctr">
              <a:defRPr/>
            </a:pPr>
            <a:r>
              <a:rPr lang="en-US" sz="2400" i="1" dirty="0"/>
              <a:t>(Not Radical Enough)</a:t>
            </a:r>
          </a:p>
        </p:txBody>
      </p:sp>
      <p:sp>
        <p:nvSpPr>
          <p:cNvPr id="2" name="Rectangle 1"/>
          <p:cNvSpPr/>
          <p:nvPr/>
        </p:nvSpPr>
        <p:spPr>
          <a:xfrm>
            <a:off x="3064671" y="5722722"/>
            <a:ext cx="3014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Robespierre</a:t>
            </a:r>
          </a:p>
        </p:txBody>
      </p:sp>
    </p:spTree>
    <p:extLst>
      <p:ext uri="{BB962C8B-B14F-4D97-AF65-F5344CB8AC3E}">
        <p14:creationId xmlns:p14="http://schemas.microsoft.com/office/powerpoint/2010/main" val="268514663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81000"/>
            <a:ext cx="9144000" cy="1619250"/>
          </a:xfrm>
        </p:spPr>
        <p:txBody>
          <a:bodyPr/>
          <a:lstStyle/>
          <a:p>
            <a:pPr eaLnBrk="1" hangingPunct="1">
              <a:defRPr/>
            </a:pPr>
            <a:r>
              <a:rPr lang="en-US" sz="11500" b="1" dirty="0">
                <a:solidFill>
                  <a:srgbClr val="D4B0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HOT</a:t>
            </a:r>
          </a:p>
        </p:txBody>
      </p:sp>
      <p:sp>
        <p:nvSpPr>
          <p:cNvPr id="6" name="Rectangle 5"/>
          <p:cNvSpPr/>
          <p:nvPr/>
        </p:nvSpPr>
        <p:spPr>
          <a:xfrm>
            <a:off x="-68878" y="5275597"/>
            <a:ext cx="3048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/>
              <a:t>Hébertists</a:t>
            </a:r>
            <a:endParaRPr lang="en-US" sz="2800" dirty="0"/>
          </a:p>
          <a:p>
            <a:pPr algn="ctr">
              <a:defRPr/>
            </a:pPr>
            <a:r>
              <a:rPr lang="en-US" sz="1000" b="1" dirty="0"/>
              <a:t> </a:t>
            </a:r>
          </a:p>
          <a:p>
            <a:pPr algn="ctr">
              <a:defRPr/>
            </a:pPr>
            <a:r>
              <a:rPr lang="en-US" sz="2400" i="1" dirty="0"/>
              <a:t>(Too Radical)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2362200"/>
            <a:ext cx="5029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Jacques Hébert and the members of his radical faction were guillotined in March, 1794.</a:t>
            </a:r>
          </a:p>
          <a:p>
            <a:endParaRPr lang="en-US" sz="2800" dirty="0"/>
          </a:p>
          <a:p>
            <a:r>
              <a:rPr lang="en-US" sz="3200" dirty="0"/>
              <a:t>Too radical for Robespierre!</a:t>
            </a:r>
          </a:p>
        </p:txBody>
      </p:sp>
      <p:pic>
        <p:nvPicPr>
          <p:cNvPr id="3076" name="Picture 4" descr="https://upload.wikimedia.org/wikipedia/commons/thumb/2/26/AduC_046_H%C3%A9bert_%28J.R.%2C_1755-1794%29.JPG/800px-AduC_046_H%C3%A9bert_%28J.R.%2C_1755-1794%29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4" y="2381250"/>
            <a:ext cx="2148245" cy="286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68336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81000"/>
            <a:ext cx="9144000" cy="1619250"/>
          </a:xfrm>
        </p:spPr>
        <p:txBody>
          <a:bodyPr/>
          <a:lstStyle/>
          <a:p>
            <a:pPr eaLnBrk="1" hangingPunct="1">
              <a:defRPr/>
            </a:pPr>
            <a:r>
              <a:rPr lang="en-US" sz="115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COLD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2743200"/>
            <a:ext cx="52683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Georges Danton and his followers were guillotined in April, 1794 for advocating an end to the Terror. </a:t>
            </a:r>
          </a:p>
        </p:txBody>
      </p:sp>
      <p:pic>
        <p:nvPicPr>
          <p:cNvPr id="8" name="Picture 2" descr="Georges Dant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42" y="2381250"/>
            <a:ext cx="2294472" cy="286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30378" y="5275597"/>
            <a:ext cx="3048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/>
              <a:t>Dantonistes</a:t>
            </a:r>
            <a:endParaRPr lang="en-US" sz="2800" dirty="0"/>
          </a:p>
          <a:p>
            <a:pPr algn="ctr">
              <a:defRPr/>
            </a:pPr>
            <a:r>
              <a:rPr lang="en-US" sz="1000" b="1" dirty="0"/>
              <a:t> </a:t>
            </a:r>
          </a:p>
          <a:p>
            <a:pPr algn="ctr">
              <a:defRPr/>
            </a:pPr>
            <a:r>
              <a:rPr lang="en-US" sz="2400" i="1" dirty="0"/>
              <a:t>(Not Radical Enough)</a:t>
            </a:r>
          </a:p>
        </p:txBody>
      </p:sp>
    </p:spTree>
    <p:extLst>
      <p:ext uri="{BB962C8B-B14F-4D97-AF65-F5344CB8AC3E}">
        <p14:creationId xmlns:p14="http://schemas.microsoft.com/office/powerpoint/2010/main" val="1644612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8EEDF"/>
            </a:gs>
            <a:gs pos="66000">
              <a:srgbClr val="E4D6C5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8/81/J-b_carrier_litho_belli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1000"/>
            <a:ext cx="4700016" cy="6184232"/>
          </a:xfrm>
          <a:prstGeom prst="rect">
            <a:avLst/>
          </a:prstGeom>
          <a:noFill/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4267200" cy="5181600"/>
          </a:xfrm>
        </p:spPr>
        <p:txBody>
          <a:bodyPr/>
          <a:lstStyle/>
          <a:p>
            <a:pPr marL="171450" indent="-171450">
              <a:buNone/>
            </a:pPr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“The monsters! They want to break down the scaffolds - but, citizens, never forget, those who want no guillotines are those who should feel that they are worthy of the guillotine!”</a:t>
            </a:r>
          </a:p>
          <a:p>
            <a:pPr marL="171450" indent="-171450">
              <a:buNone/>
            </a:pPr>
            <a:endParaRPr lang="en-US" sz="1050" dirty="0">
              <a:solidFill>
                <a:schemeClr val="accent3">
                  <a:lumMod val="10000"/>
                </a:schemeClr>
              </a:solidFill>
            </a:endParaRPr>
          </a:p>
          <a:p>
            <a:pPr marL="171450" indent="-171450">
              <a:buNone/>
            </a:pPr>
            <a:r>
              <a:rPr lang="en-US" dirty="0">
                <a:solidFill>
                  <a:schemeClr val="accent3">
                    <a:lumMod val="10000"/>
                  </a:schemeClr>
                </a:solidFill>
              </a:rPr>
              <a:t>    </a:t>
            </a:r>
            <a:r>
              <a:rPr lang="en-US" sz="2800" dirty="0">
                <a:solidFill>
                  <a:schemeClr val="accent3">
                    <a:lumMod val="10000"/>
                  </a:schemeClr>
                </a:solidFill>
              </a:rPr>
              <a:t>-- Jean-Baptiste Carrier</a:t>
            </a:r>
            <a:endParaRPr lang="en-US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645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0000"/>
              </a:schemeClr>
            </a:gs>
            <a:gs pos="100000">
              <a:schemeClr val="tx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5/Robespierre_cro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94394" y1="22363" x2="96219" y2="4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3" y="475635"/>
            <a:ext cx="4780546" cy="63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990600"/>
            <a:ext cx="5410200" cy="2971800"/>
          </a:xfrm>
        </p:spPr>
        <p:txBody>
          <a:bodyPr/>
          <a:lstStyle/>
          <a:p>
            <a:r>
              <a:rPr lang="en-US" sz="7200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Will Be </a:t>
            </a:r>
            <a:r>
              <a:rPr lang="en-US" sz="11500" dirty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NEXT?</a:t>
            </a:r>
          </a:p>
        </p:txBody>
      </p:sp>
    </p:spTree>
    <p:extLst>
      <p:ext uri="{BB962C8B-B14F-4D97-AF65-F5344CB8AC3E}">
        <p14:creationId xmlns:p14="http://schemas.microsoft.com/office/powerpoint/2010/main" val="2578153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2286000"/>
          </a:xfrm>
        </p:spPr>
        <p:txBody>
          <a:bodyPr/>
          <a:lstStyle/>
          <a:p>
            <a:r>
              <a:rPr lang="en-US" sz="18000" dirty="0">
                <a:solidFill>
                  <a:schemeClr val="accent3">
                    <a:lumMod val="10000"/>
                  </a:schemeClr>
                </a:solidFill>
              </a:rPr>
              <a:t>ENOUGH</a:t>
            </a:r>
          </a:p>
        </p:txBody>
      </p:sp>
    </p:spTree>
    <p:extLst>
      <p:ext uri="{BB962C8B-B14F-4D97-AF65-F5344CB8AC3E}">
        <p14:creationId xmlns:p14="http://schemas.microsoft.com/office/powerpoint/2010/main" val="669952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http://gallica.bnf.fr/ark:/12148/btv1b69503876/f1.high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2" t="530" r="352" b="3980"/>
          <a:stretch/>
        </p:blipFill>
        <p:spPr bwMode="auto">
          <a:xfrm>
            <a:off x="1828804" y="0"/>
            <a:ext cx="541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gallica.bnf.fr/ark:/12148/btv1b69503876/f1.highr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45889" r="17253" b="24138"/>
          <a:stretch/>
        </p:blipFill>
        <p:spPr bwMode="auto">
          <a:xfrm>
            <a:off x="2990850" y="3257550"/>
            <a:ext cx="3333750" cy="21526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28804" y="2133600"/>
            <a:ext cx="5410199" cy="89222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5400" dirty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Motto</a:t>
            </a:r>
          </a:p>
        </p:txBody>
      </p:sp>
    </p:spTree>
    <p:extLst>
      <p:ext uri="{BB962C8B-B14F-4D97-AF65-F5344CB8AC3E}">
        <p14:creationId xmlns:p14="http://schemas.microsoft.com/office/powerpoint/2010/main" val="361918128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0000"/>
              </a:schemeClr>
            </a:gs>
            <a:gs pos="100000">
              <a:schemeClr val="tx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5/Robespierre_cro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94394" y1="22363" x2="96219" y2="4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3" y="475635"/>
            <a:ext cx="4780546" cy="63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762000" y="2600021"/>
            <a:ext cx="4267200" cy="21336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6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0"/>
            <a:ext cx="1828800" cy="6858000"/>
          </a:xfrm>
        </p:spPr>
        <p:txBody>
          <a:bodyPr vert="wordArtVert"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THERMIDOR</a:t>
            </a:r>
          </a:p>
        </p:txBody>
      </p:sp>
      <p:pic>
        <p:nvPicPr>
          <p:cNvPr id="2050" name="Picture 2" descr="Thermidor commence le 20 ou 21 juill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8" y="152400"/>
            <a:ext cx="4305452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55675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/>
          <a:lstStyle/>
          <a:p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Thermidorian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Reaction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656546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36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Thermidor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 II</a:t>
            </a:r>
          </a:p>
          <a:p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July 1794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05000"/>
            <a:ext cx="6669087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53200" y="6324600"/>
            <a:ext cx="1899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Icon by Megan Mitchell</a:t>
            </a:r>
          </a:p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Noun Project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487155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5/Robespierre_cro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94394" y1="22363" x2="96219" y2="41797"/>
                        <a14:backgroundMark x1="25163" y1="23633" x2="79661" y2="23633"/>
                        <a14:backgroundMark x1="92047" y1="54883" x2="80052" y2="33691"/>
                        <a14:backgroundMark x1="63364" y1="31348" x2="29465" y2="34375"/>
                        <a14:backgroundMark x1="39896" y1="42676" x2="80052" y2="35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454" y="489490"/>
            <a:ext cx="4780546" cy="63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Manual Input 1"/>
          <p:cNvSpPr/>
          <p:nvPr/>
        </p:nvSpPr>
        <p:spPr>
          <a:xfrm flipV="1">
            <a:off x="5207923" y="1905000"/>
            <a:ext cx="3503051" cy="43434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3"/>
              <a:gd name="connsiteY0" fmla="*/ 5183 h 10000"/>
              <a:gd name="connsiteX1" fmla="*/ 10053 w 10053"/>
              <a:gd name="connsiteY1" fmla="*/ 0 h 10000"/>
              <a:gd name="connsiteX2" fmla="*/ 10053 w 10053"/>
              <a:gd name="connsiteY2" fmla="*/ 10000 h 10000"/>
              <a:gd name="connsiteX3" fmla="*/ 53 w 10053"/>
              <a:gd name="connsiteY3" fmla="*/ 10000 h 10000"/>
              <a:gd name="connsiteX4" fmla="*/ 0 w 10053"/>
              <a:gd name="connsiteY4" fmla="*/ 518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3" h="10000">
                <a:moveTo>
                  <a:pt x="0" y="5183"/>
                </a:moveTo>
                <a:lnTo>
                  <a:pt x="10053" y="0"/>
                </a:lnTo>
                <a:lnTo>
                  <a:pt x="10053" y="10000"/>
                </a:lnTo>
                <a:lnTo>
                  <a:pt x="53" y="10000"/>
                </a:lnTo>
                <a:cubicBezTo>
                  <a:pt x="35" y="8394"/>
                  <a:pt x="18" y="6789"/>
                  <a:pt x="0" y="5183"/>
                </a:cubicBezTo>
                <a:close/>
              </a:path>
            </a:pathLst>
          </a:custGeom>
          <a:gradFill flip="none" rotWithShape="1">
            <a:gsLst>
              <a:gs pos="0">
                <a:srgbClr val="9A9AA5">
                  <a:tint val="50000"/>
                  <a:satMod val="300000"/>
                  <a:lumMod val="75000"/>
                </a:srgbClr>
              </a:gs>
              <a:gs pos="63000">
                <a:srgbClr val="9A9AA5">
                  <a:tint val="37000"/>
                  <a:satMod val="300000"/>
                </a:srgbClr>
              </a:gs>
              <a:gs pos="100000">
                <a:srgbClr val="9A9AA5">
                  <a:tint val="15000"/>
                  <a:satMod val="350000"/>
                </a:srgbClr>
              </a:gs>
            </a:gsLst>
            <a:lin ang="13500000" scaled="1"/>
            <a:tileRect/>
          </a:gradFill>
          <a:ln w="9525" cap="flat" cmpd="sng" algn="ctr">
            <a:solidFill>
              <a:srgbClr val="9A9AA5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 w="28575">
                <a:solidFill>
                  <a:srgbClr val="E6E6D5">
                    <a:lumMod val="10000"/>
                  </a:srgbClr>
                </a:solidFill>
              </a:ln>
              <a:solidFill>
                <a:srgbClr val="A34233"/>
              </a:solidFill>
              <a:effectLst/>
              <a:uLnTx/>
              <a:uFillTx/>
              <a:latin typeface="IM FELL Double Pica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05000"/>
            <a:ext cx="3352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upload.wikimedia.org/wikipedia/commons/7/75/Robespierre_crop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063" y1="12598" x2="39896" y2="42188"/>
                        <a14:foregroundMark x1="76793" y1="26660" x2="81747" y2="33301"/>
                        <a14:foregroundMark x1="81095" y1="32031" x2="85789" y2="31348"/>
                        <a14:backgroundMark x1="94394" y1="22363" x2="96219" y2="41797"/>
                        <a14:backgroundMark x1="82790" y1="44141" x2="32595" y2="62207"/>
                        <a14:backgroundMark x1="10169" y1="44434" x2="55020" y2="66406"/>
                        <a14:backgroundMark x1="97653" y1="34766" x2="73272" y2="60742"/>
                        <a14:backgroundMark x1="44198" y1="51855" x2="85398" y2="42676"/>
                        <a14:backgroundMark x1="27379" y1="40723" x2="31682" y2="52051"/>
                        <a14:backgroundMark x1="30639" y1="42969" x2="31943" y2="49121"/>
                        <a14:backgroundMark x1="59061" y1="45410" x2="73272" y2="43652"/>
                        <a14:backgroundMark x1="45502" y1="58496" x2="90743" y2="65918"/>
                        <a14:backgroundMark x1="88657" y1="56250" x2="57757" y2="92090"/>
                        <a14:backgroundMark x1="9909" y1="68164" x2="18514" y2="91895"/>
                        <a14:backgroundMark x1="22425" y1="78516" x2="85398" y2="78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47" r="5956" b="46933"/>
          <a:stretch/>
        </p:blipFill>
        <p:spPr bwMode="auto">
          <a:xfrm>
            <a:off x="5044924" y="503345"/>
            <a:ext cx="3829050" cy="338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" y="816114"/>
            <a:ext cx="52079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goes around…</a:t>
            </a:r>
            <a:endParaRPr lang="en-US" sz="4400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1947208"/>
            <a:ext cx="52079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CUTS YOUR HEAD OFF</a:t>
            </a:r>
          </a:p>
        </p:txBody>
      </p:sp>
    </p:spTree>
    <p:extLst>
      <p:ext uri="{BB962C8B-B14F-4D97-AF65-F5344CB8AC3E}">
        <p14:creationId xmlns:p14="http://schemas.microsoft.com/office/powerpoint/2010/main" val="94745798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11111E-6 0.02824 C -0.01493 0.00579 -0.06736 -0.01597 -0.08542 -0.01597 C -0.20104 -0.01597 -0.32014 0.33171 -0.32014 0.67963 C -0.32014 0.5044 -0.37951 0.33171 -0.43576 0.33171 C -0.49531 0.33171 -0.55156 0.50694 -0.55156 0.67963 C -0.55156 0.59329 -0.58125 0.5044 -0.61094 0.5044 C -0.64062 0.5044 -0.67048 0.59074 -0.67048 0.67963 C -0.67048 0.63519 -0.68524 0.59329 -0.70017 0.59329 C -0.7151 0.59329 -0.72986 0.63773 -0.72986 0.67963 C -0.72986 0.65694 -0.73767 0.63519 -0.74479 0.63519 C -0.74861 0.63519 -0.75955 0.65764 -0.75955 0.67963 C -0.75955 0.66852 -0.76337 0.65694 -0.76719 0.65694 C -0.76719 0.6544 -0.775 0.66782 -0.775 0.67963 C -0.775 0.67361 -0.775 0.66852 -0.77882 0.66852 C -0.77882 0.67107 -0.78264 0.67431 -0.78264 0.67963 C -0.78264 0.67685 -0.78264 0.67361 -0.78264 0.67107 C -0.78663 0.67107 -0.78663 0.67361 -0.78663 0.67685 C -0.79045 0.67685 -0.79045 0.67431 -0.79045 0.67107 C -0.79444 0.67107 -0.79444 0.67361 -0.79444 0.67685 " pathEditMode="relative" rAng="0" ptsTypes="fffffffffffffffffff">
                                      <p:cBhvr>
                                        <p:cTn id="1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22" y="3034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7/75/Robespierre_cro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063" y1="12598" x2="39896" y2="42188"/>
                        <a14:foregroundMark x1="76793" y1="26660" x2="81747" y2="33301"/>
                        <a14:foregroundMark x1="81095" y1="32031" x2="85789" y2="31348"/>
                        <a14:backgroundMark x1="94394" y1="22363" x2="96219" y2="41797"/>
                        <a14:backgroundMark x1="82790" y1="44141" x2="32595" y2="62207"/>
                        <a14:backgroundMark x1="10169" y1="44434" x2="55020" y2="66406"/>
                        <a14:backgroundMark x1="97653" y1="34766" x2="73272" y2="60742"/>
                        <a14:backgroundMark x1="44198" y1="51855" x2="85398" y2="42676"/>
                        <a14:backgroundMark x1="27379" y1="40723" x2="31682" y2="52051"/>
                        <a14:backgroundMark x1="30639" y1="42969" x2="31943" y2="49121"/>
                        <a14:backgroundMark x1="59061" y1="45410" x2="73272" y2="43652"/>
                        <a14:backgroundMark x1="45502" y1="58496" x2="90743" y2="65918"/>
                        <a14:backgroundMark x1="88657" y1="56250" x2="57757" y2="92090"/>
                        <a14:backgroundMark x1="9909" y1="68164" x2="18514" y2="91895"/>
                        <a14:backgroundMark x1="22425" y1="78516" x2="85398" y2="78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47" r="5956" b="46933"/>
          <a:stretch/>
        </p:blipFill>
        <p:spPr bwMode="auto">
          <a:xfrm rot="820906">
            <a:off x="3983474" y="2173547"/>
            <a:ext cx="5423518" cy="47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45103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9050" y="533400"/>
            <a:ext cx="9163050" cy="1706522"/>
          </a:xfrm>
        </p:spPr>
        <p:txBody>
          <a:bodyPr/>
          <a:lstStyle/>
          <a:p>
            <a:r>
              <a:rPr lang="en-US" sz="19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3371433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800" b="1" dirty="0">
                <a:solidFill>
                  <a:srgbClr val="E8DE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/>
                <a:ea typeface="+mj-ea"/>
                <a:cs typeface="+mj-cs"/>
              </a:rPr>
              <a:t>Reign of Terror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251460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solidFill>
                  <a:schemeClr val="bg2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</a:t>
            </a:r>
          </a:p>
        </p:txBody>
      </p:sp>
    </p:spTree>
    <p:extLst>
      <p:ext uri="{BB962C8B-B14F-4D97-AF65-F5344CB8AC3E}">
        <p14:creationId xmlns:p14="http://schemas.microsoft.com/office/powerpoint/2010/main" val="140124981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>
                <a:lumMod val="50000"/>
              </a:schemeClr>
            </a:gs>
            <a:gs pos="100000">
              <a:schemeClr val="bg2">
                <a:lumMod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03238"/>
            <a:ext cx="7239000" cy="185896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UP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218300"/>
              </p:ext>
            </p:extLst>
          </p:nvPr>
        </p:nvGraphicFramePr>
        <p:xfrm>
          <a:off x="1676400" y="2667000"/>
          <a:ext cx="6629400" cy="358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535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>
                              <a:lumMod val="60000"/>
                              <a:lumOff val="40000"/>
                            </a:schemeClr>
                          </a:solidFill>
                        </a:rPr>
                        <a:t>1789-1791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>
                              <a:lumMod val="60000"/>
                              <a:lumOff val="40000"/>
                            </a:schemeClr>
                          </a:solidFill>
                        </a:rPr>
                        <a:t>Liberal Phase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r>
                        <a:rPr lang="en-US" sz="4000" kern="1200" dirty="0">
                          <a:solidFill>
                            <a:schemeClr val="bg1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1792-1794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kern="1200" dirty="0">
                          <a:solidFill>
                            <a:schemeClr val="bg1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Radical Phase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r>
                        <a:rPr lang="en-US" sz="4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1795-1799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Directory Phase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350"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>
                              <a:lumMod val="60000"/>
                              <a:lumOff val="40000"/>
                            </a:schemeClr>
                          </a:solidFill>
                        </a:rPr>
                        <a:t>1799-1815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chemeClr val="bg1">
                              <a:lumMod val="60000"/>
                              <a:lumOff val="40000"/>
                            </a:schemeClr>
                          </a:solidFill>
                        </a:rPr>
                        <a:t>Napoleonic Phase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903500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72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99000">
              <a:schemeClr val="bg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6172200" cy="1143000"/>
          </a:xfrm>
        </p:spPr>
        <p:txBody>
          <a:bodyPr/>
          <a:lstStyle/>
          <a:p>
            <a:pPr algn="l"/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EVENTS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636342"/>
              </p:ext>
            </p:extLst>
          </p:nvPr>
        </p:nvGraphicFramePr>
        <p:xfrm>
          <a:off x="762000" y="2057400"/>
          <a:ext cx="7620000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Execution of Louis XVI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Committee on Public Safety</a:t>
                      </a:r>
                      <a:r>
                        <a:rPr lang="en-US" sz="2800" kern="1200" baseline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Created</a:t>
                      </a:r>
                      <a:endParaRPr lang="en-US" sz="2800" kern="12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September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Reign of Terror Begins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October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Execution</a:t>
                      </a:r>
                      <a:r>
                        <a:rPr lang="en-US" sz="2800" kern="1200" baseline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of Marie Antoinette</a:t>
                      </a:r>
                      <a:endParaRPr lang="en-US" sz="2800" kern="12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934200" y="228600"/>
            <a:ext cx="163217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dirty="0">
                <a:solidFill>
                  <a:srgbClr val="E6E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1793</a:t>
            </a:r>
          </a:p>
        </p:txBody>
      </p:sp>
    </p:spTree>
    <p:extLst>
      <p:ext uri="{BB962C8B-B14F-4D97-AF65-F5344CB8AC3E}">
        <p14:creationId xmlns:p14="http://schemas.microsoft.com/office/powerpoint/2010/main" val="210262993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0000"/>
              </a:schemeClr>
            </a:gs>
            <a:gs pos="100000">
              <a:schemeClr val="tx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274638"/>
            <a:ext cx="5943599" cy="2087562"/>
          </a:xfrm>
        </p:spPr>
        <p:txBody>
          <a:bodyPr/>
          <a:lstStyle/>
          <a:p>
            <a:r>
              <a:rPr lang="en-US" sz="8000" dirty="0">
                <a:solidFill>
                  <a:schemeClr val="bg2"/>
                </a:solidFill>
              </a:rPr>
              <a:t>Committee of </a:t>
            </a:r>
            <a:br>
              <a:rPr lang="en-US" sz="8000" dirty="0">
                <a:solidFill>
                  <a:schemeClr val="bg2"/>
                </a:solidFill>
              </a:rPr>
            </a:br>
            <a:r>
              <a:rPr lang="en-US" sz="7200" dirty="0">
                <a:solidFill>
                  <a:schemeClr val="bg2"/>
                </a:solidFill>
              </a:rPr>
              <a:t>Public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200408"/>
            <a:ext cx="5029200" cy="239236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Executive body in charge of:</a:t>
            </a:r>
          </a:p>
          <a:p>
            <a:pPr marL="628650"/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Directing the war effort</a:t>
            </a:r>
          </a:p>
          <a:p>
            <a:pPr marL="628650"/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Suppressing Counter-Revolutionary Activity</a:t>
            </a:r>
          </a:p>
        </p:txBody>
      </p:sp>
      <p:pic>
        <p:nvPicPr>
          <p:cNvPr id="6146" name="Picture 2" descr="Bare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2" y="1493367"/>
            <a:ext cx="1711881" cy="230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obespierre cr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1"/>
            <a:ext cx="1752346" cy="234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aint-Just-French anon-MBA Lyon 1955-2-IMG 04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249245"/>
            <a:ext cx="1752346" cy="23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illaud-Varen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2" y="4536236"/>
            <a:ext cx="1711881" cy="209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783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0000"/>
              </a:schemeClr>
            </a:gs>
            <a:gs pos="100000">
              <a:schemeClr val="tx2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274638"/>
            <a:ext cx="5943599" cy="2087562"/>
          </a:xfrm>
        </p:spPr>
        <p:txBody>
          <a:bodyPr/>
          <a:lstStyle/>
          <a:p>
            <a:r>
              <a:rPr lang="en-US" sz="8000" dirty="0">
                <a:solidFill>
                  <a:schemeClr val="accent2"/>
                </a:solidFill>
              </a:rPr>
              <a:t>C</a:t>
            </a:r>
            <a:r>
              <a:rPr lang="en-US" sz="8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ommittee</a:t>
            </a:r>
            <a:r>
              <a:rPr lang="en-US" sz="8000" dirty="0">
                <a:solidFill>
                  <a:schemeClr val="accent2"/>
                </a:solidFill>
              </a:rPr>
              <a:t> o</a:t>
            </a:r>
            <a:r>
              <a:rPr lang="en-US" sz="8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</a:t>
            </a:r>
            <a:r>
              <a:rPr lang="en-US" sz="8000" dirty="0">
                <a:solidFill>
                  <a:schemeClr val="accent2"/>
                </a:solidFill>
              </a:rPr>
              <a:t> </a:t>
            </a:r>
            <a:br>
              <a:rPr lang="en-US" sz="8000" dirty="0">
                <a:solidFill>
                  <a:schemeClr val="accent2"/>
                </a:solidFill>
              </a:rPr>
            </a:br>
            <a:r>
              <a:rPr lang="en-US" sz="7200" dirty="0">
                <a:solidFill>
                  <a:schemeClr val="accent2"/>
                </a:solidFill>
              </a:rPr>
              <a:t>P</a:t>
            </a:r>
            <a:r>
              <a:rPr lang="en-US" sz="7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ublic</a:t>
            </a:r>
            <a:r>
              <a:rPr lang="en-US" sz="7200" dirty="0">
                <a:solidFill>
                  <a:schemeClr val="accent2"/>
                </a:solidFill>
              </a:rPr>
              <a:t> S</a:t>
            </a:r>
            <a:r>
              <a:rPr lang="en-US" sz="7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200408"/>
            <a:ext cx="5029200" cy="239236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Executive body in charge of:</a:t>
            </a:r>
          </a:p>
          <a:p>
            <a:pPr marL="628650"/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Directing the war effort</a:t>
            </a:r>
          </a:p>
          <a:p>
            <a:pPr marL="628650"/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Suppressing Counter-Revolutionary Activity</a:t>
            </a:r>
          </a:p>
        </p:txBody>
      </p:sp>
      <p:pic>
        <p:nvPicPr>
          <p:cNvPr id="8" name="Picture 2" descr="Bare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2" y="1493367"/>
            <a:ext cx="1711881" cy="230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obespierre cr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1"/>
            <a:ext cx="1752346" cy="234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aint-Just-French anon-MBA Lyon 1955-2-IMG 04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249245"/>
            <a:ext cx="1752346" cy="23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illaud-Varen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2" y="4536236"/>
            <a:ext cx="1711881" cy="209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2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FrenchRevolutionDark">
      <a:dk1>
        <a:srgbClr val="A34233"/>
      </a:dk1>
      <a:lt1>
        <a:srgbClr val="E6E6D5"/>
      </a:lt1>
      <a:dk2>
        <a:srgbClr val="703932"/>
      </a:dk2>
      <a:lt2>
        <a:srgbClr val="E6E6D5"/>
      </a:lt2>
      <a:accent1>
        <a:srgbClr val="E6E6D5"/>
      </a:accent1>
      <a:accent2>
        <a:srgbClr val="E6E6D5"/>
      </a:accent2>
      <a:accent3>
        <a:srgbClr val="E6E6D5"/>
      </a:accent3>
      <a:accent4>
        <a:srgbClr val="9A9AA5"/>
      </a:accent4>
      <a:accent5>
        <a:srgbClr val="9A9AA5"/>
      </a:accent5>
      <a:accent6>
        <a:srgbClr val="9A9AA5"/>
      </a:accent6>
      <a:hlink>
        <a:srgbClr val="E6E6D5"/>
      </a:hlink>
      <a:folHlink>
        <a:srgbClr val="9A9AA5"/>
      </a:folHlink>
    </a:clrScheme>
    <a:fontScheme name="French Fonts">
      <a:majorFont>
        <a:latin typeface="Bujardet Freres (Unregistered)"/>
        <a:ea typeface=""/>
        <a:cs typeface=""/>
      </a:majorFont>
      <a:minorFont>
        <a:latin typeface="IM FELL Double P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L'Autrichienne">
      <a:dk1>
        <a:sysClr val="windowText" lastClr="000000"/>
      </a:dk1>
      <a:lt1>
        <a:sysClr val="window" lastClr="FFFFFF"/>
      </a:lt1>
      <a:dk2>
        <a:srgbClr val="244966"/>
      </a:dk2>
      <a:lt2>
        <a:srgbClr val="B5BABE"/>
      </a:lt2>
      <a:accent1>
        <a:srgbClr val="5B9BD5"/>
      </a:accent1>
      <a:accent2>
        <a:srgbClr val="C66868"/>
      </a:accent2>
      <a:accent3>
        <a:srgbClr val="A5A5A5"/>
      </a:accent3>
      <a:accent4>
        <a:srgbClr val="781615"/>
      </a:accent4>
      <a:accent5>
        <a:srgbClr val="4472C4"/>
      </a:accent5>
      <a:accent6>
        <a:srgbClr val="7AA8C0"/>
      </a:accent6>
      <a:hlink>
        <a:srgbClr val="7AA8C0"/>
      </a:hlink>
      <a:folHlink>
        <a:srgbClr val="323F4F"/>
      </a:folHlink>
    </a:clrScheme>
    <a:fontScheme name="French Fonts">
      <a:majorFont>
        <a:latin typeface="Bujardet Freres (Unregistered)"/>
        <a:ea typeface=""/>
        <a:cs typeface=""/>
      </a:majorFont>
      <a:minorFont>
        <a:latin typeface="IM FELL Double P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L'Autrichienne">
      <a:dk1>
        <a:sysClr val="windowText" lastClr="000000"/>
      </a:dk1>
      <a:lt1>
        <a:sysClr val="window" lastClr="FFFFFF"/>
      </a:lt1>
      <a:dk2>
        <a:srgbClr val="244966"/>
      </a:dk2>
      <a:lt2>
        <a:srgbClr val="B5BABE"/>
      </a:lt2>
      <a:accent1>
        <a:srgbClr val="5B9BD5"/>
      </a:accent1>
      <a:accent2>
        <a:srgbClr val="C66868"/>
      </a:accent2>
      <a:accent3>
        <a:srgbClr val="A5A5A5"/>
      </a:accent3>
      <a:accent4>
        <a:srgbClr val="781615"/>
      </a:accent4>
      <a:accent5>
        <a:srgbClr val="4472C4"/>
      </a:accent5>
      <a:accent6>
        <a:srgbClr val="7AA8C0"/>
      </a:accent6>
      <a:hlink>
        <a:srgbClr val="7AA8C0"/>
      </a:hlink>
      <a:folHlink>
        <a:srgbClr val="323F4F"/>
      </a:folHlink>
    </a:clrScheme>
    <a:fontScheme name="French Fonts">
      <a:majorFont>
        <a:latin typeface="Bujardet Freres (Unregistered)"/>
        <a:ea typeface=""/>
        <a:cs typeface=""/>
      </a:majorFont>
      <a:minorFont>
        <a:latin typeface="IM FELL Double P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FrenchRevolutionDark">
      <a:dk1>
        <a:srgbClr val="A34233"/>
      </a:dk1>
      <a:lt1>
        <a:srgbClr val="E6E6D5"/>
      </a:lt1>
      <a:dk2>
        <a:srgbClr val="703932"/>
      </a:dk2>
      <a:lt2>
        <a:srgbClr val="E6E6D5"/>
      </a:lt2>
      <a:accent1>
        <a:srgbClr val="E6E6D5"/>
      </a:accent1>
      <a:accent2>
        <a:srgbClr val="E6E6D5"/>
      </a:accent2>
      <a:accent3>
        <a:srgbClr val="E6E6D5"/>
      </a:accent3>
      <a:accent4>
        <a:srgbClr val="9A9AA5"/>
      </a:accent4>
      <a:accent5>
        <a:srgbClr val="9A9AA5"/>
      </a:accent5>
      <a:accent6>
        <a:srgbClr val="9A9AA5"/>
      </a:accent6>
      <a:hlink>
        <a:srgbClr val="E6E6D5"/>
      </a:hlink>
      <a:folHlink>
        <a:srgbClr val="9A9AA5"/>
      </a:folHlink>
    </a:clrScheme>
    <a:fontScheme name="French Fonts">
      <a:majorFont>
        <a:latin typeface="Bujardet Freres (Unregistered)"/>
        <a:ea typeface=""/>
        <a:cs typeface=""/>
      </a:majorFont>
      <a:minorFont>
        <a:latin typeface="IM FELL Double P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Wollstonecraft">
      <a:dk1>
        <a:srgbClr val="1F1F1F"/>
      </a:dk1>
      <a:lt1>
        <a:srgbClr val="FFFFF7"/>
      </a:lt1>
      <a:dk2>
        <a:srgbClr val="61462D"/>
      </a:dk2>
      <a:lt2>
        <a:srgbClr val="FFE6C6"/>
      </a:lt2>
      <a:accent1>
        <a:srgbClr val="D0B49A"/>
      </a:accent1>
      <a:accent2>
        <a:srgbClr val="E4A188"/>
      </a:accent2>
      <a:accent3>
        <a:srgbClr val="FFE6C6"/>
      </a:accent3>
      <a:accent4>
        <a:srgbClr val="C490AA"/>
      </a:accent4>
      <a:accent5>
        <a:srgbClr val="F0B7A4"/>
      </a:accent5>
      <a:accent6>
        <a:srgbClr val="CD8B70"/>
      </a:accent6>
      <a:hlink>
        <a:srgbClr val="E4A188"/>
      </a:hlink>
      <a:folHlink>
        <a:srgbClr val="954F72"/>
      </a:folHlink>
    </a:clrScheme>
    <a:fontScheme name="French Fonts">
      <a:majorFont>
        <a:latin typeface="Bujardet Freres (Unregistered)"/>
        <a:ea typeface=""/>
        <a:cs typeface=""/>
      </a:majorFont>
      <a:minorFont>
        <a:latin typeface="IM FELL Double P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FrenchRevolutionDark">
      <a:dk1>
        <a:srgbClr val="A34233"/>
      </a:dk1>
      <a:lt1>
        <a:srgbClr val="E6E6D5"/>
      </a:lt1>
      <a:dk2>
        <a:srgbClr val="703932"/>
      </a:dk2>
      <a:lt2>
        <a:srgbClr val="E6E6D5"/>
      </a:lt2>
      <a:accent1>
        <a:srgbClr val="E6E6D5"/>
      </a:accent1>
      <a:accent2>
        <a:srgbClr val="E6E6D5"/>
      </a:accent2>
      <a:accent3>
        <a:srgbClr val="E6E6D5"/>
      </a:accent3>
      <a:accent4>
        <a:srgbClr val="9A9AA5"/>
      </a:accent4>
      <a:accent5>
        <a:srgbClr val="9A9AA5"/>
      </a:accent5>
      <a:accent6>
        <a:srgbClr val="9A9AA5"/>
      </a:accent6>
      <a:hlink>
        <a:srgbClr val="E6E6D5"/>
      </a:hlink>
      <a:folHlink>
        <a:srgbClr val="9A9AA5"/>
      </a:folHlink>
    </a:clrScheme>
    <a:fontScheme name="French Fonts">
      <a:majorFont>
        <a:latin typeface="Bujardet Freres (Unregistered)"/>
        <a:ea typeface=""/>
        <a:cs typeface=""/>
      </a:majorFont>
      <a:minorFont>
        <a:latin typeface="IM FELL Double P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10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11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12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13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14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15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19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2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0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1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2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23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24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25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26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27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28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29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3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30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31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32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33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34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35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36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37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38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39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4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40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41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42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43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44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45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5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6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ppt/theme/themeOverride7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8.xml><?xml version="1.0" encoding="utf-8"?>
<a:themeOverride xmlns:a="http://schemas.openxmlformats.org/drawingml/2006/main">
  <a:clrScheme name="FrenchRevolutionDark">
    <a:dk1>
      <a:srgbClr val="A34233"/>
    </a:dk1>
    <a:lt1>
      <a:srgbClr val="E6E6D5"/>
    </a:lt1>
    <a:dk2>
      <a:srgbClr val="703932"/>
    </a:dk2>
    <a:lt2>
      <a:srgbClr val="E6E6D5"/>
    </a:lt2>
    <a:accent1>
      <a:srgbClr val="E6E6D5"/>
    </a:accent1>
    <a:accent2>
      <a:srgbClr val="E6E6D5"/>
    </a:accent2>
    <a:accent3>
      <a:srgbClr val="E6E6D5"/>
    </a:accent3>
    <a:accent4>
      <a:srgbClr val="9A9AA5"/>
    </a:accent4>
    <a:accent5>
      <a:srgbClr val="9A9AA5"/>
    </a:accent5>
    <a:accent6>
      <a:srgbClr val="9A9AA5"/>
    </a:accent6>
    <a:hlink>
      <a:srgbClr val="E6E6D5"/>
    </a:hlink>
    <a:folHlink>
      <a:srgbClr val="9A9AA5"/>
    </a:folHlink>
  </a:clrScheme>
</a:themeOverride>
</file>

<file path=ppt/theme/themeOverride9.xml><?xml version="1.0" encoding="utf-8"?>
<a:themeOverride xmlns:a="http://schemas.openxmlformats.org/drawingml/2006/main">
  <a:clrScheme name="StormingBastille">
    <a:dk1>
      <a:srgbClr val="111634"/>
    </a:dk1>
    <a:lt1>
      <a:srgbClr val="E8DEBB"/>
    </a:lt1>
    <a:dk2>
      <a:srgbClr val="573035"/>
    </a:dk2>
    <a:lt2>
      <a:srgbClr val="87A1B8"/>
    </a:lt2>
    <a:accent1>
      <a:srgbClr val="E8DEBB"/>
    </a:accent1>
    <a:accent2>
      <a:srgbClr val="E8DEBB"/>
    </a:accent2>
    <a:accent3>
      <a:srgbClr val="E8DEBB"/>
    </a:accent3>
    <a:accent4>
      <a:srgbClr val="E8DEBB"/>
    </a:accent4>
    <a:accent5>
      <a:srgbClr val="87A1B8"/>
    </a:accent5>
    <a:accent6>
      <a:srgbClr val="87A1B8"/>
    </a:accent6>
    <a:hlink>
      <a:srgbClr val="C58559"/>
    </a:hlink>
    <a:folHlink>
      <a:srgbClr val="87A1B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2218</TotalTime>
  <Words>869</Words>
  <Application>Microsoft Office PowerPoint</Application>
  <PresentationFormat>On-screen Show (4:3)</PresentationFormat>
  <Paragraphs>292</Paragraphs>
  <Slides>66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BlackJack</vt:lpstr>
      <vt:lpstr>Calibri</vt:lpstr>
      <vt:lpstr>IM FELL Double Pica</vt:lpstr>
      <vt:lpstr>Arial</vt:lpstr>
      <vt:lpstr>Tahoma</vt:lpstr>
      <vt:lpstr>Bujardet Freres (Unregistered)</vt:lpstr>
      <vt:lpstr>1_Office Theme</vt:lpstr>
      <vt:lpstr>2_Office Theme</vt:lpstr>
      <vt:lpstr>3_Office Theme</vt:lpstr>
      <vt:lpstr>4_Office Theme</vt:lpstr>
      <vt:lpstr>Office Theme</vt:lpstr>
      <vt:lpstr>5_Office Theme</vt:lpstr>
      <vt:lpstr>6_Office Theme</vt:lpstr>
      <vt:lpstr>THE REIGN OF TERROR</vt:lpstr>
      <vt:lpstr>Phases of the  French Revolution</vt:lpstr>
      <vt:lpstr>Phases of the  French Revolution</vt:lpstr>
      <vt:lpstr>THE CRAZY PART</vt:lpstr>
      <vt:lpstr>Jacobin Clubs</vt:lpstr>
      <vt:lpstr>PowerPoint Presentation</vt:lpstr>
      <vt:lpstr>KEY EVENTS</vt:lpstr>
      <vt:lpstr>Committee of  Public Safety</vt:lpstr>
      <vt:lpstr>Committee of  Public Safety</vt:lpstr>
      <vt:lpstr>Maximilien Robespierre</vt:lpstr>
      <vt:lpstr>The End Justifies the Means</vt:lpstr>
      <vt:lpstr>PowerPoint Presentation</vt:lpstr>
      <vt:lpstr>Guillotine</vt:lpstr>
      <vt:lpstr>1977</vt:lpstr>
      <vt:lpstr>ENEMIES</vt:lpstr>
      <vt:lpstr>Factions</vt:lpstr>
      <vt:lpstr>Factions</vt:lpstr>
      <vt:lpstr>Émigrés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 Worth  a Painting</vt:lpstr>
      <vt:lpstr>PowerPoint Presentation</vt:lpstr>
      <vt:lpstr>PowerPoint Presentation</vt:lpstr>
      <vt:lpstr>PowerPoint Presentation</vt:lpstr>
      <vt:lpstr>Louis XVII Louis-Charles</vt:lpstr>
      <vt:lpstr>PowerPoint Presentation</vt:lpstr>
      <vt:lpstr>PowerPoint Presentation</vt:lpstr>
      <vt:lpstr>Robespierre’s</vt:lpstr>
      <vt:lpstr>PowerPoint Presentation</vt:lpstr>
      <vt:lpstr>ROUSSEAU</vt:lpstr>
      <vt:lpstr>DICTATORSHIP</vt:lpstr>
      <vt:lpstr>Bye Bye Liberalism</vt:lpstr>
      <vt:lpstr>Bread of Equality</vt:lpstr>
      <vt:lpstr>DECHRISTIANIZATION</vt:lpstr>
      <vt:lpstr>The Festival of the  Supreme Being</vt:lpstr>
      <vt:lpstr>DECHRISTIANIZATION</vt:lpstr>
      <vt:lpstr>PowerPoint Presentation</vt:lpstr>
      <vt:lpstr>PowerPoint Presentation</vt:lpstr>
      <vt:lpstr>Jean-Paul Marat</vt:lpstr>
      <vt:lpstr>PowerPoint Presentation</vt:lpstr>
      <vt:lpstr>DECIMAL</vt:lpstr>
      <vt:lpstr>A French Decimal Clock</vt:lpstr>
      <vt:lpstr>A French Decimal Clock</vt:lpstr>
      <vt:lpstr>PowerPoint Presentation</vt:lpstr>
      <vt:lpstr>The French Republican Calendar</vt:lpstr>
      <vt:lpstr>The French Republican Calendar</vt:lpstr>
      <vt:lpstr>The French Republican Calendar</vt:lpstr>
      <vt:lpstr>The Metric System</vt:lpstr>
      <vt:lpstr>The Metric System Today</vt:lpstr>
      <vt:lpstr>Purge</vt:lpstr>
      <vt:lpstr>The Purge of the Mountain</vt:lpstr>
      <vt:lpstr>TOO HOT</vt:lpstr>
      <vt:lpstr>TOO COLD</vt:lpstr>
      <vt:lpstr>PowerPoint Presentation</vt:lpstr>
      <vt:lpstr>Who Will Be NEXT?</vt:lpstr>
      <vt:lpstr>ENOUGH</vt:lpstr>
      <vt:lpstr>PowerPoint Presentation</vt:lpstr>
      <vt:lpstr>THERMIDOR</vt:lpstr>
      <vt:lpstr>Thermidorian Reaction</vt:lpstr>
      <vt:lpstr>PowerPoint Presentation</vt:lpstr>
      <vt:lpstr>The End</vt:lpstr>
      <vt:lpstr>NEXT UP</vt:lpstr>
      <vt:lpstr>PowerPoint Presentation</vt:lpstr>
    </vt:vector>
  </TitlesOfParts>
  <Company>SDOC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Reign of Terror (French Revolution)</dc:title>
  <dc:creator>Tom Richey</dc:creator>
  <cp:lastModifiedBy>Tom</cp:lastModifiedBy>
  <cp:revision>46</cp:revision>
  <dcterms:created xsi:type="dcterms:W3CDTF">2016-03-21T13:03:47Z</dcterms:created>
  <dcterms:modified xsi:type="dcterms:W3CDTF">2016-08-05T05:11:51Z</dcterms:modified>
</cp:coreProperties>
</file>