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</p:sldMasterIdLst>
  <p:notesMasterIdLst>
    <p:notesMasterId r:id="rId55"/>
  </p:notesMasterIdLst>
  <p:sldIdLst>
    <p:sldId id="256" r:id="rId3"/>
    <p:sldId id="292" r:id="rId4"/>
    <p:sldId id="328" r:id="rId5"/>
    <p:sldId id="293" r:id="rId6"/>
    <p:sldId id="294" r:id="rId7"/>
    <p:sldId id="288" r:id="rId8"/>
    <p:sldId id="291" r:id="rId9"/>
    <p:sldId id="324" r:id="rId10"/>
    <p:sldId id="322" r:id="rId11"/>
    <p:sldId id="278" r:id="rId12"/>
    <p:sldId id="281" r:id="rId13"/>
    <p:sldId id="282" r:id="rId14"/>
    <p:sldId id="295" r:id="rId15"/>
    <p:sldId id="260" r:id="rId16"/>
    <p:sldId id="296" r:id="rId17"/>
    <p:sldId id="284" r:id="rId18"/>
    <p:sldId id="286" r:id="rId19"/>
    <p:sldId id="279" r:id="rId20"/>
    <p:sldId id="287" r:id="rId21"/>
    <p:sldId id="297" r:id="rId22"/>
    <p:sldId id="302" r:id="rId23"/>
    <p:sldId id="323" r:id="rId24"/>
    <p:sldId id="264" r:id="rId25"/>
    <p:sldId id="301" r:id="rId26"/>
    <p:sldId id="308" r:id="rId27"/>
    <p:sldId id="277" r:id="rId28"/>
    <p:sldId id="325" r:id="rId29"/>
    <p:sldId id="283" r:id="rId30"/>
    <p:sldId id="262" r:id="rId31"/>
    <p:sldId id="309" r:id="rId32"/>
    <p:sldId id="303" r:id="rId33"/>
    <p:sldId id="326" r:id="rId34"/>
    <p:sldId id="327" r:id="rId35"/>
    <p:sldId id="289" r:id="rId36"/>
    <p:sldId id="285" r:id="rId37"/>
    <p:sldId id="307" r:id="rId38"/>
    <p:sldId id="315" r:id="rId39"/>
    <p:sldId id="310" r:id="rId40"/>
    <p:sldId id="266" r:id="rId41"/>
    <p:sldId id="314" r:id="rId42"/>
    <p:sldId id="265" r:id="rId43"/>
    <p:sldId id="311" r:id="rId44"/>
    <p:sldId id="313" r:id="rId45"/>
    <p:sldId id="320" r:id="rId46"/>
    <p:sldId id="321" r:id="rId47"/>
    <p:sldId id="329" r:id="rId48"/>
    <p:sldId id="316" r:id="rId49"/>
    <p:sldId id="318" r:id="rId50"/>
    <p:sldId id="319" r:id="rId51"/>
    <p:sldId id="317" r:id="rId52"/>
    <p:sldId id="263" r:id="rId53"/>
    <p:sldId id="312" r:id="rId5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BlackJack" panose="02000504030000020004" pitchFamily="2" charset="0"/>
      <p:regular r:id="rId60"/>
    </p:embeddedFont>
    <p:embeddedFont>
      <p:font typeface="IM FELL Double Pica" panose="02000000000000000000" pitchFamily="2" charset="0"/>
      <p:regular r:id="rId61"/>
      <p: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Bujardet Freres (Unregistered)" panose="00000400000000000000" pitchFamily="2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F"/>
    <a:srgbClr val="26262A"/>
    <a:srgbClr val="000000"/>
    <a:srgbClr val="28282C"/>
    <a:srgbClr val="F9F9F9"/>
    <a:srgbClr val="E0D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43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99374-F0BB-478A-934F-7F68E93C57CA}" type="datetimeFigureOut">
              <a:rPr lang="en-US" smtClean="0"/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E9235-A29E-4C12-92FF-FD7CB8BCC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Source: Grands hommes et grands faits de la Révolution française (1789-1804)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9235-A29E-4C12-92FF-FD7CB8BCC7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29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Source: Grands hommes et grands faits de la Révolution française (1789-1804)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9235-A29E-4C12-92FF-FD7CB8BCC7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29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Source: Grands hommes et grands faits de la Révolution française (1789-1804)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E9235-A29E-4C12-92FF-FD7CB8BCC7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2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8878-D2A8-4070-94A3-656277366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97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1C2CE-FC6E-4B3D-AB5A-200C03D9D1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7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4DA7B-01AB-4B65-BC3B-BF973C679F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0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4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57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99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9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78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01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05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5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5C77-DA13-4840-98AD-9CF5CA111C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67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66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054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3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D9EF-CA3B-4ABC-ABC2-6618364D3F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9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C2937-45CF-4FEE-8603-C9640BBE75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3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5D31-D032-4AF1-8C56-46284725C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2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A7E2-35B6-446B-BF02-B2A80477FA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2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18F97-38E5-4E48-B49A-306F5F81CC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7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490D-0FFC-47D9-835C-99503D0CC3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2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E834-74F6-44A9-84BF-D052511F74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2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75000"/>
              </a:schemeClr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FD8790-7566-4BCB-A79C-EC501EA0AA5C}" type="slidenum">
              <a:rPr lang="en-US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18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3/17/2016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8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hyperlink" Target="https://commons.wikimedia.org/wiki/User:Pixeltoo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4" Type="http://schemas.openxmlformats.org/officeDocument/2006/relationships/hyperlink" Target="https://en.wikipedia.org/wiki/French_livre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Relationship Id="rId4" Type="http://schemas.openxmlformats.org/officeDocument/2006/relationships/hyperlink" Target="https://commons.wikimedia.org/wiki/User:Pixeltoo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ial_of_Louis_XVI#The_33_charge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microsoft.com/office/2007/relationships/hdphoto" Target="../media/hdphoto6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24.jpeg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24.jpeg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hyperlink" Target="http://www.youtube.com/tomforameric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050" y="358775"/>
            <a:ext cx="9163050" cy="1470025"/>
          </a:xfrm>
        </p:spPr>
        <p:txBody>
          <a:bodyPr/>
          <a:lstStyle/>
          <a:p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Radicalization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81200"/>
            <a:ext cx="4800600" cy="458387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6600" i="1" dirty="0" smtClean="0">
                <a:solidFill>
                  <a:schemeClr val="accent6">
                    <a:lumMod val="50000"/>
                  </a:schemeClr>
                </a:solidFill>
              </a:rPr>
              <a:t>of the </a:t>
            </a:r>
            <a:r>
              <a:rPr lang="en-US" sz="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</a:t>
            </a:r>
            <a:r>
              <a:rPr lang="en-US" sz="9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</a:t>
            </a:r>
          </a:p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26262A"/>
                </a:solidFill>
              </a:rPr>
              <a:t>1791-1792</a:t>
            </a:r>
            <a:endParaRPr lang="en-US" sz="5400" dirty="0">
              <a:solidFill>
                <a:srgbClr val="26262A"/>
              </a:solidFill>
            </a:endParaRPr>
          </a:p>
        </p:txBody>
      </p:sp>
      <p:pic>
        <p:nvPicPr>
          <p:cNvPr id="6" name="Picture 2" descr="http://upload.wikimedia.org/wikipedia/commons/thumb/e/ed/Louis_le_dernier3.jpg/699px-Louis_le_dernier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323" l="1288" r="99142">
                        <a14:foregroundMark x1="41345" y1="10655" x2="42918" y2="13587"/>
                        <a14:foregroundMark x1="42918" y1="14565" x2="45637" y2="16716"/>
                        <a14:foregroundMark x1="41774" y1="13099" x2="44492" y2="15836"/>
                        <a14:foregroundMark x1="56652" y1="66569" x2="57368" y2="77419"/>
                        <a14:foregroundMark x1="36767" y1="80743" x2="40486" y2="77810"/>
                        <a14:backgroundMark x1="38627" y1="11828" x2="38340" y2="16422"/>
                        <a14:backgroundMark x1="48498" y1="69404" x2="5207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 bwMode="auto">
          <a:xfrm>
            <a:off x="5056909" y="1693721"/>
            <a:ext cx="3657600" cy="487135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70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6172200" cy="1143000"/>
          </a:xfrm>
        </p:spPr>
        <p:txBody>
          <a:bodyPr/>
          <a:lstStyle/>
          <a:p>
            <a:pPr algn="l"/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EVENTS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489378"/>
              </p:ext>
            </p:extLst>
          </p:nvPr>
        </p:nvGraphicFramePr>
        <p:xfrm>
          <a:off x="762000" y="1828800"/>
          <a:ext cx="7620000" cy="441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1530"/>
                <a:gridCol w="5468470"/>
              </a:tblGrid>
              <a:tr h="883920">
                <a:tc rowSpan="2"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endParaRPr lang="en-US" sz="2800" dirty="0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lang="en-US" sz="28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June</a:t>
                      </a:r>
                      <a:endParaRPr lang="en-US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Le Chapelier Law</a:t>
                      </a:r>
                      <a:endParaRPr lang="en-US" sz="3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 anchor="ctr"/>
                </a:tc>
              </a:tr>
              <a:tr h="883920">
                <a:tc vMerge="1"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Flight to Varennes</a:t>
                      </a:r>
                      <a:endParaRPr lang="en-US" sz="3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 anchor="ctr"/>
                </a:tc>
              </a:tr>
              <a:tr h="88392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August</a:t>
                      </a:r>
                      <a:endParaRPr lang="en-US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Declaration of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Pillnitz</a:t>
                      </a:r>
                      <a:endParaRPr lang="en-US" sz="3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 anchor="ctr"/>
                </a:tc>
              </a:tr>
              <a:tr h="88392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September</a:t>
                      </a:r>
                      <a:endParaRPr lang="en-US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French Kingdom Proclaimed</a:t>
                      </a:r>
                      <a:endParaRPr lang="en-US" sz="3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 anchor="ctr"/>
                </a:tc>
              </a:tr>
              <a:tr h="883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October</a:t>
                      </a:r>
                    </a:p>
                  </a:txBody>
                  <a:tcPr marL="18288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Legislative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 Assembly Convenes</a:t>
                      </a:r>
                      <a:endParaRPr lang="en-US" sz="3200" dirty="0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182880"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081552" y="228600"/>
            <a:ext cx="16052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1791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2816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upload.wikimedia.org/wikipedia/commons/thumb/e/ed/Louis_le_dernier3.jpg/699px-Louis_le_dernie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23" l="1288" r="99142">
                        <a14:foregroundMark x1="41345" y1="10655" x2="42918" y2="13587"/>
                        <a14:foregroundMark x1="42918" y1="14565" x2="45637" y2="16716"/>
                        <a14:foregroundMark x1="41774" y1="13099" x2="44492" y2="15836"/>
                        <a14:foregroundMark x1="56652" y1="66569" x2="57368" y2="77419"/>
                        <a14:foregroundMark x1="36767" y1="80743" x2="40486" y2="77810"/>
                        <a14:backgroundMark x1="38627" y1="11828" x2="38340" y2="16422"/>
                        <a14:backgroundMark x1="48498" y1="69404" x2="5207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 bwMode="auto">
          <a:xfrm>
            <a:off x="4517514" y="289956"/>
            <a:ext cx="4702686" cy="6263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981200"/>
            <a:ext cx="5867400" cy="3200399"/>
          </a:xfrm>
        </p:spPr>
        <p:txBody>
          <a:bodyPr/>
          <a:lstStyle/>
          <a:p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Constitutional </a:t>
            </a:r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Monarch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99704" y="4953000"/>
            <a:ext cx="4886696" cy="91440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Said no king ever.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ubtitle 6"/>
          <p:cNvSpPr txBox="1">
            <a:spLocks/>
          </p:cNvSpPr>
          <p:nvPr/>
        </p:nvSpPr>
        <p:spPr bwMode="auto">
          <a:xfrm>
            <a:off x="304800" y="9906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200" dirty="0" smtClean="0">
                <a:solidFill>
                  <a:schemeClr val="accent6">
                    <a:lumMod val="50000"/>
                  </a:schemeClr>
                </a:solidFill>
              </a:rPr>
              <a:t>I wanna be a</a:t>
            </a:r>
            <a:endParaRPr lang="en-US" sz="7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3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upload.wikimedia.org/wikipedia/commons/thumb/e/ed/Louis_le_dernier3.jpg/699px-Louis_le_dernie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23" l="1288" r="99142">
                        <a14:foregroundMark x1="41345" y1="10655" x2="42918" y2="13587"/>
                        <a14:foregroundMark x1="42918" y1="14565" x2="45637" y2="16716"/>
                        <a14:foregroundMark x1="41774" y1="13099" x2="44492" y2="15836"/>
                        <a14:foregroundMark x1="56652" y1="66569" x2="57368" y2="77419"/>
                        <a14:foregroundMark x1="36767" y1="80743" x2="40486" y2="77810"/>
                        <a14:backgroundMark x1="38627" y1="11828" x2="38340" y2="16422"/>
                        <a14:backgroundMark x1="48498" y1="69404" x2="5207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 bwMode="auto">
          <a:xfrm>
            <a:off x="4517514" y="289956"/>
            <a:ext cx="4702686" cy="6263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2411611"/>
            <a:ext cx="4724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In this 1792 cartoon, Louis is depicted wearing a liberty cap and a revolutionary tricolor cockade.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</a:rPr>
              <a:t>Both depict him as powerless.</a:t>
            </a:r>
            <a:endParaRPr lang="en-US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r="13583" b="21502"/>
          <a:stretch/>
        </p:blipFill>
        <p:spPr bwMode="auto">
          <a:xfrm>
            <a:off x="3591370" y="1276195"/>
            <a:ext cx="5116302" cy="489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6474023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Icon by Ted </a:t>
            </a:r>
            <a:r>
              <a:rPr lang="en-US" sz="1400" dirty="0" err="1" smtClean="0"/>
              <a:t>Grajeda</a:t>
            </a:r>
            <a:r>
              <a:rPr lang="en-US" sz="1400" dirty="0" smtClean="0"/>
              <a:t> from the Noun Project</a:t>
            </a:r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00937" y="274637"/>
            <a:ext cx="6380864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6600" dirty="0" smtClean="0"/>
              <a:t>Flight to Varennes</a:t>
            </a:r>
            <a:endParaRPr lang="en-US" sz="6600" dirty="0"/>
          </a:p>
        </p:txBody>
      </p:sp>
      <p:sp>
        <p:nvSpPr>
          <p:cNvPr id="9" name="Rectangle 8"/>
          <p:cNvSpPr/>
          <p:nvPr/>
        </p:nvSpPr>
        <p:spPr>
          <a:xfrm>
            <a:off x="6929152" y="228600"/>
            <a:ext cx="16052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1791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 bwMode="auto">
          <a:xfrm>
            <a:off x="609600" y="35052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and his family attempted to flee Paris</a:t>
            </a:r>
          </a:p>
        </p:txBody>
      </p:sp>
      <p:sp>
        <p:nvSpPr>
          <p:cNvPr id="6" name="Right Arrow 5"/>
          <p:cNvSpPr/>
          <p:nvPr/>
        </p:nvSpPr>
        <p:spPr>
          <a:xfrm rot="19277208">
            <a:off x="6004467" y="2206957"/>
            <a:ext cx="1362534" cy="841478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36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ortified-places.com/montmedy/imag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alpha val="60000"/>
                    </a:schemeClr>
                  </a:glow>
                </a:effectLst>
                <a:latin typeface="+mn-lt"/>
              </a:rPr>
              <a:t>Destination:  Montmedy</a:t>
            </a:r>
            <a:endParaRPr lang="en-US" sz="6600" b="1" dirty="0">
              <a:solidFill>
                <a:schemeClr val="bg1"/>
              </a:solidFill>
              <a:effectLst>
                <a:glow rad="101600">
                  <a:schemeClr val="accent1">
                    <a:alpha val="60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33731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9" r="6123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5715000" cy="1447800"/>
          </a:xfrm>
        </p:spPr>
        <p:txBody>
          <a:bodyPr/>
          <a:lstStyle/>
          <a:p>
            <a:r>
              <a:rPr lang="en-US" sz="13800" dirty="0">
                <a:solidFill>
                  <a:schemeClr val="bg2"/>
                </a:solidFill>
                <a:effectLst>
                  <a:glow rad="101600">
                    <a:srgbClr val="28282C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13800" dirty="0" smtClean="0">
                <a:solidFill>
                  <a:schemeClr val="bg2"/>
                </a:solidFill>
                <a:effectLst>
                  <a:glow rad="101600">
                    <a:srgbClr val="28282C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itadel</a:t>
            </a:r>
            <a:endParaRPr lang="en-US" sz="13800" dirty="0">
              <a:solidFill>
                <a:schemeClr val="bg2"/>
              </a:solidFill>
              <a:effectLst>
                <a:glow rad="101600">
                  <a:srgbClr val="28282C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0" y="6096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Photo by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Eric </a:t>
            </a:r>
            <a:r>
              <a:rPr lang="en-US" sz="1600" dirty="0" err="1" smtClean="0">
                <a:solidFill>
                  <a:schemeClr val="bg1"/>
                </a:solidFill>
              </a:rPr>
              <a:t>Huybrechts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4038600"/>
            <a:ext cx="6781800" cy="1754326"/>
          </a:xfrm>
          <a:prstGeom prst="rect">
            <a:avLst/>
          </a:prstGeom>
          <a:solidFill>
            <a:srgbClr val="000000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Louis sought to join royalist military officers </a:t>
            </a:r>
            <a:r>
              <a:rPr lang="en-US" sz="3600" dirty="0">
                <a:solidFill>
                  <a:schemeClr val="bg1"/>
                </a:solidFill>
              </a:rPr>
              <a:t>at </a:t>
            </a:r>
            <a:r>
              <a:rPr lang="en-US" sz="3600" dirty="0" smtClean="0">
                <a:solidFill>
                  <a:schemeClr val="bg1"/>
                </a:solidFill>
              </a:rPr>
              <a:t>Montmédy to launch a counter-revolution.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3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8/81/Arrest_of_Louis_XVI_and_his_Family%2C_Varennes%2C_17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r="170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876800" cy="1325562"/>
          </a:xfrm>
        </p:spPr>
        <p:txBody>
          <a:bodyPr/>
          <a:lstStyle/>
          <a:p>
            <a:r>
              <a:rPr lang="en-US" sz="8000" dirty="0" smtClean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CAUGHT</a:t>
            </a:r>
            <a:endParaRPr lang="en-US" sz="8000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2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4/4c/Duplessi-Bertaux_-_Arrivee_de_Louis_Seize_a_Paris.png/1024px-Duplessi-Bertaux_-_Arrivee_de_Louis_Seize_a_Par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5" y="0"/>
            <a:ext cx="8016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effectLst>
            <a:outerShdw blurRad="50800" dist="50800" dir="5400000" algn="ctr" rotWithShape="0">
              <a:schemeClr val="accent6">
                <a:lumMod val="20000"/>
                <a:lumOff val="80000"/>
              </a:schemeClr>
            </a:outerShdw>
          </a:effectLst>
        </p:spPr>
        <p:txBody>
          <a:bodyPr/>
          <a:lstStyle/>
          <a:p>
            <a:r>
              <a:rPr lang="en-US" sz="5400" dirty="0" smtClean="0">
                <a:solidFill>
                  <a:srgbClr val="292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not so triumphant return</a:t>
            </a:r>
            <a:endParaRPr lang="en-US" sz="5400" dirty="0">
              <a:solidFill>
                <a:srgbClr val="292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12368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0"/>
              </a:schemeClr>
            </a:gs>
            <a:gs pos="100000">
              <a:schemeClr val="accent6">
                <a:lumMod val="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Pillnitzer Deklar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1640"/>
            <a:ext cx="9144000" cy="55576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524000"/>
            <a:ext cx="50292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Prussia and Austria</a:t>
            </a:r>
            <a:r>
              <a:rPr lang="en-US" b="1" baseline="300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pledge to declare war with France if Louis XVI is threatened.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95596" y="1295400"/>
            <a:ext cx="2567404" cy="9233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1791</a:t>
            </a:r>
            <a:endParaRPr lang="en-US" sz="66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of </a:t>
            </a:r>
            <a:r>
              <a:rPr lang="en-US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Pillnitz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6397823"/>
            <a:ext cx="754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The meeting at </a:t>
            </a:r>
            <a:r>
              <a:rPr lang="en-US" sz="1400" dirty="0" err="1"/>
              <a:t>Pillnitz</a:t>
            </a:r>
            <a:r>
              <a:rPr lang="en-US" sz="1400" dirty="0"/>
              <a:t> Castle in 1791. Oil painting by J. H. Schmidt, 1791.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700" y="5257800"/>
            <a:ext cx="3086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	Austria’s pledge conditional on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powers (i.e., Britain) entering the war.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92987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upload.wikimedia.org/wikipedia/commons/thumb/e/ed/Louis_le_dernier3.jpg/699px-Louis_le_dernie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23" l="1288" r="99142">
                        <a14:foregroundMark x1="41345" y1="10655" x2="42918" y2="13587"/>
                        <a14:foregroundMark x1="42918" y1="14565" x2="45637" y2="16716"/>
                        <a14:foregroundMark x1="41774" y1="13099" x2="44492" y2="15836"/>
                        <a14:foregroundMark x1="56652" y1="66569" x2="57368" y2="77419"/>
                        <a14:foregroundMark x1="36767" y1="80743" x2="40486" y2="77810"/>
                        <a14:backgroundMark x1="38627" y1="11828" x2="38340" y2="16422"/>
                        <a14:backgroundMark x1="48498" y1="69404" x2="5207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 bwMode="auto">
          <a:xfrm>
            <a:off x="4517514" y="289956"/>
            <a:ext cx="4702686" cy="6263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2971800"/>
            <a:ext cx="5867400" cy="1516578"/>
          </a:xfrm>
        </p:spPr>
        <p:txBody>
          <a:bodyPr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ubtitle 6"/>
          <p:cNvSpPr txBox="1">
            <a:spLocks/>
          </p:cNvSpPr>
          <p:nvPr/>
        </p:nvSpPr>
        <p:spPr bwMode="auto">
          <a:xfrm>
            <a:off x="228600" y="16764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</a:rPr>
              <a:t>King of</a:t>
            </a:r>
            <a:endParaRPr lang="en-US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5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0838"/>
            <a:ext cx="6934200" cy="185896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9600" dirty="0" smtClean="0"/>
              <a:t>Phases </a:t>
            </a:r>
            <a:r>
              <a:rPr lang="en-US" sz="8000" dirty="0" smtClean="0"/>
              <a:t>of the </a:t>
            </a:r>
            <a:br>
              <a:rPr lang="en-US" sz="8000" dirty="0" smtClean="0"/>
            </a:br>
            <a:r>
              <a:rPr lang="en-US" sz="6000" dirty="0" smtClean="0"/>
              <a:t>French Revolution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268832"/>
              </p:ext>
            </p:extLst>
          </p:nvPr>
        </p:nvGraphicFramePr>
        <p:xfrm>
          <a:off x="1676400" y="2667000"/>
          <a:ext cx="662940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/>
                <a:gridCol w="4191000"/>
              </a:tblGrid>
              <a:tr h="89535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1789-1791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Liberal Phase</a:t>
                      </a:r>
                      <a:endParaRPr lang="en-US" sz="4000" dirty="0"/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1792-1794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Radical Phase</a:t>
                      </a:r>
                      <a:endParaRPr lang="en-US" sz="4000" dirty="0"/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1795-1799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Directory</a:t>
                      </a:r>
                      <a:r>
                        <a:rPr lang="en-US" sz="4000" baseline="0" dirty="0" smtClean="0"/>
                        <a:t> Phase</a:t>
                      </a:r>
                      <a:endParaRPr lang="en-US" sz="4000" dirty="0"/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1799-1815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Napoleonic Phase</a:t>
                      </a:r>
                      <a:endParaRPr lang="en-US" sz="40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97718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upload.wikimedia.org/wikipedia/commons/thumb/e/ed/Louis_le_dernier3.jpg/699px-Louis_le_dernie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23" l="1288" r="99142">
                        <a14:foregroundMark x1="41345" y1="10655" x2="42918" y2="13587"/>
                        <a14:foregroundMark x1="42918" y1="14565" x2="45637" y2="16716"/>
                        <a14:foregroundMark x1="41774" y1="13099" x2="44492" y2="15836"/>
                        <a14:foregroundMark x1="56652" y1="66569" x2="57368" y2="77419"/>
                        <a14:foregroundMark x1="36767" y1="80743" x2="40486" y2="77810"/>
                        <a14:backgroundMark x1="38627" y1="11828" x2="38340" y2="16422"/>
                        <a14:backgroundMark x1="48498" y1="69404" x2="5207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 bwMode="auto">
          <a:xfrm>
            <a:off x="4517514" y="289956"/>
            <a:ext cx="4702686" cy="6263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2971800"/>
            <a:ext cx="5867400" cy="1516578"/>
          </a:xfrm>
        </p:spPr>
        <p:txBody>
          <a:bodyPr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57200" y="4419600"/>
            <a:ext cx="4886696" cy="914400"/>
          </a:xfrm>
        </p:spPr>
        <p:txBody>
          <a:bodyPr/>
          <a:lstStyle/>
          <a:p>
            <a:r>
              <a:rPr lang="en-US" sz="6600" i="1" dirty="0" smtClean="0">
                <a:solidFill>
                  <a:schemeClr val="accent6">
                    <a:lumMod val="50000"/>
                  </a:schemeClr>
                </a:solidFill>
              </a:rPr>
              <a:t>The French</a:t>
            </a:r>
            <a:endParaRPr lang="en-US" sz="6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ubtitle 6"/>
          <p:cNvSpPr txBox="1">
            <a:spLocks/>
          </p:cNvSpPr>
          <p:nvPr/>
        </p:nvSpPr>
        <p:spPr bwMode="auto">
          <a:xfrm>
            <a:off x="228600" y="1676400"/>
            <a:ext cx="510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dirty="0" smtClean="0">
                <a:solidFill>
                  <a:schemeClr val="accent6">
                    <a:lumMod val="50000"/>
                  </a:schemeClr>
                </a:solidFill>
              </a:rPr>
              <a:t>King of</a:t>
            </a:r>
            <a:endParaRPr lang="en-US" sz="8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-533400" y="2948050"/>
            <a:ext cx="6858000" cy="1524000"/>
          </a:xfrm>
          <a:prstGeom prst="mathMultiply">
            <a:avLst>
              <a:gd name="adj1" fmla="val 481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8000" dirty="0" smtClean="0"/>
              <a:t>Legislative Assembly</a:t>
            </a:r>
            <a:endParaRPr lang="en-US" sz="8000" dirty="0"/>
          </a:p>
        </p:txBody>
      </p:sp>
      <p:sp>
        <p:nvSpPr>
          <p:cNvPr id="10" name="Rectangle 9"/>
          <p:cNvSpPr/>
          <p:nvPr/>
        </p:nvSpPr>
        <p:spPr>
          <a:xfrm>
            <a:off x="990600" y="1447800"/>
            <a:ext cx="2409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1791-1792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2618125"/>
            <a:ext cx="69627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National Assembly dissolved itself in 1791 and a Legislative Assembly was elected by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manhood suffrage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who had served in the National Assembly were ineligible to serve in the Legislative Assembly.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37527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0838"/>
            <a:ext cx="6934200" cy="185896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9600" dirty="0" smtClean="0"/>
              <a:t>Phases </a:t>
            </a:r>
            <a:r>
              <a:rPr lang="en-US" sz="8000" dirty="0" smtClean="0"/>
              <a:t>of the </a:t>
            </a:r>
            <a:br>
              <a:rPr lang="en-US" sz="8000" dirty="0" smtClean="0"/>
            </a:br>
            <a:r>
              <a:rPr lang="en-US" sz="6000" dirty="0" smtClean="0"/>
              <a:t>French Revolution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000074"/>
              </p:ext>
            </p:extLst>
          </p:nvPr>
        </p:nvGraphicFramePr>
        <p:xfrm>
          <a:off x="1676400" y="2667000"/>
          <a:ext cx="662940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/>
                <a:gridCol w="4191000"/>
              </a:tblGrid>
              <a:tr h="895350"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chemeClr val="accent4"/>
                          </a:solidFill>
                        </a:rPr>
                        <a:t>1789-1791</a:t>
                      </a:r>
                      <a:endParaRPr lang="en-US" sz="40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solidFill>
                            <a:schemeClr val="accent4"/>
                          </a:solidFill>
                        </a:rPr>
                        <a:t>Liberal Phase</a:t>
                      </a:r>
                      <a:endParaRPr lang="en-US" sz="40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1792-1794</a:t>
                      </a:r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 smtClean="0"/>
                        <a:t>Radical Phase</a:t>
                      </a:r>
                      <a:endParaRPr lang="en-US" sz="4000" dirty="0"/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40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1795-1799</a:t>
                      </a:r>
                      <a:endParaRPr lang="en-US" sz="4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40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Directory Phase</a:t>
                      </a:r>
                      <a:endParaRPr lang="en-US" sz="4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40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1799-1815</a:t>
                      </a:r>
                      <a:endParaRPr lang="en-US" sz="4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4000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Napoleonic Phase</a:t>
                      </a:r>
                      <a:endParaRPr lang="en-US" sz="400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48908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17" y="2006025"/>
            <a:ext cx="3051483" cy="386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787717" y="5892225"/>
            <a:ext cx="3051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door of the Jacobin Club was in the Rue Saint-</a:t>
            </a:r>
            <a:r>
              <a:rPr lang="en-US" sz="1600" b="1" dirty="0" err="1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Honoré</a:t>
            </a:r>
            <a:r>
              <a:rPr lang="en-US" sz="1600" b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Paris.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240" y="2006025"/>
            <a:ext cx="4877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Radical Political Faction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549555" y="3682425"/>
            <a:ext cx="173092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7A1B8">
                    <a:lumMod val="40000"/>
                    <a:lumOff val="60000"/>
                  </a:srgbClr>
                </a:solidFill>
              </a:rPr>
              <a:t>Girondins </a:t>
            </a:r>
            <a:endParaRPr lang="en-US" sz="2800" b="1" dirty="0">
              <a:solidFill>
                <a:srgbClr val="87A1B8">
                  <a:lumMod val="40000"/>
                  <a:lumOff val="60000"/>
                </a:srgbClr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Radical</a:t>
            </a:r>
          </a:p>
        </p:txBody>
      </p:sp>
      <p:sp>
        <p:nvSpPr>
          <p:cNvPr id="8" name="Rectangle 7"/>
          <p:cNvSpPr/>
          <p:nvPr/>
        </p:nvSpPr>
        <p:spPr>
          <a:xfrm>
            <a:off x="663743" y="3682425"/>
            <a:ext cx="208916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87A1B8">
                    <a:lumMod val="40000"/>
                    <a:lumOff val="60000"/>
                  </a:srgbClr>
                </a:solidFill>
              </a:rPr>
              <a:t>Montagnards</a:t>
            </a:r>
            <a:endParaRPr lang="en-US" sz="2800" b="1" dirty="0">
              <a:solidFill>
                <a:srgbClr val="87A1B8">
                  <a:lumMod val="40000"/>
                  <a:lumOff val="60000"/>
                </a:srgbClr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Radical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028771" y="2571176"/>
            <a:ext cx="1367196" cy="110489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76200">
              <a:schemeClr val="bg2">
                <a:lumMod val="10000"/>
                <a:lumOff val="90000"/>
                <a:alpha val="40000"/>
              </a:schemeClr>
            </a:glow>
          </a:effec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721024" y="2571176"/>
            <a:ext cx="1339497" cy="110489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76200">
              <a:schemeClr val="bg2">
                <a:lumMod val="10000"/>
                <a:lumOff val="90000"/>
                <a:alpha val="40000"/>
              </a:schemeClr>
            </a:glo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1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Jacobin Clubs</a:t>
            </a:r>
            <a:endParaRPr lang="en-US" sz="1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241" y="5080337"/>
            <a:ext cx="4877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E8DEBB"/>
                </a:solidFill>
              </a:rPr>
              <a:t>REPUBLICANISM</a:t>
            </a:r>
            <a:br>
              <a:rPr lang="en-US" sz="4000" dirty="0">
                <a:solidFill>
                  <a:srgbClr val="E8DEBB"/>
                </a:solidFill>
              </a:rPr>
            </a:br>
            <a:r>
              <a:rPr lang="en-US" dirty="0">
                <a:solidFill>
                  <a:srgbClr val="87A1B8">
                    <a:lumMod val="40000"/>
                    <a:lumOff val="60000"/>
                  </a:srgbClr>
                </a:solidFill>
              </a:rPr>
              <a:t>(OPPOSITION TO THE MONARCHY)</a:t>
            </a:r>
          </a:p>
        </p:txBody>
      </p:sp>
    </p:spTree>
    <p:extLst>
      <p:ext uri="{BB962C8B-B14F-4D97-AF65-F5344CB8AC3E}">
        <p14:creationId xmlns:p14="http://schemas.microsoft.com/office/powerpoint/2010/main" val="327567972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8000" dirty="0" smtClean="0"/>
              <a:t>Legislative Assembly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370101" y="5826323"/>
            <a:ext cx="139065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https://upload.wikimedia.org/wikipedia/commons/thumb/2/20/French_Legislative_Assembly%2C_1791.svg/500px-French_Legislative_Assembly%2C_1791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18" y="2604363"/>
            <a:ext cx="6200068" cy="318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0" y="2209800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Constitutional Monarchists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4267200"/>
            <a:ext cx="178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275338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9436" y="57912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“Left Wing”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06636" y="57912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“Right Wing”</a:t>
            </a:r>
          </a:p>
        </p:txBody>
      </p:sp>
      <p:sp useBgFill="1">
        <p:nvSpPr>
          <p:cNvPr id="5" name="Rectangle 4"/>
          <p:cNvSpPr/>
          <p:nvPr/>
        </p:nvSpPr>
        <p:spPr>
          <a:xfrm>
            <a:off x="4377836" y="4953000"/>
            <a:ext cx="1524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1447800"/>
            <a:ext cx="2409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1791-1792</a:t>
            </a:r>
            <a:endParaRPr lang="en-US" sz="4400" dirty="0"/>
          </a:p>
        </p:txBody>
      </p:sp>
      <p:sp>
        <p:nvSpPr>
          <p:cNvPr id="11" name="Rectangle 10"/>
          <p:cNvSpPr/>
          <p:nvPr/>
        </p:nvSpPr>
        <p:spPr>
          <a:xfrm>
            <a:off x="83528" y="6477000"/>
            <a:ext cx="1592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Art Credit: </a:t>
            </a:r>
            <a:r>
              <a:rPr lang="en-US" sz="1400" dirty="0" err="1" smtClean="0">
                <a:hlinkClick r:id="rId4" tooltip="User:Pixeltoo"/>
              </a:rPr>
              <a:t>Pixeltoo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671301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4/43/Sans-culot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"/>
          <a:stretch/>
        </p:blipFill>
        <p:spPr bwMode="auto">
          <a:xfrm>
            <a:off x="-24809" y="0"/>
            <a:ext cx="508691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3810000" y="0"/>
            <a:ext cx="1252105" cy="6858001"/>
          </a:xfrm>
          <a:prstGeom prst="rect">
            <a:avLst/>
          </a:prstGeom>
          <a:gradFill flip="none" rotWithShape="1">
            <a:gsLst>
              <a:gs pos="0">
                <a:srgbClr val="202221"/>
              </a:gs>
              <a:gs pos="100000">
                <a:srgbClr val="20222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rgbClr val="E6E6D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609600"/>
            <a:ext cx="5257800" cy="1143000"/>
          </a:xfrm>
        </p:spPr>
        <p:txBody>
          <a:bodyPr/>
          <a:lstStyle/>
          <a:p>
            <a:r>
              <a:rPr lang="en-US" sz="7200" dirty="0" smtClean="0">
                <a:solidFill>
                  <a:srgbClr val="F2E3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 Culottes</a:t>
            </a:r>
            <a:endParaRPr lang="en-US" sz="7200" dirty="0">
              <a:solidFill>
                <a:srgbClr val="F2E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9200" y="1625025"/>
            <a:ext cx="3506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“Without Breeches”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64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66681" y="3702784"/>
            <a:ext cx="2396319" cy="16312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culottes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endParaRPr lang="en-US" sz="3200" b="1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(knee breeches)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FFFFFF"/>
                </a:solidFill>
              </a:rPr>
              <a:t>Aristocratic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286000"/>
            <a:ext cx="3505200" cy="163121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sans-culottes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endParaRPr lang="en-US" sz="3200" b="1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(Long Pants)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FFFFFF"/>
                </a:solidFill>
              </a:rPr>
              <a:t>Working Class</a:t>
            </a:r>
            <a:endParaRPr lang="en-US" sz="2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331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4/43/Sans-culot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"/>
          <a:stretch/>
        </p:blipFill>
        <p:spPr bwMode="auto">
          <a:xfrm>
            <a:off x="-24809" y="0"/>
            <a:ext cx="508691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flipH="1">
            <a:off x="3810000" y="0"/>
            <a:ext cx="1252105" cy="6858001"/>
          </a:xfrm>
          <a:prstGeom prst="rect">
            <a:avLst/>
          </a:prstGeom>
          <a:gradFill flip="none" rotWithShape="1">
            <a:gsLst>
              <a:gs pos="0">
                <a:srgbClr val="202221"/>
              </a:gs>
              <a:gs pos="100000">
                <a:srgbClr val="202221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rgbClr val="E6E6D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609600"/>
            <a:ext cx="5257800" cy="1143000"/>
          </a:xfrm>
        </p:spPr>
        <p:txBody>
          <a:bodyPr/>
          <a:lstStyle/>
          <a:p>
            <a:r>
              <a:rPr lang="en-US" sz="7200" dirty="0" smtClean="0">
                <a:solidFill>
                  <a:srgbClr val="F2E3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Sans Culottes</a:t>
            </a:r>
            <a:endParaRPr lang="en-US" sz="7200" dirty="0">
              <a:solidFill>
                <a:srgbClr val="F2E3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2789237"/>
            <a:ext cx="3962400" cy="3306763"/>
          </a:xfrm>
        </p:spPr>
        <p:txBody>
          <a:bodyPr/>
          <a:lstStyle/>
          <a:p>
            <a:pPr marL="0" indent="0">
              <a:buNone/>
            </a:pPr>
            <a:r>
              <a:rPr lang="en-US" sz="3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working </a:t>
            </a:r>
            <a:r>
              <a:rPr lang="en-US" sz="3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became a radicalizing force on the French Revolution.</a:t>
            </a:r>
            <a:endParaRPr lang="en-US" sz="3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1625025"/>
            <a:ext cx="3963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“Without Breeches”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27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6172200" cy="1143000"/>
          </a:xfrm>
        </p:spPr>
        <p:txBody>
          <a:bodyPr/>
          <a:lstStyle/>
          <a:p>
            <a:pPr algn="l"/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EVENTS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656381"/>
              </p:ext>
            </p:extLst>
          </p:nvPr>
        </p:nvGraphicFramePr>
        <p:xfrm>
          <a:off x="1143000" y="1828800"/>
          <a:ext cx="7162800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22438"/>
                <a:gridCol w="5140362"/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April</a:t>
                      </a:r>
                      <a:endParaRPr lang="en-US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French Revolutionary Wars Begin</a:t>
                      </a:r>
                      <a:endParaRPr lang="en-US" sz="28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September</a:t>
                      </a:r>
                      <a:endParaRPr lang="en-US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September Massacres</a:t>
                      </a:r>
                      <a:endParaRPr lang="en-US" sz="28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French Republic Proclaimed</a:t>
                      </a:r>
                      <a:endParaRPr lang="en-US" sz="28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National Convention Convenes</a:t>
                      </a:r>
                      <a:endParaRPr lang="en-US" sz="2800" kern="12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944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Trial of Louis XVI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934200" y="228600"/>
            <a:ext cx="17363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36670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thumb/c/c8/Valmy_Battle_painting.jpg/1280px-Valmy_Battle_paint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646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1" y="6443246"/>
            <a:ext cx="4267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Artist’s rendering of the Battle of </a:t>
            </a:r>
            <a:r>
              <a:rPr lang="en-US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Valmy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(1792)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2609671"/>
            <a:ext cx="381000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Throughout all the chaos that follows, France will be at war with several nations, at once.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609600"/>
            <a:ext cx="6096000" cy="1828800"/>
          </a:xfrm>
        </p:spPr>
        <p:txBody>
          <a:bodyPr anchor="t"/>
          <a:lstStyle/>
          <a:p>
            <a:pPr algn="r"/>
            <a:r>
              <a:rPr lang="en-US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Revolutionary </a:t>
            </a:r>
            <a:br>
              <a:rPr lang="en-US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</a:t>
            </a:r>
            <a:endParaRPr lang="en-US" sz="5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1563469"/>
            <a:ext cx="3201010" cy="6463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1792-1802</a:t>
            </a:r>
            <a:endParaRPr lang="en-US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9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Jean-Jacques Rousseau (painted portrait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3"/>
          <a:stretch/>
        </p:blipFill>
        <p:spPr bwMode="auto">
          <a:xfrm>
            <a:off x="4953000" y="1584563"/>
            <a:ext cx="3739390" cy="48033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4953000" y="1584563"/>
            <a:ext cx="3739389" cy="4816237"/>
          </a:xfrm>
          <a:prstGeom prst="ellipse">
            <a:avLst/>
          </a:prstGeom>
          <a:gradFill>
            <a:gsLst>
              <a:gs pos="73000">
                <a:srgbClr val="29292F">
                  <a:alpha val="0"/>
                </a:srgbClr>
              </a:gs>
              <a:gs pos="100000">
                <a:srgbClr val="29292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5734"/>
            <a:ext cx="4114800" cy="1143000"/>
          </a:xfrm>
        </p:spPr>
        <p:txBody>
          <a:bodyPr/>
          <a:lstStyle/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1791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218" name="Picture 2" descr="JohnLock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4563"/>
            <a:ext cx="3733800" cy="481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4794" y="228600"/>
            <a:ext cx="41175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1793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971800" y="4191000"/>
            <a:ext cx="3124200" cy="167640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7800" y="5515717"/>
            <a:ext cx="1818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Locke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0" y="5515716"/>
            <a:ext cx="198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Rousseau</a:t>
            </a:r>
            <a:endParaRPr lang="en-US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821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0B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thumb/9/95/Carl_Wilhelm_Ferdinand_von_Braunschweig.jpg/800px-Carl_Wilhelm_Ferdinand_von_Braunschwe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/>
          <a:stretch/>
        </p:blipFill>
        <p:spPr bwMode="auto">
          <a:xfrm>
            <a:off x="4267200" y="-1"/>
            <a:ext cx="48768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67200" y="-1"/>
            <a:ext cx="713874" cy="6858001"/>
          </a:xfrm>
          <a:prstGeom prst="rect">
            <a:avLst/>
          </a:prstGeom>
          <a:gradFill flip="none" rotWithShape="1">
            <a:gsLst>
              <a:gs pos="0">
                <a:srgbClr val="160B08"/>
              </a:gs>
              <a:gs pos="100000">
                <a:srgbClr val="160B08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srgbClr val="E6E6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762" y="3625518"/>
            <a:ext cx="3886200" cy="2620963"/>
          </a:xfrm>
        </p:spPr>
        <p:txBody>
          <a:bodyPr/>
          <a:lstStyle/>
          <a:p>
            <a:pPr marL="396875" indent="-396875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Louis will be restored to power.</a:t>
            </a:r>
          </a:p>
          <a:p>
            <a:pPr marL="396875" indent="-396875"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Those who resist will be treated as rebels.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5763126" cy="2502568"/>
          </a:xfrm>
        </p:spPr>
        <p:txBody>
          <a:bodyPr/>
          <a:lstStyle/>
          <a:p>
            <a:r>
              <a:rPr lang="en-US" sz="9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Brunswick Manifesto</a:t>
            </a:r>
            <a:endParaRPr lang="en-US" sz="9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8014" y="6305490"/>
            <a:ext cx="2627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E6E6D5"/>
                </a:solidFill>
              </a:rPr>
              <a:t>The Duke of Brunswick</a:t>
            </a:r>
            <a:endParaRPr lang="en-US" sz="2000" dirty="0">
              <a:solidFill>
                <a:srgbClr val="A342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3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8619"/>
            <a:ext cx="8339137" cy="588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336268"/>
            <a:ext cx="833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French Response to the Brunswick Manifesto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73152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962"/>
          </a:xfrm>
        </p:spPr>
        <p:txBody>
          <a:bodyPr/>
          <a:lstStyle/>
          <a:p>
            <a:r>
              <a:rPr lang="en-US" sz="80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Armies Compared</a:t>
            </a:r>
            <a:endParaRPr lang="en-US" sz="80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839850"/>
              </p:ext>
            </p:extLst>
          </p:nvPr>
        </p:nvGraphicFramePr>
        <p:xfrm>
          <a:off x="457200" y="2362200"/>
          <a:ext cx="8229600" cy="327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/>
                <a:gridCol w="4114800"/>
              </a:tblGrid>
              <a:tr h="82402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Coalition</a:t>
                      </a:r>
                      <a:r>
                        <a:rPr lang="en-US" sz="4000" baseline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 Armies</a:t>
                      </a:r>
                      <a:endParaRPr lang="en-US" sz="40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accent6"/>
                          </a:solidFill>
                        </a:rPr>
                        <a:t>French Armies</a:t>
                      </a:r>
                      <a:endParaRPr lang="en-US" sz="40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</a:tr>
              <a:tr h="2452572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/>
                        <a:t>Smaller Forces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/>
                        <a:t>Trained &amp; Experienced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/>
                        <a:t>Professional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>
                          <a:solidFill>
                            <a:schemeClr val="accent6"/>
                          </a:solidFill>
                        </a:rPr>
                        <a:t>Larger Forces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>
                          <a:solidFill>
                            <a:schemeClr val="accent6"/>
                          </a:solidFill>
                        </a:rPr>
                        <a:t>Conscripts</a:t>
                      </a:r>
                      <a:r>
                        <a:rPr lang="en-US" sz="3200" baseline="0" dirty="0" smtClean="0">
                          <a:solidFill>
                            <a:schemeClr val="accent6"/>
                          </a:solidFill>
                        </a:rPr>
                        <a:t> /  Volunteers</a:t>
                      </a:r>
                      <a:endParaRPr lang="en-US" sz="3200" dirty="0" smtClean="0">
                        <a:solidFill>
                          <a:schemeClr val="accent6"/>
                        </a:solidFill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>
                          <a:solidFill>
                            <a:schemeClr val="accent6"/>
                          </a:solidFill>
                        </a:rPr>
                        <a:t>Patriotic</a:t>
                      </a:r>
                      <a:endParaRPr lang="en-US" sz="32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3702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962"/>
          </a:xfrm>
        </p:spPr>
        <p:txBody>
          <a:bodyPr/>
          <a:lstStyle/>
          <a:p>
            <a:r>
              <a:rPr lang="en-US" sz="80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Armies Compared</a:t>
            </a:r>
            <a:endParaRPr lang="en-US" sz="80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805183"/>
              </p:ext>
            </p:extLst>
          </p:nvPr>
        </p:nvGraphicFramePr>
        <p:xfrm>
          <a:off x="457200" y="2362200"/>
          <a:ext cx="8229600" cy="3276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/>
                <a:gridCol w="4114800"/>
              </a:tblGrid>
              <a:tr h="82402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accent4"/>
                          </a:solidFill>
                        </a:rPr>
                        <a:t>Coalition</a:t>
                      </a:r>
                      <a:r>
                        <a:rPr lang="en-US" sz="4000" baseline="0" dirty="0" smtClean="0">
                          <a:solidFill>
                            <a:schemeClr val="accent4"/>
                          </a:solidFill>
                        </a:rPr>
                        <a:t> Armies</a:t>
                      </a:r>
                      <a:endParaRPr lang="en-US" sz="40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kern="1200" baseline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French Armies</a:t>
                      </a:r>
                      <a:endParaRPr lang="en-US" sz="4000" kern="1200" baseline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52572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>
                          <a:solidFill>
                            <a:schemeClr val="accent4"/>
                          </a:solidFill>
                        </a:rPr>
                        <a:t>Smaller Forces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>
                          <a:solidFill>
                            <a:schemeClr val="accent4"/>
                          </a:solidFill>
                        </a:rPr>
                        <a:t>Trained &amp; Experienced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dirty="0" smtClean="0">
                          <a:solidFill>
                            <a:schemeClr val="accent4"/>
                          </a:solidFill>
                        </a:rPr>
                        <a:t>Professional</a:t>
                      </a:r>
                      <a:endParaRPr lang="en-US" sz="3200" dirty="0">
                        <a:solidFill>
                          <a:schemeClr val="accent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Larger Forces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Conscripts /  Volunteers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Patriotic</a:t>
                      </a:r>
                      <a:endParaRPr lang="en-US" sz="3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82804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1/1c/Massacre_%C3%A0_la_Salp%C3%AAtri%C3%A8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7747"/>
          <a:stretch/>
        </p:blipFill>
        <p:spPr bwMode="auto">
          <a:xfrm>
            <a:off x="0" y="0"/>
            <a:ext cx="9144000" cy="68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220200" cy="1143000"/>
          </a:xfrm>
        </p:spPr>
        <p:txBody>
          <a:bodyPr/>
          <a:lstStyle/>
          <a:p>
            <a:r>
              <a:rPr lang="en-US" sz="6600" dirty="0" smtClean="0"/>
              <a:t>September            Massacres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1295400"/>
            <a:ext cx="2514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29292F"/>
                </a:solidFill>
              </a:rPr>
              <a:t>Mass executions of Parisian political prisoners</a:t>
            </a:r>
            <a:endParaRPr lang="en-US" sz="2400" dirty="0">
              <a:solidFill>
                <a:srgbClr val="2929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0/09/FRA-A73-R%C3%A9publique_Fran%C3%A7aise-400_livres_%281792%29_2.jpg/1920px-FRA-A73-R%C3%A9publique_Fran%C3%A7aise-400_livres_%281792%29_2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81616"/>
            <a:ext cx="6019800" cy="367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29979" y="6246768"/>
            <a:ext cx="3709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Assignat</a:t>
            </a:r>
            <a:r>
              <a:rPr lang="en-US" dirty="0"/>
              <a:t> from the 1792 issue: 400 </a:t>
            </a:r>
            <a:r>
              <a:rPr lang="en-US" dirty="0">
                <a:hlinkClick r:id="rId4" tooltip="French livres"/>
              </a:rPr>
              <a:t>livres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2286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8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Proclamation of the French Republic</a:t>
            </a:r>
            <a:endParaRPr lang="en-US" sz="8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217783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September</a:t>
            </a:r>
          </a:p>
          <a:p>
            <a:pPr algn="ctr"/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50299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upload.wikimedia.org/wikipedia/commons/thumb/e/ed/Louis_le_dernier3.jpg/699px-Louis_le_dernie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23" l="1288" r="99142">
                        <a14:foregroundMark x1="41345" y1="10655" x2="42918" y2="13587"/>
                        <a14:foregroundMark x1="42918" y1="14565" x2="45637" y2="16716"/>
                        <a14:foregroundMark x1="41774" y1="13099" x2="44492" y2="15836"/>
                        <a14:foregroundMark x1="56652" y1="66569" x2="57368" y2="77419"/>
                        <a14:foregroundMark x1="36767" y1="80743" x2="40486" y2="77810"/>
                        <a14:backgroundMark x1="38627" y1="11828" x2="38340" y2="16422"/>
                        <a14:backgroundMark x1="48498" y1="69404" x2="5207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 bwMode="auto">
          <a:xfrm>
            <a:off x="4517514" y="289956"/>
            <a:ext cx="4702686" cy="6263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55" y="2286000"/>
            <a:ext cx="6101255" cy="1143000"/>
          </a:xfrm>
        </p:spPr>
        <p:txBody>
          <a:bodyPr/>
          <a:lstStyle/>
          <a:p>
            <a:r>
              <a:rPr lang="en-US" sz="10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DEPOSED</a:t>
            </a:r>
            <a:endParaRPr lang="en-US" sz="10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3886200"/>
            <a:ext cx="4060314" cy="944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1">
                    <a:lumMod val="10000"/>
                  </a:schemeClr>
                </a:solidFill>
              </a:rPr>
              <a:t>There is no king in a republic.</a:t>
            </a:r>
            <a:endParaRPr lang="en-US" sz="4400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upload.wikimedia.org/wikipedia/commons/thumb/e/ed/Louis_le_dernier3.jpg/699px-Louis_le_dernier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23" l="1288" r="99142">
                        <a14:foregroundMark x1="41345" y1="10655" x2="42918" y2="13587"/>
                        <a14:foregroundMark x1="42918" y1="14565" x2="45637" y2="16716"/>
                        <a14:foregroundMark x1="41774" y1="13099" x2="44492" y2="15836"/>
                        <a14:foregroundMark x1="56652" y1="66569" x2="57368" y2="77419"/>
                        <a14:foregroundMark x1="36767" y1="80743" x2="40486" y2="77810"/>
                        <a14:backgroundMark x1="38627" y1="11828" x2="38340" y2="16422"/>
                        <a14:backgroundMark x1="48498" y1="69404" x2="52074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82"/>
          <a:stretch/>
        </p:blipFill>
        <p:spPr bwMode="auto">
          <a:xfrm>
            <a:off x="4517514" y="289956"/>
            <a:ext cx="4702686" cy="6263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5263055" cy="5029200"/>
          </a:xfrm>
        </p:spPr>
        <p:txBody>
          <a:bodyPr/>
          <a:lstStyle/>
          <a:p>
            <a:r>
              <a:rPr lang="en-US" sz="10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Citizen </a:t>
            </a:r>
            <a:r>
              <a:rPr lang="en-US" sz="10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Capet</a:t>
            </a:r>
            <a:endParaRPr lang="en-US" sz="10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2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7200" dirty="0" smtClean="0"/>
              <a:t>The National Convention</a:t>
            </a:r>
            <a:endParaRPr lang="en-US" sz="7200" dirty="0"/>
          </a:p>
        </p:txBody>
      </p:sp>
      <p:pic>
        <p:nvPicPr>
          <p:cNvPr id="1026" name="Picture 2" descr="https://upload.wikimedia.org/wikipedia/commons/thumb/6/64/French_National_Convention%2C_1792.svg/640px-French_National_Convention%2C_179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7315200" cy="37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4505980"/>
            <a:ext cx="20574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Girondins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606" y="4048780"/>
            <a:ext cx="230439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Montagnards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7100" y="2753380"/>
            <a:ext cx="22098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Plain”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3657600" y="4876800"/>
            <a:ext cx="1828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528" y="6477000"/>
            <a:ext cx="1592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Art Credit: </a:t>
            </a:r>
            <a:r>
              <a:rPr lang="en-US" sz="1400" dirty="0" err="1" smtClean="0">
                <a:hlinkClick r:id="rId4" tooltip="User:Pixeltoo"/>
              </a:rPr>
              <a:t>Pixeltoo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647949" y="5894071"/>
            <a:ext cx="556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Jacobin factions dominate.</a:t>
            </a:r>
            <a:endParaRPr lang="en-US" sz="4000" i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069434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56" y="1981200"/>
            <a:ext cx="5486401" cy="41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763000" cy="1143000"/>
          </a:xfrm>
        </p:spPr>
        <p:txBody>
          <a:bodyPr/>
          <a:lstStyle/>
          <a:p>
            <a:pPr algn="l"/>
            <a:r>
              <a:rPr lang="en-US" sz="9400" dirty="0" smtClean="0"/>
              <a:t>Trial of Louis XVI</a:t>
            </a:r>
            <a:endParaRPr lang="en-US" sz="9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00" y="3886200"/>
            <a:ext cx="2362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TREASON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5343" y="1806714"/>
            <a:ext cx="2457657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E8DEBB"/>
                </a:solidFill>
                <a:latin typeface="BlackJack" panose="02000504030000020004" pitchFamily="2" charset="0"/>
              </a:rPr>
              <a:t>1792-1793</a:t>
            </a:r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6305344" y="5553731"/>
            <a:ext cx="2457656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573035"/>
                </a:solidFill>
              </a:rPr>
              <a:t>33 Charges</a:t>
            </a:r>
            <a:endParaRPr lang="en-US" sz="2000" b="1" dirty="0">
              <a:solidFill>
                <a:srgbClr val="5730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771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8000" dirty="0" smtClean="0"/>
              <a:t>Liberal Phase</a:t>
            </a:r>
            <a:endParaRPr lang="en-US" sz="8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3684794"/>
              </p:ext>
            </p:extLst>
          </p:nvPr>
        </p:nvGraphicFramePr>
        <p:xfrm>
          <a:off x="685800" y="1676400"/>
          <a:ext cx="7924800" cy="46482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124200"/>
                <a:gridCol w="4800600"/>
              </a:tblGrid>
              <a:tr h="795925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Dominant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Class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1623686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Goals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0" baseline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14295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Influencers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14295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Governing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Bodies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324600" y="449759"/>
            <a:ext cx="23884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1789-1791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17526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Bourgeoisie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6200" y="25146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Constitutional Monarchy</a:t>
            </a:r>
          </a:p>
          <a:p>
            <a:pPr lvl="0"/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Liberal Reform</a:t>
            </a:r>
          </a:p>
          <a:p>
            <a:pPr lvl="0"/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Abolition of Privilege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86200" y="4101376"/>
            <a:ext cx="48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Locke </a:t>
            </a:r>
            <a:r>
              <a:rPr lang="en-US" sz="24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(Liberalism)</a:t>
            </a:r>
            <a:endParaRPr lang="en-US" sz="3200" dirty="0">
              <a:solidFill>
                <a:srgbClr val="E6E6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Montesquieu </a:t>
            </a:r>
            <a:r>
              <a:rPr lang="en-US" sz="24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(Constitutionalism)</a:t>
            </a:r>
            <a:endParaRPr lang="en-US" sz="2200" dirty="0">
              <a:solidFill>
                <a:srgbClr val="E6E6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5257800"/>
            <a:ext cx="48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Assembly</a:t>
            </a:r>
          </a:p>
          <a:p>
            <a:pPr lvl="0"/>
            <a:r>
              <a:rPr lang="en-US" sz="32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Legislative Assembly</a:t>
            </a:r>
          </a:p>
        </p:txBody>
      </p:sp>
    </p:spTree>
    <p:extLst>
      <p:ext uri="{BB962C8B-B14F-4D97-AF65-F5344CB8AC3E}">
        <p14:creationId xmlns:p14="http://schemas.microsoft.com/office/powerpoint/2010/main" val="25049907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Competing Factions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4727618"/>
              </p:ext>
            </p:extLst>
          </p:nvPr>
        </p:nvGraphicFramePr>
        <p:xfrm>
          <a:off x="685800" y="2133600"/>
          <a:ext cx="7848600" cy="3581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24300"/>
                <a:gridCol w="3924300"/>
              </a:tblGrid>
              <a:tr h="82514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effectLst/>
                        </a:rPr>
                        <a:t>Jacobins</a:t>
                      </a:r>
                      <a:r>
                        <a:rPr lang="en-US" sz="4000" baseline="0" dirty="0" smtClean="0">
                          <a:effectLst/>
                        </a:rPr>
                        <a:t> </a:t>
                      </a:r>
                      <a:r>
                        <a:rPr lang="en-US" sz="4000" b="0" baseline="0" dirty="0" smtClean="0">
                          <a:effectLst/>
                        </a:rPr>
                        <a:t>(Republicans)</a:t>
                      </a:r>
                      <a:endParaRPr lang="en-US" sz="400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723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Montagnards</a:t>
                      </a:r>
                      <a:r>
                        <a:rPr lang="en-US" sz="40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40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3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(The Mountain)</a:t>
                      </a:r>
                      <a:endParaRPr lang="en-US" sz="4000" dirty="0" smtClean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accent6"/>
                          </a:solidFill>
                        </a:rPr>
                        <a:t>Girondins </a:t>
                      </a:r>
                      <a:br>
                        <a:rPr lang="en-US" sz="4000" dirty="0" smtClean="0">
                          <a:solidFill>
                            <a:schemeClr val="accent6"/>
                          </a:solidFill>
                        </a:rPr>
                      </a:br>
                      <a:r>
                        <a:rPr lang="en-US" sz="3200" dirty="0" smtClean="0">
                          <a:solidFill>
                            <a:schemeClr val="accent6"/>
                          </a:solidFill>
                        </a:rPr>
                        <a:t>(</a:t>
                      </a:r>
                      <a:r>
                        <a:rPr lang="en-US" sz="3200" dirty="0" err="1" smtClean="0">
                          <a:solidFill>
                            <a:schemeClr val="accent6"/>
                          </a:solidFill>
                        </a:rPr>
                        <a:t>Girondists</a:t>
                      </a:r>
                      <a:r>
                        <a:rPr lang="en-US" sz="3200" dirty="0" smtClean="0">
                          <a:solidFill>
                            <a:schemeClr val="accent6"/>
                          </a:solidFill>
                        </a:rPr>
                        <a:t>)</a:t>
                      </a:r>
                      <a:endParaRPr lang="en-US" sz="4000" dirty="0" smtClean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</a:tr>
              <a:tr h="1183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EXECUTE</a:t>
                      </a:r>
                      <a:endParaRPr lang="en-US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6"/>
                          </a:solidFill>
                        </a:rPr>
                        <a:t>DON’T EXECUTE</a:t>
                      </a:r>
                      <a:endParaRPr lang="en-US" sz="2800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0558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Competing Factions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5653029"/>
              </p:ext>
            </p:extLst>
          </p:nvPr>
        </p:nvGraphicFramePr>
        <p:xfrm>
          <a:off x="685800" y="2133600"/>
          <a:ext cx="7848600" cy="3581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924300"/>
                <a:gridCol w="3924300"/>
              </a:tblGrid>
              <a:tr h="82514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Jacobins</a:t>
                      </a:r>
                      <a:r>
                        <a:rPr lang="en-US" sz="4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40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(Republicans)</a:t>
                      </a:r>
                      <a:endParaRPr lang="en-US" sz="4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723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Montagnards</a:t>
                      </a:r>
                      <a:r>
                        <a:rPr lang="en-US" sz="400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400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320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(The Mountain)</a:t>
                      </a:r>
                      <a:endParaRPr lang="en-US" sz="4000" dirty="0" smtClean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Girondins </a:t>
                      </a:r>
                      <a:br>
                        <a:rPr lang="en-US" sz="4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</a:t>
                      </a:r>
                      <a:r>
                        <a:rPr lang="en-US" sz="32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Girondists</a:t>
                      </a:r>
                      <a:r>
                        <a:rPr lang="en-US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4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118390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EXECUTE</a:t>
                      </a:r>
                      <a:endParaRPr lang="en-US" sz="280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DON’T EXECUTE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25163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0/Hinrichtung_Ludwig_des_XVI.png/1920px-Hinrichtung_Ludwig_des_XV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r="5730" b="2574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471487"/>
            <a:ext cx="6035566" cy="1143000"/>
          </a:xfrm>
        </p:spPr>
        <p:txBody>
          <a:bodyPr/>
          <a:lstStyle/>
          <a:p>
            <a:r>
              <a:rPr lang="en-US" sz="9200" dirty="0" smtClean="0">
                <a:solidFill>
                  <a:schemeClr val="tx2"/>
                </a:solidFill>
                <a:effectLst>
                  <a:glow rad="101600">
                    <a:schemeClr val="accent3">
                      <a:lumMod val="1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EXECUTED</a:t>
            </a:r>
            <a:endParaRPr lang="en-US" sz="9200" dirty="0">
              <a:solidFill>
                <a:schemeClr val="tx2"/>
              </a:solidFill>
              <a:effectLst>
                <a:glow rad="101600">
                  <a:schemeClr val="accent3">
                    <a:lumMod val="1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00201"/>
            <a:ext cx="3733800" cy="990600"/>
          </a:xfrm>
        </p:spPr>
        <p:txBody>
          <a:bodyPr/>
          <a:lstStyle/>
          <a:p>
            <a:pPr marL="0" indent="0" algn="r">
              <a:buNone/>
            </a:pPr>
            <a:r>
              <a:rPr lang="en-US" sz="4800" dirty="0" smtClean="0">
                <a:solidFill>
                  <a:schemeClr val="bg1"/>
                </a:solidFill>
                <a:effectLst>
                  <a:glow rad="101600">
                    <a:schemeClr val="accent4">
                      <a:lumMod val="20000"/>
                      <a:lumOff val="80000"/>
                      <a:alpha val="60000"/>
                    </a:schemeClr>
                  </a:glow>
                </a:effectLst>
              </a:rPr>
              <a:t>January, 1793</a:t>
            </a:r>
            <a:endParaRPr lang="en-US" sz="4800" dirty="0">
              <a:solidFill>
                <a:schemeClr val="bg1"/>
              </a:solidFill>
              <a:effectLst>
                <a:glow rad="101600">
                  <a:schemeClr val="accent4">
                    <a:lumMod val="20000"/>
                    <a:lumOff val="8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47534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0/Hinrichtung_Ludwig_des_XVI.png/1920px-Hinrichtung_Ludwig_des_XV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r="5730" b="25742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3886200"/>
            <a:ext cx="5791200" cy="1143000"/>
          </a:xfrm>
          <a:gradFill>
            <a:gsLst>
              <a:gs pos="0">
                <a:schemeClr val="dk1">
                  <a:shade val="51000"/>
                  <a:satMod val="130000"/>
                  <a:lumMod val="75000"/>
                </a:schemeClr>
              </a:gs>
              <a:gs pos="80000">
                <a:schemeClr val="dk1">
                  <a:shade val="93000"/>
                  <a:satMod val="130000"/>
                  <a:lumMod val="76000"/>
                </a:schemeClr>
              </a:gs>
              <a:gs pos="100000">
                <a:schemeClr val="dk1">
                  <a:shade val="94000"/>
                  <a:satMod val="135000"/>
                  <a:lumMod val="79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8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GUILLOTINE</a:t>
            </a:r>
            <a:endParaRPr lang="en-US" sz="8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293690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gallica.bnf.fr/ark:/12148/btv1b69503876/f1.high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2" t="530" r="352" b="3980"/>
          <a:stretch/>
        </p:blipFill>
        <p:spPr bwMode="auto">
          <a:xfrm>
            <a:off x="1828800" y="0"/>
            <a:ext cx="541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9798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gallica.bnf.fr/ark:/12148/btv1b69503876/f1.high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2" t="530" r="352" b="3980"/>
          <a:stretch/>
        </p:blipFill>
        <p:spPr bwMode="auto">
          <a:xfrm>
            <a:off x="1828800" y="0"/>
            <a:ext cx="541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allica.bnf.fr/ark:/12148/btv1b69503876/f1.high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" t="-1180" r="3231" b="68875"/>
          <a:stretch/>
        </p:blipFill>
        <p:spPr bwMode="auto">
          <a:xfrm>
            <a:off x="2006221" y="-122830"/>
            <a:ext cx="5076967" cy="23201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209800"/>
            <a:ext cx="5410198" cy="85071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Republican Symbolism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04189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://gallica.bnf.fr/ark:/12148/btv1b69503876/f1.high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2" t="530" r="352" b="3980"/>
          <a:stretch/>
        </p:blipFill>
        <p:spPr bwMode="auto">
          <a:xfrm>
            <a:off x="1828800" y="0"/>
            <a:ext cx="541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allica.bnf.fr/ark:/12148/btv1b69503876/f1.high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45889" r="17253" b="24138"/>
          <a:stretch/>
        </p:blipFill>
        <p:spPr bwMode="auto">
          <a:xfrm>
            <a:off x="2990850" y="3257550"/>
            <a:ext cx="3333750" cy="21526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8800" y="2384378"/>
            <a:ext cx="5410199" cy="89222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Motto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6441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960438"/>
            <a:ext cx="6781800" cy="2163762"/>
          </a:xfrm>
        </p:spPr>
        <p:txBody>
          <a:bodyPr/>
          <a:lstStyle/>
          <a:p>
            <a:r>
              <a:rPr lang="en-US" sz="16600" dirty="0" smtClean="0">
                <a:solidFill>
                  <a:schemeClr val="tx2"/>
                </a:solidFill>
              </a:rPr>
              <a:t>Liberty</a:t>
            </a:r>
            <a:endParaRPr lang="en-US" sz="16600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r="16571" b="18286"/>
          <a:stretch/>
        </p:blipFill>
        <p:spPr bwMode="auto">
          <a:xfrm>
            <a:off x="-41530" y="533400"/>
            <a:ext cx="5149296" cy="672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6248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Icon by John </a:t>
            </a:r>
            <a:r>
              <a:rPr lang="en-US" sz="1400" dirty="0" err="1" smtClean="0">
                <a:solidFill>
                  <a:schemeClr val="tx2"/>
                </a:solidFill>
              </a:rPr>
              <a:t>Melven</a:t>
            </a:r>
            <a:endParaRPr lang="en-US" sz="1400" dirty="0" smtClean="0">
              <a:solidFill>
                <a:schemeClr val="tx2"/>
              </a:solidFill>
            </a:endParaRPr>
          </a:p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The Noun Project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04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0438"/>
            <a:ext cx="9144000" cy="2163762"/>
          </a:xfrm>
        </p:spPr>
        <p:txBody>
          <a:bodyPr/>
          <a:lstStyle/>
          <a:p>
            <a:r>
              <a:rPr lang="en-US" sz="18000" dirty="0" smtClean="0">
                <a:solidFill>
                  <a:schemeClr val="tx2"/>
                </a:solidFill>
              </a:rPr>
              <a:t>Equality</a:t>
            </a:r>
            <a:endParaRPr lang="en-US" sz="18000" dirty="0">
              <a:solidFill>
                <a:schemeClr val="tx2"/>
              </a:solidFill>
            </a:endParaRPr>
          </a:p>
        </p:txBody>
      </p:sp>
      <p:sp>
        <p:nvSpPr>
          <p:cNvPr id="4" name="Equal 3"/>
          <p:cNvSpPr/>
          <p:nvPr/>
        </p:nvSpPr>
        <p:spPr>
          <a:xfrm>
            <a:off x="2286000" y="2895600"/>
            <a:ext cx="4495800" cy="3685518"/>
          </a:xfrm>
          <a:prstGeom prst="mathEqual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19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0438"/>
            <a:ext cx="8534400" cy="2163762"/>
          </a:xfrm>
        </p:spPr>
        <p:txBody>
          <a:bodyPr/>
          <a:lstStyle/>
          <a:p>
            <a:r>
              <a:rPr lang="en-US" sz="11500" dirty="0" smtClean="0">
                <a:solidFill>
                  <a:schemeClr val="tx2"/>
                </a:solidFill>
              </a:rPr>
              <a:t>FRATERNITY</a:t>
            </a:r>
            <a:endParaRPr lang="en-US" sz="115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22909"/>
          <a:stretch/>
        </p:blipFill>
        <p:spPr bwMode="auto">
          <a:xfrm>
            <a:off x="3467100" y="2971800"/>
            <a:ext cx="5676900" cy="342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0" y="6248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Icon by Takao </a:t>
            </a:r>
            <a:r>
              <a:rPr lang="en-US" sz="1400" dirty="0" err="1" smtClean="0">
                <a:solidFill>
                  <a:schemeClr val="tx2"/>
                </a:solidFill>
              </a:rPr>
              <a:t>Umehara</a:t>
            </a:r>
            <a:endParaRPr lang="en-US" sz="1400" dirty="0" smtClean="0">
              <a:solidFill>
                <a:schemeClr val="tx2"/>
              </a:solidFill>
            </a:endParaRPr>
          </a:p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The Noun Project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87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8000" dirty="0" smtClean="0"/>
              <a:t>Radical Phase</a:t>
            </a:r>
            <a:endParaRPr lang="en-US" sz="8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471992"/>
              </p:ext>
            </p:extLst>
          </p:nvPr>
        </p:nvGraphicFramePr>
        <p:xfrm>
          <a:off x="685800" y="1676400"/>
          <a:ext cx="7924800" cy="46482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124200"/>
                <a:gridCol w="4800600"/>
              </a:tblGrid>
              <a:tr h="795925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ominant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roup(s)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1623686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Goals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0" baseline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14295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Influencer(s)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114295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Governing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Bodies</a:t>
                      </a:r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324600" y="449759"/>
            <a:ext cx="25138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1792-1794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17526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Jacobins, Sans Culottes</a:t>
            </a:r>
            <a:endParaRPr lang="en-US" sz="3200" dirty="0">
              <a:solidFill>
                <a:srgbClr val="E6E6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25146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Egalitarianism</a:t>
            </a:r>
          </a:p>
          <a:p>
            <a:pPr lvl="0">
              <a:defRPr/>
            </a:pPr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Nationalism</a:t>
            </a:r>
          </a:p>
          <a:p>
            <a:pPr lvl="0">
              <a:defRPr/>
            </a:pPr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Eats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86200" y="43434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Rousseau </a:t>
            </a:r>
            <a:r>
              <a:rPr lang="en-US" sz="24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(General Will)</a:t>
            </a:r>
            <a:endParaRPr lang="en-US" dirty="0">
              <a:solidFill>
                <a:srgbClr val="E6E6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5257800"/>
            <a:ext cx="4800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Convention</a:t>
            </a:r>
          </a:p>
          <a:p>
            <a:pPr lvl="0"/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0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ommittee on </a:t>
            </a:r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0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ublic</a:t>
            </a:r>
            <a:r>
              <a:rPr lang="en-US" sz="28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000" dirty="0" smtClean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afety</a:t>
            </a:r>
            <a:endParaRPr lang="en-US" sz="3000" dirty="0">
              <a:solidFill>
                <a:srgbClr val="E6E6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3243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E0DCD2"/>
            </a:gs>
            <a:gs pos="30000">
              <a:srgbClr val="E0DCD2">
                <a:lumMod val="51000"/>
                <a:lumOff val="49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75038"/>
            <a:ext cx="9144000" cy="2163762"/>
          </a:xfrm>
        </p:spPr>
        <p:txBody>
          <a:bodyPr/>
          <a:lstStyle/>
          <a:p>
            <a:pPr algn="l">
              <a:lnSpc>
                <a:spcPct val="70000"/>
              </a:lnSpc>
            </a:pPr>
            <a:r>
              <a:rPr lang="en-US" sz="5400" dirty="0" smtClean="0">
                <a:solidFill>
                  <a:schemeClr val="accent2">
                    <a:lumMod val="10000"/>
                  </a:schemeClr>
                </a:solidFill>
              </a:rPr>
              <a:t> </a:t>
            </a:r>
            <a:r>
              <a:rPr lang="en-US" sz="9600" dirty="0" smtClean="0">
                <a:solidFill>
                  <a:schemeClr val="accent2">
                    <a:lumMod val="10000"/>
                  </a:schemeClr>
                </a:solidFill>
              </a:rPr>
              <a:t>or</a:t>
            </a:r>
            <a:r>
              <a:rPr lang="en-US" sz="16600" dirty="0" smtClean="0">
                <a:solidFill>
                  <a:schemeClr val="accent2">
                    <a:lumMod val="10000"/>
                  </a:schemeClr>
                </a:solidFill>
              </a:rPr>
              <a:t> </a:t>
            </a:r>
            <a:br>
              <a:rPr lang="en-US" sz="16600" dirty="0" smtClean="0">
                <a:solidFill>
                  <a:schemeClr val="accent2">
                    <a:lumMod val="10000"/>
                  </a:schemeClr>
                </a:solidFill>
              </a:rPr>
            </a:br>
            <a:r>
              <a:rPr lang="en-US" sz="16600" dirty="0" smtClean="0">
                <a:solidFill>
                  <a:schemeClr val="accent2">
                    <a:lumMod val="10000"/>
                  </a:schemeClr>
                </a:solidFill>
              </a:rPr>
              <a:t>Death</a:t>
            </a:r>
            <a:endParaRPr lang="en-US" sz="16600" dirty="0">
              <a:solidFill>
                <a:schemeClr val="accent2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3"/>
          <a:stretch/>
        </p:blipFill>
        <p:spPr bwMode="auto">
          <a:xfrm>
            <a:off x="3733800" y="152400"/>
            <a:ext cx="52197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6248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Icon by Juan Pablo Bravo</a:t>
            </a:r>
          </a:p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The Noun Project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42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1/Execution_robespierre%2C_saint_just..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 t="5897" r="15103" b="39120"/>
          <a:stretch/>
        </p:blipFill>
        <p:spPr bwMode="auto">
          <a:xfrm>
            <a:off x="0" y="-34119"/>
            <a:ext cx="9144001" cy="68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457200"/>
            <a:ext cx="8991600" cy="1143000"/>
          </a:xfrm>
        </p:spPr>
        <p:txBody>
          <a:bodyPr/>
          <a:lstStyle/>
          <a:p>
            <a:r>
              <a:rPr lang="en-US" sz="7200" dirty="0" smtClean="0">
                <a:solidFill>
                  <a:schemeClr val="bg1">
                    <a:lumMod val="50000"/>
                  </a:schemeClr>
                </a:solidFill>
              </a:rPr>
              <a:t>THE REIGN OF TERROR</a:t>
            </a:r>
            <a:endParaRPr lang="en-US" sz="7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3733800" cy="1066800"/>
          </a:xfrm>
        </p:spPr>
        <p:txBody>
          <a:bodyPr anchor="t"/>
          <a:lstStyle/>
          <a:p>
            <a:pPr algn="ctr"/>
            <a:r>
              <a:rPr lang="en-US" sz="5400" b="1" dirty="0" smtClean="0">
                <a:solidFill>
                  <a:schemeClr val="bg1">
                    <a:lumMod val="50000"/>
                  </a:schemeClr>
                </a:solidFill>
                <a:latin typeface="BlackJack" panose="02000504030000020004" pitchFamily="2" charset="0"/>
              </a:rPr>
              <a:t>1793-1794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BlackJack" panose="0200050403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349448">
            <a:off x="935849" y="2781897"/>
            <a:ext cx="3257832" cy="2800767"/>
          </a:xfrm>
          <a:prstGeom prst="rect">
            <a:avLst/>
          </a:prstGeom>
          <a:solidFill>
            <a:srgbClr val="111634">
              <a:alpha val="75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800" kern="0" dirty="0" smtClean="0">
                <a:solidFill>
                  <a:srgbClr val="E8DEBB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itchFamily="2" charset="0"/>
              </a:rPr>
              <a:t>NEXT UP</a:t>
            </a:r>
          </a:p>
        </p:txBody>
      </p:sp>
    </p:spTree>
    <p:extLst>
      <p:ext uri="{BB962C8B-B14F-4D97-AF65-F5344CB8AC3E}">
        <p14:creationId xmlns:p14="http://schemas.microsoft.com/office/powerpoint/2010/main" val="2423968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6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10350" cy="1143000"/>
          </a:xfrm>
        </p:spPr>
        <p:txBody>
          <a:bodyPr/>
          <a:lstStyle/>
          <a:p>
            <a:pPr algn="l"/>
            <a:r>
              <a:rPr lang="en-US" sz="7200" dirty="0" smtClean="0"/>
              <a:t>Le Chapelier Law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1"/>
            <a:ext cx="4419600" cy="2895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The Last Stand</a:t>
            </a:r>
            <a:br>
              <a:rPr lang="en-US" sz="4800" dirty="0" smtClean="0"/>
            </a:br>
            <a:r>
              <a:rPr lang="en-US" sz="11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 of the </a:t>
            </a:r>
          </a:p>
          <a:p>
            <a:pPr marL="0" indent="0" algn="ctr">
              <a:buNone/>
            </a:pPr>
            <a:r>
              <a:rPr lang="en-US" sz="6600" dirty="0" smtClean="0"/>
              <a:t>Liberals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upload.wikimedia.org/wikipedia/commons/thumb/4/43/AduC_024_Le_Chapelier_%28I..G.%2C_1754-1794%29.JPG/768px-AduC_024_Le_Chapelier_%28I..G.%2C_1754-1794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1552" y="228600"/>
            <a:ext cx="16052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1791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28760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10350" cy="1143000"/>
          </a:xfrm>
        </p:spPr>
        <p:txBody>
          <a:bodyPr/>
          <a:lstStyle/>
          <a:p>
            <a:pPr algn="l"/>
            <a:r>
              <a:rPr lang="en-US" sz="7200" dirty="0" smtClean="0"/>
              <a:t>Le Chapelier Law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4572000" cy="412988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Forbade guilds, workers combinations (unions), and strikes</a:t>
            </a:r>
          </a:p>
          <a:p>
            <a:pPr marL="0" indent="0" algn="ctr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Liberalism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upload.wikimedia.org/wikipedia/commons/thumb/4/43/AduC_024_Le_Chapelier_%28I..G.%2C_1754-1794%29.JPG/768px-AduC_024_Le_Chapelier_%28I..G.%2C_1754-1794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1552" y="228600"/>
            <a:ext cx="16052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1791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56329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10350" cy="1143000"/>
          </a:xfrm>
        </p:spPr>
        <p:txBody>
          <a:bodyPr/>
          <a:lstStyle/>
          <a:p>
            <a:pPr algn="l"/>
            <a:r>
              <a:rPr lang="en-US" sz="7200" dirty="0" smtClean="0"/>
              <a:t>Le Chapelier Law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4572000" cy="3200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 smtClean="0"/>
              <a:t>GOAL:</a:t>
            </a:r>
          </a:p>
          <a:p>
            <a:pPr marL="0" indent="0" algn="ctr">
              <a:buNone/>
            </a:pP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the influence </a:t>
            </a:r>
            <a:b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urban masses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upload.wikimedia.org/wikipedia/commons/thumb/4/43/AduC_024_Le_Chapelier_%28I..G.%2C_1754-1794%29.JPG/768px-AduC_024_Le_Chapelier_%28I..G.%2C_1754-1794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3147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1552" y="228600"/>
            <a:ext cx="16052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1791</a:t>
            </a:r>
            <a:endParaRPr lang="en-US" sz="66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71597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acques Bertaux - Prise du palais des Tuileries - 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/>
          <a:stretch/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6781800" cy="2239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2"/>
                </a:solidFill>
                <a:effectLst>
                  <a:glow rad="76200">
                    <a:srgbClr val="26262A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Crowd </a:t>
            </a:r>
            <a:r>
              <a:rPr lang="en-US" sz="5400" dirty="0" smtClean="0">
                <a:solidFill>
                  <a:schemeClr val="bg2"/>
                </a:solidFill>
                <a:effectLst>
                  <a:glow rad="76200">
                    <a:srgbClr val="26262A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solidFill>
                  <a:schemeClr val="bg2"/>
                </a:solidFill>
                <a:effectLst>
                  <a:glow rad="76200">
                    <a:srgbClr val="26262A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 smtClean="0">
                <a:solidFill>
                  <a:schemeClr val="bg2"/>
                </a:solidFill>
                <a:effectLst>
                  <a:glow rad="76200">
                    <a:srgbClr val="26262A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Gain Control</a:t>
            </a:r>
            <a:endParaRPr lang="en-US" sz="5400" dirty="0">
              <a:solidFill>
                <a:schemeClr val="bg2"/>
              </a:solidFill>
              <a:effectLst>
                <a:glow rad="76200">
                  <a:srgbClr val="26262A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6474023"/>
            <a:ext cx="5086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Depiction of the storming of the Tuileries Palace on 10 august 1792</a:t>
            </a:r>
          </a:p>
        </p:txBody>
      </p:sp>
    </p:spTree>
    <p:extLst>
      <p:ext uri="{BB962C8B-B14F-4D97-AF65-F5344CB8AC3E}">
        <p14:creationId xmlns:p14="http://schemas.microsoft.com/office/powerpoint/2010/main" val="20271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FrenchRevolutionDark">
      <a:dk1>
        <a:srgbClr val="A34233"/>
      </a:dk1>
      <a:lt1>
        <a:srgbClr val="E6E6D5"/>
      </a:lt1>
      <a:dk2>
        <a:srgbClr val="703932"/>
      </a:dk2>
      <a:lt2>
        <a:srgbClr val="E6E6D5"/>
      </a:lt2>
      <a:accent1>
        <a:srgbClr val="E6E6D5"/>
      </a:accent1>
      <a:accent2>
        <a:srgbClr val="E6E6D5"/>
      </a:accent2>
      <a:accent3>
        <a:srgbClr val="E6E6D5"/>
      </a:accent3>
      <a:accent4>
        <a:srgbClr val="9A9AA5"/>
      </a:accent4>
      <a:accent5>
        <a:srgbClr val="9A9AA5"/>
      </a:accent5>
      <a:accent6>
        <a:srgbClr val="9A9AA5"/>
      </a:accent6>
      <a:hlink>
        <a:srgbClr val="E6E6D5"/>
      </a:hlink>
      <a:folHlink>
        <a:srgbClr val="9A9AA5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0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1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2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3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4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5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6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7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8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19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0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1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2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3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4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5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6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7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8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9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3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30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4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5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6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7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8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9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</TotalTime>
  <Words>704</Words>
  <Application>Microsoft Office PowerPoint</Application>
  <PresentationFormat>On-screen Show (4:3)</PresentationFormat>
  <Paragraphs>231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BlackJack</vt:lpstr>
      <vt:lpstr>IM FELL Double Pica</vt:lpstr>
      <vt:lpstr>Tahoma</vt:lpstr>
      <vt:lpstr>Bujardet Freres (Unregistered)</vt:lpstr>
      <vt:lpstr>1_Office Theme</vt:lpstr>
      <vt:lpstr>2_Office Theme</vt:lpstr>
      <vt:lpstr>Radicalization</vt:lpstr>
      <vt:lpstr>Phases of the  French Revolution</vt:lpstr>
      <vt:lpstr>1791</vt:lpstr>
      <vt:lpstr>Liberal Phase</vt:lpstr>
      <vt:lpstr>Radical Phase</vt:lpstr>
      <vt:lpstr>Le Chapelier Law</vt:lpstr>
      <vt:lpstr>Le Chapelier Law</vt:lpstr>
      <vt:lpstr>Le Chapelier Law</vt:lpstr>
      <vt:lpstr>The Crowd  Will Gain Control</vt:lpstr>
      <vt:lpstr>KEY EVENTS</vt:lpstr>
      <vt:lpstr>Constitutional  Monarch</vt:lpstr>
      <vt:lpstr>PowerPoint Presentation</vt:lpstr>
      <vt:lpstr>PowerPoint Presentation</vt:lpstr>
      <vt:lpstr>Destination:  Montmedy</vt:lpstr>
      <vt:lpstr>citadel</vt:lpstr>
      <vt:lpstr>CAUGHT</vt:lpstr>
      <vt:lpstr>a not so triumphant return</vt:lpstr>
      <vt:lpstr>Declaration of Pillnitz</vt:lpstr>
      <vt:lpstr>FRANCE</vt:lpstr>
      <vt:lpstr>FRANCE</vt:lpstr>
      <vt:lpstr>Legislative Assembly</vt:lpstr>
      <vt:lpstr>Phases of the  French Revolution</vt:lpstr>
      <vt:lpstr>Jacobin Clubs</vt:lpstr>
      <vt:lpstr>Legislative Assembly</vt:lpstr>
      <vt:lpstr>Sans Culottes</vt:lpstr>
      <vt:lpstr>PowerPoint Presentation</vt:lpstr>
      <vt:lpstr>Sans Culottes</vt:lpstr>
      <vt:lpstr>KEY EVENTS</vt:lpstr>
      <vt:lpstr>French Revolutionary  Wars</vt:lpstr>
      <vt:lpstr>Brunswick Manifesto</vt:lpstr>
      <vt:lpstr>PowerPoint Presentation</vt:lpstr>
      <vt:lpstr>The Armies Compared</vt:lpstr>
      <vt:lpstr>The Armies Compared</vt:lpstr>
      <vt:lpstr>September            Massacres</vt:lpstr>
      <vt:lpstr>Proclamation of the French Republic</vt:lpstr>
      <vt:lpstr>DEPOSED</vt:lpstr>
      <vt:lpstr>Citizen Louis Capet</vt:lpstr>
      <vt:lpstr>The National Convention</vt:lpstr>
      <vt:lpstr>Trial of Louis XVI</vt:lpstr>
      <vt:lpstr>Competing Factions</vt:lpstr>
      <vt:lpstr>Competing Factions</vt:lpstr>
      <vt:lpstr>EXECUTED</vt:lpstr>
      <vt:lpstr>GUILLOTINE</vt:lpstr>
      <vt:lpstr>PowerPoint Presentation</vt:lpstr>
      <vt:lpstr>PowerPoint Presentation</vt:lpstr>
      <vt:lpstr>PowerPoint Presentation</vt:lpstr>
      <vt:lpstr>Liberty</vt:lpstr>
      <vt:lpstr>Equality</vt:lpstr>
      <vt:lpstr>FRATERNITY</vt:lpstr>
      <vt:lpstr> or  Death</vt:lpstr>
      <vt:lpstr>THE REIGN OF TERROR</vt:lpstr>
      <vt:lpstr>PowerPoint Presentation</vt:lpstr>
    </vt:vector>
  </TitlesOfParts>
  <Company>SDOC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Radicalization of the French Revolution</dc:title>
  <dc:creator>Tom Richey</dc:creator>
  <cp:lastModifiedBy>Tom Richey</cp:lastModifiedBy>
  <cp:revision>53</cp:revision>
  <dcterms:created xsi:type="dcterms:W3CDTF">2016-03-09T13:30:24Z</dcterms:created>
  <dcterms:modified xsi:type="dcterms:W3CDTF">2016-03-17T20:38:13Z</dcterms:modified>
</cp:coreProperties>
</file>