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342" r:id="rId3"/>
    <p:sldId id="270" r:id="rId4"/>
    <p:sldId id="269" r:id="rId5"/>
    <p:sldId id="338" r:id="rId6"/>
    <p:sldId id="339" r:id="rId7"/>
    <p:sldId id="280" r:id="rId8"/>
    <p:sldId id="329" r:id="rId9"/>
    <p:sldId id="276" r:id="rId10"/>
    <p:sldId id="277" r:id="rId11"/>
    <p:sldId id="274" r:id="rId12"/>
    <p:sldId id="271" r:id="rId13"/>
    <p:sldId id="275" r:id="rId14"/>
    <p:sldId id="272" r:id="rId15"/>
    <p:sldId id="278" r:id="rId16"/>
    <p:sldId id="337" r:id="rId17"/>
    <p:sldId id="281" r:id="rId18"/>
    <p:sldId id="257" r:id="rId19"/>
    <p:sldId id="264" r:id="rId20"/>
    <p:sldId id="279" r:id="rId21"/>
    <p:sldId id="273" r:id="rId22"/>
    <p:sldId id="265" r:id="rId23"/>
    <p:sldId id="258" r:id="rId24"/>
    <p:sldId id="266" r:id="rId25"/>
    <p:sldId id="310" r:id="rId26"/>
    <p:sldId id="268" r:id="rId27"/>
    <p:sldId id="318" r:id="rId28"/>
    <p:sldId id="317" r:id="rId29"/>
    <p:sldId id="259" r:id="rId30"/>
    <p:sldId id="311" r:id="rId31"/>
    <p:sldId id="260" r:id="rId32"/>
    <p:sldId id="261" r:id="rId33"/>
    <p:sldId id="286" r:id="rId34"/>
    <p:sldId id="287" r:id="rId35"/>
    <p:sldId id="330" r:id="rId36"/>
    <p:sldId id="320" r:id="rId37"/>
    <p:sldId id="319" r:id="rId38"/>
    <p:sldId id="282" r:id="rId39"/>
    <p:sldId id="283" r:id="rId40"/>
    <p:sldId id="284" r:id="rId41"/>
    <p:sldId id="321" r:id="rId42"/>
    <p:sldId id="324" r:id="rId43"/>
    <p:sldId id="325" r:id="rId44"/>
    <p:sldId id="293" r:id="rId45"/>
    <p:sldId id="288" r:id="rId46"/>
    <p:sldId id="295" r:id="rId47"/>
    <p:sldId id="296" r:id="rId48"/>
    <p:sldId id="302" r:id="rId49"/>
    <p:sldId id="303" r:id="rId50"/>
    <p:sldId id="331" r:id="rId51"/>
    <p:sldId id="304" r:id="rId52"/>
    <p:sldId id="305" r:id="rId53"/>
    <p:sldId id="300" r:id="rId54"/>
    <p:sldId id="301" r:id="rId55"/>
    <p:sldId id="297" r:id="rId56"/>
    <p:sldId id="299" r:id="rId57"/>
    <p:sldId id="328" r:id="rId58"/>
    <p:sldId id="298" r:id="rId59"/>
    <p:sldId id="294" r:id="rId60"/>
    <p:sldId id="292" r:id="rId61"/>
    <p:sldId id="262" r:id="rId62"/>
    <p:sldId id="263" r:id="rId63"/>
    <p:sldId id="306" r:id="rId64"/>
    <p:sldId id="307" r:id="rId65"/>
    <p:sldId id="323" r:id="rId66"/>
    <p:sldId id="308" r:id="rId67"/>
    <p:sldId id="326" r:id="rId68"/>
    <p:sldId id="315" r:id="rId69"/>
    <p:sldId id="316" r:id="rId70"/>
    <p:sldId id="322" r:id="rId71"/>
    <p:sldId id="289" r:id="rId72"/>
    <p:sldId id="332" r:id="rId73"/>
    <p:sldId id="333" r:id="rId74"/>
    <p:sldId id="291" r:id="rId75"/>
    <p:sldId id="334" r:id="rId76"/>
    <p:sldId id="335" r:id="rId77"/>
    <p:sldId id="336" r:id="rId78"/>
    <p:sldId id="285" r:id="rId79"/>
    <p:sldId id="313" r:id="rId80"/>
    <p:sldId id="290" r:id="rId81"/>
    <p:sldId id="314" r:id="rId82"/>
    <p:sldId id="340" r:id="rId83"/>
  </p:sldIdLst>
  <p:sldSz cx="12192000" cy="6858000"/>
  <p:notesSz cx="6858000" cy="9144000"/>
  <p:embeddedFontLst>
    <p:embeddedFont>
      <p:font typeface="IM FELL Double Pica" panose="02000000000000000000" pitchFamily="2" charset="0"/>
      <p:regular r:id="rId84"/>
    </p:embeddedFont>
    <p:embeddedFont>
      <p:font typeface="Versailles LT" panose="02000505070000020003" pitchFamily="2" charset="0"/>
      <p:regular r:id="rId85"/>
      <p:bold r:id="rId86"/>
    </p:embeddedFont>
    <p:embeddedFont>
      <p:font typeface="Calibri" panose="020F0502020204030204" pitchFamily="34"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oclassicism" id="{BD685806-ADAC-4833-A6F9-5C8199A40D50}">
          <p14:sldIdLst>
            <p14:sldId id="342"/>
            <p14:sldId id="270"/>
            <p14:sldId id="269"/>
            <p14:sldId id="338"/>
            <p14:sldId id="339"/>
          </p14:sldIdLst>
        </p14:section>
        <p14:section name="Early Works" id="{5DB3E721-A656-4A37-B366-EB2874160B8D}">
          <p14:sldIdLst>
            <p14:sldId id="280"/>
            <p14:sldId id="329"/>
            <p14:sldId id="276"/>
            <p14:sldId id="277"/>
            <p14:sldId id="274"/>
            <p14:sldId id="271"/>
            <p14:sldId id="275"/>
            <p14:sldId id="272"/>
            <p14:sldId id="278"/>
            <p14:sldId id="337"/>
          </p14:sldIdLst>
        </p14:section>
        <p14:section name="Classical Masterpieces" id="{104766F2-51A4-4CF2-BAFB-CC32A4355E2F}">
          <p14:sldIdLst>
            <p14:sldId id="281"/>
            <p14:sldId id="257"/>
            <p14:sldId id="264"/>
            <p14:sldId id="279"/>
            <p14:sldId id="273"/>
            <p14:sldId id="265"/>
            <p14:sldId id="258"/>
            <p14:sldId id="266"/>
            <p14:sldId id="310"/>
            <p14:sldId id="268"/>
            <p14:sldId id="318"/>
            <p14:sldId id="317"/>
            <p14:sldId id="259"/>
            <p14:sldId id="311"/>
          </p14:sldIdLst>
        </p14:section>
        <p14:section name="French Revolution" id="{7B6359FC-A50E-44A0-B12B-A7D8D6CDB312}">
          <p14:sldIdLst>
            <p14:sldId id="260"/>
            <p14:sldId id="261"/>
            <p14:sldId id="286"/>
            <p14:sldId id="287"/>
          </p14:sldIdLst>
        </p14:section>
        <p14:section name="Post-Thermidor" id="{313CAB9D-F4BB-4AB9-8E58-0BEE394820D2}">
          <p14:sldIdLst>
            <p14:sldId id="330"/>
            <p14:sldId id="320"/>
            <p14:sldId id="319"/>
            <p14:sldId id="282"/>
            <p14:sldId id="283"/>
            <p14:sldId id="284"/>
            <p14:sldId id="321"/>
            <p14:sldId id="324"/>
            <p14:sldId id="325"/>
            <p14:sldId id="293"/>
          </p14:sldIdLst>
        </p14:section>
        <p14:section name="Napoleon" id="{DC713D1F-4863-4271-8319-49E143FD2E94}">
          <p14:sldIdLst>
            <p14:sldId id="288"/>
            <p14:sldId id="295"/>
            <p14:sldId id="296"/>
            <p14:sldId id="302"/>
            <p14:sldId id="303"/>
            <p14:sldId id="331"/>
            <p14:sldId id="304"/>
            <p14:sldId id="305"/>
            <p14:sldId id="300"/>
            <p14:sldId id="301"/>
            <p14:sldId id="297"/>
            <p14:sldId id="299"/>
            <p14:sldId id="328"/>
            <p14:sldId id="298"/>
            <p14:sldId id="294"/>
            <p14:sldId id="292"/>
            <p14:sldId id="262"/>
            <p14:sldId id="263"/>
            <p14:sldId id="306"/>
            <p14:sldId id="307"/>
            <p14:sldId id="323"/>
            <p14:sldId id="308"/>
            <p14:sldId id="326"/>
          </p14:sldIdLst>
        </p14:section>
        <p14:section name="Post-Napoleonic" id="{9D462B3A-EBCD-4F22-94C3-A7B2AAE23C74}">
          <p14:sldIdLst>
            <p14:sldId id="315"/>
            <p14:sldId id="316"/>
            <p14:sldId id="322"/>
            <p14:sldId id="289"/>
            <p14:sldId id="332"/>
            <p14:sldId id="333"/>
            <p14:sldId id="291"/>
            <p14:sldId id="334"/>
            <p14:sldId id="335"/>
            <p14:sldId id="336"/>
            <p14:sldId id="285"/>
            <p14:sldId id="313"/>
            <p14:sldId id="290"/>
            <p14:sldId id="314"/>
            <p14:sldId id="34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4C7"/>
    <a:srgbClr val="F7C2AF"/>
    <a:srgbClr val="F08B67"/>
    <a:srgbClr val="4C5152"/>
    <a:srgbClr val="081720"/>
    <a:srgbClr val="4F5453"/>
    <a:srgbClr val="FFF6DA"/>
    <a:srgbClr val="F6E9CA"/>
    <a:srgbClr val="5A3D28"/>
    <a:srgbClr val="F0DC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p:scale>
          <a:sx n="60" d="100"/>
          <a:sy n="60" d="100"/>
        </p:scale>
        <p:origin x="1158" y="702"/>
      </p:cViewPr>
      <p:guideLst>
        <p:guide orient="horz" pos="2160"/>
        <p:guide pos="3840"/>
      </p:guideLst>
    </p:cSldViewPr>
  </p:slideViewPr>
  <p:notesTextViewPr>
    <p:cViewPr>
      <p:scale>
        <a:sx n="3" d="2"/>
        <a:sy n="3" d="2"/>
      </p:scale>
      <p:origin x="0" y="0"/>
    </p:cViewPr>
  </p:notesTextViewPr>
  <p:sorterViewPr>
    <p:cViewPr>
      <p:scale>
        <a:sx n="90" d="100"/>
        <a:sy n="90" d="100"/>
      </p:scale>
      <p:origin x="0" y="-238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2.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7A8095-C814-49D5-ACA0-E233A1021685}"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4105387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A8095-C814-49D5-ACA0-E233A1021685}"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4256662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A8095-C814-49D5-ACA0-E233A1021685}"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226537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21684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45151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2785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273035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93948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2469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376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81228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7A8095-C814-49D5-ACA0-E233A1021685}"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2417057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3575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21114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24524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7A8095-C814-49D5-ACA0-E233A1021685}" type="datetimeFigureOut">
              <a:rPr lang="en-US" smtClean="0"/>
              <a:t>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232509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7A8095-C814-49D5-ACA0-E233A1021685}" type="datetimeFigureOut">
              <a:rPr lang="en-US" smtClean="0"/>
              <a:t>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519010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7A8095-C814-49D5-ACA0-E233A1021685}" type="datetimeFigureOut">
              <a:rPr lang="en-US" smtClean="0"/>
              <a:t>1/10/2016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1554526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7A8095-C814-49D5-ACA0-E233A1021685}" type="datetimeFigureOut">
              <a:rPr lang="en-US" smtClean="0"/>
              <a:t>1/10/2016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52574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A8095-C814-49D5-ACA0-E233A1021685}" type="datetimeFigureOut">
              <a:rPr lang="en-US" smtClean="0"/>
              <a:t>1/10/2016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272260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A8095-C814-49D5-ACA0-E233A1021685}" type="datetimeFigureOut">
              <a:rPr lang="en-US" smtClean="0"/>
              <a:t>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118243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A8095-C814-49D5-ACA0-E233A1021685}" type="datetimeFigureOut">
              <a:rPr lang="en-US" smtClean="0"/>
              <a:t>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A004A-F1A9-45BD-ABED-763EBBF263E3}" type="slidenum">
              <a:rPr lang="en-US" smtClean="0"/>
              <a:t>‹#›</a:t>
            </a:fld>
            <a:endParaRPr lang="en-US"/>
          </a:p>
        </p:txBody>
      </p:sp>
    </p:spTree>
    <p:extLst>
      <p:ext uri="{BB962C8B-B14F-4D97-AF65-F5344CB8AC3E}">
        <p14:creationId xmlns:p14="http://schemas.microsoft.com/office/powerpoint/2010/main" val="317473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A8095-C814-49D5-ACA0-E233A1021685}" type="datetimeFigureOut">
              <a:rPr lang="en-US" smtClean="0"/>
              <a:t>1/10/2016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A004A-F1A9-45BD-ABED-763EBBF263E3}" type="slidenum">
              <a:rPr lang="en-US" smtClean="0"/>
              <a:t>‹#›</a:t>
            </a:fld>
            <a:endParaRPr lang="en-US"/>
          </a:p>
        </p:txBody>
      </p:sp>
    </p:spTree>
    <p:extLst>
      <p:ext uri="{BB962C8B-B14F-4D97-AF65-F5344CB8AC3E}">
        <p14:creationId xmlns:p14="http://schemas.microsoft.com/office/powerpoint/2010/main" val="1007231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4FEE20D-232A-47E8-8FDB-17CD01AF0984}" type="datetimeFigureOut">
              <a:rPr lang="en-US" smtClean="0">
                <a:solidFill>
                  <a:srgbClr val="072F54">
                    <a:tint val="75000"/>
                  </a:srgbClr>
                </a:solidFill>
              </a:rPr>
              <a:pPr/>
              <a:t>1/10/2016</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67466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8.jpeg"/><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5.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hyperlink" Target="http://www.tomrichey.ne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0">
              <a:schemeClr val="tx1">
                <a:lumMod val="50000"/>
              </a:schemeClr>
            </a:gs>
            <a:gs pos="0">
              <a:srgbClr val="7C5438">
                <a:lumMod val="84000"/>
                <a:lumOff val="16000"/>
              </a:srgbClr>
            </a:gs>
            <a:gs pos="100000">
              <a:srgbClr val="331F1B"/>
            </a:gs>
          </a:gsLst>
          <a:lin ang="6600000" scaled="0"/>
        </a:gradFill>
        <a:effectLst/>
      </p:bgPr>
    </p:bg>
    <p:spTree>
      <p:nvGrpSpPr>
        <p:cNvPr id="1" name=""/>
        <p:cNvGrpSpPr/>
        <p:nvPr/>
      </p:nvGrpSpPr>
      <p:grpSpPr>
        <a:xfrm>
          <a:off x="0" y="0"/>
          <a:ext cx="0" cy="0"/>
          <a:chOff x="0" y="0"/>
          <a:chExt cx="0" cy="0"/>
        </a:xfrm>
      </p:grpSpPr>
      <p:pic>
        <p:nvPicPr>
          <p:cNvPr id="6" name="Picture 2" descr="https://upload.wikimedia.org/wikipedia/commons/thumb/4/4c/Jacques_Louis_David_-_Bonaparte_franchissant_le_Grand_Saint-Bernard%2C_20_mai_1800_-_Google_Art_Project.jpg/866px-Jacques_Louis_David_-_Bonaparte_franchissant_le_Grand_Saint-Bernard%2C_20_mai_1800_-_Google_Art_Project.jpg"/>
          <p:cNvPicPr>
            <a:picLocks noChangeAspect="1" noChangeArrowheads="1"/>
          </p:cNvPicPr>
          <p:nvPr/>
        </p:nvPicPr>
        <p:blipFill rotWithShape="1">
          <a:blip r:embed="rId2">
            <a:extLst>
              <a:ext uri="{28A0092B-C50C-407E-A947-70E740481C1C}">
                <a14:useLocalDpi xmlns:a14="http://schemas.microsoft.com/office/drawing/2010/main" val="0"/>
              </a:ext>
            </a:extLst>
          </a:blip>
          <a:srcRect t="8629" r="16189" b="51267"/>
          <a:stretch/>
        </p:blipFill>
        <p:spPr bwMode="auto">
          <a:xfrm>
            <a:off x="-1" y="0"/>
            <a:ext cx="12248147" cy="69301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248147" cy="6930189"/>
          </a:xfrm>
          <a:prstGeom prst="rect">
            <a:avLst/>
          </a:prstGeom>
          <a:gradFill flip="none" rotWithShape="1">
            <a:gsLst>
              <a:gs pos="47000">
                <a:srgbClr val="081720">
                  <a:alpha val="0"/>
                </a:srgbClr>
              </a:gs>
              <a:gs pos="23000">
                <a:srgbClr val="081720">
                  <a:alpha val="70000"/>
                </a:srgb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189" y="2904688"/>
            <a:ext cx="5895474" cy="2822342"/>
          </a:xfrm>
        </p:spPr>
        <p:txBody>
          <a:bodyPr anchor="ctr">
            <a:noAutofit/>
          </a:bodyPr>
          <a:lstStyle/>
          <a:p>
            <a:pPr>
              <a:lnSpc>
                <a:spcPct val="100000"/>
              </a:lnSpc>
            </a:pPr>
            <a:r>
              <a:rPr lang="en-US" sz="5400" dirty="0">
                <a:solidFill>
                  <a:schemeClr val="bg1"/>
                </a:solidFill>
                <a:effectLst>
                  <a:glow rad="101600">
                    <a:srgbClr val="4F5453">
                      <a:alpha val="60000"/>
                    </a:srgbClr>
                  </a:glow>
                  <a:outerShdw blurRad="38100" dist="38100" dir="2700000" algn="tl">
                    <a:srgbClr val="000000">
                      <a:alpha val="43137"/>
                    </a:srgbClr>
                  </a:outerShdw>
                </a:effectLst>
                <a:latin typeface="Versailles LT" panose="02000505070000020003" pitchFamily="2" charset="0"/>
              </a:rPr>
              <a:t>Jacques-Louis </a:t>
            </a:r>
            <a:br>
              <a:rPr lang="en-US" sz="5400" dirty="0">
                <a:solidFill>
                  <a:schemeClr val="bg1"/>
                </a:solidFill>
                <a:effectLst>
                  <a:glow rad="101600">
                    <a:srgbClr val="4F5453">
                      <a:alpha val="60000"/>
                    </a:srgbClr>
                  </a:glow>
                  <a:outerShdw blurRad="38100" dist="38100" dir="2700000" algn="tl">
                    <a:srgbClr val="000000">
                      <a:alpha val="43137"/>
                    </a:srgbClr>
                  </a:outerShdw>
                </a:effectLst>
                <a:latin typeface="Versailles LT" panose="02000505070000020003" pitchFamily="2" charset="0"/>
              </a:rPr>
            </a:br>
            <a:r>
              <a:rPr lang="en-US" sz="11500" b="1" dirty="0" smtClean="0">
                <a:solidFill>
                  <a:schemeClr val="bg1"/>
                </a:solidFill>
                <a:effectLst>
                  <a:glow rad="101600">
                    <a:srgbClr val="4F5453">
                      <a:alpha val="60000"/>
                    </a:srgbClr>
                  </a:glow>
                  <a:outerShdw blurRad="38100" dist="38100" dir="2700000" algn="tl">
                    <a:srgbClr val="000000">
                      <a:alpha val="43137"/>
                    </a:srgbClr>
                  </a:outerShdw>
                </a:effectLst>
                <a:latin typeface="Versailles LT" panose="02000505070000020003" pitchFamily="2" charset="0"/>
              </a:rPr>
              <a:t>David</a:t>
            </a:r>
            <a:endParaRPr lang="en-US" sz="8000" b="1" dirty="0">
              <a:solidFill>
                <a:schemeClr val="bg1"/>
              </a:solidFill>
              <a:effectLst>
                <a:glow rad="101600">
                  <a:srgbClr val="4F5453">
                    <a:alpha val="60000"/>
                  </a:srgbClr>
                </a:glow>
                <a:outerShdw blurRad="38100" dist="38100" dir="2700000" algn="tl">
                  <a:srgbClr val="000000">
                    <a:alpha val="43137"/>
                  </a:srgbClr>
                </a:outerShdw>
              </a:effectLst>
              <a:latin typeface="Versailles LT" panose="02000505070000020003" pitchFamily="2" charset="0"/>
            </a:endParaRPr>
          </a:p>
        </p:txBody>
      </p:sp>
      <p:sp>
        <p:nvSpPr>
          <p:cNvPr id="8" name="Subtitle 2"/>
          <p:cNvSpPr>
            <a:spLocks noGrp="1"/>
          </p:cNvSpPr>
          <p:nvPr>
            <p:ph type="subTitle" idx="1"/>
          </p:nvPr>
        </p:nvSpPr>
        <p:spPr>
          <a:xfrm>
            <a:off x="626717" y="5329262"/>
            <a:ext cx="4758683" cy="1056938"/>
          </a:xfrm>
        </p:spPr>
        <p:txBody>
          <a:bodyPr anchor="ctr">
            <a:noAutofit/>
          </a:bodyPr>
          <a:lstStyle/>
          <a:p>
            <a:pPr>
              <a:lnSpc>
                <a:spcPct val="100000"/>
              </a:lnSpc>
            </a:pPr>
            <a:r>
              <a:rPr lang="en-US" sz="4000" dirty="0" smtClean="0">
                <a:solidFill>
                  <a:srgbClr val="F9D4C7"/>
                </a:solidFill>
                <a:effectLst>
                  <a:glow rad="101600">
                    <a:srgbClr val="4F5453"/>
                  </a:glow>
                </a:effectLst>
                <a:latin typeface="IM FELL Double Pica" panose="02000000000000000000" pitchFamily="2" charset="0"/>
              </a:rPr>
              <a:t>French Neoclassicist</a:t>
            </a:r>
            <a:endParaRPr lang="en-US" sz="4000" dirty="0">
              <a:solidFill>
                <a:srgbClr val="F9D4C7"/>
              </a:solidFill>
              <a:effectLst>
                <a:glow rad="101600">
                  <a:srgbClr val="4F5453"/>
                </a:glow>
              </a:effectLst>
              <a:latin typeface="IM FELL Double Pica" panose="02000000000000000000" pitchFamily="2" charset="0"/>
            </a:endParaRPr>
          </a:p>
        </p:txBody>
      </p:sp>
    </p:spTree>
    <p:extLst>
      <p:ext uri="{BB962C8B-B14F-4D97-AF65-F5344CB8AC3E}">
        <p14:creationId xmlns:p14="http://schemas.microsoft.com/office/powerpoint/2010/main" val="3633413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5273A"/>
            </a:gs>
            <a:gs pos="100000">
              <a:srgbClr val="201C34"/>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David La morte di Sene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949" y="0"/>
            <a:ext cx="8738102" cy="687784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753144" y="6483645"/>
            <a:ext cx="3697038" cy="307777"/>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The Death of Seneca </a:t>
            </a:r>
            <a:r>
              <a:rPr lang="en-US" sz="1400" dirty="0" smtClean="0">
                <a:solidFill>
                  <a:srgbClr val="F2EDCF"/>
                </a:solidFill>
                <a:effectLst>
                  <a:outerShdw blurRad="38100" dist="38100" dir="2700000" algn="tl">
                    <a:srgbClr val="000000">
                      <a:alpha val="43137"/>
                    </a:srgbClr>
                  </a:outerShdw>
                </a:effectLst>
              </a:rPr>
              <a:t>(1773)</a:t>
            </a:r>
            <a:endParaRPr lang="en-US" sz="1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9978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15273A"/>
            </a:gs>
            <a:gs pos="100000">
              <a:srgbClr val="201C34"/>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0685" y="465608"/>
            <a:ext cx="11835062" cy="1325563"/>
          </a:xfrm>
        </p:spPr>
        <p:txBody>
          <a:bodyPr>
            <a:noAutofit/>
          </a:bodyPr>
          <a:lstStyle/>
          <a:p>
            <a:r>
              <a:rPr lang="en-US" sz="5400" dirty="0" smtClean="0">
                <a:solidFill>
                  <a:schemeClr val="bg1"/>
                </a:solidFill>
              </a:rPr>
              <a:t>When at first, you don’t succeed…</a:t>
            </a:r>
            <a:endParaRPr lang="en-US" sz="5400" dirty="0">
              <a:solidFill>
                <a:schemeClr val="bg1"/>
              </a:solidFill>
            </a:endParaRPr>
          </a:p>
        </p:txBody>
      </p:sp>
      <p:sp>
        <p:nvSpPr>
          <p:cNvPr id="3" name="Content Placeholder 2"/>
          <p:cNvSpPr>
            <a:spLocks noGrp="1"/>
          </p:cNvSpPr>
          <p:nvPr>
            <p:ph idx="1"/>
          </p:nvPr>
        </p:nvSpPr>
        <p:spPr>
          <a:xfrm>
            <a:off x="4502299" y="5273550"/>
            <a:ext cx="7267076" cy="982872"/>
          </a:xfrm>
        </p:spPr>
        <p:txBody>
          <a:bodyPr>
            <a:noAutofit/>
          </a:bodyPr>
          <a:lstStyle/>
          <a:p>
            <a:pPr marL="0" indent="0">
              <a:lnSpc>
                <a:spcPct val="100000"/>
              </a:lnSpc>
              <a:buNone/>
            </a:pPr>
            <a:r>
              <a:rPr lang="en-US" sz="3000" dirty="0" smtClean="0">
                <a:solidFill>
                  <a:schemeClr val="accent3">
                    <a:lumMod val="40000"/>
                    <a:lumOff val="60000"/>
                  </a:schemeClr>
                </a:solidFill>
              </a:rPr>
              <a:t>David tried for three straight years to get the prestigious Prix de Rome and didn’t win...</a:t>
            </a:r>
            <a:endParaRPr lang="en-US" sz="3000" dirty="0">
              <a:solidFill>
                <a:schemeClr val="accent3">
                  <a:lumMod val="40000"/>
                  <a:lumOff val="60000"/>
                </a:schemeClr>
              </a:solidFill>
            </a:endParaRPr>
          </a:p>
        </p:txBody>
      </p:sp>
      <p:pic>
        <p:nvPicPr>
          <p:cNvPr id="4" name="Picture 2" descr="The Combat of Ares and Ath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70" y="1931769"/>
            <a:ext cx="3963182" cy="30466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2" descr="Niobe JacquesLouisDavid 1772 Dallas Museum of 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137" y="1931770"/>
            <a:ext cx="3901700" cy="30466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2" descr="David La morte di Sene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2922" y="1931769"/>
            <a:ext cx="3842825" cy="302472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7095" y="5133476"/>
            <a:ext cx="3416969" cy="1015663"/>
          </a:xfrm>
          <a:prstGeom prst="rect">
            <a:avLst/>
          </a:prstGeom>
          <a:noFill/>
        </p:spPr>
        <p:txBody>
          <a:bodyPr wrap="square" rtlCol="0">
            <a:spAutoFit/>
          </a:bodyPr>
          <a:lstStyle/>
          <a:p>
            <a:pPr algn="ctr"/>
            <a:r>
              <a:rPr lang="en-US" sz="6000" dirty="0" smtClean="0">
                <a:solidFill>
                  <a:schemeClr val="tx1">
                    <a:lumMod val="20000"/>
                    <a:lumOff val="80000"/>
                  </a:schemeClr>
                </a:solidFill>
                <a:effectLst>
                  <a:outerShdw blurRad="38100" dist="38100" dir="2700000" algn="tl">
                    <a:srgbClr val="000000">
                      <a:alpha val="43137"/>
                    </a:srgbClr>
                  </a:outerShdw>
                </a:effectLst>
              </a:rPr>
              <a:t>1771-1773</a:t>
            </a:r>
            <a:endParaRPr lang="en-US" sz="6000" dirty="0">
              <a:solidFill>
                <a:schemeClr val="tx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874793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90714"/>
            </a:gs>
            <a:gs pos="100000">
              <a:srgbClr val="442729">
                <a:lumMod val="82000"/>
              </a:srgbClr>
            </a:gs>
          </a:gsLst>
          <a:lin ang="2700000" scaled="1"/>
        </a:gradFill>
        <a:effectLst/>
      </p:bgPr>
    </p:bg>
    <p:spTree>
      <p:nvGrpSpPr>
        <p:cNvPr id="1" name=""/>
        <p:cNvGrpSpPr/>
        <p:nvPr/>
      </p:nvGrpSpPr>
      <p:grpSpPr>
        <a:xfrm>
          <a:off x="0" y="0"/>
          <a:ext cx="0" cy="0"/>
          <a:chOff x="0" y="0"/>
          <a:chExt cx="0" cy="0"/>
        </a:xfrm>
      </p:grpSpPr>
      <p:pic>
        <p:nvPicPr>
          <p:cNvPr id="18434" name="Picture 2" descr="David-Antiochus et Straton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886" y="-14821"/>
            <a:ext cx="8786228" cy="687282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734970" y="6334780"/>
            <a:ext cx="4687758" cy="523220"/>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br>
              <a:rPr lang="en-US" sz="1400" dirty="0" smtClean="0">
                <a:solidFill>
                  <a:srgbClr val="F2EDCF"/>
                </a:solidFill>
                <a:effectLst>
                  <a:outerShdw blurRad="38100" dist="38100" dir="2700000" algn="tl">
                    <a:srgbClr val="000000">
                      <a:alpha val="43137"/>
                    </a:srgbClr>
                  </a:outerShdw>
                </a:effectLst>
              </a:rPr>
            </a:br>
            <a:r>
              <a:rPr lang="en-US" sz="1400" i="1" dirty="0" smtClean="0">
                <a:solidFill>
                  <a:srgbClr val="F2EDCF"/>
                </a:solidFill>
                <a:effectLst>
                  <a:outerShdw blurRad="38100" dist="38100" dir="2700000" algn="tl">
                    <a:srgbClr val="000000">
                      <a:alpha val="43137"/>
                    </a:srgbClr>
                  </a:outerShdw>
                </a:effectLst>
              </a:rPr>
              <a:t>Erasistratus Discovering the Cause of Antiochus' Disease </a:t>
            </a:r>
            <a:r>
              <a:rPr lang="en-US" sz="1400" dirty="0" smtClean="0">
                <a:solidFill>
                  <a:srgbClr val="F2EDCF"/>
                </a:solidFill>
                <a:effectLst>
                  <a:outerShdw blurRad="38100" dist="38100" dir="2700000" algn="tl">
                    <a:srgbClr val="000000">
                      <a:alpha val="43137"/>
                    </a:srgbClr>
                  </a:outerShdw>
                </a:effectLst>
              </a:rPr>
              <a:t>(1774)</a:t>
            </a:r>
            <a:endParaRPr lang="en-US" sz="1400" dirty="0">
              <a:solidFill>
                <a:srgbClr val="F2EDCF"/>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437145" y="252831"/>
            <a:ext cx="10515600" cy="1325563"/>
          </a:xfrm>
        </p:spPr>
        <p:txBody>
          <a:bodyPr>
            <a:normAutofit/>
          </a:bodyPr>
          <a:lstStyle/>
          <a:p>
            <a:r>
              <a:rPr lang="en-US" sz="3600" dirty="0" smtClean="0">
                <a:solidFill>
                  <a:schemeClr val="tx1">
                    <a:lumMod val="20000"/>
                    <a:lumOff val="80000"/>
                  </a:schemeClr>
                </a:solidFill>
              </a:rPr>
              <a:t>Fourth Time’s the Charm</a:t>
            </a:r>
            <a:endParaRPr lang="en-US" sz="3600" dirty="0">
              <a:solidFill>
                <a:schemeClr val="tx1">
                  <a:lumMod val="20000"/>
                  <a:lumOff val="80000"/>
                </a:schemeClr>
              </a:solidFill>
            </a:endParaRPr>
          </a:p>
        </p:txBody>
      </p:sp>
    </p:spTree>
    <p:extLst>
      <p:ext uri="{BB962C8B-B14F-4D97-AF65-F5344CB8AC3E}">
        <p14:creationId xmlns:p14="http://schemas.microsoft.com/office/powerpoint/2010/main" val="3946512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C5438">
                <a:lumMod val="84000"/>
                <a:lumOff val="16000"/>
              </a:srgbClr>
            </a:gs>
            <a:gs pos="100000">
              <a:srgbClr val="331F1B"/>
            </a:gs>
          </a:gsLst>
          <a:lin ang="6600000" scaled="0"/>
        </a:gradFill>
        <a:effectLst/>
      </p:bgPr>
    </p:bg>
    <p:spTree>
      <p:nvGrpSpPr>
        <p:cNvPr id="1" name=""/>
        <p:cNvGrpSpPr/>
        <p:nvPr/>
      </p:nvGrpSpPr>
      <p:grpSpPr>
        <a:xfrm>
          <a:off x="0" y="0"/>
          <a:ext cx="0" cy="0"/>
          <a:chOff x="0" y="0"/>
          <a:chExt cx="0" cy="0"/>
        </a:xfrm>
      </p:grpSpPr>
      <p:pic>
        <p:nvPicPr>
          <p:cNvPr id="1026" name="Picture 2" descr="David Self 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654" y="224589"/>
            <a:ext cx="4844714" cy="680076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68968" y="946488"/>
            <a:ext cx="7026442" cy="5374101"/>
          </a:xfrm>
        </p:spPr>
        <p:txBody>
          <a:bodyPr>
            <a:noAutofit/>
          </a:bodyPr>
          <a:lstStyle/>
          <a:p>
            <a:pPr marL="465138" indent="-465138" algn="l">
              <a:lnSpc>
                <a:spcPct val="110000"/>
              </a:lnSpc>
            </a:pPr>
            <a:r>
              <a:rPr lang="en-US" sz="6000" dirty="0" smtClean="0">
                <a:solidFill>
                  <a:srgbClr val="DBD6C9"/>
                </a:solidFill>
                <a:effectLst>
                  <a:outerShdw blurRad="38100" dist="38100" dir="2700000" algn="tl">
                    <a:srgbClr val="000000">
                      <a:alpha val="43137"/>
                    </a:srgbClr>
                  </a:outerShdw>
                </a:effectLst>
                <a:latin typeface="IM FELL Double Pica" panose="02000000000000000000" pitchFamily="2" charset="0"/>
              </a:rPr>
              <a:t>“The Antique will not seduce me, it lacks animation, it does not move."</a:t>
            </a:r>
            <a:endParaRPr lang="en-US" sz="1100" dirty="0" smtClean="0">
              <a:solidFill>
                <a:srgbClr val="DBD6C9"/>
              </a:solidFill>
              <a:effectLst>
                <a:outerShdw blurRad="38100" dist="38100" dir="2700000" algn="tl">
                  <a:srgbClr val="000000">
                    <a:alpha val="43137"/>
                  </a:srgbClr>
                </a:outerShdw>
              </a:effectLst>
              <a:latin typeface="IM FELL Double Pica" panose="02000000000000000000" pitchFamily="2" charset="0"/>
            </a:endParaRPr>
          </a:p>
          <a:p>
            <a:pPr marL="1660525" lvl="3" indent="-288925" algn="l">
              <a:lnSpc>
                <a:spcPct val="110000"/>
              </a:lnSpc>
            </a:pPr>
            <a:r>
              <a:rPr lang="en-US" sz="400" dirty="0" smtClean="0">
                <a:solidFill>
                  <a:srgbClr val="DBD6C9"/>
                </a:solidFill>
                <a:effectLst>
                  <a:outerShdw blurRad="38100" dist="38100" dir="2700000" algn="tl">
                    <a:srgbClr val="000000">
                      <a:alpha val="43137"/>
                    </a:srgbClr>
                  </a:outerShdw>
                </a:effectLst>
                <a:latin typeface="IM FELL Double Pica" panose="02000000000000000000" pitchFamily="2" charset="0"/>
              </a:rPr>
              <a:t> </a:t>
            </a:r>
          </a:p>
          <a:p>
            <a:pPr marL="1660525" lvl="3" indent="-288925" algn="l">
              <a:lnSpc>
                <a:spcPct val="110000"/>
              </a:lnSpc>
            </a:pPr>
            <a:r>
              <a:rPr lang="en-US" sz="4000" dirty="0" smtClean="0">
                <a:solidFill>
                  <a:srgbClr val="DBD6C9"/>
                </a:solidFill>
                <a:effectLst>
                  <a:outerShdw blurRad="38100" dist="38100" dir="2700000" algn="tl">
                    <a:srgbClr val="000000">
                      <a:alpha val="43137"/>
                    </a:srgbClr>
                  </a:outerShdw>
                </a:effectLst>
                <a:latin typeface="IM FELL Double Pica" panose="02000000000000000000" pitchFamily="2" charset="0"/>
              </a:rPr>
              <a:t>-- Jacques-Louis David</a:t>
            </a:r>
            <a:endParaRPr lang="en-US" sz="4000" dirty="0">
              <a:solidFill>
                <a:srgbClr val="DBD6C9"/>
              </a:solidFill>
              <a:effectLst>
                <a:outerShdw blurRad="38100" dist="38100" dir="2700000" algn="tl">
                  <a:srgbClr val="000000">
                    <a:alpha val="43137"/>
                  </a:srgbClr>
                </a:outerShdw>
              </a:effectLst>
              <a:latin typeface="IM FELL Double Pica" panose="02000000000000000000" pitchFamily="2" charset="0"/>
            </a:endParaRPr>
          </a:p>
        </p:txBody>
      </p:sp>
    </p:spTree>
    <p:extLst>
      <p:ext uri="{BB962C8B-B14F-4D97-AF65-F5344CB8AC3E}">
        <p14:creationId xmlns:p14="http://schemas.microsoft.com/office/powerpoint/2010/main" val="694502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3090" t="690" r="3209" b="461"/>
          <a:stretch/>
        </p:blipFill>
        <p:spPr>
          <a:xfrm>
            <a:off x="-17189" y="-32084"/>
            <a:ext cx="12225231" cy="6890084"/>
          </a:xfrm>
        </p:spPr>
      </p:pic>
      <p:sp>
        <p:nvSpPr>
          <p:cNvPr id="2" name="Title 1"/>
          <p:cNvSpPr>
            <a:spLocks noGrp="1"/>
          </p:cNvSpPr>
          <p:nvPr>
            <p:ph type="title"/>
          </p:nvPr>
        </p:nvSpPr>
        <p:spPr>
          <a:xfrm>
            <a:off x="166606" y="140536"/>
            <a:ext cx="10515600" cy="1704306"/>
          </a:xfrm>
        </p:spPr>
        <p:txBody>
          <a:bodyPr>
            <a:normAutofit/>
          </a:bodyPr>
          <a:lstStyle/>
          <a:p>
            <a:r>
              <a:rPr lang="en-US" sz="5400" b="1" dirty="0" smtClean="0"/>
              <a:t>French Academy </a:t>
            </a:r>
            <a:br>
              <a:rPr lang="en-US" sz="5400" b="1" dirty="0" smtClean="0"/>
            </a:br>
            <a:r>
              <a:rPr lang="en-US" sz="5400" b="1" dirty="0" smtClean="0"/>
              <a:t>in Rome</a:t>
            </a:r>
            <a:endParaRPr lang="en-US" sz="5400" b="1" dirty="0"/>
          </a:p>
        </p:txBody>
      </p:sp>
      <p:sp>
        <p:nvSpPr>
          <p:cNvPr id="5" name="Rectangle 4"/>
          <p:cNvSpPr/>
          <p:nvPr/>
        </p:nvSpPr>
        <p:spPr>
          <a:xfrm>
            <a:off x="9349974" y="6468797"/>
            <a:ext cx="2728632" cy="307777"/>
          </a:xfrm>
          <a:prstGeom prst="rect">
            <a:avLst/>
          </a:prstGeom>
        </p:spPr>
        <p:txBody>
          <a:bodyPr wrap="none">
            <a:spAutoFit/>
          </a:bodyPr>
          <a:lstStyle/>
          <a:p>
            <a:pPr algn="r"/>
            <a:r>
              <a:rPr lang="en-US" sz="1400" i="0" u="none" strike="noStrike" dirty="0" smtClean="0">
                <a:solidFill>
                  <a:srgbClr val="212124"/>
                </a:solidFill>
                <a:effectLst/>
                <a:latin typeface="Versailles LT" panose="02000505070000020003" pitchFamily="2" charset="0"/>
              </a:rPr>
              <a:t>Photo by Jean-Pierre </a:t>
            </a:r>
            <a:r>
              <a:rPr lang="en-US" sz="1400" i="0" u="none" strike="noStrike" dirty="0" err="1" smtClean="0">
                <a:solidFill>
                  <a:srgbClr val="212124"/>
                </a:solidFill>
                <a:effectLst/>
                <a:latin typeface="Versailles LT" panose="02000505070000020003" pitchFamily="2" charset="0"/>
              </a:rPr>
              <a:t>Dalbéra</a:t>
            </a:r>
            <a:endParaRPr lang="en-US" sz="1400" dirty="0">
              <a:latin typeface="Versailles LT" panose="02000505070000020003" pitchFamily="2" charset="0"/>
            </a:endParaRPr>
          </a:p>
        </p:txBody>
      </p:sp>
      <p:sp>
        <p:nvSpPr>
          <p:cNvPr id="6" name="TextBox 5"/>
          <p:cNvSpPr txBox="1"/>
          <p:nvPr/>
        </p:nvSpPr>
        <p:spPr>
          <a:xfrm>
            <a:off x="3834059" y="1074821"/>
            <a:ext cx="2646948" cy="646331"/>
          </a:xfrm>
          <a:prstGeom prst="rect">
            <a:avLst/>
          </a:prstGeom>
          <a:noFill/>
        </p:spPr>
        <p:txBody>
          <a:bodyPr wrap="square" rtlCol="0">
            <a:spAutoFit/>
          </a:bodyPr>
          <a:lstStyle/>
          <a:p>
            <a:r>
              <a:rPr lang="en-US" sz="3600" dirty="0" smtClean="0">
                <a:solidFill>
                  <a:schemeClr val="tx2">
                    <a:lumMod val="75000"/>
                  </a:schemeClr>
                </a:solidFill>
              </a:rPr>
              <a:t>Est. 1666</a:t>
            </a:r>
            <a:endParaRPr lang="en-US" sz="3600" dirty="0">
              <a:solidFill>
                <a:schemeClr val="tx2">
                  <a:lumMod val="75000"/>
                </a:schemeClr>
              </a:solidFill>
            </a:endParaRPr>
          </a:p>
        </p:txBody>
      </p:sp>
    </p:spTree>
    <p:extLst>
      <p:ext uri="{BB962C8B-B14F-4D97-AF65-F5344CB8AC3E}">
        <p14:creationId xmlns:p14="http://schemas.microsoft.com/office/powerpoint/2010/main" val="1418917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C5438">
                <a:lumMod val="84000"/>
                <a:lumOff val="16000"/>
              </a:srgbClr>
            </a:gs>
            <a:gs pos="100000">
              <a:srgbClr val="331F1B"/>
            </a:gs>
          </a:gsLst>
          <a:lin ang="6600000" scaled="0"/>
        </a:gradFill>
        <a:effectLst/>
      </p:bgPr>
    </p:bg>
    <p:spTree>
      <p:nvGrpSpPr>
        <p:cNvPr id="1" name=""/>
        <p:cNvGrpSpPr/>
        <p:nvPr/>
      </p:nvGrpSpPr>
      <p:grpSpPr>
        <a:xfrm>
          <a:off x="0" y="0"/>
          <a:ext cx="0" cy="0"/>
          <a:chOff x="0" y="0"/>
          <a:chExt cx="0" cy="0"/>
        </a:xfrm>
      </p:grpSpPr>
      <p:pic>
        <p:nvPicPr>
          <p:cNvPr id="21506" name="Picture 2" descr="https://upload.wikimedia.org/wikipedia/commons/thumb/4/4e/FuseliArtistMovedtoDespair.jpg/800px-FuseliArtistMovedtoDesp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448" y="245689"/>
            <a:ext cx="5412475" cy="63731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8488" y="3169568"/>
            <a:ext cx="5472752" cy="2554545"/>
          </a:xfrm>
          <a:prstGeom prst="rect">
            <a:avLst/>
          </a:prstGeom>
        </p:spPr>
        <p:txBody>
          <a:bodyPr wrap="square">
            <a:spAutoFit/>
          </a:bodyPr>
          <a:lstStyle/>
          <a:p>
            <a:pPr algn="ctr"/>
            <a:r>
              <a:rPr lang="en-US" sz="4000" dirty="0">
                <a:solidFill>
                  <a:schemeClr val="bg1"/>
                </a:solidFill>
              </a:rPr>
              <a:t>Henry Fuseli, </a:t>
            </a:r>
            <a:r>
              <a:rPr lang="en-US" sz="4000" i="1" dirty="0">
                <a:solidFill>
                  <a:schemeClr val="bg1"/>
                </a:solidFill>
              </a:rPr>
              <a:t>The artist moved to despair at the grandeur of antique fragments</a:t>
            </a:r>
            <a:r>
              <a:rPr lang="en-US" sz="4000" dirty="0">
                <a:solidFill>
                  <a:schemeClr val="bg1"/>
                </a:solidFill>
              </a:rPr>
              <a:t>, 1778–79</a:t>
            </a:r>
          </a:p>
        </p:txBody>
      </p:sp>
    </p:spTree>
    <p:extLst>
      <p:ext uri="{BB962C8B-B14F-4D97-AF65-F5344CB8AC3E}">
        <p14:creationId xmlns:p14="http://schemas.microsoft.com/office/powerpoint/2010/main" val="239507045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7C5438">
                <a:lumMod val="84000"/>
                <a:lumOff val="16000"/>
              </a:srgbClr>
            </a:gs>
            <a:gs pos="100000">
              <a:srgbClr val="331F1B"/>
            </a:gs>
          </a:gsLst>
          <a:lin ang="6600000" scaled="0"/>
        </a:gradFill>
        <a:effectLst/>
      </p:bgPr>
    </p:bg>
    <p:spTree>
      <p:nvGrpSpPr>
        <p:cNvPr id="1" name=""/>
        <p:cNvGrpSpPr/>
        <p:nvPr/>
      </p:nvGrpSpPr>
      <p:grpSpPr>
        <a:xfrm>
          <a:off x="0" y="0"/>
          <a:ext cx="0" cy="0"/>
          <a:chOff x="0" y="0"/>
          <a:chExt cx="0" cy="0"/>
        </a:xfrm>
      </p:grpSpPr>
      <p:pic>
        <p:nvPicPr>
          <p:cNvPr id="1026" name="Picture 2" descr="David Self 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654" y="224589"/>
            <a:ext cx="4844714" cy="680076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0842" y="946488"/>
            <a:ext cx="7587916" cy="3962397"/>
          </a:xfrm>
        </p:spPr>
        <p:txBody>
          <a:bodyPr>
            <a:noAutofit/>
          </a:bodyPr>
          <a:lstStyle/>
          <a:p>
            <a:pPr marL="577850" indent="-577850" algn="l">
              <a:lnSpc>
                <a:spcPct val="110000"/>
              </a:lnSpc>
            </a:pPr>
            <a:r>
              <a:rPr lang="en-US" sz="7200" dirty="0" smtClean="0">
                <a:solidFill>
                  <a:schemeClr val="bg1"/>
                </a:solidFill>
                <a:effectLst>
                  <a:outerShdw blurRad="38100" dist="38100" dir="2700000" algn="tl">
                    <a:srgbClr val="000000">
                      <a:alpha val="43137"/>
                    </a:srgbClr>
                  </a:outerShdw>
                </a:effectLst>
                <a:latin typeface="IM FELL Double Pica" panose="02000000000000000000" pitchFamily="2" charset="0"/>
              </a:rPr>
              <a:t>“Only in Rome can I paint Romans.”</a:t>
            </a:r>
          </a:p>
          <a:p>
            <a:pPr marL="1660525" lvl="3" indent="-288925" algn="l">
              <a:lnSpc>
                <a:spcPct val="110000"/>
              </a:lnSpc>
            </a:pPr>
            <a:endParaRPr lang="en-US" sz="1400" dirty="0" smtClean="0">
              <a:solidFill>
                <a:srgbClr val="DBD6C9"/>
              </a:solidFill>
              <a:effectLst>
                <a:outerShdw blurRad="38100" dist="38100" dir="2700000" algn="tl">
                  <a:srgbClr val="000000">
                    <a:alpha val="43137"/>
                  </a:srgbClr>
                </a:outerShdw>
              </a:effectLst>
              <a:latin typeface="IM FELL Double Pica" panose="02000000000000000000" pitchFamily="2" charset="0"/>
            </a:endParaRPr>
          </a:p>
          <a:p>
            <a:pPr marL="1660525" lvl="3" indent="-288925" algn="l">
              <a:lnSpc>
                <a:spcPct val="110000"/>
              </a:lnSpc>
            </a:pPr>
            <a:r>
              <a:rPr lang="en-US" sz="4000" dirty="0" smtClean="0">
                <a:solidFill>
                  <a:srgbClr val="DBD6C9"/>
                </a:solidFill>
                <a:effectLst>
                  <a:outerShdw blurRad="38100" dist="38100" dir="2700000" algn="tl">
                    <a:srgbClr val="000000">
                      <a:alpha val="43137"/>
                    </a:srgbClr>
                  </a:outerShdw>
                </a:effectLst>
                <a:latin typeface="IM FELL Double Pica" panose="02000000000000000000" pitchFamily="2" charset="0"/>
              </a:rPr>
              <a:t>	</a:t>
            </a:r>
            <a:r>
              <a:rPr lang="en-US" sz="4000" dirty="0" smtClean="0">
                <a:solidFill>
                  <a:schemeClr val="bg1"/>
                </a:solidFill>
                <a:effectLst>
                  <a:outerShdw blurRad="38100" dist="38100" dir="2700000" algn="tl">
                    <a:srgbClr val="000000">
                      <a:alpha val="43137"/>
                    </a:srgbClr>
                  </a:outerShdw>
                </a:effectLst>
                <a:latin typeface="IM FELL Double Pica" panose="02000000000000000000" pitchFamily="2" charset="0"/>
              </a:rPr>
              <a:t>-- Jacques-Louis David</a:t>
            </a:r>
            <a:endParaRPr lang="en-US" sz="4000" dirty="0">
              <a:solidFill>
                <a:schemeClr val="bg1"/>
              </a:solidFill>
              <a:effectLst>
                <a:outerShdw blurRad="38100" dist="38100" dir="2700000" algn="tl">
                  <a:srgbClr val="000000">
                    <a:alpha val="43137"/>
                  </a:srgbClr>
                </a:outerShdw>
              </a:effectLst>
              <a:latin typeface="IM FELL Double Pica" panose="02000000000000000000" pitchFamily="2" charset="0"/>
            </a:endParaRPr>
          </a:p>
        </p:txBody>
      </p:sp>
    </p:spTree>
    <p:extLst>
      <p:ext uri="{BB962C8B-B14F-4D97-AF65-F5344CB8AC3E}">
        <p14:creationId xmlns:p14="http://schemas.microsoft.com/office/powerpoint/2010/main" val="4076618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242F"/>
            </a:gs>
            <a:gs pos="100000">
              <a:srgbClr val="4A3D3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upload.wikimedia.org/wikipedia/commons/thumb/7/70/Jacques-Louis_David_-_Oath_of_the_Horatii_-_Google_Art_Project.jpg/1024px-Jacques-Louis_David_-_Oath_of_the_Horatii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844" y="0"/>
            <a:ext cx="8818311" cy="68720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24611" y="6342326"/>
            <a:ext cx="3608104" cy="307777"/>
          </a:xfrm>
          <a:prstGeom prst="rect">
            <a:avLst/>
          </a:prstGeom>
        </p:spPr>
        <p:txBody>
          <a:bodyPr wrap="none">
            <a:spAutoFit/>
          </a:bodyPr>
          <a:lstStyle/>
          <a:p>
            <a:r>
              <a:rPr lang="en-US" sz="1400" dirty="0" smtClean="0">
                <a:solidFill>
                  <a:srgbClr val="0B0080"/>
                </a:solidFill>
              </a:rPr>
              <a:t>Jacques-Louis David, </a:t>
            </a:r>
            <a:r>
              <a:rPr lang="en-US" sz="1400" i="1" dirty="0" smtClean="0">
                <a:solidFill>
                  <a:srgbClr val="0B0080"/>
                </a:solidFill>
              </a:rPr>
              <a:t>Oath of the </a:t>
            </a:r>
            <a:r>
              <a:rPr lang="en-US" sz="1400" i="1" dirty="0" err="1" smtClean="0">
                <a:solidFill>
                  <a:srgbClr val="0B0080"/>
                </a:solidFill>
              </a:rPr>
              <a:t>Horatii</a:t>
            </a:r>
            <a:r>
              <a:rPr lang="en-US" sz="1400" i="1" dirty="0" smtClean="0">
                <a:solidFill>
                  <a:srgbClr val="0B0080"/>
                </a:solidFill>
              </a:rPr>
              <a:t> </a:t>
            </a:r>
            <a:r>
              <a:rPr lang="en-US" sz="1400" dirty="0" smtClean="0">
                <a:solidFill>
                  <a:srgbClr val="0B0080"/>
                </a:solidFill>
              </a:rPr>
              <a:t>(1786)</a:t>
            </a:r>
            <a:endParaRPr lang="en-US" sz="1400" dirty="0"/>
          </a:p>
        </p:txBody>
      </p:sp>
    </p:spTree>
    <p:extLst>
      <p:ext uri="{BB962C8B-B14F-4D97-AF65-F5344CB8AC3E}">
        <p14:creationId xmlns:p14="http://schemas.microsoft.com/office/powerpoint/2010/main" val="4162528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242F"/>
            </a:gs>
            <a:gs pos="100000">
              <a:srgbClr val="4A3D31"/>
            </a:gs>
          </a:gsLst>
          <a:lin ang="2700000" scaled="1"/>
          <a:tileRect/>
        </a:gradFill>
        <a:effectLst/>
      </p:bgPr>
    </p:bg>
    <p:spTree>
      <p:nvGrpSpPr>
        <p:cNvPr id="1" name=""/>
        <p:cNvGrpSpPr/>
        <p:nvPr/>
      </p:nvGrpSpPr>
      <p:grpSpPr>
        <a:xfrm>
          <a:off x="0" y="0"/>
          <a:ext cx="0" cy="0"/>
          <a:chOff x="0" y="0"/>
          <a:chExt cx="0" cy="0"/>
        </a:xfrm>
      </p:grpSpPr>
      <p:pic>
        <p:nvPicPr>
          <p:cNvPr id="2050" name="Picture 2" descr="https://upload.wikimedia.org/wikipedia/commons/thumb/7/70/Jacques-Louis_David_-_Oath_of_the_Horatii_-_Google_Art_Project.jpg/1024px-Jacques-Louis_David_-_Oath_of_the_Horatii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844" y="0"/>
            <a:ext cx="8818311" cy="6872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34190"/>
            <a:ext cx="12192000" cy="892426"/>
          </a:xfrm>
        </p:spPr>
        <p:txBody>
          <a:bodyPr>
            <a:normAutofit/>
          </a:bodyPr>
          <a:lstStyle/>
          <a:p>
            <a:pPr algn="ctr"/>
            <a:r>
              <a:rPr lang="en-US" dirty="0" smtClean="0">
                <a:solidFill>
                  <a:srgbClr val="FBFAD7"/>
                </a:solidFill>
                <a:effectLst>
                  <a:outerShdw blurRad="38100" dist="38100" dir="2700000" algn="tl">
                    <a:srgbClr val="000000">
                      <a:alpha val="43137"/>
                    </a:srgbClr>
                  </a:outerShdw>
                </a:effectLst>
              </a:rPr>
              <a:t>CLASSICAL REPUBLICANISM</a:t>
            </a:r>
            <a:endParaRPr lang="en-US" dirty="0">
              <a:solidFill>
                <a:srgbClr val="FBFAD7"/>
              </a:solidFill>
              <a:effectLst>
                <a:outerShdw blurRad="38100" dist="38100" dir="2700000" algn="tl">
                  <a:srgbClr val="000000">
                    <a:alpha val="43137"/>
                  </a:srgbClr>
                </a:outerShdw>
              </a:effectLst>
            </a:endParaRPr>
          </a:p>
        </p:txBody>
      </p:sp>
      <p:sp>
        <p:nvSpPr>
          <p:cNvPr id="5" name="Rectangle 4"/>
          <p:cNvSpPr/>
          <p:nvPr/>
        </p:nvSpPr>
        <p:spPr>
          <a:xfrm>
            <a:off x="6524611" y="6342326"/>
            <a:ext cx="3608104" cy="307777"/>
          </a:xfrm>
          <a:prstGeom prst="rect">
            <a:avLst/>
          </a:prstGeom>
        </p:spPr>
        <p:txBody>
          <a:bodyPr wrap="none">
            <a:spAutoFit/>
          </a:bodyPr>
          <a:lstStyle/>
          <a:p>
            <a:r>
              <a:rPr lang="en-US" sz="1400" dirty="0" smtClean="0">
                <a:solidFill>
                  <a:srgbClr val="0B0080"/>
                </a:solidFill>
              </a:rPr>
              <a:t>Jacques-Louis David, </a:t>
            </a:r>
            <a:r>
              <a:rPr lang="en-US" sz="1400" i="1" dirty="0" smtClean="0">
                <a:solidFill>
                  <a:srgbClr val="0B0080"/>
                </a:solidFill>
              </a:rPr>
              <a:t>Oath of the </a:t>
            </a:r>
            <a:r>
              <a:rPr lang="en-US" sz="1400" i="1" dirty="0" err="1" smtClean="0">
                <a:solidFill>
                  <a:srgbClr val="0B0080"/>
                </a:solidFill>
              </a:rPr>
              <a:t>Horatii</a:t>
            </a:r>
            <a:r>
              <a:rPr lang="en-US" sz="1400" i="1" dirty="0" smtClean="0">
                <a:solidFill>
                  <a:srgbClr val="0B0080"/>
                </a:solidFill>
              </a:rPr>
              <a:t> </a:t>
            </a:r>
            <a:r>
              <a:rPr lang="en-US" sz="1400" dirty="0" smtClean="0">
                <a:solidFill>
                  <a:srgbClr val="0B0080"/>
                </a:solidFill>
              </a:rPr>
              <a:t>(1786)</a:t>
            </a:r>
            <a:endParaRPr lang="en-US" sz="1400" dirty="0"/>
          </a:p>
        </p:txBody>
      </p:sp>
    </p:spTree>
    <p:extLst>
      <p:ext uri="{BB962C8B-B14F-4D97-AF65-F5344CB8AC3E}">
        <p14:creationId xmlns:p14="http://schemas.microsoft.com/office/powerpoint/2010/main" val="25763844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242F"/>
            </a:gs>
            <a:gs pos="100000">
              <a:srgbClr val="4A3D31"/>
            </a:gs>
          </a:gsLst>
          <a:lin ang="2700000" scaled="1"/>
          <a:tileRect/>
        </a:gradFill>
        <a:effectLst/>
      </p:bgPr>
    </p:bg>
    <p:spTree>
      <p:nvGrpSpPr>
        <p:cNvPr id="1" name=""/>
        <p:cNvGrpSpPr/>
        <p:nvPr/>
      </p:nvGrpSpPr>
      <p:grpSpPr>
        <a:xfrm>
          <a:off x="0" y="0"/>
          <a:ext cx="0" cy="0"/>
          <a:chOff x="0" y="0"/>
          <a:chExt cx="0" cy="0"/>
        </a:xfrm>
      </p:grpSpPr>
      <p:pic>
        <p:nvPicPr>
          <p:cNvPr id="2050" name="Picture 2" descr="https://upload.wikimedia.org/wikipedia/commons/thumb/7/70/Jacques-Louis_David_-_Oath_of_the_Horatii_-_Google_Art_Project.jpg/1024px-Jacques-Louis_David_-_Oath_of_the_Horatii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844" y="0"/>
            <a:ext cx="8818311" cy="6872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9497" y="884816"/>
            <a:ext cx="10515600" cy="1325563"/>
          </a:xfrm>
        </p:spPr>
        <p:txBody>
          <a:bodyPr>
            <a:normAutofit/>
          </a:bodyPr>
          <a:lstStyle/>
          <a:p>
            <a:r>
              <a:rPr lang="en-US" sz="7200" dirty="0" smtClean="0">
                <a:solidFill>
                  <a:srgbClr val="FBFAD7"/>
                </a:solidFill>
                <a:effectLst>
                  <a:outerShdw blurRad="38100" dist="38100" dir="2700000" algn="tl">
                    <a:srgbClr val="000000">
                      <a:alpha val="43137"/>
                    </a:srgbClr>
                  </a:outerShdw>
                </a:effectLst>
              </a:rPr>
              <a:t>Rousseau</a:t>
            </a:r>
            <a:endParaRPr lang="en-US" sz="7200" dirty="0">
              <a:solidFill>
                <a:srgbClr val="FBFAD7"/>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12482" y="4074699"/>
            <a:ext cx="2820991" cy="1042733"/>
          </a:xfrm>
          <a:gradFill flip="none" rotWithShape="1">
            <a:gsLst>
              <a:gs pos="0">
                <a:schemeClr val="accent1">
                  <a:satMod val="105000"/>
                  <a:tint val="67000"/>
                  <a:lumMod val="100000"/>
                </a:schemeClr>
              </a:gs>
              <a:gs pos="50000">
                <a:schemeClr val="accent1">
                  <a:satMod val="103000"/>
                  <a:tint val="73000"/>
                  <a:lumMod val="70000"/>
                  <a:lumOff val="30000"/>
                </a:schemeClr>
              </a:gs>
              <a:gs pos="100000">
                <a:schemeClr val="accent1">
                  <a:satMod val="109000"/>
                  <a:tint val="81000"/>
                  <a:lumMod val="10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3200" dirty="0" smtClean="0"/>
              <a:t>Submission</a:t>
            </a:r>
            <a:r>
              <a:rPr lang="en-US" sz="2000" dirty="0" smtClean="0"/>
              <a:t> to the </a:t>
            </a:r>
            <a:r>
              <a:rPr lang="en-US" sz="3600" dirty="0" smtClean="0"/>
              <a:t>General Will</a:t>
            </a:r>
            <a:endParaRPr lang="en-US" sz="3600" dirty="0"/>
          </a:p>
        </p:txBody>
      </p:sp>
      <p:sp>
        <p:nvSpPr>
          <p:cNvPr id="6" name="Rectangle 5"/>
          <p:cNvSpPr/>
          <p:nvPr/>
        </p:nvSpPr>
        <p:spPr>
          <a:xfrm>
            <a:off x="6524611" y="6342326"/>
            <a:ext cx="3608104" cy="307777"/>
          </a:xfrm>
          <a:prstGeom prst="rect">
            <a:avLst/>
          </a:prstGeom>
        </p:spPr>
        <p:txBody>
          <a:bodyPr wrap="none">
            <a:spAutoFit/>
          </a:bodyPr>
          <a:lstStyle/>
          <a:p>
            <a:r>
              <a:rPr lang="en-US" sz="1400" dirty="0" smtClean="0">
                <a:solidFill>
                  <a:srgbClr val="0B0080"/>
                </a:solidFill>
              </a:rPr>
              <a:t>Jacques-Louis David, </a:t>
            </a:r>
            <a:r>
              <a:rPr lang="en-US" sz="1400" i="1" dirty="0" smtClean="0">
                <a:solidFill>
                  <a:srgbClr val="0B0080"/>
                </a:solidFill>
              </a:rPr>
              <a:t>Oath of the </a:t>
            </a:r>
            <a:r>
              <a:rPr lang="en-US" sz="1400" i="1" dirty="0" err="1" smtClean="0">
                <a:solidFill>
                  <a:srgbClr val="0B0080"/>
                </a:solidFill>
              </a:rPr>
              <a:t>Horatii</a:t>
            </a:r>
            <a:r>
              <a:rPr lang="en-US" sz="1400" i="1" dirty="0" smtClean="0">
                <a:solidFill>
                  <a:srgbClr val="0B0080"/>
                </a:solidFill>
              </a:rPr>
              <a:t> </a:t>
            </a:r>
            <a:r>
              <a:rPr lang="en-US" sz="1400" dirty="0" smtClean="0">
                <a:solidFill>
                  <a:srgbClr val="0B0080"/>
                </a:solidFill>
              </a:rPr>
              <a:t>(1786)</a:t>
            </a:r>
            <a:endParaRPr lang="en-US" sz="1400" dirty="0"/>
          </a:p>
        </p:txBody>
      </p:sp>
    </p:spTree>
    <p:extLst>
      <p:ext uri="{BB962C8B-B14F-4D97-AF65-F5344CB8AC3E}">
        <p14:creationId xmlns:p14="http://schemas.microsoft.com/office/powerpoint/2010/main" val="2659986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81720"/>
            </a:gs>
            <a:gs pos="100000">
              <a:srgbClr val="4C5152">
                <a:lumMod val="81000"/>
              </a:srgbClr>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500062"/>
            <a:ext cx="6819900" cy="1325563"/>
          </a:xfrm>
        </p:spPr>
        <p:txBody>
          <a:bodyPr>
            <a:normAutofit/>
          </a:bodyPr>
          <a:lstStyle/>
          <a:p>
            <a:r>
              <a:rPr lang="en-US" sz="7200" dirty="0" smtClean="0">
                <a:solidFill>
                  <a:schemeClr val="bg1"/>
                </a:solidFill>
                <a:effectLst>
                  <a:outerShdw blurRad="38100" dist="38100" dir="2700000" algn="tl">
                    <a:srgbClr val="000000">
                      <a:alpha val="43137"/>
                    </a:srgbClr>
                  </a:outerShdw>
                </a:effectLst>
              </a:rPr>
              <a:t>Neoclassicism</a:t>
            </a:r>
            <a:endParaRPr lang="en-US" sz="72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44807" y="2769889"/>
            <a:ext cx="4953000" cy="3149748"/>
          </a:xfrm>
        </p:spPr>
        <p:txBody>
          <a:bodyPr>
            <a:noAutofit/>
          </a:bodyPr>
          <a:lstStyle/>
          <a:p>
            <a:pPr marL="0" indent="0">
              <a:buNone/>
            </a:pPr>
            <a:r>
              <a:rPr lang="en-US" sz="5400" dirty="0" smtClean="0">
                <a:solidFill>
                  <a:schemeClr val="bg1"/>
                </a:solidFill>
                <a:effectLst>
                  <a:outerShdw blurRad="38100" dist="38100" dir="2700000" algn="tl">
                    <a:srgbClr val="000000">
                      <a:alpha val="43137"/>
                    </a:srgbClr>
                  </a:outerShdw>
                </a:effectLst>
              </a:rPr>
              <a:t>Influenced by ancient Greco-Roman and Renaissance art.</a:t>
            </a:r>
            <a:endParaRPr lang="en-US" sz="5400" dirty="0">
              <a:solidFill>
                <a:schemeClr val="bg1"/>
              </a:solidFill>
              <a:effectLst>
                <a:outerShdw blurRad="38100" dist="38100" dir="2700000" algn="tl">
                  <a:srgbClr val="000000">
                    <a:alpha val="43137"/>
                  </a:srgbClr>
                </a:outerShdw>
              </a:effectLst>
            </a:endParaRPr>
          </a:p>
        </p:txBody>
      </p:sp>
      <p:sp>
        <p:nvSpPr>
          <p:cNvPr id="4" name="Down Arrow 3"/>
          <p:cNvSpPr/>
          <p:nvPr/>
        </p:nvSpPr>
        <p:spPr>
          <a:xfrm>
            <a:off x="7353300" y="457200"/>
            <a:ext cx="4191000" cy="19240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6" name="Rectangle 5"/>
          <p:cNvSpPr/>
          <p:nvPr/>
        </p:nvSpPr>
        <p:spPr>
          <a:xfrm>
            <a:off x="7353300" y="1314450"/>
            <a:ext cx="4191000" cy="584775"/>
          </a:xfrm>
          <a:prstGeom prst="rect">
            <a:avLst/>
          </a:prstGeom>
        </p:spPr>
        <p:txBody>
          <a:bodyPr wrap="square">
            <a:spAutoFit/>
          </a:bodyPr>
          <a:lstStyle/>
          <a:p>
            <a:pPr lvl="0" algn="ctr"/>
            <a:r>
              <a:rPr lang="en-US" sz="3200" b="1" dirty="0">
                <a:solidFill>
                  <a:srgbClr val="FFF6DA"/>
                </a:solidFill>
                <a:effectLst>
                  <a:outerShdw blurRad="38100" dist="38100" dir="2700000" algn="tl">
                    <a:srgbClr val="000000">
                      <a:alpha val="43137"/>
                    </a:srgbClr>
                  </a:outerShdw>
                </a:effectLst>
              </a:rPr>
              <a:t>Renaissance</a:t>
            </a:r>
          </a:p>
        </p:txBody>
      </p:sp>
      <p:sp>
        <p:nvSpPr>
          <p:cNvPr id="7" name="Down Arrow 6"/>
          <p:cNvSpPr/>
          <p:nvPr/>
        </p:nvSpPr>
        <p:spPr>
          <a:xfrm>
            <a:off x="7353300" y="2604075"/>
            <a:ext cx="4191000" cy="192405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 name="Rectangle 7"/>
          <p:cNvSpPr/>
          <p:nvPr/>
        </p:nvSpPr>
        <p:spPr>
          <a:xfrm>
            <a:off x="7353300" y="3354043"/>
            <a:ext cx="4191000" cy="646331"/>
          </a:xfrm>
          <a:prstGeom prst="rect">
            <a:avLst/>
          </a:prstGeom>
        </p:spPr>
        <p:txBody>
          <a:bodyPr wrap="square">
            <a:spAutoFit/>
          </a:bodyPr>
          <a:lstStyle/>
          <a:p>
            <a:pPr lvl="0" algn="ctr"/>
            <a:r>
              <a:rPr lang="en-US" sz="3600" b="1" dirty="0" smtClean="0">
                <a:solidFill>
                  <a:srgbClr val="FFF6DA"/>
                </a:solidFill>
                <a:effectLst>
                  <a:outerShdw blurRad="38100" dist="38100" dir="2700000" algn="tl">
                    <a:srgbClr val="000000">
                      <a:alpha val="43137"/>
                    </a:srgbClr>
                  </a:outerShdw>
                </a:effectLst>
              </a:rPr>
              <a:t>Baroque</a:t>
            </a:r>
            <a:endParaRPr lang="en-US" sz="3600" b="1" dirty="0">
              <a:solidFill>
                <a:srgbClr val="FFF6DA"/>
              </a:solidFill>
              <a:effectLst>
                <a:outerShdw blurRad="38100" dist="38100" dir="2700000" algn="tl">
                  <a:srgbClr val="000000">
                    <a:alpha val="43137"/>
                  </a:srgbClr>
                </a:outerShdw>
              </a:effectLst>
            </a:endParaRPr>
          </a:p>
        </p:txBody>
      </p:sp>
      <p:sp>
        <p:nvSpPr>
          <p:cNvPr id="9" name="Down Arrow 8"/>
          <p:cNvSpPr/>
          <p:nvPr/>
        </p:nvSpPr>
        <p:spPr>
          <a:xfrm>
            <a:off x="7353300" y="4750950"/>
            <a:ext cx="4191000" cy="19240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0" name="Rectangle 9"/>
          <p:cNvSpPr/>
          <p:nvPr/>
        </p:nvSpPr>
        <p:spPr>
          <a:xfrm>
            <a:off x="7353300" y="5627250"/>
            <a:ext cx="4191000" cy="584775"/>
          </a:xfrm>
          <a:prstGeom prst="rect">
            <a:avLst/>
          </a:prstGeom>
        </p:spPr>
        <p:txBody>
          <a:bodyPr wrap="square">
            <a:spAutoFit/>
          </a:bodyPr>
          <a:lstStyle/>
          <a:p>
            <a:pPr lvl="0" algn="ctr"/>
            <a:r>
              <a:rPr lang="en-US" sz="3200" b="1" dirty="0" smtClean="0">
                <a:solidFill>
                  <a:srgbClr val="FFF6DA"/>
                </a:solidFill>
                <a:effectLst>
                  <a:outerShdw blurRad="38100" dist="38100" dir="2700000" algn="tl">
                    <a:srgbClr val="000000">
                      <a:alpha val="43137"/>
                    </a:srgbClr>
                  </a:outerShdw>
                </a:effectLst>
              </a:rPr>
              <a:t>Neoclassicism</a:t>
            </a:r>
            <a:endParaRPr lang="en-US" sz="3200" b="1" dirty="0">
              <a:solidFill>
                <a:srgbClr val="FFF6DA"/>
              </a:solidFill>
              <a:effectLst>
                <a:outerShdw blurRad="38100" dist="38100" dir="2700000" algn="tl">
                  <a:srgbClr val="000000">
                    <a:alpha val="43137"/>
                  </a:srgbClr>
                </a:outerShdw>
              </a:effectLst>
            </a:endParaRPr>
          </a:p>
        </p:txBody>
      </p:sp>
      <p:sp>
        <p:nvSpPr>
          <p:cNvPr id="11" name="&quot;No&quot; Symbol 10"/>
          <p:cNvSpPr/>
          <p:nvPr/>
        </p:nvSpPr>
        <p:spPr>
          <a:xfrm>
            <a:off x="7353300" y="2839453"/>
            <a:ext cx="4191000" cy="1528252"/>
          </a:xfrm>
          <a:prstGeom prst="noSmoking">
            <a:avLst>
              <a:gd name="adj" fmla="val 478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2765234" y="1674564"/>
            <a:ext cx="3712684" cy="584775"/>
          </a:xfrm>
          <a:prstGeom prst="rect">
            <a:avLst/>
          </a:prstGeom>
          <a:noFill/>
        </p:spPr>
        <p:txBody>
          <a:bodyPr wrap="square" rtlCol="0">
            <a:spAutoFit/>
          </a:bodyPr>
          <a:lstStyle/>
          <a:p>
            <a:pPr algn="r"/>
            <a:r>
              <a:rPr lang="en-US" sz="3200" dirty="0" smtClean="0">
                <a:solidFill>
                  <a:srgbClr val="FFF6DA"/>
                </a:solidFill>
              </a:rPr>
              <a:t>18</a:t>
            </a:r>
            <a:r>
              <a:rPr lang="en-US" sz="3200" baseline="30000" dirty="0" smtClean="0">
                <a:solidFill>
                  <a:srgbClr val="FFF6DA"/>
                </a:solidFill>
              </a:rPr>
              <a:t>th</a:t>
            </a:r>
            <a:r>
              <a:rPr lang="en-US" sz="3200" dirty="0" smtClean="0">
                <a:solidFill>
                  <a:srgbClr val="FFF6DA"/>
                </a:solidFill>
              </a:rPr>
              <a:t> &amp; 19</a:t>
            </a:r>
            <a:r>
              <a:rPr lang="en-US" sz="3200" baseline="30000" dirty="0" smtClean="0">
                <a:solidFill>
                  <a:srgbClr val="FFF6DA"/>
                </a:solidFill>
              </a:rPr>
              <a:t>th</a:t>
            </a:r>
            <a:r>
              <a:rPr lang="en-US" sz="3200" dirty="0" smtClean="0">
                <a:solidFill>
                  <a:srgbClr val="FFF6DA"/>
                </a:solidFill>
              </a:rPr>
              <a:t> centuries</a:t>
            </a:r>
            <a:endParaRPr lang="en-US" sz="3200" dirty="0">
              <a:solidFill>
                <a:srgbClr val="FFF6DA"/>
              </a:solidFill>
            </a:endParaRPr>
          </a:p>
        </p:txBody>
      </p:sp>
    </p:spTree>
    <p:extLst>
      <p:ext uri="{BB962C8B-B14F-4D97-AF65-F5344CB8AC3E}">
        <p14:creationId xmlns:p14="http://schemas.microsoft.com/office/powerpoint/2010/main" val="830258301"/>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242F"/>
            </a:gs>
            <a:gs pos="100000">
              <a:srgbClr val="4A3D31"/>
            </a:gs>
          </a:gsLst>
          <a:lin ang="2700000" scaled="1"/>
          <a:tileRect/>
        </a:gradFill>
        <a:effectLst/>
      </p:bgPr>
    </p:bg>
    <p:spTree>
      <p:nvGrpSpPr>
        <p:cNvPr id="1" name=""/>
        <p:cNvGrpSpPr/>
        <p:nvPr/>
      </p:nvGrpSpPr>
      <p:grpSpPr>
        <a:xfrm>
          <a:off x="0" y="0"/>
          <a:ext cx="0" cy="0"/>
          <a:chOff x="0" y="0"/>
          <a:chExt cx="0" cy="0"/>
        </a:xfrm>
      </p:grpSpPr>
      <p:pic>
        <p:nvPicPr>
          <p:cNvPr id="2050" name="Picture 2" descr="https://upload.wikimedia.org/wikipedia/commons/thumb/7/70/Jacques-Louis_David_-_Oath_of_the_Horatii_-_Google_Art_Project.jpg/1024px-Jacques-Louis_David_-_Oath_of_the_Horatii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844" y="0"/>
            <a:ext cx="8818311" cy="6872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9497" y="884816"/>
            <a:ext cx="10515600" cy="1325563"/>
          </a:xfrm>
        </p:spPr>
        <p:txBody>
          <a:bodyPr>
            <a:normAutofit/>
          </a:bodyPr>
          <a:lstStyle/>
          <a:p>
            <a:r>
              <a:rPr lang="en-US" sz="7200" dirty="0" smtClean="0">
                <a:solidFill>
                  <a:srgbClr val="FBFAD7"/>
                </a:solidFill>
                <a:effectLst>
                  <a:outerShdw blurRad="38100" dist="38100" dir="2700000" algn="tl">
                    <a:srgbClr val="000000">
                      <a:alpha val="43137"/>
                    </a:srgbClr>
                  </a:outerShdw>
                </a:effectLst>
              </a:rPr>
              <a:t>Rousseau</a:t>
            </a:r>
            <a:endParaRPr lang="en-US" sz="7200" dirty="0">
              <a:solidFill>
                <a:srgbClr val="FBFAD7"/>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12482" y="4074699"/>
            <a:ext cx="2820991" cy="1042733"/>
          </a:xfrm>
          <a:gradFill flip="none" rotWithShape="1">
            <a:gsLst>
              <a:gs pos="0">
                <a:schemeClr val="accent1">
                  <a:satMod val="105000"/>
                  <a:tint val="67000"/>
                  <a:lumMod val="100000"/>
                </a:schemeClr>
              </a:gs>
              <a:gs pos="50000">
                <a:schemeClr val="accent1">
                  <a:satMod val="103000"/>
                  <a:tint val="73000"/>
                  <a:lumMod val="70000"/>
                  <a:lumOff val="30000"/>
                </a:schemeClr>
              </a:gs>
              <a:gs pos="100000">
                <a:schemeClr val="accent1">
                  <a:satMod val="109000"/>
                  <a:tint val="81000"/>
                  <a:lumMod val="100000"/>
                </a:schemeClr>
              </a:gs>
            </a:gsLst>
            <a:lin ang="2700000" scaled="1"/>
            <a:tileRect/>
          </a:gradFill>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r>
              <a:rPr lang="en-US" sz="3200" dirty="0" smtClean="0"/>
              <a:t>Submission</a:t>
            </a:r>
            <a:r>
              <a:rPr lang="en-US" sz="2000" dirty="0" smtClean="0"/>
              <a:t> to the </a:t>
            </a:r>
            <a:r>
              <a:rPr lang="en-US" sz="3600" dirty="0" smtClean="0"/>
              <a:t>General Will</a:t>
            </a:r>
            <a:endParaRPr lang="en-US" sz="3600" dirty="0"/>
          </a:p>
        </p:txBody>
      </p:sp>
      <p:sp>
        <p:nvSpPr>
          <p:cNvPr id="4" name="Rectangle 3"/>
          <p:cNvSpPr/>
          <p:nvPr/>
        </p:nvSpPr>
        <p:spPr>
          <a:xfrm>
            <a:off x="6524611" y="6342326"/>
            <a:ext cx="3608104" cy="307777"/>
          </a:xfrm>
          <a:prstGeom prst="rect">
            <a:avLst/>
          </a:prstGeom>
        </p:spPr>
        <p:txBody>
          <a:bodyPr wrap="none">
            <a:spAutoFit/>
          </a:bodyPr>
          <a:lstStyle/>
          <a:p>
            <a:r>
              <a:rPr lang="en-US" sz="1400" dirty="0" smtClean="0">
                <a:solidFill>
                  <a:srgbClr val="0B0080"/>
                </a:solidFill>
              </a:rPr>
              <a:t>Jacques-Louis David, </a:t>
            </a:r>
            <a:r>
              <a:rPr lang="en-US" sz="1400" i="1" dirty="0" smtClean="0">
                <a:solidFill>
                  <a:srgbClr val="0B0080"/>
                </a:solidFill>
              </a:rPr>
              <a:t>Oath of the </a:t>
            </a:r>
            <a:r>
              <a:rPr lang="en-US" sz="1400" i="1" dirty="0" err="1" smtClean="0">
                <a:solidFill>
                  <a:srgbClr val="0B0080"/>
                </a:solidFill>
              </a:rPr>
              <a:t>Horatii</a:t>
            </a:r>
            <a:r>
              <a:rPr lang="en-US" sz="1400" i="1" dirty="0" smtClean="0">
                <a:solidFill>
                  <a:srgbClr val="0B0080"/>
                </a:solidFill>
              </a:rPr>
              <a:t> </a:t>
            </a:r>
            <a:r>
              <a:rPr lang="en-US" sz="1400" dirty="0" smtClean="0">
                <a:solidFill>
                  <a:srgbClr val="0B0080"/>
                </a:solidFill>
              </a:rPr>
              <a:t>(1786)</a:t>
            </a:r>
            <a:endParaRPr lang="en-US" sz="1400" dirty="0"/>
          </a:p>
        </p:txBody>
      </p:sp>
      <p:sp>
        <p:nvSpPr>
          <p:cNvPr id="6" name="Content Placeholder 2"/>
          <p:cNvSpPr txBox="1">
            <a:spLocks/>
          </p:cNvSpPr>
          <p:nvPr/>
        </p:nvSpPr>
        <p:spPr>
          <a:xfrm>
            <a:off x="8109308" y="2210379"/>
            <a:ext cx="1961663" cy="1160025"/>
          </a:xfrm>
          <a:prstGeom prst="rect">
            <a:avLst/>
          </a:prstGeom>
          <a:gradFill flip="none" rotWithShape="1">
            <a:gsLst>
              <a:gs pos="0">
                <a:schemeClr val="accent2">
                  <a:lumMod val="110000"/>
                  <a:satMod val="105000"/>
                  <a:tint val="67000"/>
                </a:schemeClr>
              </a:gs>
              <a:gs pos="50000">
                <a:schemeClr val="accent2">
                  <a:satMod val="103000"/>
                  <a:tint val="73000"/>
                  <a:lumMod val="66000"/>
                  <a:lumOff val="34000"/>
                </a:schemeClr>
              </a:gs>
              <a:gs pos="100000">
                <a:schemeClr val="accent2">
                  <a:satMod val="109000"/>
                  <a:tint val="81000"/>
                  <a:lumMod val="88000"/>
                  <a:lumOff val="12000"/>
                </a:schemeClr>
              </a:gs>
            </a:gsLst>
            <a:lin ang="2700000" scaled="1"/>
            <a:tileRect/>
          </a:gra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3600" dirty="0" smtClean="0"/>
              <a:t>Separate Spheres</a:t>
            </a:r>
            <a:endParaRPr lang="en-US" sz="4000" dirty="0"/>
          </a:p>
        </p:txBody>
      </p:sp>
    </p:spTree>
    <p:extLst>
      <p:ext uri="{BB962C8B-B14F-4D97-AF65-F5344CB8AC3E}">
        <p14:creationId xmlns:p14="http://schemas.microsoft.com/office/powerpoint/2010/main" val="3942512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7/70/Jacques-Louis_David_-_Oath_of_the_Horatii_-_Google_Art_Projec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3" t="-278" r="2135" b="-554"/>
          <a:stretch/>
        </p:blipFill>
        <p:spPr bwMode="auto">
          <a:xfrm>
            <a:off x="1" y="-19050"/>
            <a:ext cx="12230100" cy="6915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 y="193675"/>
            <a:ext cx="10515600" cy="1325563"/>
          </a:xfrm>
        </p:spPr>
        <p:txBody>
          <a:bodyPr>
            <a:normAutofit/>
          </a:bodyPr>
          <a:lstStyle/>
          <a:p>
            <a:r>
              <a:rPr lang="en-US" sz="6000" dirty="0" smtClean="0">
                <a:solidFill>
                  <a:schemeClr val="bg1"/>
                </a:solidFill>
              </a:rPr>
              <a:t>Roman Salutes</a:t>
            </a:r>
            <a:endParaRPr lang="en-US" sz="6000" dirty="0">
              <a:solidFill>
                <a:schemeClr val="bg1"/>
              </a:solidFill>
            </a:endParaRPr>
          </a:p>
        </p:txBody>
      </p:sp>
      <p:sp>
        <p:nvSpPr>
          <p:cNvPr id="5" name="TextBox 4"/>
          <p:cNvSpPr txBox="1"/>
          <p:nvPr/>
        </p:nvSpPr>
        <p:spPr>
          <a:xfrm>
            <a:off x="4667250" y="5448300"/>
            <a:ext cx="3943350" cy="1200329"/>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This style of salute would be employed by Fascists in the 20</a:t>
            </a:r>
            <a:r>
              <a:rPr lang="en-US" sz="2400" baseline="30000" dirty="0" smtClean="0">
                <a:solidFill>
                  <a:schemeClr val="bg1"/>
                </a:solidFill>
                <a:effectLst>
                  <a:outerShdw blurRad="38100" dist="38100" dir="2700000" algn="tl">
                    <a:srgbClr val="000000">
                      <a:alpha val="43137"/>
                    </a:srgbClr>
                  </a:outerShdw>
                </a:effectLst>
              </a:rPr>
              <a:t>th</a:t>
            </a:r>
            <a:r>
              <a:rPr lang="en-US" sz="2400" dirty="0" smtClean="0">
                <a:solidFill>
                  <a:schemeClr val="bg1"/>
                </a:solidFill>
                <a:effectLst>
                  <a:outerShdw blurRad="38100" dist="38100" dir="2700000" algn="tl">
                    <a:srgbClr val="000000">
                      <a:alpha val="43137"/>
                    </a:srgbClr>
                  </a:outerShdw>
                </a:effectLst>
              </a:rPr>
              <a:t> century.</a:t>
            </a:r>
            <a:endParaRPr lang="en-US" sz="2400"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4398423" y="4120634"/>
            <a:ext cx="3107277" cy="1200329"/>
          </a:xfrm>
          <a:prstGeom prst="rect">
            <a:avLst/>
          </a:prstGeom>
        </p:spPr>
        <p:txBody>
          <a:bodyPr wrap="square">
            <a:spAutoFit/>
          </a:bodyPr>
          <a:lstStyle/>
          <a:p>
            <a:r>
              <a:rPr lang="en-US" sz="2400" dirty="0" smtClean="0">
                <a:solidFill>
                  <a:schemeClr val="bg1"/>
                </a:solidFill>
                <a:effectLst>
                  <a:outerShdw blurRad="38100" dist="38100" dir="2700000" algn="tl">
                    <a:srgbClr val="000000">
                      <a:alpha val="43137"/>
                    </a:srgbClr>
                  </a:outerShdw>
                </a:effectLst>
              </a:rPr>
              <a:t>Roman-style salutes were prevalent in David’s work. </a:t>
            </a:r>
            <a:endParaRPr lang="en-US" sz="2400" dirty="0"/>
          </a:p>
        </p:txBody>
      </p:sp>
    </p:spTree>
    <p:extLst>
      <p:ext uri="{BB962C8B-B14F-4D97-AF65-F5344CB8AC3E}">
        <p14:creationId xmlns:p14="http://schemas.microsoft.com/office/powerpoint/2010/main" val="1115498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2B2F23"/>
            </a:gs>
            <a:gs pos="100000">
              <a:srgbClr val="3C2E29"/>
            </a:gs>
          </a:gsLst>
          <a:lin ang="2700000" scaled="1"/>
        </a:gradFill>
        <a:effectLst/>
      </p:bgPr>
    </p:bg>
    <p:spTree>
      <p:nvGrpSpPr>
        <p:cNvPr id="1" name=""/>
        <p:cNvGrpSpPr/>
        <p:nvPr/>
      </p:nvGrpSpPr>
      <p:grpSpPr>
        <a:xfrm>
          <a:off x="0" y="0"/>
          <a:ext cx="0" cy="0"/>
          <a:chOff x="0" y="0"/>
          <a:chExt cx="0" cy="0"/>
        </a:xfrm>
      </p:grpSpPr>
      <p:pic>
        <p:nvPicPr>
          <p:cNvPr id="3074" name="Picture 2" descr="https://upload.wikimedia.org/wikipedia/commons/thumb/8/8c/David_-_The_Death_of_Socrates.jpg/1280px-David_-_The_Death_of_Socr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294" y="0"/>
            <a:ext cx="10443411" cy="68698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6073" y="6490063"/>
            <a:ext cx="3817263" cy="307777"/>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The Death of Socrates </a:t>
            </a:r>
            <a:r>
              <a:rPr lang="en-US" sz="1400" dirty="0" smtClean="0">
                <a:solidFill>
                  <a:srgbClr val="F2EDCF"/>
                </a:solidFill>
                <a:effectLst>
                  <a:outerShdw blurRad="38100" dist="38100" dir="2700000" algn="tl">
                    <a:srgbClr val="000000">
                      <a:alpha val="43137"/>
                    </a:srgbClr>
                  </a:outerShdw>
                </a:effectLst>
              </a:rPr>
              <a:t>(1787)</a:t>
            </a:r>
            <a:endParaRPr lang="en-US" sz="1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3320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90609"/>
            </a:gs>
            <a:gs pos="100000">
              <a:srgbClr val="05040B"/>
            </a:gs>
          </a:gsLst>
          <a:lin ang="2700000" scaled="1"/>
        </a:gradFill>
        <a:effectLst/>
      </p:bgPr>
    </p:bg>
    <p:spTree>
      <p:nvGrpSpPr>
        <p:cNvPr id="1" name=""/>
        <p:cNvGrpSpPr/>
        <p:nvPr/>
      </p:nvGrpSpPr>
      <p:grpSpPr>
        <a:xfrm>
          <a:off x="0" y="0"/>
          <a:ext cx="0" cy="0"/>
          <a:chOff x="0" y="0"/>
          <a:chExt cx="0" cy="0"/>
        </a:xfrm>
      </p:grpSpPr>
      <p:pic>
        <p:nvPicPr>
          <p:cNvPr id="12290" name="Picture 2" descr="https://upload.wikimedia.org/wikipedia/commons/thumb/2/27/Jacques-Philip-Joseph_de_Saint-Quentin_-_The_Death_of_Socrates_-_WGA20664.jpg/940px-Jacques-Philip-Joseph_de_Saint-Quentin_-_The_Death_of_Socrates_-_WGA206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731" y="0"/>
            <a:ext cx="8393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14850" y="422275"/>
            <a:ext cx="5792787" cy="1325563"/>
          </a:xfrm>
        </p:spPr>
        <p:txBody>
          <a:bodyPr>
            <a:normAutofit/>
          </a:bodyPr>
          <a:lstStyle/>
          <a:p>
            <a:pPr algn="ctr"/>
            <a:r>
              <a:rPr lang="en-US" sz="8000" dirty="0" smtClean="0">
                <a:solidFill>
                  <a:srgbClr val="D7D1D4"/>
                </a:solidFill>
              </a:rPr>
              <a:t>COMPARE</a:t>
            </a:r>
            <a:endParaRPr lang="en-US" sz="8000" dirty="0">
              <a:solidFill>
                <a:srgbClr val="D7D1D4"/>
              </a:solidFill>
            </a:endParaRPr>
          </a:p>
        </p:txBody>
      </p:sp>
      <p:sp>
        <p:nvSpPr>
          <p:cNvPr id="5" name="Rectangle 4"/>
          <p:cNvSpPr/>
          <p:nvPr/>
        </p:nvSpPr>
        <p:spPr>
          <a:xfrm>
            <a:off x="243642" y="6124576"/>
            <a:ext cx="3847098" cy="584775"/>
          </a:xfrm>
          <a:prstGeom prst="rect">
            <a:avLst/>
          </a:prstGeom>
        </p:spPr>
        <p:txBody>
          <a:bodyPr wrap="square">
            <a:spAutoFit/>
          </a:bodyPr>
          <a:lstStyle/>
          <a:p>
            <a:r>
              <a:rPr lang="en-US" sz="1600" b="0" i="0" u="none" strike="noStrike" dirty="0" smtClean="0">
                <a:solidFill>
                  <a:schemeClr val="bg1"/>
                </a:solidFill>
                <a:effectLst/>
              </a:rPr>
              <a:t>Jacques-Philip-Joseph de Saint-Quentin, </a:t>
            </a:r>
            <a:br>
              <a:rPr lang="en-US" sz="1600" b="0" i="0" u="none" strike="noStrike" dirty="0" smtClean="0">
                <a:solidFill>
                  <a:schemeClr val="bg1"/>
                </a:solidFill>
                <a:effectLst/>
              </a:rPr>
            </a:br>
            <a:r>
              <a:rPr lang="en-US" sz="1600" b="0" i="1" u="none" strike="noStrike" dirty="0" smtClean="0">
                <a:solidFill>
                  <a:schemeClr val="bg1"/>
                </a:solidFill>
                <a:effectLst/>
              </a:rPr>
              <a:t>The Death of Socrates</a:t>
            </a:r>
            <a:r>
              <a:rPr lang="en-US" sz="1600" b="0" i="0" u="none" strike="noStrike" dirty="0" smtClean="0">
                <a:solidFill>
                  <a:schemeClr val="bg1"/>
                </a:solidFill>
                <a:effectLst/>
              </a:rPr>
              <a:t> (1738)</a:t>
            </a:r>
            <a:endParaRPr lang="en-US" sz="1600" dirty="0">
              <a:solidFill>
                <a:schemeClr val="bg1"/>
              </a:solidFill>
            </a:endParaRPr>
          </a:p>
        </p:txBody>
      </p:sp>
    </p:spTree>
    <p:extLst>
      <p:ext uri="{BB962C8B-B14F-4D97-AF65-F5344CB8AC3E}">
        <p14:creationId xmlns:p14="http://schemas.microsoft.com/office/powerpoint/2010/main" val="3908250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90609"/>
            </a:gs>
            <a:gs pos="100000">
              <a:srgbClr val="05040B"/>
            </a:gs>
          </a:gsLst>
          <a:lin ang="2700000" scaled="1"/>
        </a:gradFill>
        <a:effectLst/>
      </p:bgPr>
    </p:bg>
    <p:spTree>
      <p:nvGrpSpPr>
        <p:cNvPr id="1" name=""/>
        <p:cNvGrpSpPr/>
        <p:nvPr/>
      </p:nvGrpSpPr>
      <p:grpSpPr>
        <a:xfrm>
          <a:off x="0" y="0"/>
          <a:ext cx="0" cy="0"/>
          <a:chOff x="0" y="0"/>
          <a:chExt cx="0" cy="0"/>
        </a:xfrm>
      </p:grpSpPr>
      <p:pic>
        <p:nvPicPr>
          <p:cNvPr id="12290" name="Picture 2" descr="https://upload.wikimedia.org/wikipedia/commons/thumb/2/27/Jacques-Philip-Joseph_de_Saint-Quentin_-_The_Death_of_Socrates_-_WGA20664.jpg/940px-Jacques-Philip-Joseph_de_Saint-Quentin_-_The_Death_of_Socrates_-_WGA206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731" y="0"/>
            <a:ext cx="8393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20856" y="422275"/>
            <a:ext cx="5586781" cy="1325563"/>
          </a:xfrm>
        </p:spPr>
        <p:txBody>
          <a:bodyPr>
            <a:noAutofit/>
          </a:bodyPr>
          <a:lstStyle/>
          <a:p>
            <a:pPr algn="ctr"/>
            <a:r>
              <a:rPr lang="en-US" sz="9600" b="1" dirty="0" smtClean="0">
                <a:solidFill>
                  <a:srgbClr val="F8F5F9"/>
                </a:solidFill>
                <a:effectLst>
                  <a:outerShdw blurRad="38100" dist="38100" dir="2700000" algn="tl">
                    <a:srgbClr val="000000">
                      <a:alpha val="43137"/>
                    </a:srgbClr>
                  </a:outerShdw>
                </a:effectLst>
              </a:rPr>
              <a:t>EXTRA</a:t>
            </a:r>
            <a:endParaRPr lang="en-US" sz="9600" b="1" dirty="0">
              <a:solidFill>
                <a:srgbClr val="F8F5F9"/>
              </a:solidFill>
              <a:effectLst>
                <a:outerShdw blurRad="38100" dist="38100" dir="2700000" algn="tl">
                  <a:srgbClr val="000000">
                    <a:alpha val="43137"/>
                  </a:srgbClr>
                </a:outerShdw>
              </a:effectLst>
            </a:endParaRPr>
          </a:p>
        </p:txBody>
      </p:sp>
      <p:sp>
        <p:nvSpPr>
          <p:cNvPr id="6" name="Rectangle 5"/>
          <p:cNvSpPr/>
          <p:nvPr/>
        </p:nvSpPr>
        <p:spPr>
          <a:xfrm>
            <a:off x="243642" y="6124576"/>
            <a:ext cx="3847098" cy="584775"/>
          </a:xfrm>
          <a:prstGeom prst="rect">
            <a:avLst/>
          </a:prstGeom>
        </p:spPr>
        <p:txBody>
          <a:bodyPr wrap="square">
            <a:spAutoFit/>
          </a:bodyPr>
          <a:lstStyle/>
          <a:p>
            <a:r>
              <a:rPr lang="en-US" sz="1600" b="0" i="0" u="none" strike="noStrike" dirty="0" smtClean="0">
                <a:solidFill>
                  <a:schemeClr val="bg1"/>
                </a:solidFill>
                <a:effectLst/>
              </a:rPr>
              <a:t>Jacques-Philip-Joseph de Saint-Quentin, </a:t>
            </a:r>
            <a:br>
              <a:rPr lang="en-US" sz="1600" b="0" i="0" u="none" strike="noStrike" dirty="0" smtClean="0">
                <a:solidFill>
                  <a:schemeClr val="bg1"/>
                </a:solidFill>
                <a:effectLst/>
              </a:rPr>
            </a:br>
            <a:r>
              <a:rPr lang="en-US" sz="1600" b="0" i="1" u="none" strike="noStrike" dirty="0" smtClean="0">
                <a:solidFill>
                  <a:schemeClr val="bg1"/>
                </a:solidFill>
                <a:effectLst/>
              </a:rPr>
              <a:t>The Death of Socrates</a:t>
            </a:r>
            <a:r>
              <a:rPr lang="en-US" sz="1600" b="0" i="0" u="none" strike="noStrike" dirty="0" smtClean="0">
                <a:solidFill>
                  <a:schemeClr val="bg1"/>
                </a:solidFill>
                <a:effectLst/>
              </a:rPr>
              <a:t> (1738)</a:t>
            </a:r>
            <a:endParaRPr lang="en-US" sz="1600" dirty="0">
              <a:solidFill>
                <a:schemeClr val="bg1"/>
              </a:solidFill>
            </a:endParaRPr>
          </a:p>
        </p:txBody>
      </p:sp>
      <p:sp>
        <p:nvSpPr>
          <p:cNvPr id="7" name="TextBox 6"/>
          <p:cNvSpPr txBox="1"/>
          <p:nvPr/>
        </p:nvSpPr>
        <p:spPr>
          <a:xfrm>
            <a:off x="2076450" y="3638550"/>
            <a:ext cx="2990850" cy="1938992"/>
          </a:xfrm>
          <a:prstGeom prst="rect">
            <a:avLst/>
          </a:prstGeom>
          <a:noFill/>
        </p:spPr>
        <p:txBody>
          <a:bodyPr wrap="square" rtlCol="0">
            <a:spAutoFit/>
          </a:bodyPr>
          <a:lstStyle/>
          <a:p>
            <a:r>
              <a:rPr lang="en-US" sz="4000" dirty="0" smtClean="0">
                <a:solidFill>
                  <a:schemeClr val="bg1"/>
                </a:solidFill>
                <a:effectLst>
                  <a:outerShdw blurRad="38100" dist="38100" dir="2700000" algn="tl">
                    <a:srgbClr val="000000">
                      <a:alpha val="43137"/>
                    </a:srgbClr>
                  </a:outerShdw>
                </a:effectLst>
              </a:rPr>
              <a:t>Action</a:t>
            </a:r>
          </a:p>
          <a:p>
            <a:r>
              <a:rPr lang="en-US" sz="4000" dirty="0" smtClean="0">
                <a:solidFill>
                  <a:schemeClr val="bg1"/>
                </a:solidFill>
                <a:effectLst>
                  <a:outerShdw blurRad="38100" dist="38100" dir="2700000" algn="tl">
                    <a:srgbClr val="000000">
                      <a:alpha val="43137"/>
                    </a:srgbClr>
                  </a:outerShdw>
                </a:effectLst>
              </a:rPr>
              <a:t>Emotion</a:t>
            </a:r>
          </a:p>
          <a:p>
            <a:r>
              <a:rPr lang="en-US" sz="4000" dirty="0" smtClean="0">
                <a:solidFill>
                  <a:schemeClr val="bg1"/>
                </a:solidFill>
                <a:effectLst>
                  <a:outerShdw blurRad="38100" dist="38100" dir="2700000" algn="tl">
                    <a:srgbClr val="000000">
                      <a:alpha val="43137"/>
                    </a:srgbClr>
                  </a:outerShdw>
                </a:effectLst>
              </a:rPr>
              <a:t>Imbalance</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769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2B2F23"/>
            </a:gs>
            <a:gs pos="100000">
              <a:srgbClr val="3C2E29"/>
            </a:gs>
          </a:gsLst>
          <a:lin ang="2700000" scaled="1"/>
        </a:gradFill>
        <a:effectLst/>
      </p:bgPr>
    </p:bg>
    <p:spTree>
      <p:nvGrpSpPr>
        <p:cNvPr id="1" name=""/>
        <p:cNvGrpSpPr/>
        <p:nvPr/>
      </p:nvGrpSpPr>
      <p:grpSpPr>
        <a:xfrm>
          <a:off x="0" y="0"/>
          <a:ext cx="0" cy="0"/>
          <a:chOff x="0" y="0"/>
          <a:chExt cx="0" cy="0"/>
        </a:xfrm>
      </p:grpSpPr>
      <p:pic>
        <p:nvPicPr>
          <p:cNvPr id="3074" name="Picture 2" descr="https://upload.wikimedia.org/wikipedia/commons/thumb/8/8c/David_-_The_Death_of_Socrates.jpg/1280px-David_-_The_Death_of_Socr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294" y="0"/>
            <a:ext cx="10443411" cy="68698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86073" y="6490063"/>
            <a:ext cx="3817263" cy="307777"/>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The Death of Socrates </a:t>
            </a:r>
            <a:r>
              <a:rPr lang="en-US" sz="1400" dirty="0" smtClean="0">
                <a:solidFill>
                  <a:srgbClr val="F2EDCF"/>
                </a:solidFill>
                <a:effectLst>
                  <a:outerShdw blurRad="38100" dist="38100" dir="2700000" algn="tl">
                    <a:srgbClr val="000000">
                      <a:alpha val="43137"/>
                    </a:srgbClr>
                  </a:outerShdw>
                </a:effectLst>
              </a:rPr>
              <a:t>(1787)</a:t>
            </a:r>
            <a:endParaRPr lang="en-US" sz="1400" dirty="0">
              <a:solidFill>
                <a:srgbClr val="F2EDCF"/>
              </a:solidFill>
              <a:effectLst>
                <a:outerShdw blurRad="38100" dist="38100" dir="2700000" algn="tl">
                  <a:srgbClr val="000000">
                    <a:alpha val="43137"/>
                  </a:srgbClr>
                </a:outerShdw>
              </a:effectLst>
            </a:endParaRPr>
          </a:p>
        </p:txBody>
      </p:sp>
      <p:sp>
        <p:nvSpPr>
          <p:cNvPr id="6" name="TextBox 5"/>
          <p:cNvSpPr txBox="1"/>
          <p:nvPr/>
        </p:nvSpPr>
        <p:spPr>
          <a:xfrm>
            <a:off x="874294" y="3614897"/>
            <a:ext cx="2990850" cy="1938992"/>
          </a:xfrm>
          <a:prstGeom prst="rect">
            <a:avLst/>
          </a:prstGeom>
          <a:noFill/>
        </p:spPr>
        <p:txBody>
          <a:bodyPr wrap="square" rtlCol="0">
            <a:spAutoFit/>
          </a:bodyPr>
          <a:lstStyle/>
          <a:p>
            <a:r>
              <a:rPr lang="en-US" sz="4000" dirty="0" smtClean="0">
                <a:solidFill>
                  <a:schemeClr val="bg1"/>
                </a:solidFill>
                <a:effectLst>
                  <a:outerShdw blurRad="38100" dist="38100" dir="2700000" algn="tl">
                    <a:srgbClr val="000000">
                      <a:alpha val="43137"/>
                    </a:srgbClr>
                  </a:outerShdw>
                </a:effectLst>
              </a:rPr>
              <a:t>Stillness</a:t>
            </a:r>
          </a:p>
          <a:p>
            <a:r>
              <a:rPr lang="en-US" sz="4000" dirty="0" smtClean="0">
                <a:solidFill>
                  <a:schemeClr val="bg1"/>
                </a:solidFill>
                <a:effectLst>
                  <a:outerShdw blurRad="38100" dist="38100" dir="2700000" algn="tl">
                    <a:srgbClr val="000000">
                      <a:alpha val="43137"/>
                    </a:srgbClr>
                  </a:outerShdw>
                </a:effectLst>
              </a:rPr>
              <a:t>Balance</a:t>
            </a:r>
          </a:p>
          <a:p>
            <a:r>
              <a:rPr lang="en-US" sz="4000" dirty="0" smtClean="0">
                <a:solidFill>
                  <a:schemeClr val="bg1"/>
                </a:solidFill>
                <a:effectLst>
                  <a:outerShdw blurRad="38100" dist="38100" dir="2700000" algn="tl">
                    <a:srgbClr val="000000">
                      <a:alpha val="43137"/>
                    </a:srgbClr>
                  </a:outerShdw>
                </a:effectLst>
              </a:rPr>
              <a:t>Restraint</a:t>
            </a:r>
            <a:endParaRPr lang="en-US" sz="4000"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a:xfrm>
            <a:off x="4514850" y="422275"/>
            <a:ext cx="57927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smtClean="0">
                <a:solidFill>
                  <a:schemeClr val="accent1">
                    <a:lumMod val="60000"/>
                    <a:lumOff val="40000"/>
                  </a:schemeClr>
                </a:solidFill>
              </a:rPr>
              <a:t>COMPARE</a:t>
            </a:r>
            <a:endParaRPr lang="en-US" sz="8000" dirty="0">
              <a:solidFill>
                <a:schemeClr val="accent1">
                  <a:lumMod val="60000"/>
                  <a:lumOff val="40000"/>
                </a:schemeClr>
              </a:solidFill>
            </a:endParaRPr>
          </a:p>
        </p:txBody>
      </p:sp>
    </p:spTree>
    <p:extLst>
      <p:ext uri="{BB962C8B-B14F-4D97-AF65-F5344CB8AC3E}">
        <p14:creationId xmlns:p14="http://schemas.microsoft.com/office/powerpoint/2010/main" val="1177594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080205"/>
            </a:gs>
            <a:gs pos="100000">
              <a:srgbClr val="3A2F36"/>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6155139" cy="3428953"/>
          </a:xfrm>
        </p:spPr>
        <p:txBody>
          <a:bodyPr>
            <a:normAutofit/>
          </a:bodyPr>
          <a:lstStyle/>
          <a:p>
            <a:pPr algn="ctr"/>
            <a:r>
              <a:rPr lang="en-US" sz="6000" dirty="0" smtClean="0">
                <a:solidFill>
                  <a:srgbClr val="F3E3BB"/>
                </a:solidFill>
              </a:rPr>
              <a:t>Paris and Helen </a:t>
            </a:r>
            <a:r>
              <a:rPr lang="en-US" sz="4800" dirty="0" smtClean="0">
                <a:solidFill>
                  <a:srgbClr val="F3E3BB"/>
                </a:solidFill>
              </a:rPr>
              <a:t/>
            </a:r>
            <a:br>
              <a:rPr lang="en-US" sz="4800" dirty="0" smtClean="0">
                <a:solidFill>
                  <a:srgbClr val="F3E3BB"/>
                </a:solidFill>
              </a:rPr>
            </a:br>
            <a:r>
              <a:rPr lang="en-US" sz="2000" dirty="0" smtClean="0">
                <a:solidFill>
                  <a:srgbClr val="F3E3BB"/>
                </a:solidFill>
              </a:rPr>
              <a:t> </a:t>
            </a:r>
            <a:r>
              <a:rPr lang="en-US" sz="4800" dirty="0">
                <a:solidFill>
                  <a:srgbClr val="F3E3BB"/>
                </a:solidFill>
              </a:rPr>
              <a:t/>
            </a:r>
            <a:br>
              <a:rPr lang="en-US" sz="4800" dirty="0">
                <a:solidFill>
                  <a:srgbClr val="F3E3BB"/>
                </a:solidFill>
              </a:rPr>
            </a:br>
            <a:r>
              <a:rPr lang="en-US" sz="4800" dirty="0" smtClean="0">
                <a:solidFill>
                  <a:srgbClr val="F3E3BB"/>
                </a:solidFill>
              </a:rPr>
              <a:t>(1778)</a:t>
            </a:r>
            <a:endParaRPr lang="en-US" sz="4800" dirty="0">
              <a:solidFill>
                <a:srgbClr val="F3E3BB"/>
              </a:solidFill>
            </a:endParaRPr>
          </a:p>
        </p:txBody>
      </p:sp>
      <p:pic>
        <p:nvPicPr>
          <p:cNvPr id="9218" name="Picture 2" descr="https://upload.wikimedia.org/wikipedia/commons/thumb/8/8d/Helene_Paris_David.jpg/800px-Helene_Paris_Dav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884" y="0"/>
            <a:ext cx="5184916" cy="6876495"/>
          </a:xfrm>
          <a:prstGeom prst="rect">
            <a:avLst/>
          </a:prstGeom>
          <a:gradFill>
            <a:gsLst>
              <a:gs pos="0">
                <a:srgbClr val="0C0A0E"/>
              </a:gs>
              <a:gs pos="100000">
                <a:srgbClr val="26111A"/>
              </a:gs>
            </a:gsLst>
            <a:lin ang="6600000" scaled="0"/>
          </a:gradFill>
        </p:spPr>
      </p:pic>
    </p:spTree>
    <p:extLst>
      <p:ext uri="{BB962C8B-B14F-4D97-AF65-F5344CB8AC3E}">
        <p14:creationId xmlns:p14="http://schemas.microsoft.com/office/powerpoint/2010/main" val="1425117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120206"/>
            </a:gs>
            <a:gs pos="100000">
              <a:srgbClr val="26111A"/>
            </a:gs>
          </a:gsLst>
          <a:lin ang="6600000" scaled="0"/>
        </a:gradFill>
        <a:effectLst/>
      </p:bgPr>
    </p:bg>
    <p:spTree>
      <p:nvGrpSpPr>
        <p:cNvPr id="1" name=""/>
        <p:cNvGrpSpPr/>
        <p:nvPr/>
      </p:nvGrpSpPr>
      <p:grpSpPr>
        <a:xfrm>
          <a:off x="0" y="0"/>
          <a:ext cx="0" cy="0"/>
          <a:chOff x="0" y="0"/>
          <a:chExt cx="0" cy="0"/>
        </a:xfrm>
      </p:grpSpPr>
      <p:pic>
        <p:nvPicPr>
          <p:cNvPr id="8194" name="Picture 2" descr="https://upload.wikimedia.org/wikipedia/commons/thumb/b/b8/Le_corps_d%27Hector_-_Hector%27s_body_-_El_cuerpo_de_H%C3%A9ctor.jpg/1024px-Le_corps_d%27Hector_-_Hector%27s_body_-_El_cuerpo_de_H%C3%A9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9753600" cy="68770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9833" y="433365"/>
            <a:ext cx="5016692" cy="1325563"/>
          </a:xfrm>
        </p:spPr>
        <p:txBody>
          <a:bodyPr>
            <a:normAutofit/>
          </a:bodyPr>
          <a:lstStyle/>
          <a:p>
            <a:r>
              <a:rPr lang="en-US" dirty="0" smtClean="0">
                <a:solidFill>
                  <a:srgbClr val="FAD7B4"/>
                </a:solidFill>
                <a:latin typeface="+mn-lt"/>
              </a:rPr>
              <a:t>Hector’s Body (1778)</a:t>
            </a:r>
            <a:endParaRPr lang="en-US" dirty="0">
              <a:solidFill>
                <a:srgbClr val="FAD7B4"/>
              </a:solidFill>
              <a:latin typeface="+mn-lt"/>
            </a:endParaRPr>
          </a:p>
        </p:txBody>
      </p:sp>
    </p:spTree>
    <p:extLst>
      <p:ext uri="{BB962C8B-B14F-4D97-AF65-F5344CB8AC3E}">
        <p14:creationId xmlns:p14="http://schemas.microsoft.com/office/powerpoint/2010/main" val="2502212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2B2F23"/>
            </a:gs>
            <a:gs pos="100000">
              <a:srgbClr val="3C2E29"/>
            </a:gs>
          </a:gsLst>
          <a:lin ang="2700000" scaled="1"/>
        </a:gradFill>
        <a:effectLst/>
      </p:bgPr>
    </p:bg>
    <p:spTree>
      <p:nvGrpSpPr>
        <p:cNvPr id="1" name=""/>
        <p:cNvGrpSpPr/>
        <p:nvPr/>
      </p:nvGrpSpPr>
      <p:grpSpPr>
        <a:xfrm>
          <a:off x="0" y="0"/>
          <a:ext cx="0" cy="0"/>
          <a:chOff x="0" y="0"/>
          <a:chExt cx="0" cy="0"/>
        </a:xfrm>
      </p:grpSpPr>
      <p:pic>
        <p:nvPicPr>
          <p:cNvPr id="4098" name="Picture 2" descr="https://upload.wikimedia.org/wikipedia/commons/thumb/f/fb/David_Brutus.jpg/1024px-David_Bru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152" y="0"/>
            <a:ext cx="9027695" cy="68589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10789" y="6537157"/>
            <a:ext cx="6466086" cy="307777"/>
          </a:xfrm>
          <a:prstGeom prst="rect">
            <a:avLst/>
          </a:prstGeom>
        </p:spPr>
        <p:txBody>
          <a:bodyPr wrap="square">
            <a:spAutoFit/>
          </a:bodyPr>
          <a:lstStyle/>
          <a:p>
            <a:pPr algn="r"/>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The </a:t>
            </a:r>
            <a:r>
              <a:rPr lang="en-US" sz="1400" i="1" dirty="0" err="1" smtClean="0">
                <a:solidFill>
                  <a:srgbClr val="F2EDCF"/>
                </a:solidFill>
                <a:effectLst>
                  <a:outerShdw blurRad="38100" dist="38100" dir="2700000" algn="tl">
                    <a:srgbClr val="000000">
                      <a:alpha val="43137"/>
                    </a:srgbClr>
                  </a:outerShdw>
                </a:effectLst>
              </a:rPr>
              <a:t>Lictors</a:t>
            </a:r>
            <a:r>
              <a:rPr lang="en-US" sz="1400" i="1" dirty="0" smtClean="0">
                <a:solidFill>
                  <a:srgbClr val="F2EDCF"/>
                </a:solidFill>
                <a:effectLst>
                  <a:outerShdw blurRad="38100" dist="38100" dir="2700000" algn="tl">
                    <a:srgbClr val="000000">
                      <a:alpha val="43137"/>
                    </a:srgbClr>
                  </a:outerShdw>
                </a:effectLst>
              </a:rPr>
              <a:t> Bring to Brutus the Bodies of His Sons </a:t>
            </a:r>
            <a:r>
              <a:rPr lang="en-US" sz="1400" dirty="0" smtClean="0">
                <a:solidFill>
                  <a:srgbClr val="F2EDCF"/>
                </a:solidFill>
                <a:effectLst>
                  <a:outerShdw blurRad="38100" dist="38100" dir="2700000" algn="tl">
                    <a:srgbClr val="000000">
                      <a:alpha val="43137"/>
                    </a:srgbClr>
                  </a:outerShdw>
                </a:effectLst>
              </a:rPr>
              <a:t>(1789)</a:t>
            </a:r>
            <a:endParaRPr lang="en-US" sz="1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0486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5D4741"/>
            </a:gs>
            <a:gs pos="100000">
              <a:srgbClr val="4A3F34"/>
            </a:gs>
          </a:gsLst>
          <a:lin ang="6600000" scaled="0"/>
        </a:gradFill>
        <a:effectLst/>
      </p:bgPr>
    </p:bg>
    <p:spTree>
      <p:nvGrpSpPr>
        <p:cNvPr id="1" name=""/>
        <p:cNvGrpSpPr/>
        <p:nvPr/>
      </p:nvGrpSpPr>
      <p:grpSpPr>
        <a:xfrm>
          <a:off x="0" y="0"/>
          <a:ext cx="0" cy="0"/>
          <a:chOff x="0" y="0"/>
          <a:chExt cx="0" cy="0"/>
        </a:xfrm>
      </p:grpSpPr>
      <p:pic>
        <p:nvPicPr>
          <p:cNvPr id="3074" name="Picture 2" descr="https://upload.wikimedia.org/wikipedia/commons/thumb/9/91/Estatesgeneral.jpg/1280px-Estatesgene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31" y="-27729"/>
            <a:ext cx="10948737" cy="68857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5506286"/>
          </a:xfrm>
        </p:spPr>
        <p:txBody>
          <a:bodyPr>
            <a:noAutofit/>
          </a:bodyPr>
          <a:lstStyle/>
          <a:p>
            <a:pPr algn="ctr"/>
            <a:r>
              <a:rPr lang="en-US" sz="28700" b="1" dirty="0" smtClean="0">
                <a:ln w="28575">
                  <a:solidFill>
                    <a:srgbClr val="4A3F34"/>
                  </a:solidFill>
                </a:ln>
                <a:solidFill>
                  <a:srgbClr val="F3F4F6"/>
                </a:solidFill>
                <a:effectLst>
                  <a:outerShdw blurRad="38100" dist="38100" dir="2700000" algn="tl">
                    <a:srgbClr val="000000">
                      <a:alpha val="43137"/>
                    </a:srgbClr>
                  </a:outerShdw>
                </a:effectLst>
              </a:rPr>
              <a:t>1789</a:t>
            </a:r>
            <a:endParaRPr lang="en-US" sz="28700" b="1" dirty="0">
              <a:ln w="28575">
                <a:solidFill>
                  <a:srgbClr val="4A3F34"/>
                </a:solidFill>
              </a:ln>
              <a:solidFill>
                <a:srgbClr val="F3F4F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1631" y="4908883"/>
            <a:ext cx="10948737" cy="1268079"/>
          </a:xfrm>
        </p:spPr>
        <p:txBody>
          <a:bodyPr>
            <a:noAutofit/>
          </a:bodyPr>
          <a:lstStyle/>
          <a:p>
            <a:pPr marL="0" indent="0" algn="ctr">
              <a:buNone/>
            </a:pPr>
            <a:r>
              <a:rPr lang="en-US" sz="8800" b="1" dirty="0" smtClean="0">
                <a:solidFill>
                  <a:schemeClr val="bg1"/>
                </a:solidFill>
                <a:effectLst>
                  <a:glow rad="101600">
                    <a:srgbClr val="4A3F34">
                      <a:alpha val="60000"/>
                    </a:srgbClr>
                  </a:glow>
                  <a:outerShdw blurRad="38100" dist="38100" dir="2700000" algn="tl">
                    <a:srgbClr val="000000">
                      <a:alpha val="43137"/>
                    </a:srgbClr>
                  </a:outerShdw>
                </a:effectLst>
              </a:rPr>
              <a:t>Estates General</a:t>
            </a:r>
            <a:endParaRPr lang="en-US" sz="8800" b="1" dirty="0">
              <a:solidFill>
                <a:schemeClr val="bg1"/>
              </a:solidFill>
              <a:effectLst>
                <a:glow rad="101600">
                  <a:srgbClr val="4A3F34">
                    <a:alpha val="6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8218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81720"/>
            </a:gs>
            <a:gs pos="100000">
              <a:srgbClr val="4C5152">
                <a:lumMod val="81000"/>
              </a:srgbClr>
            </a:gs>
          </a:gsLst>
          <a:lin ang="6600000" scaled="0"/>
        </a:gradFill>
        <a:effectLst/>
      </p:bgPr>
    </p:bg>
    <p:spTree>
      <p:nvGrpSpPr>
        <p:cNvPr id="1" name=""/>
        <p:cNvGrpSpPr/>
        <p:nvPr/>
      </p:nvGrpSpPr>
      <p:grpSpPr>
        <a:xfrm>
          <a:off x="0" y="0"/>
          <a:ext cx="0" cy="0"/>
          <a:chOff x="0" y="0"/>
          <a:chExt cx="0" cy="0"/>
        </a:xfrm>
      </p:grpSpPr>
      <p:sp>
        <p:nvSpPr>
          <p:cNvPr id="4" name="Down Arrow 3"/>
          <p:cNvSpPr/>
          <p:nvPr/>
        </p:nvSpPr>
        <p:spPr>
          <a:xfrm>
            <a:off x="7353300" y="457200"/>
            <a:ext cx="4191000" cy="19240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6" name="Rectangle 5"/>
          <p:cNvSpPr/>
          <p:nvPr/>
        </p:nvSpPr>
        <p:spPr>
          <a:xfrm>
            <a:off x="7353300" y="897358"/>
            <a:ext cx="4191000" cy="1015663"/>
          </a:xfrm>
          <a:prstGeom prst="rect">
            <a:avLst/>
          </a:prstGeom>
        </p:spPr>
        <p:txBody>
          <a:bodyPr wrap="square">
            <a:spAutoFit/>
          </a:bodyPr>
          <a:lstStyle/>
          <a:p>
            <a:pPr lvl="0" algn="ctr"/>
            <a:r>
              <a:rPr lang="en-US" sz="4000" b="1" dirty="0" smtClean="0">
                <a:solidFill>
                  <a:srgbClr val="FFF6DA"/>
                </a:solidFill>
                <a:effectLst>
                  <a:outerShdw blurRad="38100" dist="38100" dir="2700000" algn="tl">
                    <a:srgbClr val="000000">
                      <a:alpha val="43137"/>
                    </a:srgbClr>
                  </a:outerShdw>
                </a:effectLst>
              </a:rPr>
              <a:t>Classical </a:t>
            </a:r>
            <a:r>
              <a:rPr lang="en-US" sz="3200" b="1" dirty="0" smtClean="0">
                <a:solidFill>
                  <a:srgbClr val="FFF6DA"/>
                </a:solidFill>
                <a:effectLst>
                  <a:outerShdw blurRad="38100" dist="38100" dir="2700000" algn="tl">
                    <a:srgbClr val="000000">
                      <a:alpha val="43137"/>
                    </a:srgbClr>
                  </a:outerShdw>
                </a:effectLst>
              </a:rPr>
              <a:t/>
            </a:r>
            <a:br>
              <a:rPr lang="en-US" sz="3200" b="1" dirty="0" smtClean="0">
                <a:solidFill>
                  <a:srgbClr val="FFF6DA"/>
                </a:solidFill>
                <a:effectLst>
                  <a:outerShdw blurRad="38100" dist="38100" dir="2700000" algn="tl">
                    <a:srgbClr val="000000">
                      <a:alpha val="43137"/>
                    </a:srgbClr>
                  </a:outerShdw>
                </a:effectLst>
              </a:rPr>
            </a:br>
            <a:r>
              <a:rPr lang="en-US" sz="2000" b="1" dirty="0" smtClean="0">
                <a:solidFill>
                  <a:srgbClr val="FFF6DA"/>
                </a:solidFill>
                <a:effectLst>
                  <a:outerShdw blurRad="38100" dist="38100" dir="2700000" algn="tl">
                    <a:srgbClr val="000000">
                      <a:alpha val="43137"/>
                    </a:srgbClr>
                  </a:outerShdw>
                </a:effectLst>
              </a:rPr>
              <a:t>(Greco-Roman)</a:t>
            </a:r>
            <a:endParaRPr lang="en-US" sz="2000" b="1" dirty="0">
              <a:solidFill>
                <a:srgbClr val="FFF6DA"/>
              </a:solidFill>
              <a:effectLst>
                <a:outerShdw blurRad="38100" dist="38100" dir="2700000" algn="tl">
                  <a:srgbClr val="000000">
                    <a:alpha val="43137"/>
                  </a:srgbClr>
                </a:outerShdw>
              </a:effectLst>
            </a:endParaRPr>
          </a:p>
        </p:txBody>
      </p:sp>
      <p:sp>
        <p:nvSpPr>
          <p:cNvPr id="7" name="Down Arrow 6"/>
          <p:cNvSpPr/>
          <p:nvPr/>
        </p:nvSpPr>
        <p:spPr>
          <a:xfrm>
            <a:off x="7353300" y="2604075"/>
            <a:ext cx="4191000" cy="192405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 name="Rectangle 7"/>
          <p:cNvSpPr/>
          <p:nvPr/>
        </p:nvSpPr>
        <p:spPr>
          <a:xfrm>
            <a:off x="7353300" y="3354043"/>
            <a:ext cx="4191000" cy="646331"/>
          </a:xfrm>
          <a:prstGeom prst="rect">
            <a:avLst/>
          </a:prstGeom>
        </p:spPr>
        <p:txBody>
          <a:bodyPr wrap="square">
            <a:spAutoFit/>
          </a:bodyPr>
          <a:lstStyle/>
          <a:p>
            <a:pPr lvl="0" algn="ctr"/>
            <a:r>
              <a:rPr lang="en-US" sz="3600" b="1" dirty="0" smtClean="0">
                <a:solidFill>
                  <a:srgbClr val="FFF6DA"/>
                </a:solidFill>
                <a:effectLst>
                  <a:outerShdw blurRad="38100" dist="38100" dir="2700000" algn="tl">
                    <a:srgbClr val="000000">
                      <a:alpha val="43137"/>
                    </a:srgbClr>
                  </a:outerShdw>
                </a:effectLst>
              </a:rPr>
              <a:t>Medieval</a:t>
            </a:r>
            <a:endParaRPr lang="en-US" sz="3600" b="1" dirty="0">
              <a:solidFill>
                <a:srgbClr val="FFF6DA"/>
              </a:solidFill>
              <a:effectLst>
                <a:outerShdw blurRad="38100" dist="38100" dir="2700000" algn="tl">
                  <a:srgbClr val="000000">
                    <a:alpha val="43137"/>
                  </a:srgbClr>
                </a:outerShdw>
              </a:effectLst>
            </a:endParaRPr>
          </a:p>
        </p:txBody>
      </p:sp>
      <p:sp>
        <p:nvSpPr>
          <p:cNvPr id="9" name="Down Arrow 8"/>
          <p:cNvSpPr/>
          <p:nvPr/>
        </p:nvSpPr>
        <p:spPr>
          <a:xfrm>
            <a:off x="7353300" y="4750950"/>
            <a:ext cx="4191000" cy="19240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0" name="Rectangle 9"/>
          <p:cNvSpPr/>
          <p:nvPr/>
        </p:nvSpPr>
        <p:spPr>
          <a:xfrm>
            <a:off x="7353300" y="5627250"/>
            <a:ext cx="4191000" cy="584775"/>
          </a:xfrm>
          <a:prstGeom prst="rect">
            <a:avLst/>
          </a:prstGeom>
        </p:spPr>
        <p:txBody>
          <a:bodyPr wrap="square">
            <a:spAutoFit/>
          </a:bodyPr>
          <a:lstStyle/>
          <a:p>
            <a:pPr lvl="0" algn="ctr"/>
            <a:r>
              <a:rPr lang="en-US" sz="3200" b="1" dirty="0" smtClean="0">
                <a:solidFill>
                  <a:srgbClr val="FFF6DA"/>
                </a:solidFill>
                <a:effectLst>
                  <a:outerShdw blurRad="38100" dist="38100" dir="2700000" algn="tl">
                    <a:srgbClr val="000000">
                      <a:alpha val="43137"/>
                    </a:srgbClr>
                  </a:outerShdw>
                </a:effectLst>
              </a:rPr>
              <a:t>Renaissance</a:t>
            </a:r>
            <a:endParaRPr lang="en-US" sz="3200" b="1" dirty="0">
              <a:solidFill>
                <a:srgbClr val="FFF6DA"/>
              </a:solidFill>
              <a:effectLst>
                <a:outerShdw blurRad="38100" dist="38100" dir="2700000" algn="tl">
                  <a:srgbClr val="000000">
                    <a:alpha val="43137"/>
                  </a:srgbClr>
                </a:outerShdw>
              </a:effectLst>
            </a:endParaRPr>
          </a:p>
        </p:txBody>
      </p:sp>
      <p:sp>
        <p:nvSpPr>
          <p:cNvPr id="11" name="&quot;No&quot; Symbol 10"/>
          <p:cNvSpPr/>
          <p:nvPr/>
        </p:nvSpPr>
        <p:spPr>
          <a:xfrm>
            <a:off x="7353300" y="2839453"/>
            <a:ext cx="4191000" cy="1528252"/>
          </a:xfrm>
          <a:prstGeom prst="noSmoking">
            <a:avLst>
              <a:gd name="adj" fmla="val 478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3" name="Title 1"/>
          <p:cNvSpPr>
            <a:spLocks noGrp="1"/>
          </p:cNvSpPr>
          <p:nvPr>
            <p:ph type="title"/>
          </p:nvPr>
        </p:nvSpPr>
        <p:spPr>
          <a:xfrm>
            <a:off x="533400" y="500062"/>
            <a:ext cx="6819900" cy="1325563"/>
          </a:xfrm>
        </p:spPr>
        <p:txBody>
          <a:bodyPr>
            <a:normAutofit/>
          </a:bodyPr>
          <a:lstStyle/>
          <a:p>
            <a:r>
              <a:rPr lang="en-US" sz="7200" dirty="0" smtClean="0">
                <a:solidFill>
                  <a:schemeClr val="bg1"/>
                </a:solidFill>
                <a:effectLst>
                  <a:outerShdw blurRad="38100" dist="38100" dir="2700000" algn="tl">
                    <a:srgbClr val="000000">
                      <a:alpha val="43137"/>
                    </a:srgbClr>
                  </a:outerShdw>
                </a:effectLst>
              </a:rPr>
              <a:t>Neoclassicism</a:t>
            </a:r>
            <a:endParaRPr lang="en-US" sz="7200" dirty="0">
              <a:solidFill>
                <a:schemeClr val="bg1"/>
              </a:solidFill>
              <a:effectLst>
                <a:outerShdw blurRad="38100" dist="38100" dir="2700000" algn="tl">
                  <a:srgbClr val="000000">
                    <a:alpha val="43137"/>
                  </a:srgbClr>
                </a:outerShdw>
              </a:effectLst>
            </a:endParaRPr>
          </a:p>
        </p:txBody>
      </p:sp>
      <p:sp>
        <p:nvSpPr>
          <p:cNvPr id="14" name="Content Placeholder 2"/>
          <p:cNvSpPr>
            <a:spLocks noGrp="1"/>
          </p:cNvSpPr>
          <p:nvPr>
            <p:ph idx="1"/>
          </p:nvPr>
        </p:nvSpPr>
        <p:spPr>
          <a:xfrm>
            <a:off x="944807" y="2769889"/>
            <a:ext cx="4953000" cy="3149748"/>
          </a:xfrm>
        </p:spPr>
        <p:txBody>
          <a:bodyPr>
            <a:noAutofit/>
          </a:bodyPr>
          <a:lstStyle/>
          <a:p>
            <a:pPr marL="0" indent="0">
              <a:buNone/>
            </a:pPr>
            <a:r>
              <a:rPr lang="en-US" sz="5400" dirty="0" smtClean="0">
                <a:solidFill>
                  <a:schemeClr val="bg1"/>
                </a:solidFill>
                <a:effectLst>
                  <a:outerShdw blurRad="38100" dist="38100" dir="2700000" algn="tl">
                    <a:srgbClr val="000000">
                      <a:alpha val="43137"/>
                    </a:srgbClr>
                  </a:outerShdw>
                </a:effectLst>
              </a:rPr>
              <a:t>Like Renaissance art, it rejected intervening art movements.</a:t>
            </a:r>
            <a:endParaRPr lang="en-US" sz="5400"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2765234" y="1674564"/>
            <a:ext cx="3712684" cy="584775"/>
          </a:xfrm>
          <a:prstGeom prst="rect">
            <a:avLst/>
          </a:prstGeom>
          <a:noFill/>
        </p:spPr>
        <p:txBody>
          <a:bodyPr wrap="square" rtlCol="0">
            <a:spAutoFit/>
          </a:bodyPr>
          <a:lstStyle/>
          <a:p>
            <a:pPr algn="r"/>
            <a:r>
              <a:rPr lang="en-US" sz="3200" dirty="0" smtClean="0">
                <a:solidFill>
                  <a:srgbClr val="FFF6DA"/>
                </a:solidFill>
              </a:rPr>
              <a:t>18</a:t>
            </a:r>
            <a:r>
              <a:rPr lang="en-US" sz="3200" baseline="30000" dirty="0" smtClean="0">
                <a:solidFill>
                  <a:srgbClr val="FFF6DA"/>
                </a:solidFill>
              </a:rPr>
              <a:t>th</a:t>
            </a:r>
            <a:r>
              <a:rPr lang="en-US" sz="3200" dirty="0" smtClean="0">
                <a:solidFill>
                  <a:srgbClr val="FFF6DA"/>
                </a:solidFill>
              </a:rPr>
              <a:t> &amp; 19</a:t>
            </a:r>
            <a:r>
              <a:rPr lang="en-US" sz="3200" baseline="30000" dirty="0" smtClean="0">
                <a:solidFill>
                  <a:srgbClr val="FFF6DA"/>
                </a:solidFill>
              </a:rPr>
              <a:t>th</a:t>
            </a:r>
            <a:r>
              <a:rPr lang="en-US" sz="3200" dirty="0" smtClean="0">
                <a:solidFill>
                  <a:srgbClr val="FFF6DA"/>
                </a:solidFill>
              </a:rPr>
              <a:t> centuries</a:t>
            </a:r>
            <a:endParaRPr lang="en-US" sz="3200" dirty="0">
              <a:solidFill>
                <a:srgbClr val="FFF6DA"/>
              </a:solidFill>
            </a:endParaRPr>
          </a:p>
        </p:txBody>
      </p:sp>
    </p:spTree>
    <p:extLst>
      <p:ext uri="{BB962C8B-B14F-4D97-AF65-F5344CB8AC3E}">
        <p14:creationId xmlns:p14="http://schemas.microsoft.com/office/powerpoint/2010/main" val="222391604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373535"/>
            </a:gs>
            <a:gs pos="100000">
              <a:srgbClr val="261E17"/>
            </a:gs>
          </a:gsLst>
          <a:lin ang="6600000" scaled="0"/>
        </a:gradFill>
        <a:effectLst/>
      </p:bgPr>
    </p:bg>
    <p:spTree>
      <p:nvGrpSpPr>
        <p:cNvPr id="1" name=""/>
        <p:cNvGrpSpPr/>
        <p:nvPr/>
      </p:nvGrpSpPr>
      <p:grpSpPr>
        <a:xfrm>
          <a:off x="0" y="0"/>
          <a:ext cx="0" cy="0"/>
          <a:chOff x="0" y="0"/>
          <a:chExt cx="0" cy="0"/>
        </a:xfrm>
      </p:grpSpPr>
      <p:pic>
        <p:nvPicPr>
          <p:cNvPr id="5124" name="Picture 4" descr="https://upload.wikimedia.org/wikipedia/commons/thumb/6/6d/Le_Serment_du_Jeu_de_paume.jpg/1280px-Le_Serment_du_Jeu_de_paume.jpg"/>
          <p:cNvPicPr>
            <a:picLocks noChangeAspect="1" noChangeArrowheads="1"/>
          </p:cNvPicPr>
          <p:nvPr/>
        </p:nvPicPr>
        <p:blipFill rotWithShape="1">
          <a:blip r:embed="rId2">
            <a:extLst>
              <a:ext uri="{28A0092B-C50C-407E-A947-70E740481C1C}">
                <a14:useLocalDpi xmlns:a14="http://schemas.microsoft.com/office/drawing/2010/main" val="0"/>
              </a:ext>
            </a:extLst>
          </a:blip>
          <a:srcRect b="1608"/>
          <a:stretch/>
        </p:blipFill>
        <p:spPr bwMode="auto">
          <a:xfrm>
            <a:off x="979786" y="-3116"/>
            <a:ext cx="10714909" cy="68691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44184" y="462244"/>
            <a:ext cx="3994484" cy="830997"/>
          </a:xfrm>
          <a:prstGeom prst="rect">
            <a:avLst/>
          </a:prstGeom>
        </p:spPr>
        <p:txBody>
          <a:bodyPr wrap="square">
            <a:spAutoFit/>
          </a:bodyPr>
          <a:lstStyle/>
          <a:p>
            <a:pPr algn="ctr"/>
            <a:r>
              <a:rPr lang="en-US" sz="2400" i="1" dirty="0" smtClean="0">
                <a:solidFill>
                  <a:schemeClr val="bg1"/>
                </a:solidFill>
              </a:rPr>
              <a:t>The Oath of the Tennis Court</a:t>
            </a:r>
            <a:br>
              <a:rPr lang="en-US" sz="2400" i="1" dirty="0" smtClean="0">
                <a:solidFill>
                  <a:schemeClr val="bg1"/>
                </a:solidFill>
              </a:rPr>
            </a:br>
            <a:r>
              <a:rPr lang="en-US" sz="2400" dirty="0" smtClean="0">
                <a:solidFill>
                  <a:schemeClr val="bg1"/>
                </a:solidFill>
              </a:rPr>
              <a:t>(1789)</a:t>
            </a:r>
            <a:endParaRPr lang="en-US" sz="2400" dirty="0">
              <a:solidFill>
                <a:schemeClr val="bg1"/>
              </a:solidFill>
            </a:endParaRPr>
          </a:p>
        </p:txBody>
      </p:sp>
    </p:spTree>
    <p:extLst>
      <p:ext uri="{BB962C8B-B14F-4D97-AF65-F5344CB8AC3E}">
        <p14:creationId xmlns:p14="http://schemas.microsoft.com/office/powerpoint/2010/main" val="2239395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373535"/>
            </a:gs>
            <a:gs pos="100000">
              <a:srgbClr val="261E17"/>
            </a:gs>
          </a:gsLst>
          <a:lin ang="6600000" scaled="0"/>
        </a:gradFill>
        <a:effectLst/>
      </p:bgPr>
    </p:bg>
    <p:spTree>
      <p:nvGrpSpPr>
        <p:cNvPr id="1" name=""/>
        <p:cNvGrpSpPr/>
        <p:nvPr/>
      </p:nvGrpSpPr>
      <p:grpSpPr>
        <a:xfrm>
          <a:off x="0" y="0"/>
          <a:ext cx="0" cy="0"/>
          <a:chOff x="0" y="0"/>
          <a:chExt cx="0" cy="0"/>
        </a:xfrm>
      </p:grpSpPr>
      <p:pic>
        <p:nvPicPr>
          <p:cNvPr id="5124" name="Picture 4" descr="https://upload.wikimedia.org/wikipedia/commons/thumb/6/6d/Le_Serment_du_Jeu_de_paume.jpg/1280px-Le_Serment_du_Jeu_de_paume.jpg"/>
          <p:cNvPicPr>
            <a:picLocks noChangeAspect="1" noChangeArrowheads="1"/>
          </p:cNvPicPr>
          <p:nvPr/>
        </p:nvPicPr>
        <p:blipFill rotWithShape="1">
          <a:blip r:embed="rId2">
            <a:extLst>
              <a:ext uri="{28A0092B-C50C-407E-A947-70E740481C1C}">
                <a14:useLocalDpi xmlns:a14="http://schemas.microsoft.com/office/drawing/2010/main" val="0"/>
              </a:ext>
            </a:extLst>
          </a:blip>
          <a:srcRect b="1608"/>
          <a:stretch/>
        </p:blipFill>
        <p:spPr bwMode="auto">
          <a:xfrm>
            <a:off x="979786" y="-3116"/>
            <a:ext cx="10714909" cy="68691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5122" name="Picture 2" descr="https://rosswolfe.files.wordpress.com/2013/10/2013-04-27-le-serment-du-jeu-de-paume-le-20-juin-1789-jacques-louis-david-carnavalet-2.jpg"/>
          <p:cNvPicPr>
            <a:picLocks noChangeAspect="1" noChangeArrowheads="1"/>
          </p:cNvPicPr>
          <p:nvPr/>
        </p:nvPicPr>
        <p:blipFill rotWithShape="1">
          <a:blip r:embed="rId3">
            <a:extLst>
              <a:ext uri="{28A0092B-C50C-407E-A947-70E740481C1C}">
                <a14:useLocalDpi xmlns:a14="http://schemas.microsoft.com/office/drawing/2010/main" val="0"/>
              </a:ext>
            </a:extLst>
          </a:blip>
          <a:srcRect t="5146"/>
          <a:stretch/>
        </p:blipFill>
        <p:spPr bwMode="auto">
          <a:xfrm>
            <a:off x="1524000" y="0"/>
            <a:ext cx="9144000" cy="650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52621"/>
            </a:gs>
            <a:gs pos="100000">
              <a:srgbClr val="1F1F1F"/>
            </a:gs>
          </a:gsLst>
          <a:lin ang="27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65125"/>
            <a:ext cx="6189812" cy="1810039"/>
          </a:xfrm>
        </p:spPr>
        <p:txBody>
          <a:bodyPr/>
          <a:lstStyle/>
          <a:p>
            <a:pPr algn="ctr"/>
            <a:r>
              <a:rPr lang="en-US" sz="4600" i="1" dirty="0" smtClean="0">
                <a:solidFill>
                  <a:schemeClr val="bg1"/>
                </a:solidFill>
              </a:rPr>
              <a:t>The Death of Marat </a:t>
            </a:r>
            <a:r>
              <a:rPr lang="en-US" sz="3200" dirty="0" smtClean="0">
                <a:solidFill>
                  <a:schemeClr val="bg1"/>
                </a:solidFill>
              </a:rPr>
              <a:t>(1793)</a:t>
            </a:r>
            <a:endParaRPr lang="en-US" sz="3200" dirty="0">
              <a:solidFill>
                <a:schemeClr val="bg1"/>
              </a:solidFill>
            </a:endParaRPr>
          </a:p>
        </p:txBody>
      </p:sp>
      <p:sp>
        <p:nvSpPr>
          <p:cNvPr id="3" name="Content Placeholder 2"/>
          <p:cNvSpPr>
            <a:spLocks noGrp="1"/>
          </p:cNvSpPr>
          <p:nvPr>
            <p:ph idx="1"/>
          </p:nvPr>
        </p:nvSpPr>
        <p:spPr>
          <a:xfrm>
            <a:off x="0" y="2452257"/>
            <a:ext cx="6189812" cy="3835545"/>
          </a:xfrm>
        </p:spPr>
        <p:txBody>
          <a:bodyPr anchor="ctr">
            <a:normAutofit/>
          </a:bodyPr>
          <a:lstStyle/>
          <a:p>
            <a:pPr marL="0" indent="0" algn="ctr">
              <a:buNone/>
            </a:pPr>
            <a:r>
              <a:rPr lang="en-US" sz="8000" dirty="0">
                <a:solidFill>
                  <a:schemeClr val="bg1"/>
                </a:solidFill>
                <a:effectLst>
                  <a:outerShdw blurRad="38100" dist="38100" dir="2700000" algn="tl">
                    <a:srgbClr val="000000">
                      <a:alpha val="43137"/>
                    </a:srgbClr>
                  </a:outerShdw>
                </a:effectLst>
              </a:rPr>
              <a:t>The </a:t>
            </a:r>
            <a:r>
              <a:rPr lang="en-US" sz="8000" i="1" dirty="0" smtClean="0">
                <a:solidFill>
                  <a:schemeClr val="bg1"/>
                </a:solidFill>
                <a:effectLst>
                  <a:outerShdw blurRad="38100" dist="38100" dir="2700000" algn="tl">
                    <a:srgbClr val="000000">
                      <a:alpha val="43137"/>
                    </a:srgbClr>
                  </a:outerShdw>
                </a:effectLst>
              </a:rPr>
              <a:t>Pietà</a:t>
            </a:r>
            <a:r>
              <a:rPr lang="en-US" sz="8000" dirty="0" smtClean="0">
                <a:solidFill>
                  <a:schemeClr val="bg1"/>
                </a:solidFill>
                <a:effectLst>
                  <a:outerShdw blurRad="38100" dist="38100" dir="2700000" algn="tl">
                    <a:srgbClr val="000000">
                      <a:alpha val="43137"/>
                    </a:srgbClr>
                  </a:outerShdw>
                </a:effectLst>
              </a:rPr>
              <a:t> </a:t>
            </a:r>
            <a:r>
              <a:rPr lang="en-US" sz="7200" dirty="0" smtClean="0">
                <a:solidFill>
                  <a:schemeClr val="bg1"/>
                </a:solidFill>
                <a:effectLst>
                  <a:outerShdw blurRad="38100" dist="38100" dir="2700000" algn="tl">
                    <a:srgbClr val="000000">
                      <a:alpha val="43137"/>
                    </a:srgbClr>
                  </a:outerShdw>
                </a:effectLst>
              </a:rPr>
              <a:t/>
            </a:r>
            <a:br>
              <a:rPr lang="en-US" sz="7200" dirty="0" smtClean="0">
                <a:solidFill>
                  <a:schemeClr val="bg1"/>
                </a:solidFill>
                <a:effectLst>
                  <a:outerShdw blurRad="38100" dist="38100" dir="2700000" algn="tl">
                    <a:srgbClr val="000000">
                      <a:alpha val="43137"/>
                    </a:srgbClr>
                  </a:outerShdw>
                </a:effectLst>
              </a:rPr>
            </a:br>
            <a:r>
              <a:rPr lang="en-US" sz="4800" dirty="0" smtClean="0">
                <a:solidFill>
                  <a:schemeClr val="bg1"/>
                </a:solidFill>
                <a:effectLst>
                  <a:outerShdw blurRad="38100" dist="38100" dir="2700000" algn="tl">
                    <a:srgbClr val="000000">
                      <a:alpha val="43137"/>
                    </a:srgbClr>
                  </a:outerShdw>
                </a:effectLst>
              </a:rPr>
              <a:t>of the </a:t>
            </a:r>
            <a:r>
              <a:rPr lang="en-US" sz="6000" dirty="0" smtClean="0">
                <a:solidFill>
                  <a:schemeClr val="bg1"/>
                </a:solidFill>
                <a:effectLst>
                  <a:outerShdw blurRad="38100" dist="38100" dir="2700000" algn="tl">
                    <a:srgbClr val="000000">
                      <a:alpha val="43137"/>
                    </a:srgbClr>
                  </a:outerShdw>
                </a:effectLst>
              </a:rPr>
              <a:t/>
            </a:r>
            <a:br>
              <a:rPr lang="en-US" sz="6000" dirty="0" smtClean="0">
                <a:solidFill>
                  <a:schemeClr val="bg1"/>
                </a:solidFill>
                <a:effectLst>
                  <a:outerShdw blurRad="38100" dist="38100" dir="2700000" algn="tl">
                    <a:srgbClr val="000000">
                      <a:alpha val="43137"/>
                    </a:srgbClr>
                  </a:outerShdw>
                </a:effectLst>
              </a:rPr>
            </a:br>
            <a:r>
              <a:rPr lang="en-US" sz="8800" dirty="0" smtClean="0">
                <a:solidFill>
                  <a:schemeClr val="bg1"/>
                </a:solidFill>
                <a:effectLst>
                  <a:outerShdw blurRad="38100" dist="38100" dir="2700000" algn="tl">
                    <a:srgbClr val="000000">
                      <a:alpha val="43137"/>
                    </a:srgbClr>
                  </a:outerShdw>
                </a:effectLst>
              </a:rPr>
              <a:t>French </a:t>
            </a:r>
            <a:r>
              <a:rPr lang="en-US" sz="6000" dirty="0" smtClean="0">
                <a:solidFill>
                  <a:schemeClr val="bg1"/>
                </a:solidFill>
                <a:effectLst>
                  <a:outerShdw blurRad="38100" dist="38100" dir="2700000" algn="tl">
                    <a:srgbClr val="000000">
                      <a:alpha val="43137"/>
                    </a:srgbClr>
                  </a:outerShdw>
                </a:effectLst>
              </a:rPr>
              <a:t/>
            </a:r>
            <a:br>
              <a:rPr lang="en-US" sz="6000" dirty="0" smtClean="0">
                <a:solidFill>
                  <a:schemeClr val="bg1"/>
                </a:solidFill>
                <a:effectLst>
                  <a:outerShdw blurRad="38100" dist="38100" dir="2700000" algn="tl">
                    <a:srgbClr val="000000">
                      <a:alpha val="43137"/>
                    </a:srgbClr>
                  </a:outerShdw>
                </a:effectLst>
              </a:rPr>
            </a:br>
            <a:r>
              <a:rPr lang="en-US" sz="5400" dirty="0" smtClean="0">
                <a:solidFill>
                  <a:schemeClr val="bg1"/>
                </a:solidFill>
                <a:effectLst>
                  <a:outerShdw blurRad="38100" dist="38100" dir="2700000" algn="tl">
                    <a:srgbClr val="000000">
                      <a:alpha val="43137"/>
                    </a:srgbClr>
                  </a:outerShdw>
                </a:effectLst>
              </a:rPr>
              <a:t>Revolution</a:t>
            </a:r>
            <a:endParaRPr lang="en-US" sz="6000" dirty="0">
              <a:solidFill>
                <a:schemeClr val="bg1"/>
              </a:solidFill>
              <a:effectLst>
                <a:outerShdw blurRad="38100" dist="38100" dir="2700000" algn="tl">
                  <a:srgbClr val="000000">
                    <a:alpha val="43137"/>
                  </a:srgbClr>
                </a:outerShdw>
              </a:effectLst>
            </a:endParaRPr>
          </a:p>
        </p:txBody>
      </p:sp>
      <p:pic>
        <p:nvPicPr>
          <p:cNvPr id="5122" name="Picture 2" descr="https://upload.wikimedia.org/wikipedia/commons/thumb/2/21/Jacques-Louis_David_-_Marat_assassinated_-_Google_Art_Project.jpg/795px-Jacques-Louis_David_-_Marat_assassinated_-_Google_Art_Project.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25000" contrast="15000"/>
                    </a14:imgEffect>
                  </a14:imgLayer>
                </a14:imgProps>
              </a:ext>
              <a:ext uri="{28A0092B-C50C-407E-A947-70E740481C1C}">
                <a14:useLocalDpi xmlns:a14="http://schemas.microsoft.com/office/drawing/2010/main" val="0"/>
              </a:ext>
            </a:extLst>
          </a:blip>
          <a:srcRect/>
          <a:stretch>
            <a:fillRect/>
          </a:stretch>
        </p:blipFill>
        <p:spPr bwMode="auto">
          <a:xfrm>
            <a:off x="6189812" y="1"/>
            <a:ext cx="53243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517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52621"/>
            </a:gs>
            <a:gs pos="100000">
              <a:srgbClr val="1F1F1F"/>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7159"/>
            <a:ext cx="6350000" cy="3755183"/>
          </a:xfrm>
        </p:spPr>
        <p:txBody>
          <a:bodyPr>
            <a:noAutofit/>
          </a:bodyPr>
          <a:lstStyle/>
          <a:p>
            <a:pPr algn="ctr"/>
            <a:r>
              <a:rPr lang="en-US" sz="4800" i="1" dirty="0">
                <a:solidFill>
                  <a:schemeClr val="bg1"/>
                </a:solidFill>
              </a:rPr>
              <a:t>Marie Antoinette </a:t>
            </a:r>
            <a:r>
              <a:rPr lang="en-US" sz="4800" i="1" dirty="0" smtClean="0">
                <a:solidFill>
                  <a:schemeClr val="bg1"/>
                </a:solidFill>
              </a:rPr>
              <a:t/>
            </a:r>
            <a:br>
              <a:rPr lang="en-US" sz="4800" i="1" dirty="0" smtClean="0">
                <a:solidFill>
                  <a:schemeClr val="bg1"/>
                </a:solidFill>
              </a:rPr>
            </a:br>
            <a:r>
              <a:rPr lang="en-US" sz="4800" i="1" dirty="0" smtClean="0">
                <a:solidFill>
                  <a:schemeClr val="bg1"/>
                </a:solidFill>
              </a:rPr>
              <a:t>on </a:t>
            </a:r>
            <a:r>
              <a:rPr lang="en-US" sz="4800" i="1" dirty="0">
                <a:solidFill>
                  <a:schemeClr val="bg1"/>
                </a:solidFill>
              </a:rPr>
              <a:t>the Way to the </a:t>
            </a:r>
            <a:r>
              <a:rPr lang="en-US" sz="4800" i="1" dirty="0" smtClean="0">
                <a:solidFill>
                  <a:schemeClr val="bg1"/>
                </a:solidFill>
              </a:rPr>
              <a:t>Guillotine</a:t>
            </a:r>
            <a:r>
              <a:rPr lang="en-US" sz="5400" dirty="0" smtClean="0">
                <a:solidFill>
                  <a:schemeClr val="bg1"/>
                </a:solidFill>
              </a:rPr>
              <a:t> </a:t>
            </a:r>
            <a:br>
              <a:rPr lang="en-US" sz="5400" dirty="0" smtClean="0">
                <a:solidFill>
                  <a:schemeClr val="bg1"/>
                </a:solidFill>
              </a:rPr>
            </a:br>
            <a:r>
              <a:rPr lang="en-US" sz="2000" dirty="0" smtClean="0">
                <a:solidFill>
                  <a:schemeClr val="bg1"/>
                </a:solidFill>
              </a:rPr>
              <a:t> </a:t>
            </a:r>
            <a:r>
              <a:rPr lang="en-US" sz="5400" dirty="0" smtClean="0">
                <a:solidFill>
                  <a:schemeClr val="bg1"/>
                </a:solidFill>
              </a:rPr>
              <a:t/>
            </a:r>
            <a:br>
              <a:rPr lang="en-US" sz="5400" dirty="0" smtClean="0">
                <a:solidFill>
                  <a:schemeClr val="bg1"/>
                </a:solidFill>
              </a:rPr>
            </a:br>
            <a:r>
              <a:rPr lang="en-US" sz="3600" dirty="0" smtClean="0">
                <a:solidFill>
                  <a:schemeClr val="bg1"/>
                </a:solidFill>
              </a:rPr>
              <a:t>16 </a:t>
            </a:r>
            <a:r>
              <a:rPr lang="en-US" sz="3600" dirty="0">
                <a:solidFill>
                  <a:schemeClr val="bg1"/>
                </a:solidFill>
              </a:rPr>
              <a:t>October </a:t>
            </a:r>
            <a:r>
              <a:rPr lang="en-US" sz="3600" dirty="0" smtClean="0">
                <a:solidFill>
                  <a:schemeClr val="bg1"/>
                </a:solidFill>
              </a:rPr>
              <a:t>1793</a:t>
            </a:r>
            <a:endParaRPr lang="en-US" sz="3600" dirty="0"/>
          </a:p>
        </p:txBody>
      </p:sp>
      <p:pic>
        <p:nvPicPr>
          <p:cNvPr id="6146" name="Picture 2" descr="https://upload.wikimedia.org/wikipedia/commons/8/83/Jacques-Louis_David_-_Marie_Antoinette_on_the_Way_to_the_Guillotine.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50000" y="0"/>
            <a:ext cx="5003800" cy="6841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08661" y="5525312"/>
            <a:ext cx="4401468" cy="646331"/>
          </a:xfrm>
          <a:prstGeom prst="rect">
            <a:avLst/>
          </a:prstGeom>
        </p:spPr>
        <p:txBody>
          <a:bodyPr wrap="square">
            <a:spAutoFit/>
          </a:bodyPr>
          <a:lstStyle/>
          <a:p>
            <a:pPr algn="ctr"/>
            <a:r>
              <a:rPr lang="en-US" dirty="0" smtClean="0">
                <a:solidFill>
                  <a:schemeClr val="bg1"/>
                </a:solidFill>
              </a:rPr>
              <a:t>Sketched </a:t>
            </a:r>
            <a:r>
              <a:rPr lang="en-US" dirty="0">
                <a:solidFill>
                  <a:schemeClr val="bg1"/>
                </a:solidFill>
              </a:rPr>
              <a:t>from a window in the rue Sainte-</a:t>
            </a:r>
            <a:r>
              <a:rPr lang="en-US" dirty="0" err="1">
                <a:solidFill>
                  <a:schemeClr val="bg1"/>
                </a:solidFill>
              </a:rPr>
              <a:t>Honoré</a:t>
            </a:r>
            <a:r>
              <a:rPr lang="en-US" dirty="0">
                <a:solidFill>
                  <a:schemeClr val="bg1"/>
                </a:solidFill>
              </a:rPr>
              <a:t> while the cart went past.</a:t>
            </a:r>
          </a:p>
        </p:txBody>
      </p:sp>
    </p:spTree>
    <p:extLst>
      <p:ext uri="{BB962C8B-B14F-4D97-AF65-F5344CB8AC3E}">
        <p14:creationId xmlns:p14="http://schemas.microsoft.com/office/powerpoint/2010/main" val="326460699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1000">
              <a:srgbClr val="3A3438"/>
            </a:gs>
            <a:gs pos="100000">
              <a:srgbClr val="6D4B42"/>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073" y="545599"/>
            <a:ext cx="5955631" cy="2438233"/>
          </a:xfrm>
        </p:spPr>
        <p:txBody>
          <a:bodyPr>
            <a:normAutofit/>
          </a:bodyPr>
          <a:lstStyle/>
          <a:p>
            <a:r>
              <a:rPr lang="en-US" sz="8800" b="1" dirty="0" smtClean="0">
                <a:solidFill>
                  <a:srgbClr val="FEF2D7"/>
                </a:solidFill>
                <a:effectLst>
                  <a:outerShdw blurRad="38100" dist="38100" dir="2700000" algn="tl">
                    <a:srgbClr val="000000">
                      <a:alpha val="43137"/>
                    </a:srgbClr>
                  </a:outerShdw>
                </a:effectLst>
              </a:rPr>
              <a:t>Post-</a:t>
            </a:r>
            <a:r>
              <a:rPr lang="en-US" sz="6600" b="1" dirty="0" smtClean="0">
                <a:solidFill>
                  <a:srgbClr val="FEF2D7"/>
                </a:solidFill>
                <a:effectLst>
                  <a:outerShdw blurRad="38100" dist="38100" dir="2700000" algn="tl">
                    <a:srgbClr val="000000">
                      <a:alpha val="43137"/>
                    </a:srgbClr>
                  </a:outerShdw>
                </a:effectLst>
              </a:rPr>
              <a:t/>
            </a:r>
            <a:br>
              <a:rPr lang="en-US" sz="6600" b="1" dirty="0" smtClean="0">
                <a:solidFill>
                  <a:srgbClr val="FEF2D7"/>
                </a:solidFill>
                <a:effectLst>
                  <a:outerShdw blurRad="38100" dist="38100" dir="2700000" algn="tl">
                    <a:srgbClr val="000000">
                      <a:alpha val="43137"/>
                    </a:srgbClr>
                  </a:outerShdw>
                </a:effectLst>
              </a:rPr>
            </a:br>
            <a:r>
              <a:rPr lang="en-US" sz="6600" b="1" dirty="0" smtClean="0">
                <a:solidFill>
                  <a:srgbClr val="FEF2D7"/>
                </a:solidFill>
                <a:effectLst>
                  <a:outerShdw blurRad="38100" dist="38100" dir="2700000" algn="tl">
                    <a:srgbClr val="000000">
                      <a:alpha val="43137"/>
                    </a:srgbClr>
                  </a:outerShdw>
                </a:effectLst>
              </a:rPr>
              <a:t>Thermidor</a:t>
            </a:r>
            <a:endParaRPr lang="en-US" sz="6600" b="1" dirty="0">
              <a:solidFill>
                <a:srgbClr val="FEF2D7"/>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04474" y="3353149"/>
            <a:ext cx="4166937" cy="2735930"/>
          </a:xfrm>
        </p:spPr>
        <p:txBody>
          <a:bodyPr>
            <a:normAutofit/>
          </a:bodyPr>
          <a:lstStyle/>
          <a:p>
            <a:pPr marL="0" indent="0">
              <a:lnSpc>
                <a:spcPct val="100000"/>
              </a:lnSpc>
              <a:buNone/>
            </a:pPr>
            <a:r>
              <a:rPr lang="en-US" sz="3200" dirty="0" smtClean="0">
                <a:solidFill>
                  <a:schemeClr val="bg1"/>
                </a:solidFill>
              </a:rPr>
              <a:t>After the Thermidorian Reaction, David fell out of favor due to his enthusiastic support of Robespierre’s terror.</a:t>
            </a:r>
            <a:endParaRPr lang="en-US" sz="3200" dirty="0">
              <a:solidFill>
                <a:schemeClr val="bg1"/>
              </a:solidFill>
            </a:endParaRPr>
          </a:p>
        </p:txBody>
      </p:sp>
      <p:pic>
        <p:nvPicPr>
          <p:cNvPr id="15362" name="Picture 2" descr="https://upload.wikimedia.org/wikipedia/commons/5/5e/David_Self-Portrait_1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68" y="0"/>
            <a:ext cx="5631166"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9095720" y="5904413"/>
            <a:ext cx="1919949" cy="369332"/>
          </a:xfrm>
          <a:prstGeom prst="rect">
            <a:avLst/>
          </a:prstGeom>
        </p:spPr>
        <p:txBody>
          <a:bodyPr wrap="none">
            <a:spAutoFit/>
          </a:bodyPr>
          <a:lstStyle/>
          <a:p>
            <a:r>
              <a:rPr lang="en-US" i="1" dirty="0">
                <a:solidFill>
                  <a:schemeClr val="bg1"/>
                </a:solidFill>
                <a:effectLst>
                  <a:outerShdw blurRad="38100" dist="38100" dir="2700000" algn="tl">
                    <a:srgbClr val="000000">
                      <a:alpha val="43137"/>
                    </a:srgbClr>
                  </a:outerShdw>
                </a:effectLst>
              </a:rPr>
              <a:t>Self-Portrait</a:t>
            </a:r>
            <a:r>
              <a:rPr lang="en-US" dirty="0">
                <a:solidFill>
                  <a:schemeClr val="bg1"/>
                </a:solidFill>
                <a:effectLst>
                  <a:outerShdw blurRad="38100" dist="38100" dir="2700000" algn="tl">
                    <a:srgbClr val="000000">
                      <a:alpha val="43137"/>
                    </a:srgbClr>
                  </a:outerShdw>
                </a:effectLst>
              </a:rPr>
              <a:t> (1791)</a:t>
            </a:r>
          </a:p>
        </p:txBody>
      </p:sp>
    </p:spTree>
    <p:extLst>
      <p:ext uri="{BB962C8B-B14F-4D97-AF65-F5344CB8AC3E}">
        <p14:creationId xmlns:p14="http://schemas.microsoft.com/office/powerpoint/2010/main" val="978536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46000">
              <a:srgbClr val="4F5053"/>
            </a:gs>
            <a:gs pos="100000">
              <a:srgbClr val="565642"/>
            </a:gs>
          </a:gsLst>
          <a:lin ang="2700000" scaled="1"/>
        </a:gradFill>
        <a:effectLst/>
      </p:bgPr>
    </p:bg>
    <p:spTree>
      <p:nvGrpSpPr>
        <p:cNvPr id="1" name=""/>
        <p:cNvGrpSpPr/>
        <p:nvPr/>
      </p:nvGrpSpPr>
      <p:grpSpPr>
        <a:xfrm>
          <a:off x="0" y="0"/>
          <a:ext cx="0" cy="0"/>
          <a:chOff x="0" y="0"/>
          <a:chExt cx="0" cy="0"/>
        </a:xfrm>
      </p:grpSpPr>
      <p:pic>
        <p:nvPicPr>
          <p:cNvPr id="11266" name="Picture 2" descr="https://upload.wikimedia.org/wikipedia/commons/thumb/5/5f/Portrait_de_madame_de_Verninac_by_David_Louvre_RF1942-16_n2.jpg/800px-Portrait_de_madame_de_Verninac_by_David_Louvre_RF1942-16_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99" y="-1"/>
            <a:ext cx="530087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30641" y="3573725"/>
            <a:ext cx="4900831" cy="2308324"/>
          </a:xfrm>
          <a:prstGeom prst="rect">
            <a:avLst/>
          </a:prstGeom>
        </p:spPr>
        <p:txBody>
          <a:bodyPr wrap="square">
            <a:spAutoFit/>
          </a:bodyPr>
          <a:lstStyle/>
          <a:p>
            <a:r>
              <a:rPr lang="en-US" sz="2800" i="1" dirty="0">
                <a:solidFill>
                  <a:srgbClr val="DEDED2"/>
                </a:solidFill>
              </a:rPr>
              <a:t>Portrait of Madame de Verninac</a:t>
            </a:r>
            <a:r>
              <a:rPr lang="en-US" sz="2800" dirty="0">
                <a:solidFill>
                  <a:srgbClr val="DEDED2"/>
                </a:solidFill>
              </a:rPr>
              <a:t> </a:t>
            </a:r>
            <a:r>
              <a:rPr lang="en-US" sz="2800" dirty="0" smtClean="0">
                <a:solidFill>
                  <a:srgbClr val="DEDED2"/>
                </a:solidFill>
              </a:rPr>
              <a:t/>
            </a:r>
            <a:br>
              <a:rPr lang="en-US" sz="2800" dirty="0" smtClean="0">
                <a:solidFill>
                  <a:srgbClr val="DEDED2"/>
                </a:solidFill>
              </a:rPr>
            </a:br>
            <a:r>
              <a:rPr lang="en-US" sz="2800" dirty="0" smtClean="0">
                <a:solidFill>
                  <a:srgbClr val="DEDED2"/>
                </a:solidFill>
              </a:rPr>
              <a:t>(</a:t>
            </a:r>
            <a:r>
              <a:rPr lang="en-US" sz="2800" dirty="0">
                <a:solidFill>
                  <a:srgbClr val="DEDED2"/>
                </a:solidFill>
              </a:rPr>
              <a:t>1798–1799</a:t>
            </a:r>
            <a:r>
              <a:rPr lang="en-US" sz="2800" dirty="0" smtClean="0">
                <a:solidFill>
                  <a:srgbClr val="DEDED2"/>
                </a:solidFill>
              </a:rPr>
              <a:t>) </a:t>
            </a:r>
          </a:p>
          <a:p>
            <a:endParaRPr lang="en-US" sz="2800" dirty="0">
              <a:solidFill>
                <a:srgbClr val="DEDED2"/>
              </a:solidFill>
            </a:endParaRPr>
          </a:p>
          <a:p>
            <a:r>
              <a:rPr lang="en-US" sz="2000" dirty="0" smtClean="0">
                <a:solidFill>
                  <a:srgbClr val="DEDED2"/>
                </a:solidFill>
              </a:rPr>
              <a:t>born</a:t>
            </a:r>
            <a:r>
              <a:rPr lang="en-US" sz="2000" dirty="0">
                <a:solidFill>
                  <a:srgbClr val="DEDED2"/>
                </a:solidFill>
              </a:rPr>
              <a:t> Henriette Delacroix, </a:t>
            </a:r>
            <a:endParaRPr lang="en-US" sz="2000" dirty="0" smtClean="0">
              <a:solidFill>
                <a:srgbClr val="DEDED2"/>
              </a:solidFill>
            </a:endParaRPr>
          </a:p>
          <a:p>
            <a:r>
              <a:rPr lang="en-US" sz="2000" dirty="0" smtClean="0">
                <a:solidFill>
                  <a:srgbClr val="DEDED2"/>
                </a:solidFill>
              </a:rPr>
              <a:t>elder </a:t>
            </a:r>
            <a:r>
              <a:rPr lang="en-US" sz="2000" dirty="0">
                <a:solidFill>
                  <a:srgbClr val="DEDED2"/>
                </a:solidFill>
              </a:rPr>
              <a:t>sister of Eugène </a:t>
            </a:r>
            <a:r>
              <a:rPr lang="en-US" sz="2000" dirty="0" smtClean="0">
                <a:solidFill>
                  <a:srgbClr val="DEDED2"/>
                </a:solidFill>
              </a:rPr>
              <a:t>Delacroix</a:t>
            </a:r>
            <a:r>
              <a:rPr lang="en-US" sz="2000" dirty="0">
                <a:solidFill>
                  <a:srgbClr val="DEDED2"/>
                </a:solidFill>
              </a:rPr>
              <a:t> </a:t>
            </a:r>
            <a:endParaRPr lang="en-US" sz="2000" dirty="0" smtClean="0">
              <a:solidFill>
                <a:srgbClr val="DEDED2"/>
              </a:solidFill>
            </a:endParaRPr>
          </a:p>
          <a:p>
            <a:r>
              <a:rPr lang="en-US" sz="2000" dirty="0" err="1" smtClean="0">
                <a:solidFill>
                  <a:srgbClr val="DEDED2"/>
                </a:solidFill>
              </a:rPr>
              <a:t>Musée</a:t>
            </a:r>
            <a:r>
              <a:rPr lang="en-US" sz="2000" dirty="0" smtClean="0">
                <a:solidFill>
                  <a:srgbClr val="DEDED2"/>
                </a:solidFill>
              </a:rPr>
              <a:t> </a:t>
            </a:r>
            <a:r>
              <a:rPr lang="en-US" sz="2000" dirty="0">
                <a:solidFill>
                  <a:srgbClr val="DEDED2"/>
                </a:solidFill>
              </a:rPr>
              <a:t>du Louvre, Paris</a:t>
            </a:r>
          </a:p>
        </p:txBody>
      </p:sp>
    </p:spTree>
    <p:extLst>
      <p:ext uri="{BB962C8B-B14F-4D97-AF65-F5344CB8AC3E}">
        <p14:creationId xmlns:p14="http://schemas.microsoft.com/office/powerpoint/2010/main" val="1472750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1483B"/>
            </a:gs>
            <a:gs pos="100000">
              <a:srgbClr val="322217"/>
            </a:gs>
          </a:gsLst>
          <a:lin ang="2700000" scaled="1"/>
        </a:gradFill>
        <a:effectLst/>
      </p:bgPr>
    </p:bg>
    <p:spTree>
      <p:nvGrpSpPr>
        <p:cNvPr id="1" name=""/>
        <p:cNvGrpSpPr/>
        <p:nvPr/>
      </p:nvGrpSpPr>
      <p:grpSpPr>
        <a:xfrm>
          <a:off x="0" y="0"/>
          <a:ext cx="0" cy="0"/>
          <a:chOff x="0" y="0"/>
          <a:chExt cx="0" cy="0"/>
        </a:xfrm>
      </p:grpSpPr>
      <p:pic>
        <p:nvPicPr>
          <p:cNvPr id="10242" name="Picture 2" descr="https://upload.wikimedia.org/wikipedia/commons/thumb/0/03/Madame_R%C3%A9camier_by_Jacques-Louis_David.jpg/1280px-Madame_R%C3%A9camier_by_Jacques-Louis_Dav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10635916" cy="6871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6691" y="818256"/>
            <a:ext cx="5855449" cy="769441"/>
          </a:xfrm>
          <a:prstGeom prst="rect">
            <a:avLst/>
          </a:prstGeom>
        </p:spPr>
        <p:txBody>
          <a:bodyPr wrap="none">
            <a:spAutoFit/>
          </a:bodyPr>
          <a:lstStyle/>
          <a:p>
            <a:r>
              <a:rPr lang="en-US" sz="4400" i="1" dirty="0">
                <a:solidFill>
                  <a:srgbClr val="FCF0E2"/>
                </a:solidFill>
              </a:rPr>
              <a:t>Madame Récamier</a:t>
            </a:r>
            <a:r>
              <a:rPr lang="en-US" sz="4400" dirty="0">
                <a:solidFill>
                  <a:srgbClr val="FCF0E2"/>
                </a:solidFill>
              </a:rPr>
              <a:t> (1800)</a:t>
            </a:r>
          </a:p>
        </p:txBody>
      </p:sp>
    </p:spTree>
    <p:extLst>
      <p:ext uri="{BB962C8B-B14F-4D97-AF65-F5344CB8AC3E}">
        <p14:creationId xmlns:p14="http://schemas.microsoft.com/office/powerpoint/2010/main" val="109079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363836"/>
            </a:gs>
            <a:gs pos="100000">
              <a:srgbClr val="2E221D"/>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upload.wikimedia.org/wikipedia/commons/b/b1/The_Intervention_of_the_Sabine_Wo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241" y="0"/>
            <a:ext cx="9606455" cy="68788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87365" y="6564609"/>
            <a:ext cx="5659821" cy="307777"/>
          </a:xfrm>
          <a:prstGeom prst="rect">
            <a:avLst/>
          </a:prstGeom>
        </p:spPr>
        <p:txBody>
          <a:bodyPr wrap="squar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The Intervention of the Sabine Women </a:t>
            </a:r>
            <a:r>
              <a:rPr lang="en-US" sz="1400" dirty="0" smtClean="0">
                <a:solidFill>
                  <a:srgbClr val="F2EDCF"/>
                </a:solidFill>
                <a:effectLst>
                  <a:outerShdw blurRad="38100" dist="38100" dir="2700000" algn="tl">
                    <a:srgbClr val="000000">
                      <a:alpha val="43137"/>
                    </a:srgbClr>
                  </a:outerShdw>
                </a:effectLst>
              </a:rPr>
              <a:t>(1799)</a:t>
            </a:r>
            <a:endParaRPr lang="en-US" sz="1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7004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61544E"/>
            </a:gs>
            <a:gs pos="100000">
              <a:srgbClr val="60453E"/>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upload.wikimedia.org/wikipedia/commons/7/7b/The_Rape_of_the_Sabine_Wo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51" y="1"/>
            <a:ext cx="931684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50429" y="6548843"/>
            <a:ext cx="5659821" cy="307777"/>
          </a:xfrm>
          <a:prstGeom prst="rect">
            <a:avLst/>
          </a:prstGeom>
        </p:spPr>
        <p:txBody>
          <a:bodyPr wrap="square">
            <a:spAutoFit/>
          </a:bodyPr>
          <a:lstStyle/>
          <a:p>
            <a:r>
              <a:rPr lang="en-US" sz="1400" dirty="0" smtClean="0">
                <a:solidFill>
                  <a:schemeClr val="accent6">
                    <a:lumMod val="50000"/>
                  </a:schemeClr>
                </a:solidFill>
              </a:rPr>
              <a:t>Nicolas </a:t>
            </a:r>
            <a:r>
              <a:rPr lang="en-US" sz="1400" dirty="0" err="1" smtClean="0">
                <a:solidFill>
                  <a:schemeClr val="accent6">
                    <a:lumMod val="50000"/>
                  </a:schemeClr>
                </a:solidFill>
              </a:rPr>
              <a:t>Poussin</a:t>
            </a:r>
            <a:r>
              <a:rPr lang="en-US" sz="1400" dirty="0" smtClean="0">
                <a:solidFill>
                  <a:schemeClr val="accent6">
                    <a:lumMod val="50000"/>
                  </a:schemeClr>
                </a:solidFill>
              </a:rPr>
              <a:t>, </a:t>
            </a:r>
            <a:r>
              <a:rPr lang="en-US" sz="1400" i="1" dirty="0" smtClean="0">
                <a:solidFill>
                  <a:schemeClr val="accent6">
                    <a:lumMod val="50000"/>
                  </a:schemeClr>
                </a:solidFill>
              </a:rPr>
              <a:t>The Rape of the Sabine Women </a:t>
            </a:r>
            <a:r>
              <a:rPr lang="en-US" sz="1400" dirty="0" smtClean="0">
                <a:solidFill>
                  <a:schemeClr val="accent6">
                    <a:lumMod val="50000"/>
                  </a:schemeClr>
                </a:solidFill>
              </a:rPr>
              <a:t>(1635)</a:t>
            </a:r>
            <a:endParaRPr lang="en-US" sz="1400" dirty="0">
              <a:solidFill>
                <a:schemeClr val="accent6">
                  <a:lumMod val="50000"/>
                </a:schemeClr>
              </a:solidFill>
            </a:endParaRPr>
          </a:p>
        </p:txBody>
      </p:sp>
    </p:spTree>
    <p:extLst>
      <p:ext uri="{BB962C8B-B14F-4D97-AF65-F5344CB8AC3E}">
        <p14:creationId xmlns:p14="http://schemas.microsoft.com/office/powerpoint/2010/main" val="3461041072"/>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363836"/>
            </a:gs>
            <a:gs pos="100000">
              <a:srgbClr val="2E221D"/>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upload.wikimedia.org/wikipedia/commons/b/b1/The_Intervention_of_the_Sabine_Wo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41" y="0"/>
            <a:ext cx="9606455" cy="68788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87365" y="6564609"/>
            <a:ext cx="5659821" cy="307777"/>
          </a:xfrm>
          <a:prstGeom prst="rect">
            <a:avLst/>
          </a:prstGeom>
        </p:spPr>
        <p:txBody>
          <a:bodyPr wrap="squar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The Intervention of the Sabine Women </a:t>
            </a:r>
            <a:r>
              <a:rPr lang="en-US" sz="1400" dirty="0" smtClean="0">
                <a:solidFill>
                  <a:srgbClr val="F2EDCF"/>
                </a:solidFill>
                <a:effectLst>
                  <a:outerShdw blurRad="38100" dist="38100" dir="2700000" algn="tl">
                    <a:srgbClr val="000000">
                      <a:alpha val="43137"/>
                    </a:srgbClr>
                  </a:outerShdw>
                </a:effectLst>
              </a:rPr>
              <a:t>(1799)</a:t>
            </a:r>
            <a:endParaRPr lang="en-US" sz="1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2488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7C5438">
                <a:lumMod val="84000"/>
                <a:lumOff val="16000"/>
              </a:srgbClr>
            </a:gs>
            <a:gs pos="100000">
              <a:srgbClr val="331F1B"/>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49649"/>
            <a:ext cx="7587916" cy="3289214"/>
          </a:xfrm>
        </p:spPr>
        <p:txBody>
          <a:bodyPr>
            <a:noAutofit/>
          </a:bodyPr>
          <a:lstStyle/>
          <a:p>
            <a:r>
              <a:rPr lang="en-US" sz="8000" dirty="0" smtClean="0">
                <a:solidFill>
                  <a:schemeClr val="bg1"/>
                </a:solidFill>
                <a:effectLst>
                  <a:outerShdw blurRad="38100" dist="38100" dir="2700000" algn="tl">
                    <a:srgbClr val="000000">
                      <a:alpha val="43137"/>
                    </a:srgbClr>
                  </a:outerShdw>
                </a:effectLst>
                <a:latin typeface="Versailles LT" panose="02000505070000020003" pitchFamily="2" charset="0"/>
              </a:rPr>
              <a:t>Jacques-Louis </a:t>
            </a:r>
            <a:r>
              <a:rPr lang="en-US" sz="8800" dirty="0" smtClean="0">
                <a:solidFill>
                  <a:schemeClr val="bg1"/>
                </a:solidFill>
                <a:effectLst>
                  <a:outerShdw blurRad="38100" dist="38100" dir="2700000" algn="tl">
                    <a:srgbClr val="000000">
                      <a:alpha val="43137"/>
                    </a:srgbClr>
                  </a:outerShdw>
                </a:effectLst>
                <a:latin typeface="Versailles LT" panose="02000505070000020003" pitchFamily="2" charset="0"/>
              </a:rPr>
              <a:t/>
            </a:r>
            <a:br>
              <a:rPr lang="en-US" sz="8800" dirty="0" smtClean="0">
                <a:solidFill>
                  <a:schemeClr val="bg1"/>
                </a:solidFill>
                <a:effectLst>
                  <a:outerShdw blurRad="38100" dist="38100" dir="2700000" algn="tl">
                    <a:srgbClr val="000000">
                      <a:alpha val="43137"/>
                    </a:srgbClr>
                  </a:outerShdw>
                </a:effectLst>
                <a:latin typeface="Versailles LT" panose="02000505070000020003" pitchFamily="2" charset="0"/>
              </a:rPr>
            </a:br>
            <a:r>
              <a:rPr lang="en-US" sz="13800" b="1" dirty="0" smtClean="0">
                <a:solidFill>
                  <a:schemeClr val="bg1"/>
                </a:solidFill>
                <a:effectLst>
                  <a:outerShdw blurRad="38100" dist="38100" dir="2700000" algn="tl">
                    <a:srgbClr val="000000">
                      <a:alpha val="43137"/>
                    </a:srgbClr>
                  </a:outerShdw>
                </a:effectLst>
                <a:latin typeface="Versailles LT" panose="02000505070000020003" pitchFamily="2" charset="0"/>
              </a:rPr>
              <a:t>David</a:t>
            </a:r>
            <a:endParaRPr lang="en-US" sz="8800" b="1" dirty="0">
              <a:solidFill>
                <a:schemeClr val="bg1"/>
              </a:solidFill>
              <a:effectLst>
                <a:outerShdw blurRad="38100" dist="38100" dir="2700000" algn="tl">
                  <a:srgbClr val="000000">
                    <a:alpha val="43137"/>
                  </a:srgbClr>
                </a:outerShdw>
              </a:effectLst>
              <a:latin typeface="Versailles LT" panose="02000505070000020003" pitchFamily="2" charset="0"/>
            </a:endParaRPr>
          </a:p>
        </p:txBody>
      </p:sp>
      <p:sp>
        <p:nvSpPr>
          <p:cNvPr id="3" name="Subtitle 2"/>
          <p:cNvSpPr>
            <a:spLocks noGrp="1"/>
          </p:cNvSpPr>
          <p:nvPr>
            <p:ph type="subTitle" idx="1"/>
          </p:nvPr>
        </p:nvSpPr>
        <p:spPr>
          <a:xfrm>
            <a:off x="0" y="4490114"/>
            <a:ext cx="7587916" cy="1686098"/>
          </a:xfrm>
        </p:spPr>
        <p:txBody>
          <a:bodyPr>
            <a:normAutofit lnSpcReduction="10000"/>
          </a:bodyPr>
          <a:lstStyle/>
          <a:p>
            <a:r>
              <a:rPr lang="en-US" sz="5400" dirty="0" smtClean="0">
                <a:solidFill>
                  <a:schemeClr val="bg1"/>
                </a:solidFill>
                <a:latin typeface="IM FELL Double Pica" panose="02000000000000000000" pitchFamily="2" charset="0"/>
              </a:rPr>
              <a:t>Neoclassical Painter</a:t>
            </a:r>
          </a:p>
          <a:p>
            <a:r>
              <a:rPr lang="en-US" sz="5400" dirty="0" smtClean="0">
                <a:solidFill>
                  <a:schemeClr val="bg1"/>
                </a:solidFill>
                <a:latin typeface="IM FELL Double Pica" panose="02000000000000000000" pitchFamily="2" charset="0"/>
              </a:rPr>
              <a:t>1748-1825</a:t>
            </a:r>
            <a:endParaRPr lang="en-US" sz="5400" dirty="0">
              <a:solidFill>
                <a:schemeClr val="bg1"/>
              </a:solidFill>
              <a:latin typeface="IM FELL Double Pica" panose="02000000000000000000" pitchFamily="2" charset="0"/>
            </a:endParaRPr>
          </a:p>
        </p:txBody>
      </p:sp>
      <p:pic>
        <p:nvPicPr>
          <p:cNvPr id="1026" name="Picture 2" descr="David Self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654" y="224589"/>
            <a:ext cx="4844714" cy="680076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690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b/b1/The_Intervention_of_the_Sabine_Women.jpg"/>
          <p:cNvPicPr>
            <a:picLocks noChangeAspect="1" noChangeArrowheads="1"/>
          </p:cNvPicPr>
          <p:nvPr/>
        </p:nvPicPr>
        <p:blipFill rotWithShape="1">
          <a:blip r:embed="rId2">
            <a:extLst>
              <a:ext uri="{28A0092B-C50C-407E-A947-70E740481C1C}">
                <a14:useLocalDpi xmlns:a14="http://schemas.microsoft.com/office/drawing/2010/main" val="0"/>
              </a:ext>
            </a:extLst>
          </a:blip>
          <a:srcRect t="31633" r="13148"/>
          <a:stretch/>
        </p:blipFill>
        <p:spPr bwMode="auto">
          <a:xfrm>
            <a:off x="1" y="-57150"/>
            <a:ext cx="122682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7566" y="4511843"/>
            <a:ext cx="3878181" cy="1677152"/>
          </a:xfrm>
        </p:spPr>
        <p:txBody>
          <a:bodyPr>
            <a:normAutofit/>
          </a:bodyPr>
          <a:lstStyle/>
          <a:p>
            <a:pPr marL="0" indent="0" algn="ctr">
              <a:buNone/>
            </a:pPr>
            <a:r>
              <a:rPr lang="en-US" sz="4000" b="1" dirty="0" smtClean="0">
                <a:solidFill>
                  <a:srgbClr val="F5E9E2"/>
                </a:solidFill>
                <a:effectLst>
                  <a:glow rad="101600">
                    <a:srgbClr val="030303">
                      <a:alpha val="60000"/>
                    </a:srgbClr>
                  </a:glow>
                  <a:outerShdw blurRad="38100" dist="38100" dir="2700000" algn="tl">
                    <a:srgbClr val="000000">
                      <a:alpha val="43137"/>
                    </a:srgbClr>
                  </a:outerShdw>
                </a:effectLst>
              </a:rPr>
              <a:t>Noble Simplicity</a:t>
            </a:r>
          </a:p>
          <a:p>
            <a:pPr marL="0" indent="0" algn="ctr">
              <a:buNone/>
            </a:pPr>
            <a:r>
              <a:rPr lang="en-US" sz="4000" b="1" dirty="0" smtClean="0">
                <a:solidFill>
                  <a:srgbClr val="F5E9E2"/>
                </a:solidFill>
                <a:effectLst>
                  <a:glow rad="101600">
                    <a:srgbClr val="030303">
                      <a:alpha val="60000"/>
                    </a:srgbClr>
                  </a:glow>
                  <a:outerShdw blurRad="38100" dist="38100" dir="2700000" algn="tl">
                    <a:srgbClr val="000000">
                      <a:alpha val="43137"/>
                    </a:srgbClr>
                  </a:outerShdw>
                </a:effectLst>
              </a:rPr>
              <a:t>Silent Greatness</a:t>
            </a:r>
            <a:endParaRPr lang="en-US" sz="4000" b="1" dirty="0">
              <a:solidFill>
                <a:srgbClr val="F5E9E2"/>
              </a:solidFill>
              <a:effectLst>
                <a:glow rad="101600">
                  <a:srgbClr val="030303">
                    <a:alpha val="6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043594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b/b1/The_Intervention_of_the_Sabine_Women.jpg"/>
          <p:cNvPicPr>
            <a:picLocks noChangeAspect="1" noChangeArrowheads="1"/>
          </p:cNvPicPr>
          <p:nvPr/>
        </p:nvPicPr>
        <p:blipFill rotWithShape="1">
          <a:blip r:embed="rId2">
            <a:extLst>
              <a:ext uri="{28A0092B-C50C-407E-A947-70E740481C1C}">
                <a14:useLocalDpi xmlns:a14="http://schemas.microsoft.com/office/drawing/2010/main" val="0"/>
              </a:ext>
            </a:extLst>
          </a:blip>
          <a:srcRect t="31633" r="13148"/>
          <a:stretch/>
        </p:blipFill>
        <p:spPr bwMode="auto">
          <a:xfrm>
            <a:off x="1" y="-57150"/>
            <a:ext cx="12268200" cy="69151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7704219" y="4511843"/>
            <a:ext cx="3878181" cy="1677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smtClean="0">
                <a:solidFill>
                  <a:srgbClr val="F5E9E2"/>
                </a:solidFill>
                <a:effectLst>
                  <a:glow rad="101600">
                    <a:srgbClr val="030303">
                      <a:alpha val="60000"/>
                    </a:srgbClr>
                  </a:glow>
                  <a:outerShdw blurRad="38100" dist="38100" dir="2700000" algn="tl">
                    <a:srgbClr val="000000">
                      <a:alpha val="43137"/>
                    </a:srgbClr>
                  </a:outerShdw>
                </a:effectLst>
              </a:rPr>
              <a:t>Love Prevailing Over Conflict</a:t>
            </a:r>
            <a:endParaRPr lang="en-US" sz="4000" b="1" dirty="0">
              <a:solidFill>
                <a:srgbClr val="F5E9E2"/>
              </a:solidFill>
              <a:effectLst>
                <a:glow rad="101600">
                  <a:srgbClr val="030303">
                    <a:alpha val="6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431071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b/b1/The_Intervention_of_the_Sabine_Women.jpg"/>
          <p:cNvPicPr>
            <a:picLocks noChangeAspect="1" noChangeArrowheads="1"/>
          </p:cNvPicPr>
          <p:nvPr/>
        </p:nvPicPr>
        <p:blipFill rotWithShape="1">
          <a:blip r:embed="rId2">
            <a:extLst>
              <a:ext uri="{28A0092B-C50C-407E-A947-70E740481C1C}">
                <a14:useLocalDpi xmlns:a14="http://schemas.microsoft.com/office/drawing/2010/main" val="0"/>
              </a:ext>
            </a:extLst>
          </a:blip>
          <a:srcRect t="31633" r="13148"/>
          <a:stretch/>
        </p:blipFill>
        <p:spPr bwMode="auto">
          <a:xfrm>
            <a:off x="1" y="-57150"/>
            <a:ext cx="122682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Flag of Franc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07285"/>
            <a:ext cx="12268200" cy="8711078"/>
          </a:xfrm>
          <a:prstGeom prst="rect">
            <a:avLst/>
          </a:prstGeom>
          <a:noFill/>
          <a:effectLst>
            <a:reflection stA="750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98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320D05"/>
            </a:gs>
            <a:gs pos="100000">
              <a:srgbClr val="0D130F"/>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7043838" cy="5230457"/>
          </a:xfrm>
        </p:spPr>
        <p:txBody>
          <a:bodyPr>
            <a:normAutofit/>
          </a:bodyPr>
          <a:lstStyle/>
          <a:p>
            <a:pPr algn="ctr"/>
            <a:r>
              <a:rPr lang="en-US" sz="13800" b="1" dirty="0" smtClean="0">
                <a:solidFill>
                  <a:srgbClr val="EEE0C3"/>
                </a:solidFill>
                <a:effectLst>
                  <a:outerShdw blurRad="38100" dist="38100" dir="2700000" algn="tl">
                    <a:srgbClr val="000000">
                      <a:alpha val="43137"/>
                    </a:srgbClr>
                  </a:outerShdw>
                </a:effectLst>
              </a:rPr>
              <a:t>I CAN </a:t>
            </a:r>
            <a:r>
              <a:rPr lang="en-US" sz="11500" b="1" dirty="0" smtClean="0">
                <a:solidFill>
                  <a:srgbClr val="EEE0C3"/>
                </a:solidFill>
                <a:effectLst>
                  <a:outerShdw blurRad="38100" dist="38100" dir="2700000" algn="tl">
                    <a:srgbClr val="000000">
                      <a:alpha val="43137"/>
                    </a:srgbClr>
                  </a:outerShdw>
                </a:effectLst>
              </a:rPr>
              <a:t/>
            </a:r>
            <a:br>
              <a:rPr lang="en-US" sz="11500" b="1" dirty="0" smtClean="0">
                <a:solidFill>
                  <a:srgbClr val="EEE0C3"/>
                </a:solidFill>
                <a:effectLst>
                  <a:outerShdw blurRad="38100" dist="38100" dir="2700000" algn="tl">
                    <a:srgbClr val="000000">
                      <a:alpha val="43137"/>
                    </a:srgbClr>
                  </a:outerShdw>
                </a:effectLst>
              </a:rPr>
            </a:br>
            <a:r>
              <a:rPr lang="en-US" sz="11500" b="1" dirty="0" smtClean="0">
                <a:solidFill>
                  <a:srgbClr val="EEE0C3"/>
                </a:solidFill>
                <a:effectLst>
                  <a:outerShdw blurRad="38100" dist="38100" dir="2700000" algn="tl">
                    <a:srgbClr val="000000">
                      <a:alpha val="43137"/>
                    </a:srgbClr>
                  </a:outerShdw>
                </a:effectLst>
              </a:rPr>
              <a:t>DIG IT</a:t>
            </a:r>
            <a:endParaRPr lang="en-US" sz="8800" b="1" dirty="0">
              <a:solidFill>
                <a:srgbClr val="EEE0C3"/>
              </a:solidFill>
              <a:effectLst>
                <a:outerShdw blurRad="38100" dist="38100" dir="2700000" algn="tl">
                  <a:srgbClr val="000000">
                    <a:alpha val="43137"/>
                  </a:srgbClr>
                </a:outerShdw>
              </a:effectLst>
            </a:endParaRPr>
          </a:p>
        </p:txBody>
      </p:sp>
      <p:pic>
        <p:nvPicPr>
          <p:cNvPr id="3074" name="Picture 2" descr="https://upload.wikimedia.org/wikipedia/commons/thumb/b/b5/Jacques-Louis_David_-_The_Emperor_Napoleon_in_His_Study_at_the_Tuileries_-_Google_Art_Project_2.jpg/800px-Jacques-Louis_David_-_The_Emperor_Napoleon_in_His_Study_at_the_Tuileries_-_Google_Art_Project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838" y="-11245"/>
            <a:ext cx="4128772" cy="686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6113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877F6A"/>
            </a:gs>
            <a:gs pos="100000">
              <a:srgbClr val="3D2B1D"/>
            </a:gs>
          </a:gsLst>
          <a:lin ang="2700000" scaled="1"/>
        </a:gradFill>
        <a:effectLst/>
      </p:bgPr>
    </p:bg>
    <p:spTree>
      <p:nvGrpSpPr>
        <p:cNvPr id="1" name=""/>
        <p:cNvGrpSpPr/>
        <p:nvPr/>
      </p:nvGrpSpPr>
      <p:grpSpPr>
        <a:xfrm>
          <a:off x="0" y="0"/>
          <a:ext cx="0" cy="0"/>
          <a:chOff x="0" y="0"/>
          <a:chExt cx="0" cy="0"/>
        </a:xfrm>
      </p:grpSpPr>
      <p:pic>
        <p:nvPicPr>
          <p:cNvPr id="5" name="Picture 2" descr="https://upload.wikimedia.org/wikipedia/commons/thumb/3/3b/Jacques_Louis_David_-_Le_couronnement_de_l%27Empereur_et_de_l%27Imp%C3%A9ratrice%2C_2_d%C3%A9cembre_1804_-_Google_Art_Project.jpg/1280px-Jacques_Louis_David_-_Le_couronnement_de_l%27Empereur_et_de_l%27Imp%C3%A9ratrice%2C_2_d%C3%A9cembre_1804_-_Google_Art_Proje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129" y="4507833"/>
            <a:ext cx="3750891" cy="235016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upload.wikimedia.org/wikipedia/commons/thumb/4/4c/Jacques_Louis_David_-_Bonaparte_franchissant_le_Grand_Saint-Bernard%2C_20_mai_1800_-_Google_Art_Project.jpg/866px-Jacques_Louis_David_-_Bonaparte_franchissant_le_Grand_Saint-Bernard%2C_20_mai_1800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632" y="1"/>
            <a:ext cx="5824663" cy="6887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le:Jacques Louis David - Serment de l'armée fait à l'Empereur après la distribution des aigles, 5 décembre 1804 - Google Art Proje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3297" y="4937659"/>
            <a:ext cx="3078704" cy="19203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b/b5/Jacques-Louis_David_-_The_Emperor_Napoleon_in_His_Study_at_the_Tuileries_-_Google_Art_Project_2.jpg/800px-Jacques-Louis_David_-_The_Emperor_Napoleon_in_His_Study_at_the_Tuileries_-_Google_Art_Project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3296" y="-1"/>
            <a:ext cx="3078704" cy="5122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acques-Louis David 0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131" y="0"/>
            <a:ext cx="3519764" cy="45272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1131" y="3144252"/>
            <a:ext cx="12423131" cy="1951296"/>
          </a:xfrm>
          <a:gradFill>
            <a:gsLst>
              <a:gs pos="0">
                <a:srgbClr val="B95135">
                  <a:lumMod val="88000"/>
                  <a:alpha val="70000"/>
                </a:srgbClr>
              </a:gs>
              <a:gs pos="42000">
                <a:srgbClr val="843A20">
                  <a:alpha val="70000"/>
                </a:srgbClr>
              </a:gs>
              <a:gs pos="100000">
                <a:srgbClr val="73271A">
                  <a:alpha val="70000"/>
                </a:srgbClr>
              </a:gs>
            </a:gsLst>
          </a:gradFill>
        </p:spPr>
        <p:style>
          <a:lnRef idx="0">
            <a:schemeClr val="accent6"/>
          </a:lnRef>
          <a:fillRef idx="3">
            <a:schemeClr val="accent6"/>
          </a:fillRef>
          <a:effectRef idx="3">
            <a:schemeClr val="accent6"/>
          </a:effectRef>
          <a:fontRef idx="minor">
            <a:schemeClr val="lt1"/>
          </a:fontRef>
        </p:style>
        <p:txBody>
          <a:bodyPr>
            <a:normAutofit fontScale="90000"/>
          </a:bodyPr>
          <a:lstStyle/>
          <a:p>
            <a:pPr algn="ctr"/>
            <a:r>
              <a:rPr lang="en-US" sz="13800" b="1" dirty="0" smtClean="0">
                <a:solidFill>
                  <a:srgbClr val="F8F8F8"/>
                </a:solidFill>
                <a:effectLst>
                  <a:outerShdw blurRad="38100" dist="38100" dir="2700000" algn="tl">
                    <a:srgbClr val="000000">
                      <a:alpha val="43137"/>
                    </a:srgbClr>
                  </a:outerShdw>
                </a:effectLst>
                <a:latin typeface="+mj-lt"/>
              </a:rPr>
              <a:t>NAPOLEON</a:t>
            </a:r>
            <a:endParaRPr lang="en-US" sz="8000" b="1" dirty="0">
              <a:solidFill>
                <a:srgbClr val="F8F8F8"/>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353294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20000">
              <a:srgbClr val="A6A4B3"/>
            </a:gs>
            <a:gs pos="100000">
              <a:srgbClr val="CDB1AE"/>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6022022" cy="5203162"/>
          </a:xfrm>
        </p:spPr>
        <p:txBody>
          <a:bodyPr>
            <a:noAutofit/>
          </a:bodyPr>
          <a:lstStyle/>
          <a:p>
            <a:pPr algn="ctr"/>
            <a:r>
              <a:rPr lang="en-US" sz="6600" b="1" dirty="0" smtClean="0"/>
              <a:t>Unfinished Portrait of Napoleon</a:t>
            </a:r>
            <a:r>
              <a:rPr lang="en-US" sz="6600" dirty="0" smtClean="0"/>
              <a:t/>
            </a:r>
            <a:br>
              <a:rPr lang="en-US" sz="6600" dirty="0" smtClean="0"/>
            </a:br>
            <a:r>
              <a:rPr lang="en-US" sz="2800" dirty="0" smtClean="0"/>
              <a:t> </a:t>
            </a:r>
            <a:r>
              <a:rPr lang="en-US" sz="6600" dirty="0"/>
              <a:t/>
            </a:r>
            <a:br>
              <a:rPr lang="en-US" sz="6600" dirty="0"/>
            </a:br>
            <a:r>
              <a:rPr lang="en-US" dirty="0" smtClean="0"/>
              <a:t>(1798)</a:t>
            </a:r>
            <a:endParaRPr lang="en-US" dirty="0"/>
          </a:p>
        </p:txBody>
      </p:sp>
      <p:sp>
        <p:nvSpPr>
          <p:cNvPr id="3" name="Content Placeholder 2"/>
          <p:cNvSpPr>
            <a:spLocks noGrp="1"/>
          </p:cNvSpPr>
          <p:nvPr>
            <p:ph idx="1"/>
          </p:nvPr>
        </p:nvSpPr>
        <p:spPr>
          <a:xfrm>
            <a:off x="517659" y="5590016"/>
            <a:ext cx="4986704" cy="763377"/>
          </a:xfrm>
        </p:spPr>
        <p:txBody>
          <a:bodyPr>
            <a:normAutofit fontScale="62500" lnSpcReduction="20000"/>
          </a:bodyPr>
          <a:lstStyle/>
          <a:p>
            <a:pPr marL="0" indent="0" algn="ctr">
              <a:lnSpc>
                <a:spcPct val="120000"/>
              </a:lnSpc>
              <a:buNone/>
            </a:pPr>
            <a:r>
              <a:rPr lang="en-US" i="1" dirty="0" smtClean="0"/>
              <a:t>David didn’t finish this portrait because Napoleon refused to sit long enough for a proper portrait.</a:t>
            </a:r>
            <a:endParaRPr lang="en-US" i="1" dirty="0"/>
          </a:p>
        </p:txBody>
      </p:sp>
      <p:pic>
        <p:nvPicPr>
          <p:cNvPr id="4098" name="Picture 2" descr="Jacques-Louis David 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022" y="1"/>
            <a:ext cx="53317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569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7000">
              <a:srgbClr val="A6A4B3">
                <a:lumMod val="37000"/>
                <a:lumOff val="63000"/>
              </a:srgbClr>
            </a:gs>
            <a:gs pos="100000">
              <a:srgbClr val="CDB1AE">
                <a:lumMod val="69000"/>
                <a:lumOff val="31000"/>
              </a:srgbClr>
            </a:gs>
          </a:gsLst>
          <a:lin ang="27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3707" y="655086"/>
            <a:ext cx="10180093" cy="5773003"/>
          </a:xfrm>
        </p:spPr>
        <p:txBody>
          <a:bodyPr>
            <a:noAutofit/>
          </a:bodyPr>
          <a:lstStyle/>
          <a:p>
            <a:pPr marL="627063" indent="-627063">
              <a:buNone/>
            </a:pPr>
            <a:r>
              <a:rPr lang="en-US" sz="3200" dirty="0" smtClean="0"/>
              <a:t>N:	Sit</a:t>
            </a:r>
            <a:r>
              <a:rPr lang="en-US" sz="3200" dirty="0"/>
              <a:t>? For what good? Do you think that the great men of Antiquity for whom we have images sat?</a:t>
            </a:r>
            <a:br>
              <a:rPr lang="en-US" sz="3200" dirty="0"/>
            </a:br>
            <a:endParaRPr lang="en-US" sz="3200" dirty="0"/>
          </a:p>
          <a:p>
            <a:pPr marL="627063" indent="-627063">
              <a:buNone/>
            </a:pPr>
            <a:r>
              <a:rPr lang="en-US" sz="3200" dirty="0" smtClean="0"/>
              <a:t>D:	But </a:t>
            </a:r>
            <a:r>
              <a:rPr lang="en-US" sz="3200" dirty="0"/>
              <a:t>Citizen First Consul, I am painting you for your century, for the men who have seen you, who know you, they will want to find a resemblance</a:t>
            </a:r>
            <a:r>
              <a:rPr lang="en-US" sz="3200" dirty="0" smtClean="0"/>
              <a:t>.</a:t>
            </a:r>
          </a:p>
          <a:p>
            <a:pPr marL="627063" indent="-627063">
              <a:buNone/>
            </a:pPr>
            <a:endParaRPr lang="en-US" sz="1800" dirty="0"/>
          </a:p>
          <a:p>
            <a:pPr marL="627063" indent="-627063">
              <a:buNone/>
            </a:pPr>
            <a:r>
              <a:rPr lang="en-US" sz="3200" dirty="0" smtClean="0"/>
              <a:t>N:	A </a:t>
            </a:r>
            <a:r>
              <a:rPr lang="en-US" sz="3200" dirty="0"/>
              <a:t>resemblance? It isn't the exactness of the features, a wart on the nose which gives the resemblance. It is the character that dictates what must be painted...Nobody knows if the portraits of the great men resemble them, it is enough that their genius lives there.</a:t>
            </a:r>
          </a:p>
          <a:p>
            <a:pPr marL="0" indent="0">
              <a:buNone/>
            </a:pPr>
            <a:endParaRPr lang="en-US" sz="3200" dirty="0"/>
          </a:p>
        </p:txBody>
      </p:sp>
    </p:spTree>
    <p:extLst>
      <p:ext uri="{BB962C8B-B14F-4D97-AF65-F5344CB8AC3E}">
        <p14:creationId xmlns:p14="http://schemas.microsoft.com/office/powerpoint/2010/main" val="569146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877F6A"/>
            </a:gs>
            <a:gs pos="100000">
              <a:srgbClr val="3D2B1D"/>
            </a:gs>
          </a:gsLst>
          <a:lin ang="2700000" scaled="1"/>
        </a:gradFill>
        <a:effectLst/>
      </p:bgPr>
    </p:bg>
    <p:spTree>
      <p:nvGrpSpPr>
        <p:cNvPr id="1" name=""/>
        <p:cNvGrpSpPr/>
        <p:nvPr/>
      </p:nvGrpSpPr>
      <p:grpSpPr>
        <a:xfrm>
          <a:off x="0" y="0"/>
          <a:ext cx="0" cy="0"/>
          <a:chOff x="0" y="0"/>
          <a:chExt cx="0" cy="0"/>
        </a:xfrm>
      </p:grpSpPr>
      <p:pic>
        <p:nvPicPr>
          <p:cNvPr id="7170" name="Picture 2" descr="https://upload.wikimedia.org/wikipedia/commons/thumb/4/4c/Jacques_Louis_David_-_Bonaparte_franchissant_le_Grand_Saint-Bernard%2C_20_mai_1800_-_Google_Art_Project.jpg/866px-Jacques_Louis_David_-_Bonaparte_franchissant_le_Grand_Saint-Bernard%2C_20_mai_1800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0" y="0"/>
            <a:ext cx="57998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57319"/>
            <a:ext cx="5698470" cy="3958020"/>
          </a:xfrm>
        </p:spPr>
        <p:txBody>
          <a:bodyPr>
            <a:noAutofit/>
          </a:bodyPr>
          <a:lstStyle/>
          <a:p>
            <a:pPr algn="ctr"/>
            <a:r>
              <a:rPr lang="en-US" sz="7200" b="1" i="1" dirty="0" smtClean="0">
                <a:solidFill>
                  <a:srgbClr val="F8F8F8"/>
                </a:solidFill>
                <a:effectLst>
                  <a:outerShdw blurRad="38100" dist="38100" dir="2700000" algn="tl">
                    <a:srgbClr val="000000">
                      <a:alpha val="43137"/>
                    </a:srgbClr>
                  </a:outerShdw>
                </a:effectLst>
              </a:rPr>
              <a:t>Napoleon </a:t>
            </a:r>
            <a:br>
              <a:rPr lang="en-US" sz="7200" b="1" i="1" dirty="0" smtClean="0">
                <a:solidFill>
                  <a:srgbClr val="F8F8F8"/>
                </a:solidFill>
                <a:effectLst>
                  <a:outerShdw blurRad="38100" dist="38100" dir="2700000" algn="tl">
                    <a:srgbClr val="000000">
                      <a:alpha val="43137"/>
                    </a:srgbClr>
                  </a:outerShdw>
                </a:effectLst>
              </a:rPr>
            </a:br>
            <a:r>
              <a:rPr lang="en-US" sz="7200" b="1" i="1" dirty="0" smtClean="0">
                <a:solidFill>
                  <a:srgbClr val="F8F8F8"/>
                </a:solidFill>
                <a:effectLst>
                  <a:outerShdw blurRad="38100" dist="38100" dir="2700000" algn="tl">
                    <a:srgbClr val="000000">
                      <a:alpha val="43137"/>
                    </a:srgbClr>
                  </a:outerShdw>
                </a:effectLst>
              </a:rPr>
              <a:t>Crossing </a:t>
            </a:r>
            <a:br>
              <a:rPr lang="en-US" sz="7200" b="1" i="1" dirty="0" smtClean="0">
                <a:solidFill>
                  <a:srgbClr val="F8F8F8"/>
                </a:solidFill>
                <a:effectLst>
                  <a:outerShdw blurRad="38100" dist="38100" dir="2700000" algn="tl">
                    <a:srgbClr val="000000">
                      <a:alpha val="43137"/>
                    </a:srgbClr>
                  </a:outerShdw>
                </a:effectLst>
              </a:rPr>
            </a:br>
            <a:r>
              <a:rPr lang="en-US" sz="7200" b="1" i="1" dirty="0" smtClean="0">
                <a:solidFill>
                  <a:srgbClr val="F8F8F8"/>
                </a:solidFill>
                <a:effectLst>
                  <a:outerShdw blurRad="38100" dist="38100" dir="2700000" algn="tl">
                    <a:srgbClr val="000000">
                      <a:alpha val="43137"/>
                    </a:srgbClr>
                  </a:outerShdw>
                </a:effectLst>
              </a:rPr>
              <a:t>the Alps</a:t>
            </a:r>
            <a:r>
              <a:rPr lang="en-US" sz="3600" b="1" i="1" dirty="0" smtClean="0">
                <a:solidFill>
                  <a:srgbClr val="F8F8F8"/>
                </a:solidFill>
                <a:effectLst>
                  <a:outerShdw blurRad="38100" dist="38100" dir="2700000" algn="tl">
                    <a:srgbClr val="000000">
                      <a:alpha val="43137"/>
                    </a:srgbClr>
                  </a:outerShdw>
                </a:effectLst>
              </a:rPr>
              <a:t/>
            </a:r>
            <a:br>
              <a:rPr lang="en-US" sz="3600" b="1" i="1" dirty="0" smtClean="0">
                <a:solidFill>
                  <a:srgbClr val="F8F8F8"/>
                </a:solidFill>
                <a:effectLst>
                  <a:outerShdw blurRad="38100" dist="38100" dir="2700000" algn="tl">
                    <a:srgbClr val="000000">
                      <a:alpha val="43137"/>
                    </a:srgbClr>
                  </a:outerShdw>
                </a:effectLst>
              </a:rPr>
            </a:br>
            <a:r>
              <a:rPr lang="en-US" sz="3600" b="1" i="1" dirty="0">
                <a:solidFill>
                  <a:srgbClr val="F8F8F8"/>
                </a:solidFill>
                <a:effectLst>
                  <a:outerShdw blurRad="38100" dist="38100" dir="2700000" algn="tl">
                    <a:srgbClr val="000000">
                      <a:alpha val="43137"/>
                    </a:srgbClr>
                  </a:outerShdw>
                </a:effectLst>
              </a:rPr>
              <a:t/>
            </a:r>
            <a:br>
              <a:rPr lang="en-US" sz="3600" b="1" i="1" dirty="0">
                <a:solidFill>
                  <a:srgbClr val="F8F8F8"/>
                </a:solidFill>
                <a:effectLst>
                  <a:outerShdw blurRad="38100" dist="38100" dir="2700000" algn="tl">
                    <a:srgbClr val="000000">
                      <a:alpha val="43137"/>
                    </a:srgbClr>
                  </a:outerShdw>
                </a:effectLst>
              </a:rPr>
            </a:br>
            <a:r>
              <a:rPr lang="en-US" b="1" dirty="0" smtClean="0">
                <a:solidFill>
                  <a:srgbClr val="F8F8F8"/>
                </a:solidFill>
                <a:effectLst>
                  <a:outerShdw blurRad="38100" dist="38100" dir="2700000" algn="tl">
                    <a:srgbClr val="000000">
                      <a:alpha val="43137"/>
                    </a:srgbClr>
                  </a:outerShdw>
                </a:effectLst>
              </a:rPr>
              <a:t>(1801-1805)</a:t>
            </a:r>
            <a:endParaRPr lang="en-US" b="1" i="1" dirty="0">
              <a:solidFill>
                <a:srgbClr val="F8F8F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6720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645769"/>
            </a:gs>
            <a:gs pos="100000">
              <a:srgbClr val="44362B"/>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4802" y="718049"/>
            <a:ext cx="6027198" cy="3035801"/>
          </a:xfrm>
        </p:spPr>
        <p:txBody>
          <a:bodyPr>
            <a:normAutofit/>
          </a:bodyPr>
          <a:lstStyle/>
          <a:p>
            <a:pPr algn="ctr"/>
            <a:r>
              <a:rPr lang="en-US" sz="8000" dirty="0" smtClean="0">
                <a:solidFill>
                  <a:srgbClr val="F3F4F6"/>
                </a:solidFill>
              </a:rPr>
              <a:t>A Realistic</a:t>
            </a:r>
            <a:br>
              <a:rPr lang="en-US" sz="8000" dirty="0" smtClean="0">
                <a:solidFill>
                  <a:srgbClr val="F3F4F6"/>
                </a:solidFill>
              </a:rPr>
            </a:br>
            <a:r>
              <a:rPr lang="en-US" sz="8000" dirty="0" smtClean="0">
                <a:solidFill>
                  <a:srgbClr val="F3F4F6"/>
                </a:solidFill>
              </a:rPr>
              <a:t>Depiction</a:t>
            </a:r>
            <a:endParaRPr lang="en-US" sz="8000" dirty="0">
              <a:solidFill>
                <a:srgbClr val="F3F4F6"/>
              </a:solidFill>
            </a:endParaRPr>
          </a:p>
        </p:txBody>
      </p:sp>
      <p:sp>
        <p:nvSpPr>
          <p:cNvPr id="3" name="Content Placeholder 2"/>
          <p:cNvSpPr>
            <a:spLocks noGrp="1"/>
          </p:cNvSpPr>
          <p:nvPr>
            <p:ph idx="1"/>
          </p:nvPr>
        </p:nvSpPr>
        <p:spPr>
          <a:xfrm>
            <a:off x="6164802" y="5823284"/>
            <a:ext cx="6027198" cy="931192"/>
          </a:xfrm>
        </p:spPr>
        <p:txBody>
          <a:bodyPr>
            <a:normAutofit/>
          </a:bodyPr>
          <a:lstStyle/>
          <a:p>
            <a:pPr marL="0" indent="0" algn="ctr">
              <a:buNone/>
            </a:pPr>
            <a:r>
              <a:rPr lang="en-US" sz="2000" dirty="0">
                <a:solidFill>
                  <a:srgbClr val="F3F4F6"/>
                </a:solidFill>
              </a:rPr>
              <a:t>Paul </a:t>
            </a:r>
            <a:r>
              <a:rPr lang="en-US" sz="2000" dirty="0" smtClean="0">
                <a:solidFill>
                  <a:srgbClr val="F3F4F6"/>
                </a:solidFill>
              </a:rPr>
              <a:t>Delaroche, </a:t>
            </a:r>
            <a:r>
              <a:rPr lang="en-US" sz="2000" i="1" dirty="0" smtClean="0">
                <a:solidFill>
                  <a:srgbClr val="F3F4F6"/>
                </a:solidFill>
              </a:rPr>
              <a:t>Bonaparte </a:t>
            </a:r>
            <a:r>
              <a:rPr lang="en-US" sz="2000" i="1" dirty="0">
                <a:solidFill>
                  <a:srgbClr val="F3F4F6"/>
                </a:solidFill>
              </a:rPr>
              <a:t>Crossing the Alps</a:t>
            </a:r>
            <a:r>
              <a:rPr lang="en-US" sz="2000" dirty="0">
                <a:solidFill>
                  <a:srgbClr val="F3F4F6"/>
                </a:solidFill>
              </a:rPr>
              <a:t>  </a:t>
            </a:r>
            <a:r>
              <a:rPr lang="en-US" sz="2000" dirty="0" smtClean="0">
                <a:solidFill>
                  <a:srgbClr val="F3F4F6"/>
                </a:solidFill>
              </a:rPr>
              <a:t>(1850)</a:t>
            </a:r>
            <a:endParaRPr lang="en-US" sz="2000" dirty="0">
              <a:solidFill>
                <a:srgbClr val="F3F4F6"/>
              </a:solidFill>
            </a:endParaRPr>
          </a:p>
        </p:txBody>
      </p:sp>
      <p:pic>
        <p:nvPicPr>
          <p:cNvPr id="1026" name="Picture 2" descr="https://upload.wikimedia.org/wikipedia/commons/thumb/9/9d/Paul_Delaroche_-_Napoleon_Crossing_the_Alps_-_Google_Art_Project_2.jpg/800px-Paul_Delaroche_-_Napoleon_Crossing_the_Alps_-_Google_Art_Project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53266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60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645769"/>
            </a:gs>
            <a:gs pos="100000">
              <a:srgbClr val="44362B"/>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4802" y="657889"/>
            <a:ext cx="6027198" cy="4804446"/>
          </a:xfrm>
        </p:spPr>
        <p:txBody>
          <a:bodyPr>
            <a:normAutofit/>
          </a:bodyPr>
          <a:lstStyle/>
          <a:p>
            <a:pPr algn="ctr"/>
            <a:r>
              <a:rPr lang="en-US" sz="22000" b="1" dirty="0" smtClean="0">
                <a:solidFill>
                  <a:srgbClr val="F3F4F6"/>
                </a:solidFill>
                <a:effectLst>
                  <a:outerShdw blurRad="38100" dist="38100" dir="2700000" algn="tl">
                    <a:srgbClr val="000000">
                      <a:alpha val="43137"/>
                    </a:srgbClr>
                  </a:outerShdw>
                </a:effectLst>
              </a:rPr>
              <a:t>NO</a:t>
            </a:r>
            <a:endParaRPr lang="en-US" sz="22000" b="1" dirty="0">
              <a:solidFill>
                <a:srgbClr val="F3F4F6"/>
              </a:solidFill>
              <a:effectLst>
                <a:outerShdw blurRad="38100" dist="38100" dir="2700000" algn="tl">
                  <a:srgbClr val="000000">
                    <a:alpha val="43137"/>
                  </a:srgbClr>
                </a:outerShdw>
              </a:effectLst>
            </a:endParaRPr>
          </a:p>
        </p:txBody>
      </p:sp>
      <p:pic>
        <p:nvPicPr>
          <p:cNvPr id="1026" name="Picture 2" descr="https://upload.wikimedia.org/wikipedia/commons/thumb/9/9d/Paul_Delaroche_-_Napoleon_Crossing_the_Alps_-_Google_Art_Project_2.jpg/800px-Paul_Delaroche_-_Napoleon_Crossing_the_Alps_-_Google_Art_Project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532660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931062" y="288760"/>
            <a:ext cx="5029200" cy="5281862"/>
          </a:xfrm>
          <a:prstGeom prst="noSmoking">
            <a:avLst>
              <a:gd name="adj" fmla="val 750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47379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7C5438">
                <a:lumMod val="84000"/>
                <a:lumOff val="16000"/>
              </a:srgbClr>
            </a:gs>
            <a:gs pos="100000">
              <a:srgbClr val="331F1B"/>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45910"/>
            <a:ext cx="7587916" cy="5595581"/>
          </a:xfrm>
        </p:spPr>
        <p:txBody>
          <a:bodyPr>
            <a:noAutofit/>
          </a:bodyPr>
          <a:lstStyle/>
          <a:p>
            <a:pPr>
              <a:lnSpc>
                <a:spcPct val="100000"/>
              </a:lnSpc>
            </a:pPr>
            <a:r>
              <a:rPr lang="en-US" sz="13800" dirty="0" smtClean="0">
                <a:solidFill>
                  <a:schemeClr val="bg1"/>
                </a:solidFill>
                <a:effectLst>
                  <a:outerShdw blurRad="38100" dist="38100" dir="2700000" algn="tl">
                    <a:srgbClr val="000000">
                      <a:alpha val="43137"/>
                    </a:srgbClr>
                  </a:outerShdw>
                </a:effectLst>
                <a:latin typeface="Versailles LT" panose="02000505070000020003" pitchFamily="2" charset="0"/>
              </a:rPr>
              <a:t>French </a:t>
            </a:r>
            <a:r>
              <a:rPr lang="en-US" sz="8000" dirty="0" smtClean="0">
                <a:solidFill>
                  <a:schemeClr val="bg1"/>
                </a:solidFill>
                <a:effectLst>
                  <a:outerShdw blurRad="38100" dist="38100" dir="2700000" algn="tl">
                    <a:srgbClr val="000000">
                      <a:alpha val="43137"/>
                    </a:srgbClr>
                  </a:outerShdw>
                </a:effectLst>
                <a:latin typeface="Versailles LT" panose="02000505070000020003" pitchFamily="2" charset="0"/>
              </a:rPr>
              <a:t>Revolution </a:t>
            </a:r>
            <a:br>
              <a:rPr lang="en-US" sz="8000" dirty="0" smtClean="0">
                <a:solidFill>
                  <a:schemeClr val="bg1"/>
                </a:solidFill>
                <a:effectLst>
                  <a:outerShdw blurRad="38100" dist="38100" dir="2700000" algn="tl">
                    <a:srgbClr val="000000">
                      <a:alpha val="43137"/>
                    </a:srgbClr>
                  </a:outerShdw>
                </a:effectLst>
                <a:latin typeface="Versailles LT" panose="02000505070000020003" pitchFamily="2" charset="0"/>
              </a:rPr>
            </a:br>
            <a:r>
              <a:rPr lang="en-US" sz="6600" dirty="0" smtClean="0">
                <a:solidFill>
                  <a:schemeClr val="bg1"/>
                </a:solidFill>
                <a:effectLst>
                  <a:outerShdw blurRad="38100" dist="38100" dir="2700000" algn="tl">
                    <a:srgbClr val="000000">
                      <a:alpha val="43137"/>
                    </a:srgbClr>
                  </a:outerShdw>
                </a:effectLst>
                <a:latin typeface="Versailles LT" panose="02000505070000020003" pitchFamily="2" charset="0"/>
              </a:rPr>
              <a:t>and </a:t>
            </a:r>
            <a:r>
              <a:rPr lang="en-US" sz="8000" dirty="0" smtClean="0">
                <a:solidFill>
                  <a:schemeClr val="bg1"/>
                </a:solidFill>
                <a:effectLst>
                  <a:outerShdw blurRad="38100" dist="38100" dir="2700000" algn="tl">
                    <a:srgbClr val="000000">
                      <a:alpha val="43137"/>
                    </a:srgbClr>
                  </a:outerShdw>
                </a:effectLst>
                <a:latin typeface="Versailles LT" panose="02000505070000020003" pitchFamily="2" charset="0"/>
              </a:rPr>
              <a:t/>
            </a:r>
            <a:br>
              <a:rPr lang="en-US" sz="8000" dirty="0" smtClean="0">
                <a:solidFill>
                  <a:schemeClr val="bg1"/>
                </a:solidFill>
                <a:effectLst>
                  <a:outerShdw blurRad="38100" dist="38100" dir="2700000" algn="tl">
                    <a:srgbClr val="000000">
                      <a:alpha val="43137"/>
                    </a:srgbClr>
                  </a:outerShdw>
                </a:effectLst>
                <a:latin typeface="Versailles LT" panose="02000505070000020003" pitchFamily="2" charset="0"/>
              </a:rPr>
            </a:br>
            <a:r>
              <a:rPr lang="en-US" sz="8000" dirty="0" smtClean="0">
                <a:solidFill>
                  <a:schemeClr val="bg1"/>
                </a:solidFill>
                <a:effectLst>
                  <a:outerShdw blurRad="38100" dist="38100" dir="2700000" algn="tl">
                    <a:srgbClr val="000000">
                      <a:alpha val="43137"/>
                    </a:srgbClr>
                  </a:outerShdw>
                </a:effectLst>
                <a:latin typeface="Versailles LT" panose="02000505070000020003" pitchFamily="2" charset="0"/>
              </a:rPr>
              <a:t>Napoleon</a:t>
            </a:r>
            <a:endParaRPr lang="en-US" sz="8800" b="1" dirty="0">
              <a:solidFill>
                <a:schemeClr val="bg1"/>
              </a:solidFill>
              <a:effectLst>
                <a:outerShdw blurRad="38100" dist="38100" dir="2700000" algn="tl">
                  <a:srgbClr val="000000">
                    <a:alpha val="43137"/>
                  </a:srgbClr>
                </a:outerShdw>
              </a:effectLst>
              <a:latin typeface="Versailles LT" panose="02000505070000020003" pitchFamily="2" charset="0"/>
            </a:endParaRPr>
          </a:p>
        </p:txBody>
      </p:sp>
      <p:pic>
        <p:nvPicPr>
          <p:cNvPr id="1026" name="Picture 2" descr="David Self 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654" y="224589"/>
            <a:ext cx="4844714" cy="680076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4737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877F6A"/>
            </a:gs>
            <a:gs pos="100000">
              <a:srgbClr val="3D2B1D"/>
            </a:gs>
          </a:gsLst>
          <a:lin ang="2700000" scaled="1"/>
        </a:gradFill>
        <a:effectLst/>
      </p:bgPr>
    </p:bg>
    <p:spTree>
      <p:nvGrpSpPr>
        <p:cNvPr id="1" name=""/>
        <p:cNvGrpSpPr/>
        <p:nvPr/>
      </p:nvGrpSpPr>
      <p:grpSpPr>
        <a:xfrm>
          <a:off x="0" y="0"/>
          <a:ext cx="0" cy="0"/>
          <a:chOff x="0" y="0"/>
          <a:chExt cx="0" cy="0"/>
        </a:xfrm>
      </p:grpSpPr>
      <p:pic>
        <p:nvPicPr>
          <p:cNvPr id="7170" name="Picture 2" descr="https://upload.wikimedia.org/wikipedia/commons/thumb/4/4c/Jacques_Louis_David_-_Bonaparte_franchissant_le_Grand_Saint-Bernard%2C_20_mai_1800_-_Google_Art_Project.jpg/866px-Jacques_Louis_David_-_Bonaparte_franchissant_le_Grand_Saint-Bernard%2C_20_mai_1800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0" y="0"/>
            <a:ext cx="57998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32731"/>
            <a:ext cx="5698470" cy="2151102"/>
          </a:xfrm>
        </p:spPr>
        <p:txBody>
          <a:bodyPr>
            <a:noAutofit/>
          </a:bodyPr>
          <a:lstStyle/>
          <a:p>
            <a:pPr algn="ctr"/>
            <a:r>
              <a:rPr lang="en-US" sz="8800" b="1" i="1" dirty="0" smtClean="0">
                <a:solidFill>
                  <a:srgbClr val="F8F8F8"/>
                </a:solidFill>
                <a:effectLst>
                  <a:outerShdw blurRad="38100" dist="38100" dir="2700000" algn="tl">
                    <a:srgbClr val="000000">
                      <a:alpha val="43137"/>
                    </a:srgbClr>
                  </a:outerShdw>
                </a:effectLst>
              </a:rPr>
              <a:t>Political </a:t>
            </a:r>
            <a:r>
              <a:rPr lang="en-US" sz="5400" b="1" i="1" dirty="0" smtClean="0">
                <a:solidFill>
                  <a:srgbClr val="F8F8F8"/>
                </a:solidFill>
                <a:effectLst>
                  <a:outerShdw blurRad="38100" dist="38100" dir="2700000" algn="tl">
                    <a:srgbClr val="000000">
                      <a:alpha val="43137"/>
                    </a:srgbClr>
                  </a:outerShdw>
                </a:effectLst>
              </a:rPr>
              <a:t>Iconography</a:t>
            </a:r>
            <a:endParaRPr lang="en-US" b="1" i="1" dirty="0">
              <a:solidFill>
                <a:srgbClr val="F8F8F8"/>
              </a:solidFill>
              <a:effectLst>
                <a:outerShdw blurRad="38100" dist="38100" dir="2700000" algn="tl">
                  <a:srgbClr val="000000">
                    <a:alpha val="43137"/>
                  </a:srgbClr>
                </a:outerShdw>
              </a:effectLst>
            </a:endParaRPr>
          </a:p>
        </p:txBody>
      </p:sp>
      <p:sp>
        <p:nvSpPr>
          <p:cNvPr id="3" name="TextBox 2"/>
          <p:cNvSpPr txBox="1"/>
          <p:nvPr/>
        </p:nvSpPr>
        <p:spPr>
          <a:xfrm>
            <a:off x="1012414" y="3816564"/>
            <a:ext cx="3673642" cy="1323439"/>
          </a:xfrm>
          <a:prstGeom prst="rect">
            <a:avLst/>
          </a:prstGeom>
          <a:noFill/>
        </p:spPr>
        <p:txBody>
          <a:bodyPr wrap="square" rtlCol="0">
            <a:spAutoFit/>
          </a:bodyPr>
          <a:lstStyle/>
          <a:p>
            <a:pPr marL="223838" indent="-223838"/>
            <a:r>
              <a:rPr lang="en-US" sz="4000" dirty="0" smtClean="0">
                <a:solidFill>
                  <a:srgbClr val="F3F4F6"/>
                </a:solidFill>
              </a:rPr>
              <a:t>“Calm, mounted on a fiery steed”</a:t>
            </a:r>
            <a:endParaRPr lang="en-US" sz="4000" dirty="0">
              <a:solidFill>
                <a:srgbClr val="F3F4F6"/>
              </a:solidFill>
            </a:endParaRPr>
          </a:p>
        </p:txBody>
      </p:sp>
    </p:spTree>
    <p:extLst>
      <p:ext uri="{BB962C8B-B14F-4D97-AF65-F5344CB8AC3E}">
        <p14:creationId xmlns:p14="http://schemas.microsoft.com/office/powerpoint/2010/main" val="39043417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877F6A"/>
            </a:gs>
            <a:gs pos="100000">
              <a:srgbClr val="3D2B1D"/>
            </a:gs>
          </a:gsLst>
          <a:lin ang="2700000" scaled="1"/>
        </a:gradFill>
        <a:effectLst/>
      </p:bgPr>
    </p:bg>
    <p:spTree>
      <p:nvGrpSpPr>
        <p:cNvPr id="1" name=""/>
        <p:cNvGrpSpPr/>
        <p:nvPr/>
      </p:nvGrpSpPr>
      <p:grpSpPr>
        <a:xfrm>
          <a:off x="0" y="0"/>
          <a:ext cx="0" cy="0"/>
          <a:chOff x="0" y="0"/>
          <a:chExt cx="0" cy="0"/>
        </a:xfrm>
      </p:grpSpPr>
      <p:pic>
        <p:nvPicPr>
          <p:cNvPr id="7170" name="Picture 2" descr="https://upload.wikimedia.org/wikipedia/commons/thumb/4/4c/Jacques_Louis_David_-_Bonaparte_franchissant_le_Grand_Saint-Bernard%2C_20_mai_1800_-_Google_Art_Project.jpg/866px-Jacques_Louis_David_-_Bonaparte_franchissant_le_Grand_Saint-Bernard%2C_20_mai_1800_-_Google_Art_Proje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5141" y="2144996"/>
            <a:ext cx="2403078" cy="28415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99596"/>
            <a:ext cx="12192000" cy="1509416"/>
          </a:xfrm>
        </p:spPr>
        <p:txBody>
          <a:bodyPr>
            <a:noAutofit/>
          </a:bodyPr>
          <a:lstStyle/>
          <a:p>
            <a:pPr algn="ctr"/>
            <a:r>
              <a:rPr lang="en-US" sz="9600" b="1" dirty="0" smtClean="0">
                <a:solidFill>
                  <a:srgbClr val="F8F8F8"/>
                </a:solidFill>
                <a:effectLst>
                  <a:outerShdw blurRad="38100" dist="38100" dir="2700000" algn="tl">
                    <a:srgbClr val="000000">
                      <a:alpha val="43137"/>
                    </a:srgbClr>
                  </a:outerShdw>
                </a:effectLst>
              </a:rPr>
              <a:t>FIVE VERSIONS</a:t>
            </a:r>
            <a:endParaRPr lang="en-US" sz="4800" b="1" dirty="0">
              <a:solidFill>
                <a:srgbClr val="F8F8F8"/>
              </a:solidFill>
              <a:effectLst>
                <a:outerShdw blurRad="38100" dist="38100" dir="2700000" algn="tl">
                  <a:srgbClr val="000000">
                    <a:alpha val="43137"/>
                  </a:srgbClr>
                </a:outerShdw>
              </a:effectLst>
            </a:endParaRPr>
          </a:p>
        </p:txBody>
      </p:sp>
      <p:sp>
        <p:nvSpPr>
          <p:cNvPr id="3" name="TextBox 2"/>
          <p:cNvSpPr txBox="1"/>
          <p:nvPr/>
        </p:nvSpPr>
        <p:spPr>
          <a:xfrm>
            <a:off x="0" y="5388689"/>
            <a:ext cx="12192000" cy="646331"/>
          </a:xfrm>
          <a:prstGeom prst="rect">
            <a:avLst/>
          </a:prstGeom>
          <a:noFill/>
        </p:spPr>
        <p:txBody>
          <a:bodyPr wrap="square" rtlCol="0">
            <a:spAutoFit/>
          </a:bodyPr>
          <a:lstStyle/>
          <a:p>
            <a:pPr marL="223838" indent="-223838" algn="ctr"/>
            <a:r>
              <a:rPr lang="en-US" sz="3600" dirty="0" smtClean="0">
                <a:solidFill>
                  <a:srgbClr val="F3F4F6"/>
                </a:solidFill>
              </a:rPr>
              <a:t>Five versions of the painting were created between 1801-1805</a:t>
            </a:r>
            <a:endParaRPr lang="en-US" sz="3600" dirty="0">
              <a:solidFill>
                <a:srgbClr val="F3F4F6"/>
              </a:solidFill>
            </a:endParaRPr>
          </a:p>
        </p:txBody>
      </p:sp>
      <p:pic>
        <p:nvPicPr>
          <p:cNvPr id="5" name="Picture 4" descr="David - Napoleon crossing the Alps - Malmais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95" y="2144996"/>
            <a:ext cx="2442639" cy="2863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d/d2/Jacques-Louis_David_007.jpg/800px-Jacques-Louis_David_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8534" y="2144996"/>
            <a:ext cx="2416607" cy="2842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4/4d/Napoleon_at_the_Great_St._Bernard_-_Jacques-Louis_David_-_Google_Cultural_Institute.jpg/800px-Napoleon_at_the_Great_St._Bernard_-_Jacques-Louis_David_-_Google_Cultural_Institu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8219" y="2169537"/>
            <a:ext cx="2376111" cy="28394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pload.wikimedia.org/wikipedia/commons/thumb/6/6b/Napoleonpic.jpg/800px-Napoleonp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4330" y="2169537"/>
            <a:ext cx="2294507" cy="283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191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20000">
              <a:srgbClr val="3D6050"/>
            </a:gs>
            <a:gs pos="100000">
              <a:srgbClr val="2E0F0D"/>
            </a:gs>
          </a:gsLst>
          <a:lin ang="2700000" scaled="1"/>
        </a:gradFill>
        <a:effectLst/>
      </p:bgPr>
    </p:bg>
    <p:spTree>
      <p:nvGrpSpPr>
        <p:cNvPr id="1" name=""/>
        <p:cNvGrpSpPr/>
        <p:nvPr/>
      </p:nvGrpSpPr>
      <p:grpSpPr>
        <a:xfrm>
          <a:off x="0" y="0"/>
          <a:ext cx="0" cy="0"/>
          <a:chOff x="0" y="0"/>
          <a:chExt cx="0" cy="0"/>
        </a:xfrm>
      </p:grpSpPr>
      <p:pic>
        <p:nvPicPr>
          <p:cNvPr id="10244" name="Picture 4" descr="David - Napoleon crossing the Alps - Malmais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918" y="0"/>
            <a:ext cx="5769406" cy="6764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65125"/>
            <a:ext cx="5478412" cy="1325563"/>
          </a:xfrm>
        </p:spPr>
        <p:txBody>
          <a:bodyPr>
            <a:normAutofit/>
          </a:bodyPr>
          <a:lstStyle/>
          <a:p>
            <a:pPr algn="ctr"/>
            <a:r>
              <a:rPr lang="en-US" sz="6600" dirty="0" smtClean="0">
                <a:solidFill>
                  <a:srgbClr val="FDF7D6"/>
                </a:solidFill>
              </a:rPr>
              <a:t>Malmaison</a:t>
            </a:r>
            <a:endParaRPr lang="en-US" sz="4800" dirty="0">
              <a:solidFill>
                <a:srgbClr val="FDF7D6"/>
              </a:solidFill>
            </a:endParaRPr>
          </a:p>
        </p:txBody>
      </p:sp>
      <p:sp>
        <p:nvSpPr>
          <p:cNvPr id="3" name="Content Placeholder 2"/>
          <p:cNvSpPr>
            <a:spLocks noGrp="1"/>
          </p:cNvSpPr>
          <p:nvPr>
            <p:ph idx="1"/>
          </p:nvPr>
        </p:nvSpPr>
        <p:spPr>
          <a:xfrm>
            <a:off x="1291406" y="1517650"/>
            <a:ext cx="2895600" cy="536575"/>
          </a:xfrm>
        </p:spPr>
        <p:txBody>
          <a:bodyPr>
            <a:normAutofit/>
          </a:bodyPr>
          <a:lstStyle/>
          <a:p>
            <a:pPr marL="0" indent="0" algn="ctr">
              <a:buNone/>
            </a:pPr>
            <a:r>
              <a:rPr lang="en-US" sz="3200" dirty="0" smtClean="0">
                <a:solidFill>
                  <a:srgbClr val="FDF7D6"/>
                </a:solidFill>
                <a:effectLst>
                  <a:outerShdw blurRad="38100" dist="38100" dir="2700000" algn="tl">
                    <a:srgbClr val="000000">
                      <a:alpha val="43137"/>
                    </a:srgbClr>
                  </a:outerShdw>
                </a:effectLst>
              </a:rPr>
              <a:t>Original Version</a:t>
            </a:r>
            <a:endParaRPr lang="en-US" sz="3200" dirty="0">
              <a:solidFill>
                <a:srgbClr val="FDF7D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32717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20000">
              <a:srgbClr val="595755"/>
            </a:gs>
            <a:gs pos="100000">
              <a:srgbClr val="0D0B1F"/>
            </a:gs>
          </a:gsLst>
          <a:lin ang="2700000" scaled="1"/>
        </a:gradFill>
        <a:effectLst/>
      </p:bgPr>
    </p:bg>
    <p:spTree>
      <p:nvGrpSpPr>
        <p:cNvPr id="1" name=""/>
        <p:cNvGrpSpPr/>
        <p:nvPr/>
      </p:nvGrpSpPr>
      <p:grpSpPr>
        <a:xfrm>
          <a:off x="0" y="0"/>
          <a:ext cx="0" cy="0"/>
          <a:chOff x="0" y="0"/>
          <a:chExt cx="0" cy="0"/>
        </a:xfrm>
      </p:grpSpPr>
      <p:pic>
        <p:nvPicPr>
          <p:cNvPr id="10244" name="Picture 4" descr="David - Napoleon crossing the Alps - Malmais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918" y="0"/>
            <a:ext cx="5769406" cy="676462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thumb/4/4c/Jacques_Louis_David_-_Bonaparte_franchissant_le_Grand_Saint-Bernard%2C_20_mai_1800_-_Google_Art_Project.jpg/800px-Jacques_Louis_David_-_Bonaparte_franchissant_le_Grand_Saint-Bernard%2C_20_mai_1800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412" y="1"/>
            <a:ext cx="5738912" cy="6786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20220"/>
            <a:ext cx="5478412" cy="1325563"/>
          </a:xfrm>
        </p:spPr>
        <p:txBody>
          <a:bodyPr/>
          <a:lstStyle/>
          <a:p>
            <a:pPr algn="ctr"/>
            <a:r>
              <a:rPr lang="en-US" b="1" dirty="0" smtClean="0">
                <a:solidFill>
                  <a:srgbClr val="E0DCCE"/>
                </a:solidFill>
                <a:effectLst>
                  <a:outerShdw blurRad="38100" dist="38100" dir="2700000" algn="tl">
                    <a:srgbClr val="000000">
                      <a:alpha val="43137"/>
                    </a:srgbClr>
                  </a:outerShdw>
                </a:effectLst>
              </a:rPr>
              <a:t>Charlottenburg</a:t>
            </a:r>
            <a:endParaRPr lang="en-US" b="1" dirty="0">
              <a:solidFill>
                <a:srgbClr val="E0DCCE"/>
              </a:solidFill>
              <a:effectLst>
                <a:outerShdw blurRad="38100" dist="38100" dir="2700000" algn="tl">
                  <a:srgbClr val="000000">
                    <a:alpha val="43137"/>
                  </a:srgbClr>
                </a:outerShdw>
              </a:effectLst>
            </a:endParaRPr>
          </a:p>
        </p:txBody>
      </p:sp>
      <p:pic>
        <p:nvPicPr>
          <p:cNvPr id="10242" name="Picture 2" descr="https://upload.wikimedia.org/wikipedia/commons/thumb/d/d2/Jacques-Louis_David_007.jpg/800px-Jacques-Louis_David_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918" y="0"/>
            <a:ext cx="5769406" cy="678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00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20000">
              <a:srgbClr val="838477"/>
            </a:gs>
            <a:gs pos="100000">
              <a:srgbClr val="634B28"/>
            </a:gs>
          </a:gsLst>
          <a:lin ang="2700000" scaled="1"/>
        </a:gradFill>
        <a:effectLst/>
      </p:bgPr>
    </p:bg>
    <p:spTree>
      <p:nvGrpSpPr>
        <p:cNvPr id="1" name=""/>
        <p:cNvGrpSpPr/>
        <p:nvPr/>
      </p:nvGrpSpPr>
      <p:grpSpPr>
        <a:xfrm>
          <a:off x="0" y="0"/>
          <a:ext cx="0" cy="0"/>
          <a:chOff x="0" y="0"/>
          <a:chExt cx="0" cy="0"/>
        </a:xfrm>
      </p:grpSpPr>
      <p:pic>
        <p:nvPicPr>
          <p:cNvPr id="6148" name="Picture 4" descr="https://upload.wikimedia.org/wikipedia/commons/thumb/4/4c/Jacques_Louis_David_-_Bonaparte_franchissant_le_Grand_Saint-Bernard%2C_20_mai_1800_-_Google_Art_Project.jpg/800px-Jacques_Louis_David_-_Bonaparte_franchissant_le_Grand_Saint-Bernard%2C_20_mai_1800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412" y="1"/>
            <a:ext cx="5738912" cy="6786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65125"/>
            <a:ext cx="5478412" cy="2606675"/>
          </a:xfrm>
        </p:spPr>
        <p:txBody>
          <a:bodyPr>
            <a:noAutofit/>
          </a:bodyPr>
          <a:lstStyle/>
          <a:p>
            <a:pPr algn="ctr"/>
            <a:r>
              <a:rPr lang="en-US" sz="6600" b="1" dirty="0" smtClean="0">
                <a:solidFill>
                  <a:srgbClr val="F5F0E1"/>
                </a:solidFill>
                <a:effectLst>
                  <a:outerShdw blurRad="38100" dist="38100" dir="2700000" algn="tl">
                    <a:srgbClr val="000000">
                      <a:alpha val="43137"/>
                    </a:srgbClr>
                  </a:outerShdw>
                </a:effectLst>
              </a:rPr>
              <a:t>First Versailles</a:t>
            </a:r>
            <a:endParaRPr lang="en-US" sz="6600" b="1" dirty="0">
              <a:solidFill>
                <a:srgbClr val="F5F0E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16456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20000">
              <a:srgbClr val="485149"/>
            </a:gs>
            <a:gs pos="100000">
              <a:srgbClr val="1C1F19"/>
            </a:gs>
          </a:gsLst>
          <a:lin ang="2700000" scaled="1"/>
        </a:gradFill>
        <a:effectLst/>
      </p:bgPr>
    </p:bg>
    <p:spTree>
      <p:nvGrpSpPr>
        <p:cNvPr id="1" name=""/>
        <p:cNvGrpSpPr/>
        <p:nvPr/>
      </p:nvGrpSpPr>
      <p:grpSpPr>
        <a:xfrm>
          <a:off x="0" y="0"/>
          <a:ext cx="0" cy="0"/>
          <a:chOff x="0" y="0"/>
          <a:chExt cx="0" cy="0"/>
        </a:xfrm>
      </p:grpSpPr>
      <p:pic>
        <p:nvPicPr>
          <p:cNvPr id="6146" name="Picture 2" descr="https://upload.wikimedia.org/wikipedia/commons/thumb/4/4d/Napoleon_at_the_Great_St._Bernard_-_Jacques-Louis_David_-_Google_Cultural_Institute.jpg/800px-Napoleon_at_the_Great_St._Bernard_-_Jacques-Louis_David_-_Google_Cultural_Institu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412" y="0"/>
            <a:ext cx="573891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0" y="607910"/>
            <a:ext cx="5478412" cy="1325563"/>
          </a:xfrm>
        </p:spPr>
        <p:txBody>
          <a:bodyPr>
            <a:normAutofit/>
          </a:bodyPr>
          <a:lstStyle/>
          <a:p>
            <a:pPr algn="ctr"/>
            <a:r>
              <a:rPr lang="en-US" sz="7200" dirty="0" smtClean="0">
                <a:solidFill>
                  <a:srgbClr val="DED0CC"/>
                </a:solidFill>
              </a:rPr>
              <a:t>Belvedere</a:t>
            </a:r>
            <a:endParaRPr lang="en-US" sz="7200" dirty="0">
              <a:solidFill>
                <a:srgbClr val="DED0CC"/>
              </a:solidFill>
            </a:endParaRPr>
          </a:p>
        </p:txBody>
      </p:sp>
    </p:spTree>
    <p:extLst>
      <p:ext uri="{BB962C8B-B14F-4D97-AF65-F5344CB8AC3E}">
        <p14:creationId xmlns:p14="http://schemas.microsoft.com/office/powerpoint/2010/main" val="33191186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20000">
              <a:srgbClr val="485149"/>
            </a:gs>
            <a:gs pos="100000">
              <a:srgbClr val="1C1F19"/>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7910"/>
            <a:ext cx="5478412" cy="1325563"/>
          </a:xfrm>
        </p:spPr>
        <p:txBody>
          <a:bodyPr>
            <a:normAutofit/>
          </a:bodyPr>
          <a:lstStyle/>
          <a:p>
            <a:pPr algn="ctr"/>
            <a:r>
              <a:rPr lang="en-US" sz="7200" dirty="0" smtClean="0">
                <a:solidFill>
                  <a:srgbClr val="DED0CC"/>
                </a:solidFill>
              </a:rPr>
              <a:t>Belvedere</a:t>
            </a:r>
            <a:endParaRPr lang="en-US" sz="7200" dirty="0">
              <a:solidFill>
                <a:srgbClr val="DED0CC"/>
              </a:solidFill>
            </a:endParaRPr>
          </a:p>
        </p:txBody>
      </p:sp>
      <p:pic>
        <p:nvPicPr>
          <p:cNvPr id="6146" name="Picture 2" descr="https://upload.wikimedia.org/wikipedia/commons/thumb/4/4d/Napoleon_at_the_Great_St._Bernard_-_Jacques-Louis_David_-_Google_Cultural_Institute.jpg/800px-Napoleon_at_the_Great_St._Bernard_-_Jacques-Louis_David_-_Google_Cultural_Institu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412" y="0"/>
            <a:ext cx="57389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21895" y="2182465"/>
            <a:ext cx="4042611" cy="4308572"/>
          </a:xfrm>
          <a:prstGeom prst="rect">
            <a:avLst/>
          </a:prstGeom>
        </p:spPr>
      </p:pic>
    </p:spTree>
    <p:extLst>
      <p:ext uri="{BB962C8B-B14F-4D97-AF65-F5344CB8AC3E}">
        <p14:creationId xmlns:p14="http://schemas.microsoft.com/office/powerpoint/2010/main" val="25768966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20000">
              <a:srgbClr val="05262E"/>
            </a:gs>
            <a:gs pos="100000">
              <a:srgbClr val="0C2B39"/>
            </a:gs>
          </a:gsLst>
          <a:lin ang="2700000" scaled="1"/>
        </a:gradFill>
        <a:effectLst/>
      </p:bgPr>
    </p:bg>
    <p:spTree>
      <p:nvGrpSpPr>
        <p:cNvPr id="1" name=""/>
        <p:cNvGrpSpPr/>
        <p:nvPr/>
      </p:nvGrpSpPr>
      <p:grpSpPr>
        <a:xfrm>
          <a:off x="0" y="0"/>
          <a:ext cx="0" cy="0"/>
          <a:chOff x="0" y="0"/>
          <a:chExt cx="0" cy="0"/>
        </a:xfrm>
      </p:grpSpPr>
      <p:pic>
        <p:nvPicPr>
          <p:cNvPr id="8194" name="Picture 2" descr="https://upload.wikimedia.org/wikipedia/commons/thumb/6/6b/Napoleonpic.jpg/800px-Napoleon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900" y="0"/>
            <a:ext cx="5540424" cy="68562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365125"/>
            <a:ext cx="5478412" cy="2606675"/>
          </a:xfrm>
        </p:spPr>
        <p:txBody>
          <a:bodyPr>
            <a:noAutofit/>
          </a:bodyPr>
          <a:lstStyle/>
          <a:p>
            <a:pPr algn="ctr"/>
            <a:r>
              <a:rPr lang="en-US" sz="6600" b="1" dirty="0" smtClean="0">
                <a:solidFill>
                  <a:srgbClr val="F5F0E1"/>
                </a:solidFill>
                <a:effectLst>
                  <a:outerShdw blurRad="38100" dist="38100" dir="2700000" algn="tl">
                    <a:srgbClr val="000000">
                      <a:alpha val="43137"/>
                    </a:srgbClr>
                  </a:outerShdw>
                </a:effectLst>
              </a:rPr>
              <a:t>Second Versailles</a:t>
            </a:r>
            <a:endParaRPr lang="en-US" sz="6600" b="1" dirty="0">
              <a:solidFill>
                <a:srgbClr val="F5F0E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64747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48181A"/>
            </a:gs>
            <a:gs pos="100000">
              <a:srgbClr val="1D151C"/>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upload.wikimedia.org/wikipedia/commons/thumb/3/3b/Jacques_Louis_David_-_Le_couronnement_de_l%27Empereur_et_de_l%27Imp%C3%A9ratrice%2C_2_d%C3%A9cembre_1804_-_Google_Art_Project.jpg/1280px-Jacques_Louis_David_-_Le_couronnement_de_l%27Empereur_et_de_l%27Imp%C3%A9ratrice%2C_2_d%C3%A9cembre_1804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49" y="-11445"/>
            <a:ext cx="10963701" cy="68694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4149" y="6325304"/>
            <a:ext cx="3839897" cy="400110"/>
          </a:xfrm>
          <a:prstGeom prst="rect">
            <a:avLst/>
          </a:prstGeom>
        </p:spPr>
        <p:txBody>
          <a:bodyPr wrap="none">
            <a:spAutoFit/>
          </a:bodyPr>
          <a:lstStyle/>
          <a:p>
            <a:r>
              <a:rPr lang="en-US" sz="2000" i="1" dirty="0" smtClean="0">
                <a:solidFill>
                  <a:srgbClr val="F2EDCF"/>
                </a:solidFill>
                <a:effectLst>
                  <a:outerShdw blurRad="38100" dist="38100" dir="2700000" algn="tl">
                    <a:srgbClr val="000000">
                      <a:alpha val="43137"/>
                    </a:srgbClr>
                  </a:outerShdw>
                </a:effectLst>
              </a:rPr>
              <a:t>The Coronation of Napoleon </a:t>
            </a:r>
            <a:r>
              <a:rPr lang="en-US" sz="2000" dirty="0" smtClean="0">
                <a:solidFill>
                  <a:srgbClr val="F2EDCF"/>
                </a:solidFill>
                <a:effectLst>
                  <a:outerShdw blurRad="38100" dist="38100" dir="2700000" algn="tl">
                    <a:srgbClr val="000000">
                      <a:alpha val="43137"/>
                    </a:srgbClr>
                  </a:outerShdw>
                </a:effectLst>
              </a:rPr>
              <a:t>(1806)</a:t>
            </a:r>
            <a:endParaRPr lang="en-US" sz="20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994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48181A"/>
            </a:gs>
            <a:gs pos="100000">
              <a:srgbClr val="1D151C"/>
            </a:gs>
          </a:gsLst>
          <a:lin ang="2700000" scaled="1"/>
        </a:gradFill>
        <a:effectLst/>
      </p:bgPr>
    </p:bg>
    <p:spTree>
      <p:nvGrpSpPr>
        <p:cNvPr id="1" name=""/>
        <p:cNvGrpSpPr/>
        <p:nvPr/>
      </p:nvGrpSpPr>
      <p:grpSpPr>
        <a:xfrm>
          <a:off x="0" y="0"/>
          <a:ext cx="0" cy="0"/>
          <a:chOff x="0" y="0"/>
          <a:chExt cx="0" cy="0"/>
        </a:xfrm>
      </p:grpSpPr>
      <p:pic>
        <p:nvPicPr>
          <p:cNvPr id="2050" name="Picture 2" descr="https://upload.wikimedia.org/wikipedia/commons/thumb/3/3b/Jacques_Louis_David_-_Le_couronnement_de_l%27Empereur_et_de_l%27Imp%C3%A9ratrice%2C_2_d%C3%A9cembre_1804_-_Google_Art_Project.jpg/1280px-Jacques_Louis_David_-_Le_couronnement_de_l%27Empereur_et_de_l%27Imp%C3%A9ratrice%2C_2_d%C3%A9cembre_1804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49" y="-11445"/>
            <a:ext cx="10963701" cy="6869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4149" y="624431"/>
            <a:ext cx="10963701" cy="5107627"/>
          </a:xfrm>
        </p:spPr>
        <p:txBody>
          <a:bodyPr>
            <a:noAutofit/>
          </a:bodyPr>
          <a:lstStyle/>
          <a:p>
            <a:pPr algn="ctr"/>
            <a:r>
              <a:rPr lang="en-US" sz="16600" b="1" dirty="0" smtClean="0">
                <a:solidFill>
                  <a:srgbClr val="F7F1D3"/>
                </a:solidFill>
                <a:effectLst>
                  <a:outerShdw blurRad="38100" dist="38100" dir="2700000" algn="tl">
                    <a:srgbClr val="000000">
                      <a:alpha val="43137"/>
                    </a:srgbClr>
                  </a:outerShdw>
                </a:effectLst>
              </a:rPr>
              <a:t>COURT </a:t>
            </a:r>
            <a:r>
              <a:rPr lang="en-US" sz="11500" b="1" dirty="0" smtClean="0">
                <a:solidFill>
                  <a:srgbClr val="F7F1D3"/>
                </a:solidFill>
                <a:effectLst>
                  <a:outerShdw blurRad="38100" dist="38100" dir="2700000" algn="tl">
                    <a:srgbClr val="000000">
                      <a:alpha val="43137"/>
                    </a:srgbClr>
                  </a:outerShdw>
                </a:effectLst>
              </a:rPr>
              <a:t>PAINTER</a:t>
            </a:r>
            <a:endParaRPr lang="en-US" sz="11500" b="1" dirty="0">
              <a:solidFill>
                <a:srgbClr val="F7F1D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05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15273A"/>
            </a:gs>
            <a:gs pos="100000">
              <a:srgbClr val="201C34"/>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0685" y="321230"/>
            <a:ext cx="11835062" cy="1325563"/>
          </a:xfrm>
        </p:spPr>
        <p:txBody>
          <a:bodyPr>
            <a:noAutofit/>
          </a:bodyPr>
          <a:lstStyle/>
          <a:p>
            <a:r>
              <a:rPr lang="en-US" sz="8800" dirty="0" smtClean="0">
                <a:solidFill>
                  <a:schemeClr val="bg1"/>
                </a:solidFill>
              </a:rPr>
              <a:t>Early Work</a:t>
            </a:r>
            <a:r>
              <a:rPr lang="en-US" sz="6600" dirty="0">
                <a:solidFill>
                  <a:schemeClr val="accent2">
                    <a:lumMod val="60000"/>
                    <a:lumOff val="40000"/>
                  </a:schemeClr>
                </a:solidFill>
              </a:rPr>
              <a:t> </a:t>
            </a:r>
            <a:r>
              <a:rPr lang="en-US" sz="6600" dirty="0" smtClean="0">
                <a:solidFill>
                  <a:schemeClr val="accent2">
                    <a:lumMod val="60000"/>
                    <a:lumOff val="40000"/>
                  </a:schemeClr>
                </a:solidFill>
              </a:rPr>
              <a:t>       (1770s)</a:t>
            </a:r>
            <a:endParaRPr lang="en-US" sz="6600" dirty="0">
              <a:solidFill>
                <a:schemeClr val="accent2">
                  <a:lumMod val="60000"/>
                  <a:lumOff val="40000"/>
                </a:schemeClr>
              </a:solidFill>
            </a:endParaRPr>
          </a:p>
        </p:txBody>
      </p:sp>
      <p:pic>
        <p:nvPicPr>
          <p:cNvPr id="4" name="Picture 2" descr="The Combat of Ares and Ath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70" y="1931769"/>
            <a:ext cx="3963182" cy="30466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2" descr="Niobe JacquesLouisDavid 1772 Dallas Museum of 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137" y="1931770"/>
            <a:ext cx="3901700" cy="30466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2" descr="David La morte di Sene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2922" y="1931769"/>
            <a:ext cx="3842825" cy="302472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68954"/>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200F1B"/>
            </a:gs>
            <a:gs pos="100000">
              <a:srgbClr val="0B0E0B"/>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File:Jacques Louis David - Serment de l'armée fait à l'Empereur après la distribution des aigles, 5 décembre 1804 - Google Art 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79" y="0"/>
            <a:ext cx="10994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1578" y="6005988"/>
            <a:ext cx="4407149" cy="646331"/>
          </a:xfrm>
          <a:prstGeom prst="rect">
            <a:avLst/>
          </a:prstGeom>
        </p:spPr>
        <p:txBody>
          <a:bodyPr wrap="square">
            <a:spAutoFit/>
          </a:bodyPr>
          <a:lstStyle/>
          <a:p>
            <a:r>
              <a:rPr lang="en-US" dirty="0" smtClean="0">
                <a:solidFill>
                  <a:srgbClr val="F2EDCF"/>
                </a:solidFill>
                <a:effectLst>
                  <a:outerShdw blurRad="38100" dist="38100" dir="2700000" algn="tl">
                    <a:srgbClr val="000000">
                      <a:alpha val="43137"/>
                    </a:srgbClr>
                  </a:outerShdw>
                </a:effectLst>
              </a:rPr>
              <a:t>Jacques-Louis David, </a:t>
            </a:r>
            <a:br>
              <a:rPr lang="en-US" dirty="0" smtClean="0">
                <a:solidFill>
                  <a:srgbClr val="F2EDCF"/>
                </a:solidFill>
                <a:effectLst>
                  <a:outerShdw blurRad="38100" dist="38100" dir="2700000" algn="tl">
                    <a:srgbClr val="000000">
                      <a:alpha val="43137"/>
                    </a:srgbClr>
                  </a:outerShdw>
                </a:effectLst>
              </a:rPr>
            </a:br>
            <a:r>
              <a:rPr lang="en-US" i="1" dirty="0" smtClean="0">
                <a:solidFill>
                  <a:srgbClr val="F2EDCF"/>
                </a:solidFill>
                <a:effectLst>
                  <a:outerShdw blurRad="38100" dist="38100" dir="2700000" algn="tl">
                    <a:srgbClr val="000000">
                      <a:alpha val="43137"/>
                    </a:srgbClr>
                  </a:outerShdw>
                </a:effectLst>
              </a:rPr>
              <a:t>The Distribution of the Eagle Standards </a:t>
            </a:r>
            <a:r>
              <a:rPr lang="en-US" dirty="0" smtClean="0">
                <a:solidFill>
                  <a:srgbClr val="F2EDCF"/>
                </a:solidFill>
                <a:effectLst>
                  <a:outerShdw blurRad="38100" dist="38100" dir="2700000" algn="tl">
                    <a:srgbClr val="000000">
                      <a:alpha val="43137"/>
                    </a:srgbClr>
                  </a:outerShdw>
                </a:effectLst>
              </a:rPr>
              <a:t>(1810)</a:t>
            </a:r>
            <a:endParaRPr lang="en-US"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22604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200F1B"/>
            </a:gs>
            <a:gs pos="100000">
              <a:srgbClr val="0B0E0B"/>
            </a:gs>
          </a:gsLst>
          <a:lin ang="6600000" scaled="0"/>
        </a:gradFill>
        <a:effectLst/>
      </p:bgPr>
    </p:bg>
    <p:spTree>
      <p:nvGrpSpPr>
        <p:cNvPr id="1" name=""/>
        <p:cNvGrpSpPr/>
        <p:nvPr/>
      </p:nvGrpSpPr>
      <p:grpSpPr>
        <a:xfrm>
          <a:off x="0" y="0"/>
          <a:ext cx="0" cy="0"/>
          <a:chOff x="0" y="0"/>
          <a:chExt cx="0" cy="0"/>
        </a:xfrm>
      </p:grpSpPr>
      <p:pic>
        <p:nvPicPr>
          <p:cNvPr id="9218" name="Picture 2" descr="https://upload.wikimedia.org/wikipedia/commons/f/fa/Study_For_The_Distribution_Of_The_Eagle_Standards.jpg"/>
          <p:cNvPicPr>
            <a:picLocks noChangeAspect="1" noChangeArrowheads="1"/>
          </p:cNvPicPr>
          <p:nvPr/>
        </p:nvPicPr>
        <p:blipFill rotWithShape="1">
          <a:blip r:embed="rId2">
            <a:extLst>
              <a:ext uri="{28A0092B-C50C-407E-A947-70E740481C1C}">
                <a14:useLocalDpi xmlns:a14="http://schemas.microsoft.com/office/drawing/2010/main" val="0"/>
              </a:ext>
            </a:extLst>
          </a:blip>
          <a:srcRect l="-138" t="1246" b="4818"/>
          <a:stretch/>
        </p:blipFill>
        <p:spPr bwMode="auto">
          <a:xfrm>
            <a:off x="-16042" y="-16042"/>
            <a:ext cx="11612408" cy="68820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65125"/>
            <a:ext cx="3962400" cy="2009107"/>
          </a:xfrm>
        </p:spPr>
        <p:txBody>
          <a:bodyPr>
            <a:normAutofit/>
          </a:bodyPr>
          <a:lstStyle/>
          <a:p>
            <a:pPr algn="ctr"/>
            <a:r>
              <a:rPr lang="en-US" sz="6000" b="1" dirty="0" smtClean="0">
                <a:solidFill>
                  <a:srgbClr val="F2FBFD"/>
                </a:solidFill>
                <a:effectLst>
                  <a:outerShdw blurRad="38100" dist="38100" dir="2700000" algn="tl">
                    <a:srgbClr val="000000">
                      <a:alpha val="43137"/>
                    </a:srgbClr>
                  </a:outerShdw>
                </a:effectLst>
                <a:latin typeface="IM FELL Double Pica" panose="02000000000000000000" pitchFamily="2" charset="0"/>
              </a:rPr>
              <a:t>Original Design</a:t>
            </a:r>
            <a:endParaRPr lang="en-US" sz="6000" b="1" dirty="0">
              <a:solidFill>
                <a:srgbClr val="F2FBFD"/>
              </a:solidFill>
              <a:effectLst>
                <a:outerShdw blurRad="38100" dist="38100" dir="2700000" algn="tl">
                  <a:srgbClr val="000000">
                    <a:alpha val="43137"/>
                  </a:srgbClr>
                </a:outerShdw>
              </a:effectLst>
              <a:latin typeface="IM FELL Double Pica" panose="02000000000000000000" pitchFamily="2" charset="0"/>
            </a:endParaRPr>
          </a:p>
        </p:txBody>
      </p:sp>
    </p:spTree>
    <p:extLst>
      <p:ext uri="{BB962C8B-B14F-4D97-AF65-F5344CB8AC3E}">
        <p14:creationId xmlns:p14="http://schemas.microsoft.com/office/powerpoint/2010/main" val="23728117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200F1B"/>
            </a:gs>
            <a:gs pos="100000">
              <a:srgbClr val="0B0E0B"/>
            </a:gs>
          </a:gsLst>
          <a:lin ang="6600000" scaled="0"/>
        </a:gradFill>
        <a:effectLst/>
      </p:bgPr>
    </p:bg>
    <p:spTree>
      <p:nvGrpSpPr>
        <p:cNvPr id="1" name=""/>
        <p:cNvGrpSpPr/>
        <p:nvPr/>
      </p:nvGrpSpPr>
      <p:grpSpPr>
        <a:xfrm>
          <a:off x="0" y="0"/>
          <a:ext cx="0" cy="0"/>
          <a:chOff x="0" y="0"/>
          <a:chExt cx="0" cy="0"/>
        </a:xfrm>
      </p:grpSpPr>
      <p:pic>
        <p:nvPicPr>
          <p:cNvPr id="9218" name="Picture 2" descr="https://upload.wikimedia.org/wikipedia/commons/f/fa/Study_For_The_Distribution_Of_The_Eagle_Standards.jpg"/>
          <p:cNvPicPr>
            <a:picLocks noChangeAspect="1" noChangeArrowheads="1"/>
          </p:cNvPicPr>
          <p:nvPr/>
        </p:nvPicPr>
        <p:blipFill rotWithShape="1">
          <a:blip r:embed="rId2">
            <a:extLst>
              <a:ext uri="{28A0092B-C50C-407E-A947-70E740481C1C}">
                <a14:useLocalDpi xmlns:a14="http://schemas.microsoft.com/office/drawing/2010/main" val="0"/>
              </a:ext>
            </a:extLst>
          </a:blip>
          <a:srcRect l="-138" t="1246" b="4818"/>
          <a:stretch/>
        </p:blipFill>
        <p:spPr bwMode="auto">
          <a:xfrm>
            <a:off x="-16042" y="-16042"/>
            <a:ext cx="11612408" cy="68820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579" y="3060199"/>
            <a:ext cx="7074568" cy="2009107"/>
          </a:xfrm>
        </p:spPr>
        <p:txBody>
          <a:bodyPr>
            <a:noAutofit/>
          </a:bodyPr>
          <a:lstStyle/>
          <a:p>
            <a:pPr algn="ctr"/>
            <a:r>
              <a:rPr lang="en-US" sz="9600" b="1" dirty="0" smtClean="0">
                <a:solidFill>
                  <a:srgbClr val="F2FBFD"/>
                </a:solidFill>
                <a:effectLst>
                  <a:outerShdw blurRad="38100" dist="38100" dir="2700000" algn="tl">
                    <a:srgbClr val="000000">
                      <a:alpha val="43137"/>
                    </a:srgbClr>
                  </a:outerShdw>
                </a:effectLst>
                <a:latin typeface="IM FELL Double Pica" panose="02000000000000000000" pitchFamily="2" charset="0"/>
              </a:rPr>
              <a:t>SO EXTRA</a:t>
            </a:r>
            <a:endParaRPr lang="en-US" sz="9600" b="1" dirty="0">
              <a:solidFill>
                <a:srgbClr val="F2FBFD"/>
              </a:solidFill>
              <a:effectLst>
                <a:outerShdw blurRad="38100" dist="38100" dir="2700000" algn="tl">
                  <a:srgbClr val="000000">
                    <a:alpha val="43137"/>
                  </a:srgbClr>
                </a:outerShdw>
              </a:effectLst>
              <a:latin typeface="IM FELL Double Pica" panose="02000000000000000000" pitchFamily="2" charset="0"/>
            </a:endParaRPr>
          </a:p>
        </p:txBody>
      </p:sp>
      <p:pic>
        <p:nvPicPr>
          <p:cNvPr id="6" name="Picture 2" descr="https://upload.wikimedia.org/wikipedia/commons/f/fa/Study_For_The_Distribution_Of_The_Eagle_Standards.jpg"/>
          <p:cNvPicPr>
            <a:picLocks noChangeAspect="1" noChangeArrowheads="1"/>
          </p:cNvPicPr>
          <p:nvPr/>
        </p:nvPicPr>
        <p:blipFill rotWithShape="1">
          <a:blip r:embed="rId3">
            <a:extLst>
              <a:ext uri="{28A0092B-C50C-407E-A947-70E740481C1C}">
                <a14:useLocalDpi xmlns:a14="http://schemas.microsoft.com/office/drawing/2010/main" val="0"/>
              </a:ext>
            </a:extLst>
          </a:blip>
          <a:srcRect l="55889" t="1247" r="10219" b="63938"/>
          <a:stretch/>
        </p:blipFill>
        <p:spPr bwMode="auto">
          <a:xfrm>
            <a:off x="6481011" y="0"/>
            <a:ext cx="3930316" cy="2550695"/>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4649" y="4626592"/>
            <a:ext cx="4080682" cy="584775"/>
          </a:xfrm>
          <a:prstGeom prst="rect">
            <a:avLst/>
          </a:prstGeom>
          <a:noFill/>
        </p:spPr>
        <p:txBody>
          <a:bodyPr wrap="square" rtlCol="0">
            <a:spAutoFit/>
          </a:bodyPr>
          <a:lstStyle/>
          <a:p>
            <a:pPr algn="ctr"/>
            <a:r>
              <a:rPr lang="en-US" sz="3200" b="1" i="1" dirty="0" smtClean="0">
                <a:solidFill>
                  <a:srgbClr val="DEDBD8"/>
                </a:solidFill>
                <a:effectLst>
                  <a:outerShdw blurRad="38100" dist="38100" dir="2700000" algn="tl">
                    <a:srgbClr val="000000">
                      <a:alpha val="43137"/>
                    </a:srgbClr>
                  </a:outerShdw>
                </a:effectLst>
              </a:rPr>
              <a:t>David’s Rococo Roots?</a:t>
            </a:r>
            <a:endParaRPr lang="en-US" sz="3200" b="1" i="1" dirty="0">
              <a:solidFill>
                <a:srgbClr val="DEDBD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271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200F1B"/>
            </a:gs>
            <a:gs pos="100000">
              <a:srgbClr val="0B0E0B"/>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File:Jacques Louis David - Serment de l'armée fait à l'Empereur après la distribution des aigles, 5 décembre 1804 - Google Art 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79" y="0"/>
            <a:ext cx="10994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1578" y="6005988"/>
            <a:ext cx="4407149" cy="646331"/>
          </a:xfrm>
          <a:prstGeom prst="rect">
            <a:avLst/>
          </a:prstGeom>
        </p:spPr>
        <p:txBody>
          <a:bodyPr wrap="square">
            <a:spAutoFit/>
          </a:bodyPr>
          <a:lstStyle/>
          <a:p>
            <a:r>
              <a:rPr lang="en-US" dirty="0" smtClean="0">
                <a:solidFill>
                  <a:srgbClr val="F2EDCF"/>
                </a:solidFill>
                <a:effectLst>
                  <a:outerShdw blurRad="38100" dist="38100" dir="2700000" algn="tl">
                    <a:srgbClr val="000000">
                      <a:alpha val="43137"/>
                    </a:srgbClr>
                  </a:outerShdw>
                </a:effectLst>
              </a:rPr>
              <a:t>Jacques-Louis David, </a:t>
            </a:r>
            <a:br>
              <a:rPr lang="en-US" dirty="0" smtClean="0">
                <a:solidFill>
                  <a:srgbClr val="F2EDCF"/>
                </a:solidFill>
                <a:effectLst>
                  <a:outerShdw blurRad="38100" dist="38100" dir="2700000" algn="tl">
                    <a:srgbClr val="000000">
                      <a:alpha val="43137"/>
                    </a:srgbClr>
                  </a:outerShdw>
                </a:effectLst>
              </a:rPr>
            </a:br>
            <a:r>
              <a:rPr lang="en-US" i="1" dirty="0" smtClean="0">
                <a:solidFill>
                  <a:srgbClr val="F2EDCF"/>
                </a:solidFill>
                <a:effectLst>
                  <a:outerShdw blurRad="38100" dist="38100" dir="2700000" algn="tl">
                    <a:srgbClr val="000000">
                      <a:alpha val="43137"/>
                    </a:srgbClr>
                  </a:outerShdw>
                </a:effectLst>
              </a:rPr>
              <a:t>The Distribution of the Eagle Standards </a:t>
            </a:r>
            <a:r>
              <a:rPr lang="en-US" dirty="0" smtClean="0">
                <a:solidFill>
                  <a:srgbClr val="F2EDCF"/>
                </a:solidFill>
                <a:effectLst>
                  <a:outerShdw blurRad="38100" dist="38100" dir="2700000" algn="tl">
                    <a:srgbClr val="000000">
                      <a:alpha val="43137"/>
                    </a:srgbClr>
                  </a:outerShdw>
                </a:effectLst>
              </a:rPr>
              <a:t>(1810)</a:t>
            </a:r>
            <a:endParaRPr lang="en-US"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31459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320D05"/>
            </a:gs>
            <a:gs pos="100000">
              <a:srgbClr val="0D130F"/>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6526481" cy="5230457"/>
          </a:xfrm>
        </p:spPr>
        <p:txBody>
          <a:bodyPr>
            <a:normAutofit/>
          </a:bodyPr>
          <a:lstStyle/>
          <a:p>
            <a:pPr algn="ctr"/>
            <a:r>
              <a:rPr lang="en-US" sz="5400" i="1" dirty="0">
                <a:solidFill>
                  <a:srgbClr val="EEE0C3"/>
                </a:solidFill>
              </a:rPr>
              <a:t>The Emperor </a:t>
            </a:r>
            <a:r>
              <a:rPr lang="en-US" sz="6600" i="1" dirty="0">
                <a:solidFill>
                  <a:srgbClr val="EEE0C3"/>
                </a:solidFill>
              </a:rPr>
              <a:t>Napoleon </a:t>
            </a:r>
            <a:r>
              <a:rPr lang="en-US" sz="5400" i="1" dirty="0" smtClean="0">
                <a:solidFill>
                  <a:srgbClr val="EEE0C3"/>
                </a:solidFill>
              </a:rPr>
              <a:t/>
            </a:r>
            <a:br>
              <a:rPr lang="en-US" sz="5400" i="1" dirty="0" smtClean="0">
                <a:solidFill>
                  <a:srgbClr val="EEE0C3"/>
                </a:solidFill>
              </a:rPr>
            </a:br>
            <a:r>
              <a:rPr lang="en-US" sz="5400" i="1" dirty="0" smtClean="0">
                <a:solidFill>
                  <a:srgbClr val="EEE0C3"/>
                </a:solidFill>
              </a:rPr>
              <a:t>in </a:t>
            </a:r>
            <a:r>
              <a:rPr lang="en-US" sz="5400" i="1" dirty="0">
                <a:solidFill>
                  <a:srgbClr val="EEE0C3"/>
                </a:solidFill>
              </a:rPr>
              <a:t>His Study </a:t>
            </a:r>
            <a:r>
              <a:rPr lang="en-US" sz="5400" i="1" dirty="0" smtClean="0">
                <a:solidFill>
                  <a:srgbClr val="EEE0C3"/>
                </a:solidFill>
              </a:rPr>
              <a:t/>
            </a:r>
            <a:br>
              <a:rPr lang="en-US" sz="5400" i="1" dirty="0" smtClean="0">
                <a:solidFill>
                  <a:srgbClr val="EEE0C3"/>
                </a:solidFill>
              </a:rPr>
            </a:br>
            <a:r>
              <a:rPr lang="en-US" i="1" dirty="0" smtClean="0">
                <a:solidFill>
                  <a:srgbClr val="EEE0C3"/>
                </a:solidFill>
              </a:rPr>
              <a:t>at </a:t>
            </a:r>
            <a:r>
              <a:rPr lang="en-US" i="1" dirty="0">
                <a:solidFill>
                  <a:srgbClr val="EEE0C3"/>
                </a:solidFill>
              </a:rPr>
              <a:t>the </a:t>
            </a:r>
            <a:r>
              <a:rPr lang="en-US" i="1" dirty="0" smtClean="0">
                <a:solidFill>
                  <a:srgbClr val="EEE0C3"/>
                </a:solidFill>
              </a:rPr>
              <a:t>Tuileries</a:t>
            </a:r>
            <a:br>
              <a:rPr lang="en-US" i="1" dirty="0" smtClean="0">
                <a:solidFill>
                  <a:srgbClr val="EEE0C3"/>
                </a:solidFill>
              </a:rPr>
            </a:br>
            <a:r>
              <a:rPr lang="en-US" i="1" dirty="0">
                <a:solidFill>
                  <a:srgbClr val="EEE0C3"/>
                </a:solidFill>
              </a:rPr>
              <a:t/>
            </a:r>
            <a:br>
              <a:rPr lang="en-US" i="1" dirty="0">
                <a:solidFill>
                  <a:srgbClr val="EEE0C3"/>
                </a:solidFill>
              </a:rPr>
            </a:br>
            <a:r>
              <a:rPr lang="en-US" dirty="0" smtClean="0">
                <a:solidFill>
                  <a:srgbClr val="EEE0C3"/>
                </a:solidFill>
              </a:rPr>
              <a:t>(1812)</a:t>
            </a:r>
            <a:endParaRPr lang="en-US" dirty="0">
              <a:solidFill>
                <a:srgbClr val="EEE0C3"/>
              </a:solidFill>
            </a:endParaRPr>
          </a:p>
        </p:txBody>
      </p:sp>
      <p:pic>
        <p:nvPicPr>
          <p:cNvPr id="3074" name="Picture 2" descr="https://upload.wikimedia.org/wikipedia/commons/thumb/b/b5/Jacques-Louis_David_-_The_Emperor_Napoleon_in_His_Study_at_the_Tuileries_-_Google_Art_Project_2.jpg/800px-Jacques-Louis_David_-_The_Emperor_Napoleon_in_His_Study_at_the_Tuileries_-_Google_Art_Project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481" y="0"/>
            <a:ext cx="4128772" cy="686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9080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141D34"/>
            </a:gs>
            <a:gs pos="100000">
              <a:srgbClr val="0B0E0B"/>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Léonidas aux Thermopyles (Jacques-Louis David).PNG"/>
          <p:cNvPicPr>
            <a:picLocks noChangeAspect="1" noChangeArrowheads="1"/>
          </p:cNvPicPr>
          <p:nvPr/>
        </p:nvPicPr>
        <p:blipFill rotWithShape="1">
          <a:blip r:embed="rId2">
            <a:extLst>
              <a:ext uri="{28A0092B-C50C-407E-A947-70E740481C1C}">
                <a14:useLocalDpi xmlns:a14="http://schemas.microsoft.com/office/drawing/2010/main" val="0"/>
              </a:ext>
            </a:extLst>
          </a:blip>
          <a:srcRect l="467" r="-1"/>
          <a:stretch/>
        </p:blipFill>
        <p:spPr bwMode="auto">
          <a:xfrm>
            <a:off x="970547" y="0"/>
            <a:ext cx="10250905" cy="6871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199" y="6471583"/>
            <a:ext cx="4033605" cy="307777"/>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Leonidas at Thermopylae </a:t>
            </a:r>
            <a:r>
              <a:rPr lang="en-US" sz="1400" dirty="0" smtClean="0">
                <a:solidFill>
                  <a:srgbClr val="F2EDCF"/>
                </a:solidFill>
                <a:effectLst>
                  <a:outerShdw blurRad="38100" dist="38100" dir="2700000" algn="tl">
                    <a:srgbClr val="000000">
                      <a:alpha val="43137"/>
                    </a:srgbClr>
                  </a:outerShdw>
                </a:effectLst>
              </a:rPr>
              <a:t>(1814)</a:t>
            </a:r>
            <a:endParaRPr lang="en-US" sz="1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34609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141D34"/>
            </a:gs>
            <a:gs pos="100000">
              <a:srgbClr val="0B0E0B"/>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Léonidas aux Thermopyles (Jacques-Louis David).PNG"/>
          <p:cNvPicPr>
            <a:picLocks noChangeAspect="1" noChangeArrowheads="1"/>
          </p:cNvPicPr>
          <p:nvPr/>
        </p:nvPicPr>
        <p:blipFill rotWithShape="1">
          <a:blip r:embed="rId2">
            <a:extLst>
              <a:ext uri="{28A0092B-C50C-407E-A947-70E740481C1C}">
                <a14:useLocalDpi xmlns:a14="http://schemas.microsoft.com/office/drawing/2010/main" val="0"/>
              </a:ext>
            </a:extLst>
          </a:blip>
          <a:srcRect l="467" r="-1"/>
          <a:stretch/>
        </p:blipFill>
        <p:spPr bwMode="auto">
          <a:xfrm>
            <a:off x="970547" y="0"/>
            <a:ext cx="10250905" cy="68713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199" y="6471583"/>
            <a:ext cx="4033605" cy="307777"/>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Leonidas at Thermopylae </a:t>
            </a:r>
            <a:r>
              <a:rPr lang="en-US" sz="1400" dirty="0" smtClean="0">
                <a:solidFill>
                  <a:srgbClr val="F2EDCF"/>
                </a:solidFill>
                <a:effectLst>
                  <a:outerShdw blurRad="38100" dist="38100" dir="2700000" algn="tl">
                    <a:srgbClr val="000000">
                      <a:alpha val="43137"/>
                    </a:srgbClr>
                  </a:outerShdw>
                </a:effectLst>
              </a:rPr>
              <a:t>(1814)</a:t>
            </a:r>
            <a:endParaRPr lang="en-US" sz="1400" dirty="0">
              <a:solidFill>
                <a:srgbClr val="F2EDC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19466" y="682624"/>
            <a:ext cx="8883316" cy="1086017"/>
          </a:xfrm>
        </p:spPr>
        <p:txBody>
          <a:bodyPr>
            <a:noAutofit/>
          </a:bodyPr>
          <a:lstStyle/>
          <a:p>
            <a:pPr marL="0" indent="0">
              <a:lnSpc>
                <a:spcPct val="100000"/>
              </a:lnSpc>
              <a:buNone/>
            </a:pPr>
            <a:r>
              <a:rPr lang="en-US" sz="3200" dirty="0" smtClean="0">
                <a:solidFill>
                  <a:schemeClr val="bg1"/>
                </a:solidFill>
                <a:effectLst>
                  <a:glow rad="101600">
                    <a:srgbClr val="141C32">
                      <a:alpha val="60000"/>
                    </a:srgbClr>
                  </a:glow>
                </a:effectLst>
              </a:rPr>
              <a:t>David’s painting of the Battle of Thermopylae coincided with Napoleon’s defeats by Coalition forces at Leipzig and Waterloo.</a:t>
            </a:r>
            <a:endParaRPr lang="en-US" sz="3200" dirty="0">
              <a:solidFill>
                <a:schemeClr val="bg1"/>
              </a:solidFill>
              <a:effectLst>
                <a:glow rad="101600">
                  <a:srgbClr val="141C32">
                    <a:alpha val="60000"/>
                  </a:srgbClr>
                </a:glow>
              </a:effectLst>
            </a:endParaRPr>
          </a:p>
        </p:txBody>
      </p:sp>
    </p:spTree>
    <p:extLst>
      <p:ext uri="{BB962C8B-B14F-4D97-AF65-F5344CB8AC3E}">
        <p14:creationId xmlns:p14="http://schemas.microsoft.com/office/powerpoint/2010/main" val="329779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upload.wikimedia.org/wikipedia/commons/d/d5/Charles_Leickert_-_Urban_Landscape_-_WGA12640.jpg"/>
          <p:cNvPicPr>
            <a:picLocks noChangeAspect="1" noChangeArrowheads="1"/>
          </p:cNvPicPr>
          <p:nvPr/>
        </p:nvPicPr>
        <p:blipFill rotWithShape="1">
          <a:blip r:embed="rId2">
            <a:extLst>
              <a:ext uri="{28A0092B-C50C-407E-A947-70E740481C1C}">
                <a14:useLocalDpi xmlns:a14="http://schemas.microsoft.com/office/drawing/2010/main" val="0"/>
              </a:ext>
            </a:extLst>
          </a:blip>
          <a:srcRect t="15126" b="6112"/>
          <a:stretch/>
        </p:blipFill>
        <p:spPr bwMode="auto">
          <a:xfrm>
            <a:off x="1" y="-48127"/>
            <a:ext cx="12192000" cy="69783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 y="0"/>
            <a:ext cx="12192000" cy="6930188"/>
          </a:xfrm>
          <a:prstGeom prst="rect">
            <a:avLst/>
          </a:prstGeom>
        </p:spPr>
      </p:pic>
      <p:sp>
        <p:nvSpPr>
          <p:cNvPr id="2" name="Title 1"/>
          <p:cNvSpPr>
            <a:spLocks noGrp="1"/>
          </p:cNvSpPr>
          <p:nvPr>
            <p:ph type="title"/>
          </p:nvPr>
        </p:nvSpPr>
        <p:spPr>
          <a:xfrm>
            <a:off x="1271334" y="341062"/>
            <a:ext cx="10515600" cy="1325563"/>
          </a:xfrm>
        </p:spPr>
        <p:txBody>
          <a:bodyPr>
            <a:normAutofit/>
          </a:bodyPr>
          <a:lstStyle/>
          <a:p>
            <a:pPr algn="r"/>
            <a:r>
              <a:rPr lang="en-US" sz="8800" b="1" dirty="0" smtClean="0">
                <a:solidFill>
                  <a:srgbClr val="ECEAE8"/>
                </a:solidFill>
                <a:effectLst>
                  <a:outerShdw blurRad="38100" dist="38100" dir="2700000" algn="tl">
                    <a:srgbClr val="000000">
                      <a:alpha val="43137"/>
                    </a:srgbClr>
                  </a:outerShdw>
                </a:effectLst>
              </a:rPr>
              <a:t>Exile in Brussels</a:t>
            </a:r>
            <a:endParaRPr lang="en-US" sz="8800" b="1" dirty="0">
              <a:solidFill>
                <a:srgbClr val="ECEAE8"/>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6306" y="6400801"/>
            <a:ext cx="4359443" cy="385010"/>
          </a:xfrm>
        </p:spPr>
        <p:txBody>
          <a:bodyPr>
            <a:normAutofit/>
          </a:bodyPr>
          <a:lstStyle/>
          <a:p>
            <a:pPr marL="0" indent="0">
              <a:buNone/>
            </a:pPr>
            <a:r>
              <a:rPr lang="en-US" sz="1800" dirty="0" smtClean="0">
                <a:solidFill>
                  <a:srgbClr val="F3F4F6"/>
                </a:solidFill>
                <a:effectLst>
                  <a:outerShdw blurRad="38100" dist="38100" dir="2700000" algn="tl">
                    <a:srgbClr val="000000">
                      <a:alpha val="43137"/>
                    </a:srgbClr>
                  </a:outerShdw>
                </a:effectLst>
              </a:rPr>
              <a:t>Charles </a:t>
            </a:r>
            <a:r>
              <a:rPr lang="en-US" sz="1800" dirty="0" err="1" smtClean="0">
                <a:solidFill>
                  <a:srgbClr val="F3F4F6"/>
                </a:solidFill>
                <a:effectLst>
                  <a:outerShdw blurRad="38100" dist="38100" dir="2700000" algn="tl">
                    <a:srgbClr val="000000">
                      <a:alpha val="43137"/>
                    </a:srgbClr>
                  </a:outerShdw>
                </a:effectLst>
              </a:rPr>
              <a:t>Leickert</a:t>
            </a:r>
            <a:r>
              <a:rPr lang="en-US" sz="1800" dirty="0" smtClean="0">
                <a:solidFill>
                  <a:srgbClr val="F3F4F6"/>
                </a:solidFill>
                <a:effectLst>
                  <a:outerShdw blurRad="38100" dist="38100" dir="2700000" algn="tl">
                    <a:srgbClr val="000000">
                      <a:alpha val="43137"/>
                    </a:srgbClr>
                  </a:outerShdw>
                </a:effectLst>
              </a:rPr>
              <a:t>, </a:t>
            </a:r>
            <a:r>
              <a:rPr lang="en-US" sz="1800" i="1" dirty="0" smtClean="0">
                <a:solidFill>
                  <a:srgbClr val="F3F4F6"/>
                </a:solidFill>
                <a:effectLst>
                  <a:outerShdw blurRad="38100" dist="38100" dir="2700000" algn="tl">
                    <a:srgbClr val="000000">
                      <a:alpha val="43137"/>
                    </a:srgbClr>
                  </a:outerShdw>
                </a:effectLst>
              </a:rPr>
              <a:t>Urban Landscape </a:t>
            </a:r>
            <a:r>
              <a:rPr lang="en-US" sz="1800" dirty="0" smtClean="0">
                <a:solidFill>
                  <a:srgbClr val="F3F4F6"/>
                </a:solidFill>
                <a:effectLst>
                  <a:outerShdw blurRad="38100" dist="38100" dir="2700000" algn="tl">
                    <a:srgbClr val="000000">
                      <a:alpha val="43137"/>
                    </a:srgbClr>
                  </a:outerShdw>
                </a:effectLst>
              </a:rPr>
              <a:t>(1856)</a:t>
            </a:r>
            <a:endParaRPr lang="en-US" sz="1800" dirty="0">
              <a:solidFill>
                <a:srgbClr val="F3F4F6"/>
              </a:solidFill>
              <a:effectLst>
                <a:outerShdw blurRad="38100" dist="38100" dir="2700000" algn="tl">
                  <a:srgbClr val="000000">
                    <a:alpha val="43137"/>
                  </a:srgbClr>
                </a:outerShdw>
              </a:effectLst>
            </a:endParaRPr>
          </a:p>
        </p:txBody>
      </p:sp>
      <p:sp>
        <p:nvSpPr>
          <p:cNvPr id="4" name="Rectangle 3"/>
          <p:cNvSpPr/>
          <p:nvPr/>
        </p:nvSpPr>
        <p:spPr>
          <a:xfrm>
            <a:off x="7841738" y="1518041"/>
            <a:ext cx="3121688" cy="1015663"/>
          </a:xfrm>
          <a:prstGeom prst="rect">
            <a:avLst/>
          </a:prstGeom>
        </p:spPr>
        <p:txBody>
          <a:bodyPr wrap="none">
            <a:spAutoFit/>
          </a:bodyPr>
          <a:lstStyle/>
          <a:p>
            <a:r>
              <a:rPr lang="en-US" sz="6000" b="1" dirty="0" smtClean="0">
                <a:solidFill>
                  <a:srgbClr val="F6EBD2"/>
                </a:solidFill>
                <a:effectLst>
                  <a:outerShdw blurRad="38100" dist="38100" dir="2700000" algn="tl">
                    <a:srgbClr val="000000">
                      <a:alpha val="43137"/>
                    </a:srgbClr>
                  </a:outerShdw>
                </a:effectLst>
              </a:rPr>
              <a:t>1815-1825</a:t>
            </a:r>
            <a:endParaRPr lang="en-US" sz="6000" b="1" dirty="0">
              <a:solidFill>
                <a:srgbClr val="F6EBD2"/>
              </a:solidFill>
            </a:endParaRPr>
          </a:p>
        </p:txBody>
      </p:sp>
    </p:spTree>
    <p:extLst>
      <p:ext uri="{BB962C8B-B14F-4D97-AF65-F5344CB8AC3E}">
        <p14:creationId xmlns:p14="http://schemas.microsoft.com/office/powerpoint/2010/main" val="18445529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1F1A14"/>
            </a:gs>
            <a:gs pos="100000">
              <a:srgbClr val="1E170F"/>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5755" y="870448"/>
            <a:ext cx="6216245" cy="1325563"/>
          </a:xfrm>
        </p:spPr>
        <p:txBody>
          <a:bodyPr>
            <a:noAutofit/>
          </a:bodyPr>
          <a:lstStyle/>
          <a:p>
            <a:pPr algn="ctr"/>
            <a:r>
              <a:rPr lang="en-US" sz="5100" b="1" dirty="0" smtClean="0">
                <a:solidFill>
                  <a:srgbClr val="D9CCB7"/>
                </a:solidFill>
                <a:effectLst>
                  <a:outerShdw blurRad="38100" dist="38100" dir="2700000" algn="tl">
                    <a:srgbClr val="000000">
                      <a:alpha val="43137"/>
                    </a:srgbClr>
                  </a:outerShdw>
                </a:effectLst>
              </a:rPr>
              <a:t>Exile Portraiture</a:t>
            </a:r>
            <a:endParaRPr lang="en-US" sz="5100" b="1" dirty="0">
              <a:solidFill>
                <a:srgbClr val="D9CCB7"/>
              </a:solidFill>
              <a:effectLst>
                <a:outerShdw blurRad="38100" dist="38100" dir="2700000" algn="tl">
                  <a:srgbClr val="000000">
                    <a:alpha val="43137"/>
                  </a:srgbClr>
                </a:outerShdw>
              </a:effectLst>
            </a:endParaRPr>
          </a:p>
        </p:txBody>
      </p:sp>
      <p:pic>
        <p:nvPicPr>
          <p:cNvPr id="7170" name="Picture 2" descr="https://upload.wikimedia.org/wikipedia/commons/thumb/9/9c/Jacques-Louis_David_-_The_Sisters_Z%C3%A9na%C3%AFde_and_Charlotte_Bonaparte_-_Google_Art_Project.jpg/800px-Jacques-Louis_David_-_The_Sisters_Z%C3%A9na%C3%AFde_and_Charlotte_Bonaparte_-_Google_Art_Project.jpg"/>
          <p:cNvPicPr>
            <a:picLocks noChangeAspect="1" noChangeArrowheads="1"/>
          </p:cNvPicPr>
          <p:nvPr/>
        </p:nvPicPr>
        <p:blipFill>
          <a:blip r:embed="rId2">
            <a:lum bright="10000" contrast="5000"/>
            <a:extLst>
              <a:ext uri="{28A0092B-C50C-407E-A947-70E740481C1C}">
                <a14:useLocalDpi xmlns:a14="http://schemas.microsoft.com/office/drawing/2010/main" val="0"/>
              </a:ext>
            </a:extLst>
          </a:blip>
          <a:srcRect/>
          <a:stretch>
            <a:fillRect/>
          </a:stretch>
        </p:blipFill>
        <p:spPr bwMode="auto">
          <a:xfrm>
            <a:off x="669759" y="0"/>
            <a:ext cx="5305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58180" y="3888815"/>
            <a:ext cx="4819946" cy="1692771"/>
          </a:xfrm>
          <a:prstGeom prst="rect">
            <a:avLst/>
          </a:prstGeom>
        </p:spPr>
        <p:txBody>
          <a:bodyPr wrap="square">
            <a:spAutoFit/>
          </a:bodyPr>
          <a:lstStyle/>
          <a:p>
            <a:pPr algn="ctr"/>
            <a:r>
              <a:rPr lang="en-US" sz="4000" dirty="0" smtClean="0">
                <a:solidFill>
                  <a:srgbClr val="D9CCB7"/>
                </a:solidFill>
              </a:rPr>
              <a:t>Jacques-Louis David, </a:t>
            </a:r>
            <a:r>
              <a:rPr lang="en-US" sz="3200" dirty="0" smtClean="0">
                <a:solidFill>
                  <a:srgbClr val="D9CCB7"/>
                </a:solidFill>
              </a:rPr>
              <a:t/>
            </a:r>
            <a:br>
              <a:rPr lang="en-US" sz="3200" dirty="0" smtClean="0">
                <a:solidFill>
                  <a:srgbClr val="D9CCB7"/>
                </a:solidFill>
              </a:rPr>
            </a:br>
            <a:r>
              <a:rPr lang="en-US" sz="3200" i="1" dirty="0" smtClean="0">
                <a:solidFill>
                  <a:srgbClr val="D9CCB7"/>
                </a:solidFill>
              </a:rPr>
              <a:t>The </a:t>
            </a:r>
            <a:r>
              <a:rPr lang="en-US" sz="3200" i="1" dirty="0">
                <a:solidFill>
                  <a:srgbClr val="D9CCB7"/>
                </a:solidFill>
              </a:rPr>
              <a:t>Sisters </a:t>
            </a:r>
            <a:r>
              <a:rPr lang="en-US" sz="3200" i="1" dirty="0" err="1">
                <a:solidFill>
                  <a:srgbClr val="D9CCB7"/>
                </a:solidFill>
              </a:rPr>
              <a:t>Zénaïde</a:t>
            </a:r>
            <a:r>
              <a:rPr lang="en-US" sz="3200" i="1" dirty="0">
                <a:solidFill>
                  <a:srgbClr val="D9CCB7"/>
                </a:solidFill>
              </a:rPr>
              <a:t> and Charlotte </a:t>
            </a:r>
            <a:r>
              <a:rPr lang="en-US" sz="3200" i="1" dirty="0" smtClean="0">
                <a:solidFill>
                  <a:srgbClr val="D9CCB7"/>
                </a:solidFill>
              </a:rPr>
              <a:t>Bonaparte </a:t>
            </a:r>
            <a:r>
              <a:rPr lang="en-US" sz="3200" dirty="0" smtClean="0">
                <a:solidFill>
                  <a:srgbClr val="D9CCB7"/>
                </a:solidFill>
              </a:rPr>
              <a:t>(1821)</a:t>
            </a:r>
            <a:endParaRPr lang="en-US" sz="3200" dirty="0">
              <a:solidFill>
                <a:srgbClr val="D9CCB7"/>
              </a:solidFill>
            </a:endParaRPr>
          </a:p>
        </p:txBody>
      </p:sp>
    </p:spTree>
    <p:extLst>
      <p:ext uri="{BB962C8B-B14F-4D97-AF65-F5344CB8AC3E}">
        <p14:creationId xmlns:p14="http://schemas.microsoft.com/office/powerpoint/2010/main" val="218584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rgbClr val="1E1F20"/>
            </a:gs>
            <a:gs pos="100000">
              <a:srgbClr val="572617"/>
            </a:gs>
          </a:gsLst>
          <a:lin ang="27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4879415"/>
            <a:ext cx="4270964" cy="1261884"/>
          </a:xfrm>
          <a:prstGeom prst="rect">
            <a:avLst/>
          </a:prstGeom>
        </p:spPr>
        <p:txBody>
          <a:bodyPr wrap="square">
            <a:spAutoFit/>
          </a:bodyPr>
          <a:lstStyle/>
          <a:p>
            <a:pPr algn="ctr"/>
            <a:r>
              <a:rPr lang="en-US" sz="3600" dirty="0">
                <a:solidFill>
                  <a:srgbClr val="EBCCA7"/>
                </a:solidFill>
              </a:rPr>
              <a:t>Marguerite-Charlotte </a:t>
            </a:r>
            <a:r>
              <a:rPr lang="en-US" sz="4000" dirty="0">
                <a:solidFill>
                  <a:srgbClr val="EBCCA7"/>
                </a:solidFill>
              </a:rPr>
              <a:t>David (1813</a:t>
            </a:r>
            <a:r>
              <a:rPr lang="en-US" sz="4000" dirty="0" smtClean="0">
                <a:solidFill>
                  <a:srgbClr val="EBCCA7"/>
                </a:solidFill>
              </a:rPr>
              <a:t>)</a:t>
            </a:r>
            <a:endParaRPr lang="en-US" sz="3200" dirty="0">
              <a:solidFill>
                <a:srgbClr val="EBCCA7"/>
              </a:solidFill>
            </a:endParaRPr>
          </a:p>
        </p:txBody>
      </p:sp>
      <p:pic>
        <p:nvPicPr>
          <p:cNvPr id="13314" name="Picture 2" descr="https://upload.wikimedia.org/wikipedia/commons/thumb/5/5d/Madame_David_by_Jacques-Louis_David%2C_1813%2C_oil_on_canvas_-_National_Gallery_of_Art%2C_Washington_-_DSC09988.JPG/800px-Madame_David_by_Jacques-Louis_David%2C_1813%2C_oil_on_canvas_-_National_Gallery_of_Art%2C_Washington_-_DSC099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964" y="0"/>
            <a:ext cx="55812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682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15273A"/>
            </a:gs>
            <a:gs pos="100000">
              <a:srgbClr val="201C34"/>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0685" y="321230"/>
            <a:ext cx="11835062" cy="1325563"/>
          </a:xfrm>
        </p:spPr>
        <p:txBody>
          <a:bodyPr>
            <a:noAutofit/>
          </a:bodyPr>
          <a:lstStyle/>
          <a:p>
            <a:r>
              <a:rPr lang="en-US" sz="8800" dirty="0" smtClean="0">
                <a:solidFill>
                  <a:schemeClr val="bg1"/>
                </a:solidFill>
              </a:rPr>
              <a:t>Rococo     </a:t>
            </a:r>
            <a:r>
              <a:rPr lang="en-US" sz="6600" dirty="0" smtClean="0">
                <a:solidFill>
                  <a:schemeClr val="accent2">
                    <a:lumMod val="60000"/>
                    <a:lumOff val="40000"/>
                  </a:schemeClr>
                </a:solidFill>
              </a:rPr>
              <a:t>(Late Baroque)</a:t>
            </a:r>
            <a:endParaRPr lang="en-US" sz="6600" dirty="0">
              <a:solidFill>
                <a:schemeClr val="accent2">
                  <a:lumMod val="60000"/>
                  <a:lumOff val="40000"/>
                </a:schemeClr>
              </a:solidFill>
            </a:endParaRPr>
          </a:p>
        </p:txBody>
      </p:sp>
      <p:sp>
        <p:nvSpPr>
          <p:cNvPr id="3" name="Content Placeholder 2"/>
          <p:cNvSpPr>
            <a:spLocks noGrp="1"/>
          </p:cNvSpPr>
          <p:nvPr>
            <p:ph idx="1"/>
          </p:nvPr>
        </p:nvSpPr>
        <p:spPr>
          <a:xfrm>
            <a:off x="2390274" y="5273550"/>
            <a:ext cx="9379100" cy="982872"/>
          </a:xfrm>
        </p:spPr>
        <p:txBody>
          <a:bodyPr>
            <a:noAutofit/>
          </a:bodyPr>
          <a:lstStyle/>
          <a:p>
            <a:pPr marL="0" indent="0">
              <a:lnSpc>
                <a:spcPct val="100000"/>
              </a:lnSpc>
              <a:buNone/>
            </a:pPr>
            <a:r>
              <a:rPr lang="en-US" sz="3000" dirty="0" smtClean="0">
                <a:solidFill>
                  <a:schemeClr val="accent3">
                    <a:lumMod val="20000"/>
                    <a:lumOff val="80000"/>
                  </a:schemeClr>
                </a:solidFill>
                <a:effectLst>
                  <a:outerShdw blurRad="38100" dist="38100" dir="2700000" algn="tl">
                    <a:srgbClr val="000000">
                      <a:alpha val="43137"/>
                    </a:srgbClr>
                  </a:outerShdw>
                </a:effectLst>
              </a:rPr>
              <a:t>David’s early work was in the Rococo style, combining light colors with asymmetrical designs and heavy ornamentation.</a:t>
            </a:r>
            <a:endParaRPr lang="en-US" sz="3000" dirty="0">
              <a:solidFill>
                <a:schemeClr val="accent3">
                  <a:lumMod val="20000"/>
                  <a:lumOff val="80000"/>
                </a:schemeClr>
              </a:solidFill>
              <a:effectLst>
                <a:outerShdw blurRad="38100" dist="38100" dir="2700000" algn="tl">
                  <a:srgbClr val="000000">
                    <a:alpha val="43137"/>
                  </a:srgbClr>
                </a:outerShdw>
              </a:effectLst>
            </a:endParaRPr>
          </a:p>
        </p:txBody>
      </p:sp>
      <p:pic>
        <p:nvPicPr>
          <p:cNvPr id="4" name="Picture 2" descr="The Combat of Ares and Ath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70" y="1931769"/>
            <a:ext cx="3963182" cy="30466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2" descr="Niobe JacquesLouisDavid 1772 Dallas Museum of 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137" y="1931770"/>
            <a:ext cx="3901700" cy="30466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2" descr="David La morte di Sene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2922" y="1931769"/>
            <a:ext cx="3842825" cy="302472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84754"/>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37000">
              <a:srgbClr val="242223"/>
            </a:gs>
            <a:gs pos="100000">
              <a:srgbClr val="69574B"/>
            </a:gs>
          </a:gsLst>
          <a:lin ang="2700000" scaled="1"/>
        </a:gradFill>
        <a:effectLst/>
      </p:bgPr>
    </p:bg>
    <p:spTree>
      <p:nvGrpSpPr>
        <p:cNvPr id="1" name=""/>
        <p:cNvGrpSpPr/>
        <p:nvPr/>
      </p:nvGrpSpPr>
      <p:grpSpPr>
        <a:xfrm>
          <a:off x="0" y="0"/>
          <a:ext cx="0" cy="0"/>
          <a:chOff x="0" y="0"/>
          <a:chExt cx="0" cy="0"/>
        </a:xfrm>
      </p:grpSpPr>
      <p:pic>
        <p:nvPicPr>
          <p:cNvPr id="8194" name="Picture 2" descr="Emmanuel Joseph Sieyès - 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113" y="0"/>
            <a:ext cx="534736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705100"/>
            <a:ext cx="6111113" cy="3139321"/>
          </a:xfrm>
          <a:prstGeom prst="rect">
            <a:avLst/>
          </a:prstGeom>
        </p:spPr>
        <p:txBody>
          <a:bodyPr wrap="square">
            <a:spAutoFit/>
          </a:bodyPr>
          <a:lstStyle/>
          <a:p>
            <a:pPr algn="ctr"/>
            <a:r>
              <a:rPr lang="en-US" sz="5400" i="1" dirty="0" smtClean="0">
                <a:solidFill>
                  <a:srgbClr val="F2EDCF"/>
                </a:solidFill>
                <a:effectLst>
                  <a:outerShdw blurRad="38100" dist="38100" dir="2700000" algn="tl">
                    <a:srgbClr val="000000">
                      <a:alpha val="43137"/>
                    </a:srgbClr>
                  </a:outerShdw>
                </a:effectLst>
              </a:rPr>
              <a:t>Emmanuel </a:t>
            </a:r>
            <a:r>
              <a:rPr lang="en-US" sz="5400" i="1" dirty="0">
                <a:solidFill>
                  <a:srgbClr val="F2EDCF"/>
                </a:solidFill>
                <a:effectLst>
                  <a:outerShdw blurRad="38100" dist="38100" dir="2700000" algn="tl">
                    <a:srgbClr val="000000">
                      <a:alpha val="43137"/>
                    </a:srgbClr>
                  </a:outerShdw>
                </a:effectLst>
              </a:rPr>
              <a:t>Joseph </a:t>
            </a:r>
            <a:r>
              <a:rPr lang="en-US" sz="5400" i="1" dirty="0" smtClean="0">
                <a:solidFill>
                  <a:srgbClr val="F2EDCF"/>
                </a:solidFill>
                <a:effectLst>
                  <a:outerShdw blurRad="38100" dist="38100" dir="2700000" algn="tl">
                    <a:srgbClr val="000000">
                      <a:alpha val="43137"/>
                    </a:srgbClr>
                  </a:outerShdw>
                </a:effectLst>
              </a:rPr>
              <a:t/>
            </a:r>
            <a:br>
              <a:rPr lang="en-US" sz="5400" i="1" dirty="0" smtClean="0">
                <a:solidFill>
                  <a:srgbClr val="F2EDCF"/>
                </a:solidFill>
                <a:effectLst>
                  <a:outerShdw blurRad="38100" dist="38100" dir="2700000" algn="tl">
                    <a:srgbClr val="000000">
                      <a:alpha val="43137"/>
                    </a:srgbClr>
                  </a:outerShdw>
                </a:effectLst>
              </a:rPr>
            </a:br>
            <a:r>
              <a:rPr lang="en-US" sz="7200" i="1" dirty="0" smtClean="0">
                <a:solidFill>
                  <a:srgbClr val="F2EDCF"/>
                </a:solidFill>
                <a:effectLst>
                  <a:outerShdw blurRad="38100" dist="38100" dir="2700000" algn="tl">
                    <a:srgbClr val="000000">
                      <a:alpha val="43137"/>
                    </a:srgbClr>
                  </a:outerShdw>
                </a:effectLst>
              </a:rPr>
              <a:t>Sieyès </a:t>
            </a:r>
            <a:r>
              <a:rPr lang="en-US" sz="4000" i="1" dirty="0" smtClean="0">
                <a:solidFill>
                  <a:srgbClr val="F2EDCF"/>
                </a:solidFill>
                <a:effectLst>
                  <a:outerShdw blurRad="38100" dist="38100" dir="2700000" algn="tl">
                    <a:srgbClr val="000000">
                      <a:alpha val="43137"/>
                    </a:srgbClr>
                  </a:outerShdw>
                </a:effectLst>
              </a:rPr>
              <a:t/>
            </a:r>
            <a:br>
              <a:rPr lang="en-US" sz="4000" i="1" dirty="0" smtClean="0">
                <a:solidFill>
                  <a:srgbClr val="F2EDCF"/>
                </a:solidFill>
                <a:effectLst>
                  <a:outerShdw blurRad="38100" dist="38100" dir="2700000" algn="tl">
                    <a:srgbClr val="000000">
                      <a:alpha val="43137"/>
                    </a:srgbClr>
                  </a:outerShdw>
                </a:effectLst>
              </a:rPr>
            </a:br>
            <a:r>
              <a:rPr lang="en-US" sz="2400" i="1" dirty="0" smtClean="0">
                <a:solidFill>
                  <a:srgbClr val="F2EDCF"/>
                </a:solidFill>
                <a:effectLst>
                  <a:outerShdw blurRad="38100" dist="38100" dir="2700000" algn="tl">
                    <a:srgbClr val="000000">
                      <a:alpha val="43137"/>
                    </a:srgbClr>
                  </a:outerShdw>
                </a:effectLst>
              </a:rPr>
              <a:t> </a:t>
            </a:r>
            <a:r>
              <a:rPr lang="en-US" sz="4000" i="1" dirty="0" smtClean="0">
                <a:solidFill>
                  <a:srgbClr val="F2EDCF"/>
                </a:solidFill>
                <a:effectLst>
                  <a:outerShdw blurRad="38100" dist="38100" dir="2700000" algn="tl">
                    <a:srgbClr val="000000">
                      <a:alpha val="43137"/>
                    </a:srgbClr>
                  </a:outerShdw>
                </a:effectLst>
              </a:rPr>
              <a:t/>
            </a:r>
            <a:br>
              <a:rPr lang="en-US" sz="4000" i="1" dirty="0" smtClean="0">
                <a:solidFill>
                  <a:srgbClr val="F2EDCF"/>
                </a:solidFill>
                <a:effectLst>
                  <a:outerShdw blurRad="38100" dist="38100" dir="2700000" algn="tl">
                    <a:srgbClr val="000000">
                      <a:alpha val="43137"/>
                    </a:srgbClr>
                  </a:outerShdw>
                </a:effectLst>
              </a:rPr>
            </a:br>
            <a:r>
              <a:rPr lang="en-US" sz="4800" dirty="0" smtClean="0">
                <a:solidFill>
                  <a:srgbClr val="F2EDCF"/>
                </a:solidFill>
                <a:effectLst>
                  <a:outerShdw blurRad="38100" dist="38100" dir="2700000" algn="tl">
                    <a:srgbClr val="000000">
                      <a:alpha val="43137"/>
                    </a:srgbClr>
                  </a:outerShdw>
                </a:effectLst>
              </a:rPr>
              <a:t>(1817)</a:t>
            </a:r>
            <a:endParaRPr lang="en-US" sz="48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76759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606A6D"/>
            </a:gs>
            <a:gs pos="62000">
              <a:srgbClr val="0E0A0B"/>
            </a:gs>
          </a:gsLst>
          <a:lin ang="4800000" scaled="0"/>
        </a:gradFill>
        <a:effectLst/>
      </p:bgPr>
    </p:bg>
    <p:spTree>
      <p:nvGrpSpPr>
        <p:cNvPr id="1" name=""/>
        <p:cNvGrpSpPr/>
        <p:nvPr/>
      </p:nvGrpSpPr>
      <p:grpSpPr>
        <a:xfrm>
          <a:off x="0" y="0"/>
          <a:ext cx="0" cy="0"/>
          <a:chOff x="0" y="0"/>
          <a:chExt cx="0" cy="0"/>
        </a:xfrm>
      </p:grpSpPr>
      <p:pic>
        <p:nvPicPr>
          <p:cNvPr id="19458" name="Picture 2" descr="The Combat of Ares and Ath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513" y="0"/>
            <a:ext cx="8920974"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753144" y="6483645"/>
            <a:ext cx="4520340" cy="307777"/>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fr-FR" sz="1400" i="1" dirty="0" smtClean="0">
                <a:solidFill>
                  <a:srgbClr val="F2EDCF"/>
                </a:solidFill>
                <a:effectLst>
                  <a:outerShdw blurRad="38100" dist="38100" dir="2700000" algn="tl">
                    <a:srgbClr val="000000">
                      <a:alpha val="43137"/>
                    </a:srgbClr>
                  </a:outerShdw>
                </a:effectLst>
              </a:rPr>
              <a:t>Combat de Mars contre Minerve </a:t>
            </a:r>
            <a:r>
              <a:rPr lang="en-US" sz="1400" dirty="0" smtClean="0">
                <a:solidFill>
                  <a:srgbClr val="F2EDCF"/>
                </a:solidFill>
                <a:effectLst>
                  <a:outerShdw blurRad="38100" dist="38100" dir="2700000" algn="tl">
                    <a:srgbClr val="000000">
                      <a:alpha val="43137"/>
                    </a:srgbClr>
                  </a:outerShdw>
                </a:effectLst>
              </a:rPr>
              <a:t>(1771)</a:t>
            </a:r>
            <a:endParaRPr lang="en-US" sz="1400" dirty="0">
              <a:solidFill>
                <a:srgbClr val="F2EDCF"/>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333228" y="1593144"/>
            <a:ext cx="4880213" cy="1325563"/>
          </a:xfrm>
        </p:spPr>
        <p:txBody>
          <a:bodyPr>
            <a:normAutofit/>
          </a:bodyPr>
          <a:lstStyle/>
          <a:p>
            <a:r>
              <a:rPr lang="en-US" sz="8800" b="1" dirty="0" smtClean="0">
                <a:solidFill>
                  <a:srgbClr val="F6E9CA"/>
                </a:solidFill>
                <a:effectLst>
                  <a:outerShdw blurRad="38100" dist="38100" dir="2700000" algn="tl">
                    <a:srgbClr val="000000">
                      <a:alpha val="43137"/>
                    </a:srgbClr>
                  </a:outerShdw>
                </a:effectLst>
              </a:rPr>
              <a:t>ROOTS</a:t>
            </a:r>
            <a:endParaRPr lang="en-US" sz="8800" b="1" dirty="0">
              <a:solidFill>
                <a:srgbClr val="F6E9C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23868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120206"/>
            </a:gs>
            <a:gs pos="100000">
              <a:srgbClr val="26111A"/>
            </a:gs>
          </a:gsLst>
          <a:lin ang="6600000" scaled="0"/>
        </a:gradFill>
        <a:effectLst/>
      </p:bgPr>
    </p:bg>
    <p:spTree>
      <p:nvGrpSpPr>
        <p:cNvPr id="1" name=""/>
        <p:cNvGrpSpPr/>
        <p:nvPr/>
      </p:nvGrpSpPr>
      <p:grpSpPr>
        <a:xfrm>
          <a:off x="0" y="0"/>
          <a:ext cx="0" cy="0"/>
          <a:chOff x="0" y="0"/>
          <a:chExt cx="0" cy="0"/>
        </a:xfrm>
      </p:grpSpPr>
      <p:pic>
        <p:nvPicPr>
          <p:cNvPr id="8194" name="Picture 2" descr="https://upload.wikimedia.org/wikipedia/commons/thumb/b/b8/Le_corps_d%27Hector_-_Hector%27s_body_-_El_cuerpo_de_H%C3%A9ctor.jpg/1024px-Le_corps_d%27Hector_-_Hector%27s_body_-_El_cuerpo_de_H%C3%A9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9753600" cy="68770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39252" y="6168789"/>
            <a:ext cx="3542734" cy="612516"/>
          </a:xfrm>
        </p:spPr>
        <p:txBody>
          <a:bodyPr>
            <a:normAutofit/>
          </a:bodyPr>
          <a:lstStyle/>
          <a:p>
            <a:r>
              <a:rPr lang="en-US" sz="2800" dirty="0" smtClean="0">
                <a:solidFill>
                  <a:srgbClr val="FAD7B4"/>
                </a:solidFill>
                <a:latin typeface="+mn-lt"/>
              </a:rPr>
              <a:t>Hector’s Body (1778)</a:t>
            </a:r>
            <a:endParaRPr lang="en-US" sz="2800" dirty="0">
              <a:solidFill>
                <a:srgbClr val="FAD7B4"/>
              </a:solidFill>
              <a:latin typeface="+mn-lt"/>
            </a:endParaRPr>
          </a:p>
        </p:txBody>
      </p:sp>
      <p:sp>
        <p:nvSpPr>
          <p:cNvPr id="4" name="Title 1"/>
          <p:cNvSpPr txBox="1">
            <a:spLocks/>
          </p:cNvSpPr>
          <p:nvPr/>
        </p:nvSpPr>
        <p:spPr>
          <a:xfrm>
            <a:off x="333228" y="1593144"/>
            <a:ext cx="48802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smtClean="0">
                <a:solidFill>
                  <a:srgbClr val="F6E9CA"/>
                </a:solidFill>
                <a:effectLst>
                  <a:outerShdw blurRad="38100" dist="38100" dir="2700000" algn="tl">
                    <a:srgbClr val="000000">
                      <a:alpha val="43137"/>
                    </a:srgbClr>
                  </a:outerShdw>
                </a:effectLst>
              </a:rPr>
              <a:t>ROOTS</a:t>
            </a:r>
            <a:endParaRPr lang="en-US" sz="8800" b="1" dirty="0">
              <a:solidFill>
                <a:srgbClr val="F6E9C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869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2D1B17"/>
            </a:gs>
            <a:gs pos="100000">
              <a:srgbClr val="430D07"/>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upload.wikimedia.org/wikipedia/commons/thumb/d/d7/Jacques-Louis_David_-_The_Anger_of_Achilles_-_Google_Art_Project.jpg/1024px-Jacques-Louis_David_-_The_Anger_of_Achilles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898" y="0"/>
            <a:ext cx="961998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4788" y="6208238"/>
            <a:ext cx="3598229" cy="461665"/>
          </a:xfrm>
          <a:prstGeom prst="rect">
            <a:avLst/>
          </a:prstGeom>
        </p:spPr>
        <p:txBody>
          <a:bodyPr wrap="none">
            <a:spAutoFit/>
          </a:bodyPr>
          <a:lstStyle/>
          <a:p>
            <a:r>
              <a:rPr lang="en-US" sz="2400" i="1" dirty="0" smtClean="0">
                <a:solidFill>
                  <a:srgbClr val="F2EDCF"/>
                </a:solidFill>
                <a:effectLst>
                  <a:outerShdw blurRad="38100" dist="38100" dir="2700000" algn="tl">
                    <a:srgbClr val="000000">
                      <a:alpha val="43137"/>
                    </a:srgbClr>
                  </a:outerShdw>
                </a:effectLst>
              </a:rPr>
              <a:t>The Anger of Achilles </a:t>
            </a:r>
            <a:r>
              <a:rPr lang="en-US" sz="2400" dirty="0" smtClean="0">
                <a:solidFill>
                  <a:srgbClr val="F2EDCF"/>
                </a:solidFill>
                <a:effectLst>
                  <a:outerShdw blurRad="38100" dist="38100" dir="2700000" algn="tl">
                    <a:srgbClr val="000000">
                      <a:alpha val="43137"/>
                    </a:srgbClr>
                  </a:outerShdw>
                </a:effectLst>
              </a:rPr>
              <a:t>(1819)</a:t>
            </a:r>
            <a:endParaRPr lang="en-US" sz="2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45611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https://upload.wikimedia.org/wikipedia/commons/d/d7/Jacques-Louis_David_-_The_Anger_of_Achilles_-_Google_Art_Projec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908"/>
          <a:stretch/>
        </p:blipFill>
        <p:spPr bwMode="auto">
          <a:xfrm>
            <a:off x="0" y="-32657"/>
            <a:ext cx="12191999" cy="689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7542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upload.wikimedia.org/wikipedia/commons/d/d7/Jacques-Louis_David_-_The_Anger_of_Achilles_-_Google_Art_Project.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25908"/>
          <a:stretch/>
        </p:blipFill>
        <p:spPr bwMode="auto">
          <a:xfrm>
            <a:off x="0" y="-32657"/>
            <a:ext cx="12191999" cy="689065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66280" y="2620364"/>
            <a:ext cx="5650174" cy="2797797"/>
          </a:xfrm>
        </p:spPr>
        <p:txBody>
          <a:bodyPr>
            <a:normAutofit/>
          </a:bodyPr>
          <a:lstStyle/>
          <a:p>
            <a:pPr marL="0" indent="0">
              <a:lnSpc>
                <a:spcPct val="100000"/>
              </a:lnSpc>
              <a:buNone/>
            </a:pPr>
            <a:r>
              <a:rPr lang="en-US" sz="3600" dirty="0" smtClean="0">
                <a:solidFill>
                  <a:schemeClr val="bg1"/>
                </a:solidFill>
                <a:effectLst>
                  <a:glow rad="101600">
                    <a:srgbClr val="081720">
                      <a:alpha val="60000"/>
                    </a:srgbClr>
                  </a:glow>
                  <a:outerShdw blurRad="38100" dist="38100" dir="2700000" algn="tl">
                    <a:srgbClr val="000000">
                      <a:alpha val="43137"/>
                    </a:srgbClr>
                  </a:outerShdw>
                </a:effectLst>
              </a:rPr>
              <a:t>David signed the painting “BRUX” (Brussels in Latin) to mark the work as having been created in exile.</a:t>
            </a:r>
            <a:endParaRPr lang="en-US" sz="3600" dirty="0">
              <a:solidFill>
                <a:schemeClr val="bg1"/>
              </a:solidFill>
              <a:effectLst>
                <a:glow rad="101600">
                  <a:srgbClr val="081720">
                    <a:alpha val="60000"/>
                  </a:srgbClr>
                </a:glow>
                <a:outerShdw blurRad="38100" dist="38100" dir="2700000" algn="tl">
                  <a:srgbClr val="000000">
                    <a:alpha val="43137"/>
                  </a:srgbClr>
                </a:outerShdw>
              </a:effectLst>
            </a:endParaRPr>
          </a:p>
        </p:txBody>
      </p:sp>
      <p:pic>
        <p:nvPicPr>
          <p:cNvPr id="5" name="Picture 2" descr="https://upload.wikimedia.org/wikipedia/commons/d/d7/Jacques-Louis_David_-_The_Anger_of_Achilles_-_Google_Art_Project.jpg"/>
          <p:cNvPicPr>
            <a:picLocks noChangeAspect="1" noChangeArrowheads="1"/>
          </p:cNvPicPr>
          <p:nvPr/>
        </p:nvPicPr>
        <p:blipFill rotWithShape="1">
          <a:blip r:embed="rId4"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5735" r="83209" b="-1"/>
          <a:stretch/>
        </p:blipFill>
        <p:spPr bwMode="auto">
          <a:xfrm>
            <a:off x="1" y="3671248"/>
            <a:ext cx="2047163" cy="3186751"/>
          </a:xfrm>
          <a:prstGeom prst="ellipse">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0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2D1B17"/>
            </a:gs>
            <a:gs pos="100000">
              <a:srgbClr val="430D07"/>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upload.wikimedia.org/wikipedia/commons/thumb/d/d7/Jacques-Louis_David_-_The_Anger_of_Achilles_-_Google_Art_Project.jpg/1024px-Jacques-Louis_David_-_The_Anger_of_Achilles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898" y="0"/>
            <a:ext cx="9619987"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4788" y="6208238"/>
            <a:ext cx="3598229" cy="461665"/>
          </a:xfrm>
          <a:prstGeom prst="rect">
            <a:avLst/>
          </a:prstGeom>
        </p:spPr>
        <p:txBody>
          <a:bodyPr wrap="none">
            <a:spAutoFit/>
          </a:bodyPr>
          <a:lstStyle/>
          <a:p>
            <a:r>
              <a:rPr lang="en-US" sz="2400" i="1" dirty="0" smtClean="0">
                <a:solidFill>
                  <a:srgbClr val="F2EDCF"/>
                </a:solidFill>
                <a:effectLst>
                  <a:outerShdw blurRad="38100" dist="38100" dir="2700000" algn="tl">
                    <a:srgbClr val="000000">
                      <a:alpha val="43137"/>
                    </a:srgbClr>
                  </a:outerShdw>
                </a:effectLst>
              </a:rPr>
              <a:t>The Anger of Achilles </a:t>
            </a:r>
            <a:r>
              <a:rPr lang="en-US" sz="2400" dirty="0" smtClean="0">
                <a:solidFill>
                  <a:srgbClr val="F2EDCF"/>
                </a:solidFill>
                <a:effectLst>
                  <a:outerShdw blurRad="38100" dist="38100" dir="2700000" algn="tl">
                    <a:srgbClr val="000000">
                      <a:alpha val="43137"/>
                    </a:srgbClr>
                  </a:outerShdw>
                </a:effectLst>
              </a:rPr>
              <a:t>(1819)</a:t>
            </a:r>
            <a:endParaRPr lang="en-US" sz="2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31978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1C3968"/>
            </a:gs>
            <a:gs pos="100000">
              <a:srgbClr val="28383F"/>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5305953" cy="4228909"/>
          </a:xfrm>
        </p:spPr>
        <p:txBody>
          <a:bodyPr>
            <a:normAutofit/>
          </a:bodyPr>
          <a:lstStyle/>
          <a:p>
            <a:pPr algn="ctr"/>
            <a:r>
              <a:rPr lang="en-US" sz="6000" i="1" dirty="0" smtClean="0">
                <a:solidFill>
                  <a:srgbClr val="FFE7CF"/>
                </a:solidFill>
              </a:rPr>
              <a:t>Mars Being Disarmed </a:t>
            </a:r>
            <a:r>
              <a:rPr lang="en-US" sz="5400" i="1" dirty="0" smtClean="0">
                <a:solidFill>
                  <a:srgbClr val="FFE7CF"/>
                </a:solidFill>
              </a:rPr>
              <a:t/>
            </a:r>
            <a:br>
              <a:rPr lang="en-US" sz="5400" i="1" dirty="0" smtClean="0">
                <a:solidFill>
                  <a:srgbClr val="FFE7CF"/>
                </a:solidFill>
              </a:rPr>
            </a:br>
            <a:r>
              <a:rPr lang="en-US" sz="3200" i="1" dirty="0" smtClean="0">
                <a:solidFill>
                  <a:srgbClr val="FFE7CF"/>
                </a:solidFill>
              </a:rPr>
              <a:t>by Venus and the </a:t>
            </a:r>
            <a:br>
              <a:rPr lang="en-US" sz="3200" i="1" dirty="0" smtClean="0">
                <a:solidFill>
                  <a:srgbClr val="FFE7CF"/>
                </a:solidFill>
              </a:rPr>
            </a:br>
            <a:r>
              <a:rPr lang="en-US" sz="3200" i="1" dirty="0" smtClean="0">
                <a:solidFill>
                  <a:srgbClr val="FFE7CF"/>
                </a:solidFill>
              </a:rPr>
              <a:t>Three Graces</a:t>
            </a:r>
            <a:r>
              <a:rPr lang="en-US" sz="5400" i="1" dirty="0" smtClean="0">
                <a:solidFill>
                  <a:srgbClr val="FFE7CF"/>
                </a:solidFill>
              </a:rPr>
              <a:t/>
            </a:r>
            <a:br>
              <a:rPr lang="en-US" sz="5400" i="1" dirty="0" smtClean="0">
                <a:solidFill>
                  <a:srgbClr val="FFE7CF"/>
                </a:solidFill>
              </a:rPr>
            </a:br>
            <a:r>
              <a:rPr lang="en-US" sz="2000" i="1" dirty="0" smtClean="0">
                <a:solidFill>
                  <a:srgbClr val="FFE7CF"/>
                </a:solidFill>
              </a:rPr>
              <a:t> </a:t>
            </a:r>
            <a:r>
              <a:rPr lang="en-US" sz="5400" i="1" dirty="0">
                <a:solidFill>
                  <a:srgbClr val="FFE7CF"/>
                </a:solidFill>
              </a:rPr>
              <a:t/>
            </a:r>
            <a:br>
              <a:rPr lang="en-US" sz="5400" i="1" dirty="0">
                <a:solidFill>
                  <a:srgbClr val="FFE7CF"/>
                </a:solidFill>
              </a:rPr>
            </a:br>
            <a:r>
              <a:rPr lang="en-US" sz="3600" dirty="0" smtClean="0">
                <a:solidFill>
                  <a:srgbClr val="FFE7CF"/>
                </a:solidFill>
              </a:rPr>
              <a:t>(1825)</a:t>
            </a:r>
            <a:endParaRPr lang="en-US" sz="3600" i="1" dirty="0">
              <a:solidFill>
                <a:srgbClr val="FFE7CF"/>
              </a:solidFill>
            </a:endParaRPr>
          </a:p>
        </p:txBody>
      </p:sp>
      <p:pic>
        <p:nvPicPr>
          <p:cNvPr id="3074" name="Picture 2" descr="https://upload.wikimedia.org/wikipedia/commons/thumb/d/d7/Jacques-Louis_David_-_Mars_desarme_par_Venus.JPG/868px-Jacques-Louis_David_-_Mars_desarme_par_Ve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953" y="0"/>
            <a:ext cx="5813226"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5617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1C3968"/>
            </a:gs>
            <a:gs pos="100000">
              <a:srgbClr val="28383F"/>
            </a:gs>
          </a:gsLst>
          <a:lin ang="2700000" scaled="1"/>
        </a:gradFill>
        <a:effectLst/>
      </p:bgPr>
    </p:bg>
    <p:spTree>
      <p:nvGrpSpPr>
        <p:cNvPr id="1" name=""/>
        <p:cNvGrpSpPr/>
        <p:nvPr/>
      </p:nvGrpSpPr>
      <p:grpSpPr>
        <a:xfrm>
          <a:off x="0" y="0"/>
          <a:ext cx="0" cy="0"/>
          <a:chOff x="0" y="0"/>
          <a:chExt cx="0" cy="0"/>
        </a:xfrm>
      </p:grpSpPr>
      <p:pic>
        <p:nvPicPr>
          <p:cNvPr id="3074" name="Picture 2" descr="https://upload.wikimedia.org/wikipedia/commons/thumb/d/d7/Jacques-Louis_David_-_Mars_desarme_par_Venus.JPG/868px-Jacques-Louis_David_-_Mars_desarme_par_Ve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890" y="637675"/>
            <a:ext cx="4791324" cy="5652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Combat of Ares and Athena.jpg"/>
          <p:cNvPicPr>
            <a:picLocks noChangeAspect="1" noChangeArrowheads="1"/>
          </p:cNvPicPr>
          <p:nvPr/>
        </p:nvPicPr>
        <p:blipFill rotWithShape="1">
          <a:blip r:embed="rId3">
            <a:extLst>
              <a:ext uri="{28A0092B-C50C-407E-A947-70E740481C1C}">
                <a14:useLocalDpi xmlns:a14="http://schemas.microsoft.com/office/drawing/2010/main" val="0"/>
              </a:ext>
            </a:extLst>
          </a:blip>
          <a:srcRect t="227"/>
          <a:stretch/>
        </p:blipFill>
        <p:spPr bwMode="auto">
          <a:xfrm>
            <a:off x="1" y="637675"/>
            <a:ext cx="7400890" cy="56524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74696" y="5333849"/>
            <a:ext cx="3083805" cy="613445"/>
          </a:xfrm>
        </p:spPr>
        <p:txBody>
          <a:bodyPr>
            <a:noAutofit/>
          </a:bodyPr>
          <a:lstStyle/>
          <a:p>
            <a:pPr marL="0" indent="0">
              <a:buNone/>
            </a:pPr>
            <a:r>
              <a:rPr lang="en-US" sz="5400" b="1" dirty="0" smtClean="0">
                <a:solidFill>
                  <a:srgbClr val="F3F4F6"/>
                </a:solidFill>
                <a:effectLst>
                  <a:outerShdw blurRad="38100" dist="38100" dir="2700000" algn="tl">
                    <a:srgbClr val="000000">
                      <a:alpha val="43137"/>
                    </a:srgbClr>
                  </a:outerShdw>
                </a:effectLst>
              </a:rPr>
              <a:t>1771</a:t>
            </a:r>
            <a:endParaRPr lang="en-US" sz="5400" b="1" dirty="0">
              <a:solidFill>
                <a:srgbClr val="F3F4F6"/>
              </a:solidFill>
              <a:effectLst>
                <a:outerShdw blurRad="38100" dist="38100" dir="2700000" algn="tl">
                  <a:srgbClr val="000000">
                    <a:alpha val="43137"/>
                  </a:srgbClr>
                </a:outerShdw>
              </a:effectLst>
            </a:endParaRPr>
          </a:p>
        </p:txBody>
      </p:sp>
      <p:sp>
        <p:nvSpPr>
          <p:cNvPr id="7" name="Content Placeholder 2"/>
          <p:cNvSpPr txBox="1">
            <a:spLocks/>
          </p:cNvSpPr>
          <p:nvPr/>
        </p:nvSpPr>
        <p:spPr>
          <a:xfrm>
            <a:off x="7400889" y="5502296"/>
            <a:ext cx="1923585" cy="613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smtClean="0">
                <a:solidFill>
                  <a:srgbClr val="F3F4F6"/>
                </a:solidFill>
                <a:effectLst>
                  <a:outerShdw blurRad="38100" dist="38100" dir="2700000" algn="tl">
                    <a:srgbClr val="000000">
                      <a:alpha val="43137"/>
                    </a:srgbClr>
                  </a:outerShdw>
                </a:effectLst>
                <a:latin typeface="+mj-lt"/>
              </a:rPr>
              <a:t>1825</a:t>
            </a:r>
            <a:endParaRPr lang="en-US" sz="4400" b="1" dirty="0">
              <a:solidFill>
                <a:srgbClr val="F3F4F6"/>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0032889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1C3968"/>
            </a:gs>
            <a:gs pos="100000">
              <a:srgbClr val="28383F"/>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4537" y="365124"/>
            <a:ext cx="4739268" cy="6325607"/>
          </a:xfrm>
        </p:spPr>
        <p:txBody>
          <a:bodyPr>
            <a:noAutofit/>
          </a:bodyPr>
          <a:lstStyle/>
          <a:p>
            <a:pPr marL="234950" indent="-234950">
              <a:lnSpc>
                <a:spcPct val="100000"/>
              </a:lnSpc>
            </a:pPr>
            <a:r>
              <a:rPr lang="en-US" sz="3200" dirty="0">
                <a:solidFill>
                  <a:srgbClr val="FFE7CF"/>
                </a:solidFill>
              </a:rPr>
              <a:t>"This is the last picture I want to paint, but I want to surpass myself in it. I will put the date of my seventy-five years on it and afterwards I will never again pick up my brush."</a:t>
            </a:r>
            <a:endParaRPr lang="en-US" sz="1600" dirty="0">
              <a:solidFill>
                <a:srgbClr val="FFE7CF"/>
              </a:solidFill>
            </a:endParaRPr>
          </a:p>
        </p:txBody>
      </p:sp>
      <p:pic>
        <p:nvPicPr>
          <p:cNvPr id="3074" name="Picture 2" descr="https://upload.wikimedia.org/wikipedia/commons/thumb/d/d7/Jacques-Louis_David_-_Mars_desarme_par_Venus.JPG/868px-Jacques-Louis_David_-_Mars_desarme_par_Ve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953" y="0"/>
            <a:ext cx="5813226"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47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606A6D"/>
            </a:gs>
            <a:gs pos="62000">
              <a:srgbClr val="0E0A0B"/>
            </a:gs>
          </a:gsLst>
          <a:lin ang="4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The Combat of Ares and Ath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513" y="0"/>
            <a:ext cx="8920974"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753144" y="6483645"/>
            <a:ext cx="4520340" cy="307777"/>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fr-FR" sz="1400" i="1" dirty="0" smtClean="0">
                <a:solidFill>
                  <a:srgbClr val="F2EDCF"/>
                </a:solidFill>
                <a:effectLst>
                  <a:outerShdw blurRad="38100" dist="38100" dir="2700000" algn="tl">
                    <a:srgbClr val="000000">
                      <a:alpha val="43137"/>
                    </a:srgbClr>
                  </a:outerShdw>
                </a:effectLst>
              </a:rPr>
              <a:t>Combat de Mars contre Minerve </a:t>
            </a:r>
            <a:r>
              <a:rPr lang="en-US" sz="1400" dirty="0" smtClean="0">
                <a:solidFill>
                  <a:srgbClr val="F2EDCF"/>
                </a:solidFill>
                <a:effectLst>
                  <a:outerShdw blurRad="38100" dist="38100" dir="2700000" algn="tl">
                    <a:srgbClr val="000000">
                      <a:alpha val="43137"/>
                    </a:srgbClr>
                  </a:outerShdw>
                </a:effectLst>
              </a:rPr>
              <a:t>(1771)</a:t>
            </a:r>
            <a:endParaRPr lang="en-US" sz="1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7357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2D1B17"/>
            </a:gs>
            <a:gs pos="100000">
              <a:srgbClr val="430D07"/>
            </a:gs>
          </a:gsLst>
          <a:lin ang="2700000" scaled="1"/>
        </a:gradFill>
        <a:effectLst/>
      </p:bgPr>
    </p:bg>
    <p:spTree>
      <p:nvGrpSpPr>
        <p:cNvPr id="1" name=""/>
        <p:cNvGrpSpPr/>
        <p:nvPr/>
      </p:nvGrpSpPr>
      <p:grpSpPr>
        <a:xfrm>
          <a:off x="0" y="0"/>
          <a:ext cx="0" cy="0"/>
          <a:chOff x="0" y="0"/>
          <a:chExt cx="0" cy="0"/>
        </a:xfrm>
      </p:grpSpPr>
      <p:pic>
        <p:nvPicPr>
          <p:cNvPr id="1026" name="Picture 2" descr="https://upload.wikimedia.org/wikipedia/commons/thumb/d/d7/Jacques-Louis_David_-_The_Anger_of_Achilles_-_Google_Art_Project.jpg/1024px-Jacques-Louis_David_-_The_Anger_of_Achilles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898" y="0"/>
            <a:ext cx="9619987" cy="6857999"/>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281898" y="5570567"/>
            <a:ext cx="9619987" cy="830997"/>
          </a:xfrm>
          <a:prstGeom prst="rect">
            <a:avLst/>
          </a:prstGeom>
        </p:spPr>
        <p:txBody>
          <a:bodyPr wrap="square">
            <a:spAutoFit/>
          </a:bodyPr>
          <a:lstStyle/>
          <a:p>
            <a:pPr algn="ctr"/>
            <a:r>
              <a:rPr lang="en-US" sz="4800" dirty="0" smtClean="0">
                <a:solidFill>
                  <a:srgbClr val="F2EDCF"/>
                </a:solidFill>
                <a:effectLst>
                  <a:outerShdw blurRad="38100" dist="38100" dir="2700000" algn="tl">
                    <a:srgbClr val="000000">
                      <a:alpha val="43137"/>
                    </a:srgbClr>
                  </a:outerShdw>
                </a:effectLst>
              </a:rPr>
              <a:t>“The painting that is killing me…”</a:t>
            </a:r>
            <a:endParaRPr lang="en-US" sz="48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2177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189" y="4804551"/>
            <a:ext cx="5913438"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92" y="4804551"/>
            <a:ext cx="59690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29" y="230121"/>
            <a:ext cx="11271341" cy="5157000"/>
          </a:xfrm>
          <a:prstGeom prst="rect">
            <a:avLst/>
          </a:prstGeom>
        </p:spPr>
      </p:pic>
    </p:spTree>
    <p:extLst>
      <p:ext uri="{BB962C8B-B14F-4D97-AF65-F5344CB8AC3E}">
        <p14:creationId xmlns:p14="http://schemas.microsoft.com/office/powerpoint/2010/main" val="4059844045"/>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026"/>
                                        </p:tgtEl>
                                      </p:cBhvr>
                                    </p:animEffect>
                                    <p:animScale>
                                      <p:cBhvr>
                                        <p:cTn id="10" dur="250" autoRev="1" fill="hold"/>
                                        <p:tgtEl>
                                          <p:spTgt spid="1026"/>
                                        </p:tgtEl>
                                      </p:cBhvr>
                                      <p:by x="105000" y="105000"/>
                                    </p:animScale>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500"/>
                                        <p:tgtEl>
                                          <p:spTgt spid="1027"/>
                                        </p:tgtEl>
                                      </p:cBhvr>
                                    </p:animEffect>
                                  </p:childTnLst>
                                </p:cTn>
                              </p:par>
                              <p:par>
                                <p:cTn id="15" presetID="26" presetClass="emph" presetSubtype="0" fill="hold" nodeType="withEffect">
                                  <p:stCondLst>
                                    <p:cond delay="500"/>
                                  </p:stCondLst>
                                  <p:childTnLst>
                                    <p:animEffect transition="out" filter="fade">
                                      <p:cBhvr>
                                        <p:cTn id="16" dur="500" tmFilter="0, 0; .2, .5; .8, .5; 1, 0"/>
                                        <p:tgtEl>
                                          <p:spTgt spid="1027"/>
                                        </p:tgtEl>
                                      </p:cBhvr>
                                    </p:animEffect>
                                    <p:animScale>
                                      <p:cBhvr>
                                        <p:cTn id="17" dur="250" autoRev="1" fill="hold"/>
                                        <p:tgtEl>
                                          <p:spTgt spid="10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3C4437"/>
            </a:gs>
            <a:gs pos="65000">
              <a:srgbClr val="161416"/>
            </a:gs>
          </a:gsLst>
          <a:lin ang="4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Niobe JacquesLouisDavid 1772 Dallas Museum of 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464" y="0"/>
            <a:ext cx="8798259" cy="68702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785228" y="6483645"/>
            <a:ext cx="5269071" cy="307777"/>
          </a:xfrm>
          <a:prstGeom prst="rect">
            <a:avLst/>
          </a:prstGeom>
        </p:spPr>
        <p:txBody>
          <a:bodyPr wrap="none">
            <a:spAutoFit/>
          </a:bodyPr>
          <a:lstStyle/>
          <a:p>
            <a:r>
              <a:rPr lang="en-US" sz="1400" dirty="0" smtClean="0">
                <a:solidFill>
                  <a:srgbClr val="F2EDCF"/>
                </a:solidFill>
                <a:effectLst>
                  <a:outerShdw blurRad="38100" dist="38100" dir="2700000" algn="tl">
                    <a:srgbClr val="000000">
                      <a:alpha val="43137"/>
                    </a:srgbClr>
                  </a:outerShdw>
                </a:effectLst>
              </a:rPr>
              <a:t>Jacques-Louis David, </a:t>
            </a:r>
            <a:r>
              <a:rPr lang="en-US" sz="1400" i="1" dirty="0" smtClean="0">
                <a:solidFill>
                  <a:srgbClr val="F2EDCF"/>
                </a:solidFill>
                <a:effectLst>
                  <a:outerShdw blurRad="38100" dist="38100" dir="2700000" algn="tl">
                    <a:srgbClr val="000000">
                      <a:alpha val="43137"/>
                    </a:srgbClr>
                  </a:outerShdw>
                </a:effectLst>
              </a:rPr>
              <a:t>Diana and Apollo Killing Niobe's Children</a:t>
            </a:r>
            <a:r>
              <a:rPr lang="fr-FR" sz="1400" i="1" dirty="0" smtClean="0">
                <a:solidFill>
                  <a:srgbClr val="F2EDCF"/>
                </a:solidFill>
                <a:effectLst>
                  <a:outerShdw blurRad="38100" dist="38100" dir="2700000" algn="tl">
                    <a:srgbClr val="000000">
                      <a:alpha val="43137"/>
                    </a:srgbClr>
                  </a:outerShdw>
                </a:effectLst>
              </a:rPr>
              <a:t> </a:t>
            </a:r>
            <a:r>
              <a:rPr lang="en-US" sz="1400" dirty="0" smtClean="0">
                <a:solidFill>
                  <a:srgbClr val="F2EDCF"/>
                </a:solidFill>
                <a:effectLst>
                  <a:outerShdw blurRad="38100" dist="38100" dir="2700000" algn="tl">
                    <a:srgbClr val="000000">
                      <a:alpha val="43137"/>
                    </a:srgbClr>
                  </a:outerShdw>
                </a:effectLst>
              </a:rPr>
              <a:t>(1772)</a:t>
            </a:r>
            <a:endParaRPr lang="en-US" sz="1400" dirty="0">
              <a:solidFill>
                <a:srgbClr val="F2EDC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17444"/>
      </p:ext>
    </p:extLst>
  </p:cSld>
  <p:clrMapOvr>
    <a:masterClrMapping/>
  </p:clrMapOvr>
</p:sld>
</file>

<file path=ppt/theme/theme1.xml><?xml version="1.0" encoding="utf-8"?>
<a:theme xmlns:a="http://schemas.openxmlformats.org/drawingml/2006/main" name="Office Theme">
  <a:themeElements>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fontScheme name="Jacques-Louis David">
      <a:majorFont>
        <a:latin typeface="Versailles LT"/>
        <a:ea typeface=""/>
        <a:cs typeface=""/>
      </a:majorFont>
      <a:minorFont>
        <a:latin typeface="IM FELL Double P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10.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11.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2.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3.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4.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5.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6.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7.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8.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ppt/theme/themeOverride9.xml><?xml version="1.0" encoding="utf-8"?>
<a:themeOverride xmlns:a="http://schemas.openxmlformats.org/drawingml/2006/main">
  <a:clrScheme name="Horatii">
    <a:dk1>
      <a:srgbClr val="6D1903"/>
    </a:dk1>
    <a:lt1>
      <a:srgbClr val="FFF6DA"/>
    </a:lt1>
    <a:dk2>
      <a:srgbClr val="6E6774"/>
    </a:dk2>
    <a:lt2>
      <a:srgbClr val="8E90A2"/>
    </a:lt2>
    <a:accent1>
      <a:srgbClr val="8E90A2"/>
    </a:accent1>
    <a:accent2>
      <a:srgbClr val="DE7466"/>
    </a:accent2>
    <a:accent3>
      <a:srgbClr val="8E90A2"/>
    </a:accent3>
    <a:accent4>
      <a:srgbClr val="DE7466"/>
    </a:accent4>
    <a:accent5>
      <a:srgbClr val="6E6774"/>
    </a:accent5>
    <a:accent6>
      <a:srgbClr val="6D1903"/>
    </a:accent6>
    <a:hlink>
      <a:srgbClr val="FFF6DA"/>
    </a:hlink>
    <a:folHlink>
      <a:srgbClr val="FFF6DA"/>
    </a:folHlink>
  </a:clrScheme>
</a:themeOverride>
</file>

<file path=docProps/app.xml><?xml version="1.0" encoding="utf-8"?>
<Properties xmlns="http://schemas.openxmlformats.org/officeDocument/2006/extended-properties" xmlns:vt="http://schemas.openxmlformats.org/officeDocument/2006/docPropsVTypes">
  <Template/>
  <TotalTime>5011</TotalTime>
  <Words>693</Words>
  <Application>Microsoft Office PowerPoint</Application>
  <PresentationFormat>Widescreen</PresentationFormat>
  <Paragraphs>143</Paragraphs>
  <Slides>81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81</vt:i4>
      </vt:variant>
    </vt:vector>
  </HeadingPairs>
  <TitlesOfParts>
    <vt:vector size="87" baseType="lpstr">
      <vt:lpstr>IM FELL Double Pica</vt:lpstr>
      <vt:lpstr>Arial</vt:lpstr>
      <vt:lpstr>Versailles LT</vt:lpstr>
      <vt:lpstr>Calibri</vt:lpstr>
      <vt:lpstr>Office Theme</vt:lpstr>
      <vt:lpstr>3_Office Theme</vt:lpstr>
      <vt:lpstr>Jacques-Louis  David</vt:lpstr>
      <vt:lpstr>Neoclassicism</vt:lpstr>
      <vt:lpstr>Neoclassicism</vt:lpstr>
      <vt:lpstr>Jacques-Louis  David</vt:lpstr>
      <vt:lpstr>French Revolution  and  Napoleon</vt:lpstr>
      <vt:lpstr>Early Work        (1770s)</vt:lpstr>
      <vt:lpstr>Rococo     (Late Baroque)</vt:lpstr>
      <vt:lpstr>PowerPoint Presentation</vt:lpstr>
      <vt:lpstr>PowerPoint Presentation</vt:lpstr>
      <vt:lpstr>PowerPoint Presentation</vt:lpstr>
      <vt:lpstr>When at first, you don’t succeed…</vt:lpstr>
      <vt:lpstr>Fourth Time’s the Charm</vt:lpstr>
      <vt:lpstr>PowerPoint Presentation</vt:lpstr>
      <vt:lpstr>French Academy  in Rome</vt:lpstr>
      <vt:lpstr>PowerPoint Presentation</vt:lpstr>
      <vt:lpstr>PowerPoint Presentation</vt:lpstr>
      <vt:lpstr>PowerPoint Presentation</vt:lpstr>
      <vt:lpstr>CLASSICAL REPUBLICANISM</vt:lpstr>
      <vt:lpstr>Rousseau</vt:lpstr>
      <vt:lpstr>Rousseau</vt:lpstr>
      <vt:lpstr>Roman Salutes</vt:lpstr>
      <vt:lpstr>PowerPoint Presentation</vt:lpstr>
      <vt:lpstr>COMPARE</vt:lpstr>
      <vt:lpstr>EXTRA</vt:lpstr>
      <vt:lpstr>PowerPoint Presentation</vt:lpstr>
      <vt:lpstr>Paris and Helen    (1778)</vt:lpstr>
      <vt:lpstr>Hector’s Body (1778)</vt:lpstr>
      <vt:lpstr>PowerPoint Presentation</vt:lpstr>
      <vt:lpstr>1789</vt:lpstr>
      <vt:lpstr>PowerPoint Presentation</vt:lpstr>
      <vt:lpstr>PowerPoint Presentation</vt:lpstr>
      <vt:lpstr>The Death of Marat (1793)</vt:lpstr>
      <vt:lpstr>Marie Antoinette  on the Way to the Guillotine    16 October 1793</vt:lpstr>
      <vt:lpstr>Post- Thermidor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DIG IT</vt:lpstr>
      <vt:lpstr>NAPOLEON</vt:lpstr>
      <vt:lpstr>Unfinished Portrait of Napoleon   (1798)</vt:lpstr>
      <vt:lpstr>PowerPoint Presentation</vt:lpstr>
      <vt:lpstr>Napoleon  Crossing  the Alps  (1801-1805)</vt:lpstr>
      <vt:lpstr>A Realistic Depiction</vt:lpstr>
      <vt:lpstr>NO</vt:lpstr>
      <vt:lpstr>Political Iconography</vt:lpstr>
      <vt:lpstr>FIVE VERSIONS</vt:lpstr>
      <vt:lpstr>Malmaison</vt:lpstr>
      <vt:lpstr>Charlottenburg</vt:lpstr>
      <vt:lpstr>First Versailles</vt:lpstr>
      <vt:lpstr>Belvedere</vt:lpstr>
      <vt:lpstr>Belvedere</vt:lpstr>
      <vt:lpstr>Second Versailles</vt:lpstr>
      <vt:lpstr>PowerPoint Presentation</vt:lpstr>
      <vt:lpstr>COURT PAINTER</vt:lpstr>
      <vt:lpstr>PowerPoint Presentation</vt:lpstr>
      <vt:lpstr>Original Design</vt:lpstr>
      <vt:lpstr>SO EXTRA</vt:lpstr>
      <vt:lpstr>PowerPoint Presentation</vt:lpstr>
      <vt:lpstr>The Emperor Napoleon  in His Study  at the Tuileries  (1812)</vt:lpstr>
      <vt:lpstr>PowerPoint Presentation</vt:lpstr>
      <vt:lpstr>PowerPoint Presentation</vt:lpstr>
      <vt:lpstr>Exile in Brussels</vt:lpstr>
      <vt:lpstr>Exile Portraiture</vt:lpstr>
      <vt:lpstr>PowerPoint Presentation</vt:lpstr>
      <vt:lpstr>PowerPoint Presentation</vt:lpstr>
      <vt:lpstr>ROOTS</vt:lpstr>
      <vt:lpstr>Hector’s Body (1778)</vt:lpstr>
      <vt:lpstr>PowerPoint Presentation</vt:lpstr>
      <vt:lpstr>PowerPoint Presentation</vt:lpstr>
      <vt:lpstr>PowerPoint Presentation</vt:lpstr>
      <vt:lpstr>PowerPoint Presentation</vt:lpstr>
      <vt:lpstr>Mars Being Disarmed  by Venus and the  Three Graces   (1825)</vt:lpstr>
      <vt:lpstr>PowerPoint Presentation</vt:lpstr>
      <vt:lpstr>"This is the last picture I want to paint, but I want to surpass myself in it. I will put the date of my seventy-five years on it and afterwards I will never again pick up my brush."</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Jacques-Louis David:  French Neoclassicist</dc:title>
  <dc:subject>Neoclassical Art</dc:subject>
  <dc:creator>Tom Richey</dc:creator>
  <cp:lastModifiedBy>Tom</cp:lastModifiedBy>
  <cp:revision>65</cp:revision>
  <dcterms:created xsi:type="dcterms:W3CDTF">2015-12-26T07:21:15Z</dcterms:created>
  <dcterms:modified xsi:type="dcterms:W3CDTF">2016-01-10T21:33:39Z</dcterms:modified>
</cp:coreProperties>
</file>