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notesMasterIdLst>
    <p:notesMasterId r:id="rId45"/>
  </p:notesMasterIdLst>
  <p:sldIdLst>
    <p:sldId id="353" r:id="rId3"/>
    <p:sldId id="447" r:id="rId4"/>
    <p:sldId id="431" r:id="rId5"/>
    <p:sldId id="283" r:id="rId6"/>
    <p:sldId id="406" r:id="rId7"/>
    <p:sldId id="405" r:id="rId8"/>
    <p:sldId id="402" r:id="rId9"/>
    <p:sldId id="433" r:id="rId10"/>
    <p:sldId id="403" r:id="rId11"/>
    <p:sldId id="434" r:id="rId12"/>
    <p:sldId id="432" r:id="rId13"/>
    <p:sldId id="350" r:id="rId14"/>
    <p:sldId id="348" r:id="rId15"/>
    <p:sldId id="400" r:id="rId16"/>
    <p:sldId id="448" r:id="rId17"/>
    <p:sldId id="347" r:id="rId18"/>
    <p:sldId id="435" r:id="rId19"/>
    <p:sldId id="436" r:id="rId20"/>
    <p:sldId id="346" r:id="rId21"/>
    <p:sldId id="446" r:id="rId22"/>
    <p:sldId id="354" r:id="rId23"/>
    <p:sldId id="355" r:id="rId24"/>
    <p:sldId id="449" r:id="rId25"/>
    <p:sldId id="439" r:id="rId26"/>
    <p:sldId id="440" r:id="rId27"/>
    <p:sldId id="438" r:id="rId28"/>
    <p:sldId id="356" r:id="rId29"/>
    <p:sldId id="441" r:id="rId30"/>
    <p:sldId id="344" r:id="rId31"/>
    <p:sldId id="442" r:id="rId32"/>
    <p:sldId id="443" r:id="rId33"/>
    <p:sldId id="373" r:id="rId34"/>
    <p:sldId id="444" r:id="rId35"/>
    <p:sldId id="396" r:id="rId36"/>
    <p:sldId id="437" r:id="rId37"/>
    <p:sldId id="358" r:id="rId38"/>
    <p:sldId id="357" r:id="rId39"/>
    <p:sldId id="451" r:id="rId40"/>
    <p:sldId id="450" r:id="rId41"/>
    <p:sldId id="452" r:id="rId42"/>
    <p:sldId id="453" r:id="rId43"/>
    <p:sldId id="454" r:id="rId44"/>
  </p:sldIdLst>
  <p:sldSz cx="9144000" cy="6858000" type="screen4x3"/>
  <p:notesSz cx="6858000" cy="9144000"/>
  <p:embeddedFontLst>
    <p:embeddedFont>
      <p:font typeface="Wingdings 2" panose="05020102010507070707" pitchFamily="18" charset="2"/>
      <p:regular r:id="rId46"/>
    </p:embeddedFont>
    <p:embeddedFont>
      <p:font typeface="UnZialish" panose="02000605040000020003" pitchFamily="2" charset="0"/>
      <p:regular r:id="rId47"/>
    </p:embeddedFont>
    <p:embeddedFont>
      <p:font typeface="Calibri" panose="020F0502020204030204" pitchFamily="34" charset="0"/>
      <p:regular r:id="rId48"/>
      <p:bold r:id="rId49"/>
      <p:italic r:id="rId50"/>
      <p:boldItalic r:id="rId51"/>
    </p:embeddedFont>
    <p:embeddedFont>
      <p:font typeface="Georgia" panose="02040502050405020303" pitchFamily="18"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9E67"/>
    <a:srgbClr val="E3DFCC"/>
    <a:srgbClr val="F9DBAA"/>
    <a:srgbClr val="FEFDFB"/>
    <a:srgbClr val="F5F5F3"/>
    <a:srgbClr val="FF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3" autoAdjust="0"/>
    <p:restoredTop sz="94671" autoAdjust="0"/>
  </p:normalViewPr>
  <p:slideViewPr>
    <p:cSldViewPr>
      <p:cViewPr>
        <p:scale>
          <a:sx n="60" d="100"/>
          <a:sy n="60" d="100"/>
        </p:scale>
        <p:origin x="-714" y="-210"/>
      </p:cViewPr>
      <p:guideLst>
        <p:guide orient="horz" pos="2160"/>
        <p:guide pos="2880"/>
      </p:guideLst>
    </p:cSldViewPr>
  </p:slideViewPr>
  <p:outlineViewPr>
    <p:cViewPr>
      <p:scale>
        <a:sx n="33" d="100"/>
        <a:sy n="33" d="100"/>
      </p:scale>
      <p:origin x="0" y="4818"/>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19E91-90CD-4E54-A8F7-7575E5A3BEFA}" type="datetimeFigureOut">
              <a:rPr lang="en-US" smtClean="0"/>
              <a:pPr/>
              <a:t>11/7/2014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67ED1F-2899-4F45-9F58-645628732EBC}" type="slidenum">
              <a:rPr lang="en-US" smtClean="0"/>
              <a:pPr/>
              <a:t>‹#›</a:t>
            </a:fld>
            <a:endParaRPr lang="en-US"/>
          </a:p>
        </p:txBody>
      </p:sp>
    </p:spTree>
    <p:extLst>
      <p:ext uri="{BB962C8B-B14F-4D97-AF65-F5344CB8AC3E}">
        <p14:creationId xmlns:p14="http://schemas.microsoft.com/office/powerpoint/2010/main" val="445975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7ED1F-2899-4F45-9F58-645628732EBC}" type="slidenum">
              <a:rPr lang="en-US" smtClean="0"/>
              <a:pPr/>
              <a:t>2</a:t>
            </a:fld>
            <a:endParaRPr lang="en-US"/>
          </a:p>
        </p:txBody>
      </p:sp>
    </p:spTree>
    <p:extLst>
      <p:ext uri="{BB962C8B-B14F-4D97-AF65-F5344CB8AC3E}">
        <p14:creationId xmlns:p14="http://schemas.microsoft.com/office/powerpoint/2010/main" val="2509568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3DBB2CA3-76C3-4B5A-9CCA-618BD5194749}" type="datetimeFigureOut">
              <a:rPr lang="en-US" smtClean="0">
                <a:solidFill>
                  <a:srgbClr val="D4D2D0">
                    <a:shade val="50000"/>
                  </a:srgbClr>
                </a:solidFill>
              </a:rPr>
              <a:pPr>
                <a:defRPr/>
              </a:pPr>
              <a:t>11/7/2014</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pPr>
              <a:defRPr/>
            </a:pPr>
            <a:fld id="{C972D4CA-979E-4A44-AD75-AE29EFC51731}"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6ADD8D3-80DC-44F5-83C4-50E4228A202A}" type="datetimeFigureOut">
              <a:rPr lang="en-US" smtClean="0">
                <a:solidFill>
                  <a:srgbClr val="D4D2D0">
                    <a:shade val="50000"/>
                  </a:srgbClr>
                </a:solidFill>
              </a:rPr>
              <a:pPr>
                <a:defRPr/>
              </a:pPr>
              <a:t>11/7/2014</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pPr>
              <a:defRPr/>
            </a:pPr>
            <a:fld id="{5A406114-3526-407E-8789-575E8094EBC6}"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53CE77E-7254-4DD1-B65B-CB9307B10CCC}" type="datetimeFigureOut">
              <a:rPr lang="en-US" smtClean="0">
                <a:solidFill>
                  <a:srgbClr val="D4D2D0">
                    <a:shade val="50000"/>
                  </a:srgbClr>
                </a:solidFill>
              </a:rPr>
              <a:pPr>
                <a:defRPr/>
              </a:pPr>
              <a:t>11/7/2014</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pPr>
              <a:defRPr/>
            </a:pPr>
            <a:fld id="{7123F2DB-B9E6-44E1-AAA1-E8DB16414696}"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19874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544522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556385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11/7/2014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92208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11/7/2014</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754121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11/7/2014</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17095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11/7/2014</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94947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11/7/2014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05974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E615ABA-02BB-48B0-BC42-ECA16960BEC6}" type="datetimeFigureOut">
              <a:rPr lang="en-US" smtClean="0">
                <a:solidFill>
                  <a:srgbClr val="D4D2D0">
                    <a:shade val="50000"/>
                  </a:srgbClr>
                </a:solidFill>
              </a:rPr>
              <a:pPr>
                <a:defRPr/>
              </a:pPr>
              <a:t>11/7/2014</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pPr>
              <a:defRPr/>
            </a:pPr>
            <a:fld id="{665A730C-0E15-434F-9E96-9B5EDF94BEEF}"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11/7/2014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746766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414243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901677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1486004-D56A-4A54-B3AE-8010D3CF3B4D}" type="datetimeFigureOut">
              <a:rPr lang="en-US" smtClean="0">
                <a:solidFill>
                  <a:srgbClr val="D4D2D0">
                    <a:shade val="50000"/>
                  </a:srgbClr>
                </a:solidFill>
              </a:rPr>
              <a:pPr>
                <a:defRPr/>
              </a:pPr>
              <a:t>11/7/2014</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pPr>
              <a:defRPr/>
            </a:pPr>
            <a:fld id="{48867641-B02B-435A-9D19-DBB3F73FAE21}"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37054931-1F28-42FA-8C16-0A3D7EFEB59B}" type="datetimeFigureOut">
              <a:rPr lang="en-US" smtClean="0">
                <a:solidFill>
                  <a:srgbClr val="D4D2D0">
                    <a:shade val="50000"/>
                  </a:srgbClr>
                </a:solidFill>
              </a:rPr>
              <a:pPr>
                <a:defRPr/>
              </a:pPr>
              <a:t>11/7/2014</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pPr>
              <a:defRPr/>
            </a:pPr>
            <a:fld id="{53727A77-91FF-451E-BA4A-F269A55C074D}"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DEF9E4CE-3E3A-4461-B569-1B1F0D9DA005}" type="datetimeFigureOut">
              <a:rPr lang="en-US" smtClean="0">
                <a:solidFill>
                  <a:srgbClr val="D4D2D0">
                    <a:shade val="50000"/>
                  </a:srgbClr>
                </a:solidFill>
              </a:rPr>
              <a:pPr>
                <a:defRPr/>
              </a:pPr>
              <a:t>11/7/2014</a:t>
            </a:fld>
            <a:endParaRPr lang="en-US">
              <a:solidFill>
                <a:srgbClr val="D4D2D0">
                  <a:shade val="50000"/>
                </a:srgbClr>
              </a:solidFill>
            </a:endParaRPr>
          </a:p>
        </p:txBody>
      </p:sp>
      <p:sp>
        <p:nvSpPr>
          <p:cNvPr id="8" name="Footer Placeholder 7"/>
          <p:cNvSpPr>
            <a:spLocks noGrp="1"/>
          </p:cNvSpPr>
          <p:nvPr>
            <p:ph type="ftr" sz="quarter" idx="11"/>
          </p:nvPr>
        </p:nvSpPr>
        <p:spPr/>
        <p:txBody>
          <a:bodyPr/>
          <a:lstStyle/>
          <a:p>
            <a:pPr>
              <a:defRPr/>
            </a:pPr>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p>
            <a:pPr>
              <a:defRPr/>
            </a:pPr>
            <a:fld id="{3262A007-715F-42C4-9E0D-4AE04E85B4F4}"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0B2E44FB-E1BC-4E31-9FD0-72FF170A087B}" type="datetimeFigureOut">
              <a:rPr lang="en-US" smtClean="0">
                <a:solidFill>
                  <a:srgbClr val="D4D2D0">
                    <a:shade val="50000"/>
                  </a:srgbClr>
                </a:solidFill>
              </a:rPr>
              <a:pPr>
                <a:defRPr/>
              </a:pPr>
              <a:t>11/7/2014</a:t>
            </a:fld>
            <a:endParaRPr lang="en-US">
              <a:solidFill>
                <a:srgbClr val="D4D2D0">
                  <a:shade val="50000"/>
                </a:srgbClr>
              </a:solidFill>
            </a:endParaRPr>
          </a:p>
        </p:txBody>
      </p:sp>
      <p:sp>
        <p:nvSpPr>
          <p:cNvPr id="4" name="Footer Placeholder 3"/>
          <p:cNvSpPr>
            <a:spLocks noGrp="1"/>
          </p:cNvSpPr>
          <p:nvPr>
            <p:ph type="ftr" sz="quarter" idx="11"/>
          </p:nvPr>
        </p:nvSpPr>
        <p:spPr/>
        <p:txBody>
          <a:bodyPr/>
          <a:lstStyle/>
          <a:p>
            <a:pPr>
              <a:defRPr/>
            </a:pPr>
            <a:endParaRPr lang="en-US">
              <a:solidFill>
                <a:srgbClr val="D4D2D0">
                  <a:shade val="50000"/>
                </a:srgbClr>
              </a:solidFill>
            </a:endParaRPr>
          </a:p>
        </p:txBody>
      </p:sp>
      <p:sp>
        <p:nvSpPr>
          <p:cNvPr id="5" name="Slide Number Placeholder 4"/>
          <p:cNvSpPr>
            <a:spLocks noGrp="1"/>
          </p:cNvSpPr>
          <p:nvPr>
            <p:ph type="sldNum" sz="quarter" idx="12"/>
          </p:nvPr>
        </p:nvSpPr>
        <p:spPr/>
        <p:txBody>
          <a:bodyPr/>
          <a:lstStyle/>
          <a:p>
            <a:pPr>
              <a:defRPr/>
            </a:pPr>
            <a:fld id="{3E9186CC-0499-4F5B-B000-34C0377F96AD}"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BC5A49E-E019-4765-B48D-7365E617A382}" type="datetimeFigureOut">
              <a:rPr lang="en-US" smtClean="0">
                <a:solidFill>
                  <a:srgbClr val="D4D2D0">
                    <a:shade val="50000"/>
                  </a:srgbClr>
                </a:solidFill>
              </a:rPr>
              <a:pPr>
                <a:defRPr/>
              </a:pPr>
              <a:t>11/7/2014</a:t>
            </a:fld>
            <a:endParaRPr lang="en-US">
              <a:solidFill>
                <a:srgbClr val="D4D2D0">
                  <a:shade val="50000"/>
                </a:srgbClr>
              </a:solidFill>
            </a:endParaRPr>
          </a:p>
        </p:txBody>
      </p:sp>
      <p:sp>
        <p:nvSpPr>
          <p:cNvPr id="3" name="Footer Placeholder 2"/>
          <p:cNvSpPr>
            <a:spLocks noGrp="1"/>
          </p:cNvSpPr>
          <p:nvPr>
            <p:ph type="ftr" sz="quarter" idx="11"/>
          </p:nvPr>
        </p:nvSpPr>
        <p:spPr/>
        <p:txBody>
          <a:bodyPr/>
          <a:lstStyle/>
          <a:p>
            <a:pPr>
              <a:defRPr/>
            </a:pPr>
            <a:endParaRPr lang="en-US">
              <a:solidFill>
                <a:srgbClr val="D4D2D0">
                  <a:shade val="50000"/>
                </a:srgbClr>
              </a:solidFill>
            </a:endParaRPr>
          </a:p>
        </p:txBody>
      </p:sp>
      <p:sp>
        <p:nvSpPr>
          <p:cNvPr id="4" name="Slide Number Placeholder 3"/>
          <p:cNvSpPr>
            <a:spLocks noGrp="1"/>
          </p:cNvSpPr>
          <p:nvPr>
            <p:ph type="sldNum" sz="quarter" idx="12"/>
          </p:nvPr>
        </p:nvSpPr>
        <p:spPr/>
        <p:txBody>
          <a:bodyPr/>
          <a:lstStyle/>
          <a:p>
            <a:pPr>
              <a:defRPr/>
            </a:pPr>
            <a:fld id="{C88BB526-2A54-4922-9A69-82071E03960D}"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9FBD8ED-3B0D-4FC5-B576-DB5F61B74B4D}" type="datetimeFigureOut">
              <a:rPr lang="en-US" smtClean="0">
                <a:solidFill>
                  <a:srgbClr val="D4D2D0">
                    <a:shade val="50000"/>
                  </a:srgbClr>
                </a:solidFill>
              </a:rPr>
              <a:pPr>
                <a:defRPr/>
              </a:pPr>
              <a:t>11/7/2014</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pPr>
              <a:defRPr/>
            </a:pPr>
            <a:fld id="{8ACE5B2D-75DF-4ACD-8CBF-C3A219A8CB57}"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DCF2CDD-354E-4DC9-AB76-3C340AEA931C}" type="datetimeFigureOut">
              <a:rPr lang="en-US" smtClean="0">
                <a:solidFill>
                  <a:srgbClr val="D4D2D0">
                    <a:shade val="50000"/>
                  </a:srgbClr>
                </a:solidFill>
              </a:rPr>
              <a:pPr>
                <a:defRPr/>
              </a:pPr>
              <a:t>11/7/2014</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pPr>
              <a:defRPr/>
            </a:pPr>
            <a:fld id="{B9309043-BD97-463C-B236-32452C6AD473}"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9E36D54-69CE-40AF-B80F-CD306D7DB7D2}" type="datetimeFigureOut">
              <a:rPr lang="en-US" smtClean="0">
                <a:solidFill>
                  <a:srgbClr val="D4D2D0">
                    <a:shade val="50000"/>
                  </a:srgbClr>
                </a:solidFill>
              </a:rPr>
              <a:pPr>
                <a:defRPr/>
              </a:pPr>
              <a:t>11/7/2014</a:t>
            </a:fld>
            <a:endParaRPr lang="en-US">
              <a:solidFill>
                <a:srgbClr val="D4D2D0">
                  <a:shade val="50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D7CFA5A-15F3-4743-B3A3-B5F132E22164}" type="slidenum">
              <a:rPr lang="en-US" smtClean="0">
                <a:solidFill>
                  <a:srgbClr val="D4D2D0">
                    <a:shade val="50000"/>
                  </a:srgbClr>
                </a:solidFill>
              </a:rPr>
              <a:pPr>
                <a:defRPr/>
              </a:pPr>
              <a:t>‹#›</a:t>
            </a:fld>
            <a:endParaRPr lang="en-US">
              <a:solidFill>
                <a:srgbClr val="D4D2D0">
                  <a:shade val="50000"/>
                </a:srgb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11/7/2014</a:t>
            </a:fld>
            <a:endParaRPr lang="en-US">
              <a:solidFill>
                <a:srgbClr val="072F54">
                  <a:tint val="75000"/>
                </a:srgb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664779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flickr.com/photos/27175597@N07/" TargetMode="External"/><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creativecommons.org/licenses/by-nc-nd/2.0/" TargetMode="External"/><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hyperlink" Target="http://www.flickr.com/photos/oxfa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creativecommons.org/licenses/by-nc-nd/2.0/" TargetMode="Externa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hyperlink" Target="http://www.flickr.com/photos/oxfam/"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edith_soto/" TargetMode="External"/><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edith_soto/" TargetMode="External"/><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torsven/" TargetMode="External"/><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flickr.com/photos/pasukaru76/" TargetMode="External"/><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flickr.com/photos/pasukaru76/" TargetMode="External"/><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www.bible-history.com/studybible/Joshua/9/" TargetMode="External"/><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bible-history.com/studybible/Joshua/9/" TargetMode="External"/><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www.thebricktestament.com/joshua/gibeonites_enslaved/jos09_03.html" TargetMode="External"/><Relationship Id="rId2" Type="http://schemas.openxmlformats.org/officeDocument/2006/relationships/slideLayout" Target="../slideLayouts/slideLayout4.xml"/><Relationship Id="rId1" Type="http://schemas.openxmlformats.org/officeDocument/2006/relationships/themeOverride" Target="../theme/themeOverride3.xml"/><Relationship Id="rId5" Type="http://schemas.openxmlformats.org/officeDocument/2006/relationships/image" Target="../media/image19.jpe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hyperlink" Target="https://www.flickr.com/photos/avidlyabide/" TargetMode="External"/><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avidlyabide/" TargetMode="External"/><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hyperlink" Target="https://www.flickr.com/photos/gsfc/" TargetMode="Externa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hyperlink" Target="http://historiana.eu/collection/celestial-maps" TargetMode="Externa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hyperlink" Target="http://historiana.eu/collection/celestial-maps"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hemeOverride" Target="../theme/themeOverride5.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www.flickr.com/photos/bods/" TargetMode="External"/><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www.flickr.com/photos/bods/" TargetMode="External"/><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themeOverride" Target="../theme/themeOverride6.xml"/></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hyperlink" Target="https://www.facebook.com/pages/Tom-Richey/14074617563" TargetMode="External"/><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hyperlink" Target="http://www.youtube.com/tomforamerica"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upload.wikimedia.org/wikipedia/commons/9/97/JoshuaSun_Mart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8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52400" y="762000"/>
            <a:ext cx="8612743" cy="3581400"/>
          </a:xfrm>
        </p:spPr>
        <p:txBody>
          <a:bodyPr>
            <a:noAutofit/>
          </a:bodyPr>
          <a:lstStyle/>
          <a:p>
            <a:pPr marL="342900" indent="-342900" algn="l">
              <a:lnSpc>
                <a:spcPct val="90000"/>
              </a:lnSpc>
            </a:pPr>
            <a:r>
              <a:rPr lang="en-US" sz="8800" b="1" dirty="0" smtClean="0">
                <a:effectLst>
                  <a:glow rad="101600">
                    <a:schemeClr val="bg2">
                      <a:alpha val="60000"/>
                    </a:schemeClr>
                  </a:glow>
                  <a:outerShdw blurRad="38100" dist="38100" dir="2700000" algn="tl">
                    <a:srgbClr val="E3DFCC"/>
                  </a:outerShdw>
                </a:effectLst>
                <a:latin typeface="UnZialish" panose="02000605040000020003" pitchFamily="2" charset="0"/>
              </a:rPr>
              <a:t>The Conquest </a:t>
            </a:r>
            <a:br>
              <a:rPr lang="en-US" sz="8800" b="1" dirty="0" smtClean="0">
                <a:effectLst>
                  <a:glow rad="101600">
                    <a:schemeClr val="bg2">
                      <a:alpha val="60000"/>
                    </a:schemeClr>
                  </a:glow>
                  <a:outerShdw blurRad="38100" dist="38100" dir="2700000" algn="tl">
                    <a:srgbClr val="E3DFCC"/>
                  </a:outerShdw>
                </a:effectLst>
                <a:latin typeface="UnZialish" panose="02000605040000020003" pitchFamily="2" charset="0"/>
              </a:rPr>
            </a:br>
            <a:r>
              <a:rPr lang="en-US" sz="8800" b="1" dirty="0" smtClean="0">
                <a:effectLst>
                  <a:glow rad="101600">
                    <a:schemeClr val="bg2">
                      <a:alpha val="60000"/>
                    </a:schemeClr>
                  </a:glow>
                  <a:outerShdw blurRad="38100" dist="38100" dir="2700000" algn="tl">
                    <a:srgbClr val="E3DFCC"/>
                  </a:outerShdw>
                </a:effectLst>
                <a:latin typeface="UnZialish" panose="02000605040000020003" pitchFamily="2" charset="0"/>
              </a:rPr>
              <a:t>      </a:t>
            </a:r>
            <a:r>
              <a:rPr lang="en-US" sz="8000" b="1" dirty="0" smtClean="0">
                <a:effectLst>
                  <a:glow rad="101600">
                    <a:schemeClr val="bg2">
                      <a:alpha val="60000"/>
                    </a:schemeClr>
                  </a:glow>
                  <a:outerShdw blurRad="38100" dist="38100" dir="2700000" algn="tl">
                    <a:srgbClr val="E3DFCC"/>
                  </a:outerShdw>
                </a:effectLst>
                <a:latin typeface="UnZialish" panose="02000605040000020003" pitchFamily="2" charset="0"/>
              </a:rPr>
              <a:t>of </a:t>
            </a:r>
            <a:br>
              <a:rPr lang="en-US" sz="8000" b="1" dirty="0" smtClean="0">
                <a:effectLst>
                  <a:glow rad="101600">
                    <a:schemeClr val="bg2">
                      <a:alpha val="60000"/>
                    </a:schemeClr>
                  </a:glow>
                  <a:outerShdw blurRad="38100" dist="38100" dir="2700000" algn="tl">
                    <a:srgbClr val="E3DFCC"/>
                  </a:outerShdw>
                </a:effectLst>
                <a:latin typeface="UnZialish" panose="02000605040000020003" pitchFamily="2" charset="0"/>
              </a:rPr>
            </a:br>
            <a:r>
              <a:rPr lang="en-US" sz="8800" b="1" dirty="0" smtClean="0">
                <a:effectLst>
                  <a:glow rad="101600">
                    <a:schemeClr val="bg2">
                      <a:alpha val="60000"/>
                    </a:schemeClr>
                  </a:glow>
                  <a:outerShdw blurRad="38100" dist="38100" dir="2700000" algn="tl">
                    <a:srgbClr val="E3DFCC"/>
                  </a:outerShdw>
                </a:effectLst>
                <a:latin typeface="UnZialish" panose="02000605040000020003" pitchFamily="2" charset="0"/>
              </a:rPr>
              <a:t>Canaan</a:t>
            </a:r>
            <a:endParaRPr lang="en-US" sz="8800" b="1" dirty="0">
              <a:effectLst>
                <a:glow rad="101600">
                  <a:schemeClr val="bg2">
                    <a:alpha val="60000"/>
                  </a:schemeClr>
                </a:glow>
                <a:outerShdw blurRad="38100" dist="38100" dir="2700000" algn="tl">
                  <a:srgbClr val="E3DFCC"/>
                </a:outerShdw>
              </a:effectLst>
              <a:latin typeface="UnZialish" panose="02000605040000020003" pitchFamily="2" charset="0"/>
            </a:endParaRPr>
          </a:p>
        </p:txBody>
      </p:sp>
      <p:sp>
        <p:nvSpPr>
          <p:cNvPr id="5" name="Rectangle 4"/>
          <p:cNvSpPr/>
          <p:nvPr/>
        </p:nvSpPr>
        <p:spPr>
          <a:xfrm>
            <a:off x="4537393" y="6504801"/>
            <a:ext cx="4530407" cy="276999"/>
          </a:xfrm>
          <a:prstGeom prst="rect">
            <a:avLst/>
          </a:prstGeom>
        </p:spPr>
        <p:txBody>
          <a:bodyPr wrap="none">
            <a:spAutoFit/>
          </a:bodyPr>
          <a:lstStyle/>
          <a:p>
            <a:pPr algn="r"/>
            <a:r>
              <a:rPr lang="en-US" sz="1200" dirty="0" smtClean="0">
                <a:solidFill>
                  <a:schemeClr val="bg2"/>
                </a:solidFill>
              </a:rPr>
              <a:t>John Martin, </a:t>
            </a:r>
            <a:r>
              <a:rPr lang="en-US" sz="1200" i="1" dirty="0" smtClean="0">
                <a:solidFill>
                  <a:schemeClr val="bg2"/>
                </a:solidFill>
              </a:rPr>
              <a:t>Joshua </a:t>
            </a:r>
            <a:r>
              <a:rPr lang="en-US" sz="1200" i="1" dirty="0">
                <a:solidFill>
                  <a:schemeClr val="bg2"/>
                </a:solidFill>
              </a:rPr>
              <a:t>Commanding the Sun to Stand </a:t>
            </a:r>
            <a:r>
              <a:rPr lang="en-US" sz="1200" i="1" dirty="0" smtClean="0">
                <a:solidFill>
                  <a:schemeClr val="bg2"/>
                </a:solidFill>
              </a:rPr>
              <a:t>Still </a:t>
            </a:r>
            <a:r>
              <a:rPr lang="en-US" sz="1200" dirty="0" smtClean="0">
                <a:solidFill>
                  <a:schemeClr val="bg2"/>
                </a:solidFill>
              </a:rPr>
              <a:t>(1816)</a:t>
            </a:r>
            <a:endParaRPr lang="en-US" sz="1200" dirty="0">
              <a:solidFill>
                <a:schemeClr val="bg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1200" y="5943600"/>
            <a:ext cx="3096126" cy="762000"/>
          </a:xfrm>
        </p:spPr>
        <p:txBody>
          <a:bodyPr/>
          <a:lstStyle/>
          <a:p>
            <a:pPr algn="r"/>
            <a:r>
              <a:rPr lang="en-US" dirty="0" smtClean="0"/>
              <a:t>Genesis 9</a:t>
            </a:r>
            <a:endParaRPr lang="en-US" dirty="0"/>
          </a:p>
        </p:txBody>
      </p:sp>
      <p:sp>
        <p:nvSpPr>
          <p:cNvPr id="4" name="Content Placeholder 2"/>
          <p:cNvSpPr>
            <a:spLocks noGrp="1"/>
          </p:cNvSpPr>
          <p:nvPr>
            <p:ph sz="half" idx="1"/>
          </p:nvPr>
        </p:nvSpPr>
        <p:spPr>
          <a:xfrm>
            <a:off x="685800" y="457200"/>
            <a:ext cx="7924800" cy="5562600"/>
          </a:xfrm>
        </p:spPr>
        <p:txBody>
          <a:bodyPr>
            <a:normAutofit/>
          </a:bodyPr>
          <a:lstStyle/>
          <a:p>
            <a:pPr marL="0" indent="0">
              <a:buFont typeface="Wingdings 2" pitchFamily="18" charset="2"/>
              <a:buNone/>
            </a:pPr>
            <a:endParaRPr lang="en-US" sz="900" b="1" dirty="0" smtClean="0"/>
          </a:p>
          <a:p>
            <a:pPr marL="0" indent="0">
              <a:buFont typeface="Wingdings 2" pitchFamily="18" charset="2"/>
              <a:buNone/>
            </a:pPr>
            <a:r>
              <a:rPr lang="en-US" b="1" dirty="0" smtClean="0"/>
              <a:t>When Noah awoke from his wine and found out what his youngest son had done to him, he said, </a:t>
            </a:r>
          </a:p>
          <a:p>
            <a:pPr>
              <a:buFont typeface="Wingdings 2" pitchFamily="18" charset="2"/>
              <a:buNone/>
            </a:pPr>
            <a:r>
              <a:rPr lang="en-US" sz="600" b="1" dirty="0" smtClean="0"/>
              <a:t/>
            </a:r>
            <a:br>
              <a:rPr lang="en-US" sz="600" b="1" dirty="0" smtClean="0"/>
            </a:br>
            <a:r>
              <a:rPr lang="en-US" sz="3200" b="1" dirty="0" smtClean="0"/>
              <a:t>       "Cursed be Canaan! </a:t>
            </a:r>
            <a:br>
              <a:rPr lang="en-US" sz="3200" b="1" dirty="0" smtClean="0"/>
            </a:br>
            <a:r>
              <a:rPr lang="en-US" sz="3200" b="1" dirty="0" smtClean="0"/>
              <a:t>       The lowest of slaves </a:t>
            </a:r>
            <a:br>
              <a:rPr lang="en-US" sz="3200" b="1" dirty="0" smtClean="0"/>
            </a:br>
            <a:r>
              <a:rPr lang="en-US" sz="3200" b="1" dirty="0" smtClean="0"/>
              <a:t>       will he be to his brothers." </a:t>
            </a:r>
            <a:endParaRPr lang="en-US" sz="2400" b="1" dirty="0" smtClean="0"/>
          </a:p>
          <a:p>
            <a:pPr>
              <a:buFont typeface="Wingdings 2" pitchFamily="18" charset="2"/>
              <a:buNone/>
            </a:pPr>
            <a:endParaRPr lang="en-US" sz="700" b="1" dirty="0" smtClean="0"/>
          </a:p>
          <a:p>
            <a:pPr>
              <a:buFont typeface="Wingdings 2" pitchFamily="18" charset="2"/>
              <a:buNone/>
            </a:pPr>
            <a:r>
              <a:rPr lang="en-US" b="1" dirty="0"/>
              <a:t> He also said, </a:t>
            </a:r>
            <a:r>
              <a:rPr lang="en-US" sz="1800" b="1" dirty="0" smtClean="0"/>
              <a:t/>
            </a:r>
            <a:br>
              <a:rPr lang="en-US" sz="1800" b="1" dirty="0" smtClean="0"/>
            </a:br>
            <a:r>
              <a:rPr lang="en-US" b="1" dirty="0" smtClean="0"/>
              <a:t>       "Blessed be the LORD, </a:t>
            </a:r>
            <a:br>
              <a:rPr lang="en-US" b="1" dirty="0" smtClean="0"/>
            </a:br>
            <a:r>
              <a:rPr lang="en-US" b="1" dirty="0" smtClean="0"/>
              <a:t>	  the God of Shem! </a:t>
            </a:r>
            <a:br>
              <a:rPr lang="en-US" b="1" dirty="0" smtClean="0"/>
            </a:br>
            <a:r>
              <a:rPr lang="en-US" b="1" dirty="0" smtClean="0"/>
              <a:t>         May Canaan be the slave of Shem.”</a:t>
            </a:r>
            <a:endParaRPr lang="en-US" sz="2000" b="1" dirty="0" smtClean="0"/>
          </a:p>
          <a:p>
            <a:pPr>
              <a:buFont typeface="Wingdings 2" pitchFamily="18" charset="2"/>
              <a:buNone/>
            </a:pPr>
            <a:endParaRPr lang="en-US" sz="700" b="1" dirty="0" smtClean="0"/>
          </a:p>
          <a:p>
            <a:pPr>
              <a:buFont typeface="Wingdings 2" pitchFamily="18" charset="2"/>
              <a:buNone/>
            </a:pPr>
            <a:endParaRPr lang="en-US" sz="2000" b="1" dirty="0" smtClean="0"/>
          </a:p>
        </p:txBody>
      </p:sp>
    </p:spTree>
    <p:extLst>
      <p:ext uri="{BB962C8B-B14F-4D97-AF65-F5344CB8AC3E}">
        <p14:creationId xmlns:p14="http://schemas.microsoft.com/office/powerpoint/2010/main" val="73414218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upload.wikimedia.org/wikipedia/commons/4/44/Lanfranco_Moses_and_the_Messengers_from_Cana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7724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0" y="6443246"/>
            <a:ext cx="7010400" cy="338554"/>
          </a:xfrm>
          <a:prstGeom prst="rect">
            <a:avLst/>
          </a:prstGeom>
        </p:spPr>
        <p:txBody>
          <a:bodyPr wrap="square">
            <a:spAutoFit/>
          </a:bodyPr>
          <a:lstStyle/>
          <a:p>
            <a:r>
              <a:rPr lang="en-US" sz="1600" dirty="0">
                <a:solidFill>
                  <a:schemeClr val="bg1"/>
                </a:solidFill>
                <a:effectLst>
                  <a:outerShdw blurRad="38100" dist="38100" dir="2700000" algn="tl">
                    <a:srgbClr val="000000">
                      <a:alpha val="43137"/>
                    </a:srgbClr>
                  </a:outerShdw>
                </a:effectLst>
              </a:rPr>
              <a:t>Giovanni </a:t>
            </a:r>
            <a:r>
              <a:rPr lang="en-US" sz="1600" dirty="0" err="1" smtClean="0">
                <a:solidFill>
                  <a:schemeClr val="bg1"/>
                </a:solidFill>
                <a:effectLst>
                  <a:outerShdw blurRad="38100" dist="38100" dir="2700000" algn="tl">
                    <a:srgbClr val="000000">
                      <a:alpha val="43137"/>
                    </a:srgbClr>
                  </a:outerShdw>
                </a:effectLst>
              </a:rPr>
              <a:t>Lanfranco</a:t>
            </a:r>
            <a:r>
              <a:rPr lang="en-US" sz="1600" dirty="0" smtClean="0">
                <a:solidFill>
                  <a:schemeClr val="bg1"/>
                </a:solidFill>
                <a:effectLst>
                  <a:outerShdw blurRad="38100" dist="38100" dir="2700000" algn="tl">
                    <a:srgbClr val="000000">
                      <a:alpha val="43137"/>
                    </a:srgbClr>
                  </a:outerShdw>
                </a:effectLst>
              </a:rPr>
              <a:t>, </a:t>
            </a:r>
            <a:r>
              <a:rPr lang="en-US" sz="1600" i="1" dirty="0" smtClean="0">
                <a:solidFill>
                  <a:schemeClr val="bg1"/>
                </a:solidFill>
                <a:effectLst>
                  <a:outerShdw blurRad="38100" dist="38100" dir="2700000" algn="tl">
                    <a:srgbClr val="000000">
                      <a:alpha val="43137"/>
                    </a:srgbClr>
                  </a:outerShdw>
                </a:effectLst>
              </a:rPr>
              <a:t>Moses </a:t>
            </a:r>
            <a:r>
              <a:rPr lang="en-US" sz="1600" i="1" dirty="0">
                <a:solidFill>
                  <a:schemeClr val="bg1"/>
                </a:solidFill>
                <a:effectLst>
                  <a:outerShdw blurRad="38100" dist="38100" dir="2700000" algn="tl">
                    <a:srgbClr val="000000">
                      <a:alpha val="43137"/>
                    </a:srgbClr>
                  </a:outerShdw>
                </a:effectLst>
              </a:rPr>
              <a:t>and the Messengers from </a:t>
            </a:r>
            <a:r>
              <a:rPr lang="en-US" sz="1600" i="1" dirty="0" smtClean="0">
                <a:solidFill>
                  <a:schemeClr val="bg1"/>
                </a:solidFill>
                <a:effectLst>
                  <a:outerShdw blurRad="38100" dist="38100" dir="2700000" algn="tl">
                    <a:srgbClr val="000000">
                      <a:alpha val="43137"/>
                    </a:srgbClr>
                  </a:outerShdw>
                </a:effectLst>
              </a:rPr>
              <a:t>Canaan</a:t>
            </a:r>
            <a:endParaRPr lang="en-US" sz="1600" dirty="0">
              <a:solidFill>
                <a:schemeClr val="bg1"/>
              </a:solidFill>
              <a:effectLst>
                <a:outerShdw blurRad="38100" dist="38100" dir="2700000" algn="tl">
                  <a:srgbClr val="000000">
                    <a:alpha val="43137"/>
                  </a:srgbClr>
                </a:outerShdw>
              </a:effectLst>
            </a:endParaRPr>
          </a:p>
        </p:txBody>
      </p:sp>
      <p:sp>
        <p:nvSpPr>
          <p:cNvPr id="6" name="Title 5"/>
          <p:cNvSpPr>
            <a:spLocks noGrp="1"/>
          </p:cNvSpPr>
          <p:nvPr>
            <p:ph type="title"/>
          </p:nvPr>
        </p:nvSpPr>
        <p:spPr>
          <a:xfrm>
            <a:off x="685800" y="274638"/>
            <a:ext cx="8001000" cy="1143000"/>
          </a:xfrm>
        </p:spPr>
        <p:txBody>
          <a:bodyPr>
            <a:noAutofit/>
          </a:bodyPr>
          <a:lstStyle/>
          <a:p>
            <a:r>
              <a:rPr lang="en-US" sz="8800" b="1" dirty="0" smtClean="0">
                <a:ln>
                  <a:solidFill>
                    <a:schemeClr val="tx1"/>
                  </a:solidFill>
                </a:ln>
                <a:solidFill>
                  <a:schemeClr val="bg1"/>
                </a:solidFill>
                <a:effectLst>
                  <a:outerShdw blurRad="38100" dist="38100" dir="2700000" algn="tl">
                    <a:srgbClr val="000000">
                      <a:alpha val="43137"/>
                    </a:srgbClr>
                  </a:outerShdw>
                </a:effectLst>
              </a:rPr>
              <a:t>Joshua</a:t>
            </a:r>
            <a:endParaRPr lang="en-US" sz="8800" b="1" dirty="0">
              <a:ln>
                <a:solidFill>
                  <a:schemeClr val="tx1"/>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8302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endParaRPr lang="en-US"/>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08427"/>
            <a:ext cx="9144000" cy="6068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77583" y="5983069"/>
            <a:ext cx="2514600"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b="1" dirty="0" err="1" smtClean="0">
                <a:solidFill>
                  <a:schemeClr val="tx1"/>
                </a:solidFill>
              </a:rPr>
              <a:t>Wordle</a:t>
            </a:r>
            <a:r>
              <a:rPr lang="en-US" b="1" dirty="0" smtClean="0">
                <a:solidFill>
                  <a:schemeClr val="tx1"/>
                </a:solidFill>
              </a:rPr>
              <a:t> of Joshua, Chapters 1-10</a:t>
            </a:r>
            <a:endParaRPr lang="en-US" b="1" dirty="0">
              <a:solidFill>
                <a:schemeClr val="tx1"/>
              </a:solidFill>
            </a:endParaRPr>
          </a:p>
        </p:txBody>
      </p:sp>
      <p:sp>
        <p:nvSpPr>
          <p:cNvPr id="2" name="Title 1"/>
          <p:cNvSpPr>
            <a:spLocks noGrp="1"/>
          </p:cNvSpPr>
          <p:nvPr>
            <p:ph type="title"/>
          </p:nvPr>
        </p:nvSpPr>
        <p:spPr>
          <a:xfrm>
            <a:off x="76200" y="381000"/>
            <a:ext cx="8686800" cy="1020762"/>
          </a:xfrm>
        </p:spPr>
        <p:txBody>
          <a:bodyPr>
            <a:noAutofit/>
          </a:bodyPr>
          <a:lstStyle/>
          <a:p>
            <a:pPr algn="l"/>
            <a:r>
              <a:rPr lang="en-US" sz="4000" b="1" i="1" dirty="0" smtClean="0">
                <a:solidFill>
                  <a:schemeClr val="bg1"/>
                </a:solidFill>
              </a:rPr>
              <a:t>“Be strong and courageous…”</a:t>
            </a:r>
            <a:endParaRPr lang="en-US" sz="4000" b="1" i="1" dirty="0">
              <a:solidFill>
                <a:schemeClr val="bg1"/>
              </a:solidFill>
            </a:endParaRPr>
          </a:p>
        </p:txBody>
      </p:sp>
    </p:spTree>
    <p:extLst>
      <p:ext uri="{BB962C8B-B14F-4D97-AF65-F5344CB8AC3E}">
        <p14:creationId xmlns:p14="http://schemas.microsoft.com/office/powerpoint/2010/main" val="10842145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4.static.flickr.com/3422/3937711025_79a15a6503_z.jpg?zz=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88"/>
          <a:stretch/>
        </p:blipFill>
        <p:spPr bwMode="auto">
          <a:xfrm>
            <a:off x="-86130" y="6350"/>
            <a:ext cx="926823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152400"/>
            <a:ext cx="5334000" cy="1752600"/>
          </a:xfrm>
        </p:spPr>
        <p:txBody>
          <a:bodyPr>
            <a:noAutofit/>
            <a:scene3d>
              <a:camera prst="orthographicFront"/>
              <a:lightRig rig="soft" dir="t">
                <a:rot lat="0" lon="0" rev="10800000"/>
              </a:lightRig>
            </a:scene3d>
            <a:sp3d>
              <a:bevelT w="27940" h="12700"/>
              <a:contourClr>
                <a:srgbClr val="DDDDDD"/>
              </a:contourClr>
            </a:sp3d>
          </a:bodyPr>
          <a:lstStyle/>
          <a:p>
            <a:pPr algn="l"/>
            <a:r>
              <a:rPr lang="en-US" sz="5400" b="1" spc="150" dirty="0" smtClean="0">
                <a:ln w="11430"/>
                <a:solidFill>
                  <a:srgbClr val="F8F8F8"/>
                </a:solidFill>
                <a:effectLst>
                  <a:outerShdw blurRad="25400" algn="tl" rotWithShape="0">
                    <a:srgbClr val="000000">
                      <a:alpha val="43000"/>
                    </a:srgbClr>
                  </a:outerShdw>
                </a:effectLst>
              </a:rPr>
              <a:t>Siege </a:t>
            </a:r>
            <a:r>
              <a:rPr lang="en-US" sz="5400" b="1" spc="150" dirty="0" smtClean="0">
                <a:ln w="11430"/>
                <a:solidFill>
                  <a:srgbClr val="F8F8F8"/>
                </a:solidFill>
                <a:effectLst>
                  <a:outerShdw blurRad="25400" algn="tl" rotWithShape="0">
                    <a:srgbClr val="000000">
                      <a:alpha val="43000"/>
                    </a:srgbClr>
                  </a:outerShdw>
                </a:effectLst>
              </a:rPr>
              <a:t/>
            </a:r>
            <a:br>
              <a:rPr lang="en-US" sz="5400" b="1" spc="150" dirty="0" smtClean="0">
                <a:ln w="11430"/>
                <a:solidFill>
                  <a:srgbClr val="F8F8F8"/>
                </a:solidFill>
                <a:effectLst>
                  <a:outerShdw blurRad="25400" algn="tl" rotWithShape="0">
                    <a:srgbClr val="000000">
                      <a:alpha val="43000"/>
                    </a:srgbClr>
                  </a:outerShdw>
                </a:effectLst>
              </a:rPr>
            </a:br>
            <a:r>
              <a:rPr lang="en-US" sz="5400" b="1" spc="150" dirty="0" smtClean="0">
                <a:ln w="11430"/>
                <a:solidFill>
                  <a:srgbClr val="F8F8F8"/>
                </a:solidFill>
                <a:effectLst>
                  <a:outerShdw blurRad="25400" algn="tl" rotWithShape="0">
                    <a:srgbClr val="000000">
                      <a:alpha val="43000"/>
                    </a:srgbClr>
                  </a:outerShdw>
                </a:effectLst>
              </a:rPr>
              <a:t>Warfare</a:t>
            </a:r>
            <a:endParaRPr lang="en-US" sz="5400" b="1" spc="150" dirty="0">
              <a:ln w="11430"/>
              <a:solidFill>
                <a:srgbClr val="F8F8F8"/>
              </a:solidFill>
              <a:effectLst>
                <a:outerShdw blurRad="25400" algn="tl" rotWithShape="0">
                  <a:srgbClr val="000000">
                    <a:alpha val="43000"/>
                  </a:srgbClr>
                </a:outerShdw>
              </a:effectLst>
            </a:endParaRPr>
          </a:p>
        </p:txBody>
      </p:sp>
      <p:sp>
        <p:nvSpPr>
          <p:cNvPr id="3" name="Content Placeholder 2"/>
          <p:cNvSpPr>
            <a:spLocks noGrp="1"/>
          </p:cNvSpPr>
          <p:nvPr>
            <p:ph sz="half" idx="1"/>
          </p:nvPr>
        </p:nvSpPr>
        <p:spPr>
          <a:xfrm>
            <a:off x="457200" y="3810000"/>
            <a:ext cx="8305800" cy="2362200"/>
          </a:xfrm>
          <a:solidFill>
            <a:schemeClr val="tx1">
              <a:alpha val="40000"/>
            </a:schemeClr>
          </a:solidFill>
          <a:ln>
            <a:noFill/>
          </a:ln>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en-US" sz="2200" b="1" i="1" dirty="0">
                <a:solidFill>
                  <a:schemeClr val="bg1"/>
                </a:solidFill>
                <a:effectLst>
                  <a:outerShdw blurRad="38100" dist="38100" dir="2700000" algn="tl">
                    <a:srgbClr val="000000">
                      <a:alpha val="43137"/>
                    </a:srgbClr>
                  </a:outerShdw>
                </a:effectLst>
              </a:rPr>
              <a:t>When you march up to attack a city, make its people an offer of </a:t>
            </a:r>
            <a:r>
              <a:rPr lang="en-US" sz="2200" b="1" i="1" dirty="0" smtClean="0">
                <a:solidFill>
                  <a:schemeClr val="bg1"/>
                </a:solidFill>
                <a:effectLst>
                  <a:outerShdw blurRad="38100" dist="38100" dir="2700000" algn="tl">
                    <a:srgbClr val="000000">
                      <a:alpha val="43137"/>
                    </a:srgbClr>
                  </a:outerShdw>
                </a:effectLst>
              </a:rPr>
              <a:t>peace… If </a:t>
            </a:r>
            <a:r>
              <a:rPr lang="en-US" sz="2200" b="1" i="1" dirty="0">
                <a:solidFill>
                  <a:schemeClr val="bg1"/>
                </a:solidFill>
                <a:effectLst>
                  <a:outerShdw blurRad="38100" dist="38100" dir="2700000" algn="tl">
                    <a:srgbClr val="000000">
                      <a:alpha val="43137"/>
                    </a:srgbClr>
                  </a:outerShdw>
                </a:effectLst>
              </a:rPr>
              <a:t>they refuse to make peace and they engage you in battle, lay siege to that city. When the LORD your God delivers it into your hand, put to the sword all the men in </a:t>
            </a:r>
            <a:r>
              <a:rPr lang="en-US" sz="2200" b="1" i="1" dirty="0" smtClean="0">
                <a:solidFill>
                  <a:schemeClr val="bg1"/>
                </a:solidFill>
                <a:effectLst>
                  <a:outerShdw blurRad="38100" dist="38100" dir="2700000" algn="tl">
                    <a:srgbClr val="000000">
                      <a:alpha val="43137"/>
                    </a:srgbClr>
                  </a:outerShdw>
                </a:effectLst>
              </a:rPr>
              <a:t>it…</a:t>
            </a:r>
          </a:p>
          <a:p>
            <a:pPr marL="0" indent="0">
              <a:buNone/>
            </a:pPr>
            <a:endParaRPr lang="en-US" sz="700" b="1" i="1" dirty="0">
              <a:solidFill>
                <a:schemeClr val="bg1"/>
              </a:solidFill>
              <a:effectLst>
                <a:outerShdw blurRad="38100" dist="38100" dir="2700000" algn="tl">
                  <a:srgbClr val="000000">
                    <a:alpha val="43137"/>
                  </a:srgbClr>
                </a:outerShdw>
              </a:effectLst>
            </a:endParaRPr>
          </a:p>
          <a:p>
            <a:pPr marL="0" indent="0">
              <a:buNone/>
            </a:pPr>
            <a:endParaRPr lang="en-US" sz="100" b="1" i="1" dirty="0" smtClean="0">
              <a:solidFill>
                <a:schemeClr val="bg1"/>
              </a:solidFill>
              <a:effectLst>
                <a:outerShdw blurRad="38100" dist="38100" dir="2700000" algn="tl">
                  <a:srgbClr val="000000">
                    <a:alpha val="43137"/>
                  </a:srgbClr>
                </a:outerShdw>
              </a:effectLst>
            </a:endParaRPr>
          </a:p>
          <a:p>
            <a:pPr marL="0" indent="0">
              <a:buNone/>
            </a:pPr>
            <a:r>
              <a:rPr lang="en-US" sz="2400" b="1" i="1" dirty="0">
                <a:solidFill>
                  <a:schemeClr val="bg1"/>
                </a:solidFill>
                <a:effectLst>
                  <a:outerShdw blurRad="38100" dist="38100" dir="2700000" algn="tl">
                    <a:srgbClr val="000000">
                      <a:alpha val="43137"/>
                    </a:srgbClr>
                  </a:outerShdw>
                </a:effectLst>
              </a:rPr>
              <a:t>	</a:t>
            </a:r>
            <a:r>
              <a:rPr lang="en-US" sz="2400" b="1" i="1" dirty="0" smtClean="0">
                <a:solidFill>
                  <a:schemeClr val="bg1"/>
                </a:solidFill>
                <a:effectLst>
                  <a:outerShdw blurRad="38100" dist="38100" dir="2700000" algn="tl">
                    <a:srgbClr val="000000">
                      <a:alpha val="43137"/>
                    </a:srgbClr>
                  </a:outerShdw>
                </a:effectLst>
              </a:rPr>
              <a:t>			     </a:t>
            </a:r>
            <a:r>
              <a:rPr lang="en-US" sz="2400" b="1" i="1" dirty="0" smtClean="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Deuteronomy 20</a:t>
            </a:r>
            <a:endParaRPr lang="en-US" sz="2000" b="1" i="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7010400" y="6474023"/>
            <a:ext cx="2057400" cy="307777"/>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r"/>
            <a:r>
              <a:rPr lang="en-US" sz="700" dirty="0">
                <a:solidFill>
                  <a:schemeClr val="bg1"/>
                </a:solidFill>
                <a:cs typeface="Arial" pitchFamily="34" charset="0"/>
              </a:rPr>
              <a:t> </a:t>
            </a:r>
            <a:r>
              <a:rPr lang="en-US" sz="1400" dirty="0" smtClean="0">
                <a:solidFill>
                  <a:schemeClr val="bg1"/>
                </a:solidFill>
                <a:cs typeface="Arial" pitchFamily="34" charset="0"/>
              </a:rPr>
              <a:t>Photo Credit:  </a:t>
            </a:r>
            <a:r>
              <a:rPr lang="en-US" sz="1400" dirty="0" err="1" smtClean="0">
                <a:solidFill>
                  <a:schemeClr val="bg1"/>
                </a:solidFill>
                <a:cs typeface="Arial" pitchFamily="34" charset="0"/>
                <a:hlinkClick r:id="rId3"/>
              </a:rPr>
              <a:t>JoeRead</a:t>
            </a:r>
            <a:r>
              <a:rPr lang="en-US" sz="1400" dirty="0" smtClean="0">
                <a:solidFill>
                  <a:schemeClr val="bg1"/>
                </a:solidFill>
                <a:cs typeface="Arial" pitchFamily="34" charset="0"/>
              </a:rPr>
              <a:t> </a:t>
            </a:r>
            <a:endParaRPr lang="en-US" sz="1400" dirty="0">
              <a:solidFill>
                <a:schemeClr val="bg1"/>
              </a:solidFill>
            </a:endParaRPr>
          </a:p>
        </p:txBody>
      </p:sp>
    </p:spTree>
    <p:extLst>
      <p:ext uri="{BB962C8B-B14F-4D97-AF65-F5344CB8AC3E}">
        <p14:creationId xmlns:p14="http://schemas.microsoft.com/office/powerpoint/2010/main" val="24894922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farm3.staticflickr.com/2444/3571002010_2e10261618_o.jpg"/>
          <p:cNvPicPr>
            <a:picLocks noChangeAspect="1" noChangeArrowheads="1"/>
          </p:cNvPicPr>
          <p:nvPr/>
        </p:nvPicPr>
        <p:blipFill rotWithShape="1">
          <a:blip r:embed="rId2">
            <a:extLst>
              <a:ext uri="{28A0092B-C50C-407E-A947-70E740481C1C}">
                <a14:useLocalDpi xmlns:a14="http://schemas.microsoft.com/office/drawing/2010/main" val="0"/>
              </a:ext>
            </a:extLst>
          </a:blip>
          <a:srcRect l="35653" t="51479" r="2108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flipV="1">
            <a:off x="0" y="0"/>
            <a:ext cx="9144000" cy="6858000"/>
          </a:xfrm>
          <a:prstGeom prst="rect">
            <a:avLst/>
          </a:prstGeom>
          <a:gradFill flip="none" rotWithShape="1">
            <a:gsLst>
              <a:gs pos="13000">
                <a:schemeClr val="tx1">
                  <a:alpha val="70000"/>
                </a:schemeClr>
              </a:gs>
              <a:gs pos="49000">
                <a:schemeClr val="tx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831016" y="6477000"/>
            <a:ext cx="3236784" cy="276999"/>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sz="1200" dirty="0">
                <a:hlinkClick r:id="rId3" tooltip="Attribution-NonCommercial-NoDerivs License"/>
              </a:rPr>
              <a:t>Some rights reserved</a:t>
            </a:r>
            <a:r>
              <a:rPr lang="en-US" sz="1200" dirty="0"/>
              <a:t> by </a:t>
            </a:r>
            <a:r>
              <a:rPr lang="en-US" sz="1200" dirty="0">
                <a:hlinkClick r:id="rId4"/>
              </a:rPr>
              <a:t>Oxfam International</a:t>
            </a:r>
            <a:endParaRPr lang="en-US" sz="1200" dirty="0"/>
          </a:p>
        </p:txBody>
      </p:sp>
      <p:sp>
        <p:nvSpPr>
          <p:cNvPr id="6" name="Rectangle 5"/>
          <p:cNvSpPr/>
          <p:nvPr/>
        </p:nvSpPr>
        <p:spPr>
          <a:xfrm>
            <a:off x="410404" y="304800"/>
            <a:ext cx="8323192" cy="1200329"/>
          </a:xfrm>
          <a:prstGeom prst="rect">
            <a:avLst/>
          </a:prstGeom>
        </p:spPr>
        <p:txBody>
          <a:bodyPr wrap="square">
            <a:spAutoFit/>
          </a:bodyPr>
          <a:lstStyle/>
          <a:p>
            <a:r>
              <a:rPr lang="en-US" sz="2400" b="1" i="1" dirty="0">
                <a:solidFill>
                  <a:schemeClr val="bg2"/>
                </a:solidFill>
                <a:effectLst>
                  <a:outerShdw blurRad="38100" dist="38100" dir="2700000" algn="tl">
                    <a:srgbClr val="000000">
                      <a:alpha val="43137"/>
                    </a:srgbClr>
                  </a:outerShdw>
                </a:effectLst>
              </a:rPr>
              <a:t>However, in the cities of the nations the LORD your God is giving you as an inheritance, do not leave alive anything that breathes…</a:t>
            </a:r>
          </a:p>
        </p:txBody>
      </p:sp>
    </p:spTree>
    <p:extLst>
      <p:ext uri="{BB962C8B-B14F-4D97-AF65-F5344CB8AC3E}">
        <p14:creationId xmlns:p14="http://schemas.microsoft.com/office/powerpoint/2010/main" val="41735727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farm3.staticflickr.com/2444/3571002010_2e10261618_o.jpg"/>
          <p:cNvPicPr>
            <a:picLocks noChangeAspect="1" noChangeArrowheads="1"/>
          </p:cNvPicPr>
          <p:nvPr/>
        </p:nvPicPr>
        <p:blipFill rotWithShape="1">
          <a:blip r:embed="rId2">
            <a:extLst>
              <a:ext uri="{28A0092B-C50C-407E-A947-70E740481C1C}">
                <a14:useLocalDpi xmlns:a14="http://schemas.microsoft.com/office/drawing/2010/main" val="0"/>
              </a:ext>
            </a:extLst>
          </a:blip>
          <a:srcRect l="35653" t="51479" r="2108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flipV="1">
            <a:off x="0" y="0"/>
            <a:ext cx="9144000" cy="6858000"/>
          </a:xfrm>
          <a:prstGeom prst="rect">
            <a:avLst/>
          </a:prstGeom>
          <a:gradFill flip="none" rotWithShape="1">
            <a:gsLst>
              <a:gs pos="13000">
                <a:schemeClr val="tx1">
                  <a:alpha val="70000"/>
                </a:schemeClr>
              </a:gs>
              <a:gs pos="49000">
                <a:schemeClr val="tx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831016" y="6477000"/>
            <a:ext cx="3236784" cy="276999"/>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sz="1200" dirty="0">
                <a:hlinkClick r:id="rId3" tooltip="Attribution-NonCommercial-NoDerivs License"/>
              </a:rPr>
              <a:t>Some rights reserved</a:t>
            </a:r>
            <a:r>
              <a:rPr lang="en-US" sz="1200" dirty="0"/>
              <a:t> by </a:t>
            </a:r>
            <a:r>
              <a:rPr lang="en-US" sz="1200" dirty="0">
                <a:hlinkClick r:id="rId4"/>
              </a:rPr>
              <a:t>Oxfam International</a:t>
            </a:r>
            <a:endParaRPr lang="en-US" sz="1200" dirty="0"/>
          </a:p>
        </p:txBody>
      </p:sp>
      <p:sp>
        <p:nvSpPr>
          <p:cNvPr id="2" name="Title 1"/>
          <p:cNvSpPr>
            <a:spLocks noGrp="1"/>
          </p:cNvSpPr>
          <p:nvPr>
            <p:ph type="title"/>
          </p:nvPr>
        </p:nvSpPr>
        <p:spPr>
          <a:xfrm>
            <a:off x="457200" y="1570038"/>
            <a:ext cx="8229600" cy="2468562"/>
          </a:xfrm>
        </p:spPr>
        <p:txBody>
          <a:bodyPr>
            <a:noAutofit/>
          </a:bodyPr>
          <a:lstStyle/>
          <a:p>
            <a:r>
              <a:rPr lang="en-US" sz="13800" b="1" dirty="0" smtClean="0">
                <a:ln w="28575">
                  <a:solidFill>
                    <a:schemeClr val="tx1"/>
                  </a:solidFill>
                </a:ln>
                <a:solidFill>
                  <a:schemeClr val="bg1"/>
                </a:solidFill>
                <a:effectLst>
                  <a:outerShdw blurRad="38100" dist="38100" dir="2700000" algn="tl">
                    <a:srgbClr val="000000">
                      <a:alpha val="43137"/>
                    </a:srgbClr>
                  </a:outerShdw>
                </a:effectLst>
              </a:rPr>
              <a:t>The Ban</a:t>
            </a:r>
            <a:endParaRPr lang="en-US" sz="13800" b="1" dirty="0">
              <a:ln w="28575">
                <a:solidFill>
                  <a:schemeClr val="tx1"/>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3762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upload.wikimedia.org/wikipedia/commons/6/63/Tissot_The_Taking_of_Jericho.jpg"/>
          <p:cNvPicPr>
            <a:picLocks noChangeAspect="1" noChangeArrowheads="1"/>
          </p:cNvPicPr>
          <p:nvPr/>
        </p:nvPicPr>
        <p:blipFill rotWithShape="1">
          <a:blip r:embed="rId2">
            <a:extLst>
              <a:ext uri="{28A0092B-C50C-407E-A947-70E740481C1C}">
                <a14:useLocalDpi xmlns:a14="http://schemas.microsoft.com/office/drawing/2010/main" val="0"/>
              </a:ext>
            </a:extLst>
          </a:blip>
          <a:srcRect t="12338" b="25971"/>
          <a:stretch/>
        </p:blipFill>
        <p:spPr bwMode="auto">
          <a:xfrm>
            <a:off x="0" y="0"/>
            <a:ext cx="915976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flipV="1">
            <a:off x="0" y="0"/>
            <a:ext cx="9144000" cy="6858000"/>
          </a:xfrm>
          <a:prstGeom prst="rect">
            <a:avLst/>
          </a:prstGeom>
          <a:gradFill flip="none" rotWithShape="1">
            <a:gsLst>
              <a:gs pos="13000">
                <a:schemeClr val="tx1">
                  <a:alpha val="70000"/>
                </a:schemeClr>
              </a:gs>
              <a:gs pos="49000">
                <a:schemeClr val="tx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228600"/>
            <a:ext cx="7772400" cy="1477962"/>
          </a:xfrm>
        </p:spPr>
        <p:txBody>
          <a:bodyPr>
            <a:noAutofit/>
          </a:bodyPr>
          <a:lstStyle/>
          <a:p>
            <a:r>
              <a:rPr lang="en-US" sz="5400" b="1" dirty="0" smtClean="0">
                <a:solidFill>
                  <a:schemeClr val="bg1"/>
                </a:solidFill>
                <a:effectLst>
                  <a:outerShdw blurRad="38100" dist="38100" dir="2700000" algn="tl">
                    <a:srgbClr val="000000">
                      <a:alpha val="43137"/>
                    </a:srgbClr>
                  </a:outerShdw>
                </a:effectLst>
              </a:rPr>
              <a:t>The Walls of Jericho</a:t>
            </a:r>
            <a:endParaRPr lang="en-US" sz="5400" b="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1676400" y="3810000"/>
            <a:ext cx="6934200" cy="1731243"/>
          </a:xfrm>
          <a:prstGeom prst="rect">
            <a:avLst/>
          </a:prstGeom>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b="1" i="1" dirty="0"/>
              <a:t>Now Jericho was tightly shut because of the sons of Israel; no one went out and no one came in</a:t>
            </a:r>
            <a:r>
              <a:rPr lang="en-US" sz="2400" b="1" i="1" dirty="0" smtClean="0"/>
              <a:t>.</a:t>
            </a:r>
          </a:p>
          <a:p>
            <a:endParaRPr lang="en-US" sz="1050" b="1" i="1" dirty="0" smtClean="0"/>
          </a:p>
          <a:p>
            <a:r>
              <a:rPr lang="en-US" sz="2400" b="1" i="1" dirty="0"/>
              <a:t>		 </a:t>
            </a:r>
            <a:r>
              <a:rPr lang="en-US" sz="2400" b="1" i="1" dirty="0" smtClean="0"/>
              <a:t>      </a:t>
            </a:r>
            <a:r>
              <a:rPr lang="en-US" sz="2400" b="1" i="1" dirty="0" smtClean="0"/>
              <a:t>			</a:t>
            </a:r>
            <a:r>
              <a:rPr lang="en-US" sz="2400" b="1" dirty="0" smtClean="0"/>
              <a:t>-- </a:t>
            </a:r>
            <a:r>
              <a:rPr lang="en-US" sz="2400" b="1" dirty="0" smtClean="0"/>
              <a:t>Joshua 6</a:t>
            </a:r>
            <a:r>
              <a:rPr lang="en-US" sz="2400" b="1" i="1" dirty="0" smtClean="0"/>
              <a:t> </a:t>
            </a:r>
            <a:endParaRPr lang="en-US" sz="2400" b="1" i="1" dirty="0"/>
          </a:p>
        </p:txBody>
      </p:sp>
    </p:spTree>
    <p:extLst>
      <p:ext uri="{BB962C8B-B14F-4D97-AF65-F5344CB8AC3E}">
        <p14:creationId xmlns:p14="http://schemas.microsoft.com/office/powerpoint/2010/main" val="145785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133"/>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4953000"/>
            <a:ext cx="9144000" cy="1143000"/>
          </a:xfrm>
        </p:spPr>
        <p:txBody>
          <a:bodyPr>
            <a:noAutofit/>
          </a:bodyPr>
          <a:lstStyle/>
          <a:p>
            <a:r>
              <a:rPr lang="en-US" sz="8000" b="1" dirty="0" smtClean="0">
                <a:ln>
                  <a:solidFill>
                    <a:schemeClr val="tx1"/>
                  </a:solidFill>
                </a:ln>
                <a:solidFill>
                  <a:schemeClr val="bg1"/>
                </a:solidFill>
                <a:effectLst>
                  <a:outerShdw blurRad="38100" dist="38100" dir="2700000" algn="tl">
                    <a:srgbClr val="000000">
                      <a:alpha val="43137"/>
                    </a:srgbClr>
                  </a:outerShdw>
                </a:effectLst>
              </a:rPr>
              <a:t>Reconnaissance</a:t>
            </a:r>
            <a:endParaRPr lang="en-US" sz="8000" b="1" dirty="0">
              <a:ln>
                <a:solidFill>
                  <a:schemeClr val="tx1"/>
                </a:solidFill>
              </a:ln>
              <a:solidFill>
                <a:schemeClr val="bg1"/>
              </a:solidFill>
              <a:effectLst>
                <a:outerShdw blurRad="38100" dist="38100" dir="2700000" algn="tl">
                  <a:srgbClr val="000000">
                    <a:alpha val="43137"/>
                  </a:srgbClr>
                </a:outerShdw>
              </a:effectLst>
            </a:endParaRPr>
          </a:p>
        </p:txBody>
      </p:sp>
      <p:sp>
        <p:nvSpPr>
          <p:cNvPr id="5" name="Rectangle 4"/>
          <p:cNvSpPr/>
          <p:nvPr/>
        </p:nvSpPr>
        <p:spPr>
          <a:xfrm>
            <a:off x="304800" y="6324600"/>
            <a:ext cx="2286000" cy="369332"/>
          </a:xfrm>
          <a:prstGeom prst="rect">
            <a:avLst/>
          </a:prstGeom>
        </p:spPr>
        <p:txBody>
          <a:bodyPr wrap="square">
            <a:spAutoFit/>
          </a:bodyPr>
          <a:lstStyle/>
          <a:p>
            <a:r>
              <a:rPr lang="en-US" dirty="0" smtClean="0">
                <a:solidFill>
                  <a:schemeClr val="bg2"/>
                </a:solidFill>
              </a:rPr>
              <a:t>Photo by </a:t>
            </a:r>
            <a:r>
              <a:rPr lang="en-US" dirty="0">
                <a:solidFill>
                  <a:schemeClr val="bg2"/>
                </a:solidFill>
                <a:hlinkClick r:id="rId3" tooltip="Go to Edith Soto's photostream"/>
              </a:rPr>
              <a:t>Edith </a:t>
            </a:r>
            <a:r>
              <a:rPr lang="en-US" dirty="0" smtClean="0">
                <a:solidFill>
                  <a:schemeClr val="bg2"/>
                </a:solidFill>
                <a:hlinkClick r:id="rId3" tooltip="Go to Edith Soto's photostream"/>
              </a:rPr>
              <a:t>Soto</a:t>
            </a:r>
            <a:endParaRPr lang="en-US" dirty="0">
              <a:solidFill>
                <a:schemeClr val="bg2"/>
              </a:solidFill>
            </a:endParaRPr>
          </a:p>
        </p:txBody>
      </p:sp>
    </p:spTree>
    <p:extLst>
      <p:ext uri="{BB962C8B-B14F-4D97-AF65-F5344CB8AC3E}">
        <p14:creationId xmlns:p14="http://schemas.microsoft.com/office/powerpoint/2010/main" val="1493924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133"/>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4953000"/>
            <a:ext cx="9144000" cy="1143000"/>
          </a:xfrm>
        </p:spPr>
        <p:txBody>
          <a:bodyPr>
            <a:noAutofit/>
          </a:bodyPr>
          <a:lstStyle/>
          <a:p>
            <a:r>
              <a:rPr lang="en-US" sz="8000" b="1" dirty="0" smtClean="0">
                <a:ln>
                  <a:solidFill>
                    <a:schemeClr val="tx1"/>
                  </a:solidFill>
                </a:ln>
                <a:solidFill>
                  <a:schemeClr val="accent2">
                    <a:lumMod val="40000"/>
                    <a:lumOff val="60000"/>
                  </a:schemeClr>
                </a:solidFill>
                <a:effectLst>
                  <a:outerShdw blurRad="38100" dist="38100" dir="2700000" algn="tl">
                    <a:srgbClr val="000000">
                      <a:alpha val="43137"/>
                    </a:srgbClr>
                  </a:outerShdw>
                </a:effectLst>
              </a:rPr>
              <a:t>Recon</a:t>
            </a:r>
            <a:r>
              <a:rPr lang="en-US" sz="8000" b="1" dirty="0" smtClean="0">
                <a:ln>
                  <a:solidFill>
                    <a:schemeClr val="tx1"/>
                  </a:solidFill>
                </a:ln>
                <a:solidFill>
                  <a:schemeClr val="bg1"/>
                </a:solidFill>
                <a:effectLst>
                  <a:outerShdw blurRad="38100" dist="38100" dir="2700000" algn="tl">
                    <a:srgbClr val="000000">
                      <a:alpha val="43137"/>
                    </a:srgbClr>
                  </a:outerShdw>
                </a:effectLst>
              </a:rPr>
              <a:t>naissance</a:t>
            </a:r>
            <a:endParaRPr lang="en-US" sz="8000" b="1" dirty="0">
              <a:ln>
                <a:solidFill>
                  <a:schemeClr val="tx1"/>
                </a:solidFill>
              </a:ln>
              <a:solidFill>
                <a:schemeClr val="bg1"/>
              </a:solidFill>
              <a:effectLst>
                <a:outerShdw blurRad="38100" dist="38100" dir="2700000" algn="tl">
                  <a:srgbClr val="000000">
                    <a:alpha val="43137"/>
                  </a:srgbClr>
                </a:outerShdw>
              </a:effectLst>
            </a:endParaRPr>
          </a:p>
        </p:txBody>
      </p:sp>
      <p:sp>
        <p:nvSpPr>
          <p:cNvPr id="5" name="Rectangle 4"/>
          <p:cNvSpPr/>
          <p:nvPr/>
        </p:nvSpPr>
        <p:spPr>
          <a:xfrm>
            <a:off x="304800" y="6324600"/>
            <a:ext cx="2286000" cy="369332"/>
          </a:xfrm>
          <a:prstGeom prst="rect">
            <a:avLst/>
          </a:prstGeom>
        </p:spPr>
        <p:txBody>
          <a:bodyPr wrap="square">
            <a:spAutoFit/>
          </a:bodyPr>
          <a:lstStyle/>
          <a:p>
            <a:r>
              <a:rPr lang="en-US" dirty="0" smtClean="0">
                <a:solidFill>
                  <a:schemeClr val="bg2"/>
                </a:solidFill>
              </a:rPr>
              <a:t>Photo by </a:t>
            </a:r>
            <a:r>
              <a:rPr lang="en-US" dirty="0">
                <a:solidFill>
                  <a:schemeClr val="bg2"/>
                </a:solidFill>
                <a:hlinkClick r:id="rId3" tooltip="Go to Edith Soto's photostream"/>
              </a:rPr>
              <a:t>Edith </a:t>
            </a:r>
            <a:r>
              <a:rPr lang="en-US" dirty="0" smtClean="0">
                <a:solidFill>
                  <a:schemeClr val="bg2"/>
                </a:solidFill>
                <a:hlinkClick r:id="rId3" tooltip="Go to Edith Soto's photostream"/>
              </a:rPr>
              <a:t>Soto</a:t>
            </a:r>
            <a:endParaRPr lang="en-US" dirty="0">
              <a:solidFill>
                <a:schemeClr val="bg2"/>
              </a:solidFill>
            </a:endParaRPr>
          </a:p>
        </p:txBody>
      </p:sp>
    </p:spTree>
    <p:extLst>
      <p:ext uri="{BB962C8B-B14F-4D97-AF65-F5344CB8AC3E}">
        <p14:creationId xmlns:p14="http://schemas.microsoft.com/office/powerpoint/2010/main" val="20010463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upload.wikimedia.org/wikipedia/commons/5/59/Tissot_The_Harlot_of_Jericho_and_the_Two_Spies.jpg"/>
          <p:cNvPicPr>
            <a:picLocks noChangeAspect="1" noChangeArrowheads="1"/>
          </p:cNvPicPr>
          <p:nvPr/>
        </p:nvPicPr>
        <p:blipFill rotWithShape="1">
          <a:blip r:embed="rId2">
            <a:extLst>
              <a:ext uri="{28A0092B-C50C-407E-A947-70E740481C1C}">
                <a14:useLocalDpi xmlns:a14="http://schemas.microsoft.com/office/drawing/2010/main" val="0"/>
              </a:ext>
            </a:extLst>
          </a:blip>
          <a:srcRect t="5523" b="38976"/>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01362"/>
            <a:ext cx="4953000" cy="1143000"/>
          </a:xfrm>
          <a:noFill/>
          <a:ln>
            <a:noFill/>
          </a:ln>
        </p:spPr>
        <p:style>
          <a:lnRef idx="0">
            <a:schemeClr val="accent2"/>
          </a:lnRef>
          <a:fillRef idx="3">
            <a:schemeClr val="accent2"/>
          </a:fillRef>
          <a:effectRef idx="3">
            <a:schemeClr val="accent2"/>
          </a:effectRef>
          <a:fontRef idx="minor">
            <a:schemeClr val="lt1"/>
          </a:fontRef>
        </p:style>
        <p:txBody>
          <a:bodyPr>
            <a:noAutofit/>
          </a:bodyPr>
          <a:lstStyle/>
          <a:p>
            <a:r>
              <a:rPr lang="en-US" sz="8000" b="1" dirty="0" smtClean="0">
                <a:solidFill>
                  <a:schemeClr val="bg1"/>
                </a:solidFill>
                <a:effectLst>
                  <a:outerShdw blurRad="38100" dist="38100" dir="2700000" algn="tl">
                    <a:srgbClr val="000000">
                      <a:alpha val="43137"/>
                    </a:srgbClr>
                  </a:outerShdw>
                </a:effectLst>
              </a:rPr>
              <a:t>Rahab</a:t>
            </a:r>
            <a:endParaRPr lang="en-US" sz="8000" b="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2971800" y="4191000"/>
            <a:ext cx="5715000" cy="193899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4000" dirty="0" smtClean="0"/>
              <a:t>The Israelite spies were sheltered by Rahab at a local brothel.</a:t>
            </a:r>
            <a:endParaRPr lang="en-US" sz="4000" dirty="0"/>
          </a:p>
        </p:txBody>
      </p:sp>
    </p:spTree>
    <p:extLst>
      <p:ext uri="{BB962C8B-B14F-4D97-AF65-F5344CB8AC3E}">
        <p14:creationId xmlns:p14="http://schemas.microsoft.com/office/powerpoint/2010/main" val="9413293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e/eb/A_map_of_Canaan_%288343807206%29.jpg"/>
          <p:cNvPicPr>
            <a:picLocks noChangeAspect="1" noChangeArrowheads="1"/>
          </p:cNvPicPr>
          <p:nvPr/>
        </p:nvPicPr>
        <p:blipFill rotWithShape="1">
          <a:blip r:embed="rId3">
            <a:extLst>
              <a:ext uri="{28A0092B-C50C-407E-A947-70E740481C1C}">
                <a14:useLocalDpi xmlns:a14="http://schemas.microsoft.com/office/drawing/2010/main" val="0"/>
              </a:ext>
            </a:extLst>
          </a:blip>
          <a:srcRect l="5954" t="9132" r="4743" b="7775"/>
          <a:stretch/>
        </p:blipFill>
        <p:spPr bwMode="auto">
          <a:xfrm>
            <a:off x="0" y="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24875" y="6581001"/>
            <a:ext cx="3019125" cy="276999"/>
          </a:xfrm>
          <a:prstGeom prst="rect">
            <a:avLst/>
          </a:prstGeom>
          <a:noFill/>
        </p:spPr>
        <p:txBody>
          <a:bodyPr wrap="square" rtlCol="0">
            <a:spAutoFit/>
          </a:bodyPr>
          <a:lstStyle/>
          <a:p>
            <a:pPr algn="r"/>
            <a:r>
              <a:rPr lang="en-US" sz="1200" dirty="0" smtClean="0"/>
              <a:t>Map Credit:  Boston Public Library</a:t>
            </a:r>
            <a:endParaRPr lang="en-US" sz="1200" dirty="0"/>
          </a:p>
        </p:txBody>
      </p:sp>
      <p:sp>
        <p:nvSpPr>
          <p:cNvPr id="2" name="Title 1"/>
          <p:cNvSpPr>
            <a:spLocks noGrp="1"/>
          </p:cNvSpPr>
          <p:nvPr>
            <p:ph type="title"/>
          </p:nvPr>
        </p:nvSpPr>
        <p:spPr>
          <a:xfrm>
            <a:off x="304800" y="2133600"/>
            <a:ext cx="8229600" cy="2819400"/>
          </a:xfrm>
          <a:effectLst>
            <a:outerShdw blurRad="50800" dist="50800" dir="5400000" algn="ctr" rotWithShape="0">
              <a:schemeClr val="bg2"/>
            </a:outerShdw>
          </a:effectLst>
        </p:spPr>
        <p:txBody>
          <a:bodyPr>
            <a:noAutofit/>
          </a:bodyPr>
          <a:lstStyle/>
          <a:p>
            <a:pPr algn="r"/>
            <a:r>
              <a:rPr lang="en-US" sz="6000" b="1" dirty="0" smtClean="0">
                <a:effectLst>
                  <a:outerShdw blurRad="38100" dist="38100" dir="2700000" algn="tl">
                    <a:srgbClr val="000000">
                      <a:alpha val="43137"/>
                    </a:srgbClr>
                  </a:outerShdw>
                </a:effectLst>
                <a:latin typeface="+mn-lt"/>
              </a:rPr>
              <a:t>What Constitutes a </a:t>
            </a:r>
            <a:r>
              <a:rPr lang="en-US" sz="11500" dirty="0" smtClean="0"/>
              <a:t>Nation?</a:t>
            </a:r>
            <a:endParaRPr lang="en-US" sz="11500" dirty="0"/>
          </a:p>
        </p:txBody>
      </p:sp>
    </p:spTree>
    <p:extLst>
      <p:ext uri="{BB962C8B-B14F-4D97-AF65-F5344CB8AC3E}">
        <p14:creationId xmlns:p14="http://schemas.microsoft.com/office/powerpoint/2010/main" val="964826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upload.wikimedia.org/wikipedia/commons/5/59/Tissot_The_Harlot_of_Jericho_and_the_Two_Spies.jpg"/>
          <p:cNvPicPr>
            <a:picLocks noChangeAspect="1" noChangeArrowheads="1"/>
          </p:cNvPicPr>
          <p:nvPr/>
        </p:nvPicPr>
        <p:blipFill rotWithShape="1">
          <a:blip r:embed="rId2">
            <a:extLst>
              <a:ext uri="{28A0092B-C50C-407E-A947-70E740481C1C}">
                <a14:useLocalDpi xmlns:a14="http://schemas.microsoft.com/office/drawing/2010/main" val="0"/>
              </a:ext>
            </a:extLst>
          </a:blip>
          <a:srcRect t="5523" b="38976"/>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flipV="1">
            <a:off x="0" y="0"/>
            <a:ext cx="9144000" cy="6858000"/>
          </a:xfrm>
          <a:prstGeom prst="rect">
            <a:avLst/>
          </a:prstGeom>
          <a:gradFill flip="none" rotWithShape="1">
            <a:gsLst>
              <a:gs pos="26000">
                <a:schemeClr val="tx1">
                  <a:alpha val="70000"/>
                </a:schemeClr>
              </a:gs>
              <a:gs pos="63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301362"/>
            <a:ext cx="4953000" cy="1143000"/>
          </a:xfrm>
          <a:noFill/>
          <a:ln>
            <a:noFill/>
          </a:ln>
        </p:spPr>
        <p:style>
          <a:lnRef idx="0">
            <a:schemeClr val="accent2"/>
          </a:lnRef>
          <a:fillRef idx="3">
            <a:schemeClr val="accent2"/>
          </a:fillRef>
          <a:effectRef idx="3">
            <a:schemeClr val="accent2"/>
          </a:effectRef>
          <a:fontRef idx="minor">
            <a:schemeClr val="lt1"/>
          </a:fontRef>
        </p:style>
        <p:txBody>
          <a:bodyPr>
            <a:noAutofit/>
          </a:bodyPr>
          <a:lstStyle/>
          <a:p>
            <a:r>
              <a:rPr lang="en-US" sz="8000" b="1" dirty="0" smtClean="0">
                <a:solidFill>
                  <a:schemeClr val="bg1"/>
                </a:solidFill>
                <a:effectLst>
                  <a:outerShdw blurRad="38100" dist="38100" dir="2700000" algn="tl">
                    <a:srgbClr val="000000">
                      <a:alpha val="43137"/>
                    </a:srgbClr>
                  </a:outerShdw>
                </a:effectLst>
              </a:rPr>
              <a:t>Rahab</a:t>
            </a:r>
            <a:endParaRPr lang="en-US" sz="80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5486400" y="622280"/>
            <a:ext cx="3352800" cy="3416320"/>
          </a:xfrm>
          <a:prstGeom prst="rect">
            <a:avLst/>
          </a:prstGeom>
          <a:noFill/>
        </p:spPr>
        <p:txBody>
          <a:bodyPr wrap="square" rtlCol="0">
            <a:spAutoFit/>
          </a:bodyPr>
          <a:lstStyle/>
          <a:p>
            <a:pPr algn="ctr"/>
            <a:r>
              <a:rPr lang="en-US" sz="3200" b="1" dirty="0" err="1" smtClean="0">
                <a:solidFill>
                  <a:schemeClr val="bg1"/>
                </a:solidFill>
                <a:effectLst>
                  <a:outerShdw blurRad="38100" dist="38100" dir="2700000" algn="tl">
                    <a:srgbClr val="000000">
                      <a:alpha val="43137"/>
                    </a:srgbClr>
                  </a:outerShdw>
                </a:effectLst>
              </a:rPr>
              <a:t>Rahab</a:t>
            </a:r>
            <a:r>
              <a:rPr lang="en-US" sz="3200" b="1" dirty="0" smtClean="0">
                <a:solidFill>
                  <a:schemeClr val="bg1"/>
                </a:solidFill>
                <a:effectLst>
                  <a:outerShdw blurRad="38100" dist="38100" dir="2700000" algn="tl">
                    <a:srgbClr val="000000">
                      <a:alpha val="43137"/>
                    </a:srgbClr>
                  </a:outerShdw>
                </a:effectLst>
              </a:rPr>
              <a:t> </a:t>
            </a:r>
          </a:p>
          <a:p>
            <a:pPr algn="ctr"/>
            <a:r>
              <a:rPr lang="en-US" sz="2000" b="1" dirty="0" smtClean="0">
                <a:solidFill>
                  <a:schemeClr val="bg1"/>
                </a:solidFill>
                <a:effectLst>
                  <a:outerShdw blurRad="38100" dist="38100" dir="2700000" algn="tl">
                    <a:srgbClr val="000000">
                      <a:alpha val="43137"/>
                    </a:srgbClr>
                  </a:outerShdw>
                </a:effectLst>
              </a:rPr>
              <a:t>.</a:t>
            </a:r>
          </a:p>
          <a:p>
            <a:pPr algn="ctr"/>
            <a:r>
              <a:rPr lang="en-US" sz="2000" b="1" dirty="0" smtClean="0">
                <a:solidFill>
                  <a:schemeClr val="bg1"/>
                </a:solidFill>
                <a:effectLst>
                  <a:outerShdw blurRad="38100" dist="38100" dir="2700000" algn="tl">
                    <a:srgbClr val="000000">
                      <a:alpha val="43137"/>
                    </a:srgbClr>
                  </a:outerShdw>
                </a:effectLst>
              </a:rPr>
              <a:t>.</a:t>
            </a:r>
          </a:p>
          <a:p>
            <a:pPr algn="ctr"/>
            <a:r>
              <a:rPr lang="en-US" sz="2000" b="1" dirty="0" smtClean="0">
                <a:solidFill>
                  <a:schemeClr val="bg1"/>
                </a:solidFill>
                <a:effectLst>
                  <a:outerShdw blurRad="38100" dist="38100" dir="2700000" algn="tl">
                    <a:srgbClr val="000000">
                      <a:alpha val="43137"/>
                    </a:srgbClr>
                  </a:outerShdw>
                </a:effectLst>
              </a:rPr>
              <a:t>.</a:t>
            </a:r>
          </a:p>
          <a:p>
            <a:pPr algn="ctr"/>
            <a:r>
              <a:rPr lang="en-US" sz="3200" b="1" dirty="0" smtClean="0">
                <a:solidFill>
                  <a:schemeClr val="bg1"/>
                </a:solidFill>
                <a:effectLst>
                  <a:outerShdw blurRad="38100" dist="38100" dir="2700000" algn="tl">
                    <a:srgbClr val="000000">
                      <a:alpha val="43137"/>
                    </a:srgbClr>
                  </a:outerShdw>
                </a:effectLst>
              </a:rPr>
              <a:t>David</a:t>
            </a:r>
          </a:p>
          <a:p>
            <a:pPr algn="ctr"/>
            <a:r>
              <a:rPr lang="en-US" sz="2000" b="1" dirty="0" smtClean="0">
                <a:solidFill>
                  <a:schemeClr val="bg1"/>
                </a:solidFill>
                <a:effectLst>
                  <a:outerShdw blurRad="38100" dist="38100" dir="2700000" algn="tl">
                    <a:srgbClr val="000000">
                      <a:alpha val="43137"/>
                    </a:srgbClr>
                  </a:outerShdw>
                </a:effectLst>
              </a:rPr>
              <a:t>.</a:t>
            </a:r>
          </a:p>
          <a:p>
            <a:pPr algn="ctr"/>
            <a:r>
              <a:rPr lang="en-US" sz="2000" b="1" dirty="0" smtClean="0">
                <a:solidFill>
                  <a:schemeClr val="bg1"/>
                </a:solidFill>
                <a:effectLst>
                  <a:outerShdw blurRad="38100" dist="38100" dir="2700000" algn="tl">
                    <a:srgbClr val="000000">
                      <a:alpha val="43137"/>
                    </a:srgbClr>
                  </a:outerShdw>
                </a:effectLst>
              </a:rPr>
              <a:t>.</a:t>
            </a:r>
          </a:p>
          <a:p>
            <a:pPr algn="ctr"/>
            <a:r>
              <a:rPr lang="en-US" sz="2000" b="1" dirty="0" smtClean="0">
                <a:solidFill>
                  <a:schemeClr val="bg1"/>
                </a:solidFill>
                <a:effectLst>
                  <a:outerShdw blurRad="38100" dist="38100" dir="2700000" algn="tl">
                    <a:srgbClr val="000000">
                      <a:alpha val="43137"/>
                    </a:srgbClr>
                  </a:outerShdw>
                </a:effectLst>
              </a:rPr>
              <a:t>.</a:t>
            </a:r>
          </a:p>
          <a:p>
            <a:pPr algn="ctr"/>
            <a:r>
              <a:rPr lang="en-US" sz="3200" b="1" dirty="0" smtClean="0">
                <a:solidFill>
                  <a:schemeClr val="bg1"/>
                </a:solidFill>
                <a:effectLst>
                  <a:outerShdw blurRad="38100" dist="38100" dir="2700000" algn="tl">
                    <a:srgbClr val="000000">
                      <a:alpha val="43137"/>
                    </a:srgbClr>
                  </a:outerShdw>
                </a:effectLst>
              </a:rPr>
              <a:t>Jesus</a:t>
            </a:r>
            <a:endParaRPr lang="en-US" sz="32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6248400" y="4646474"/>
            <a:ext cx="2514600" cy="1754326"/>
          </a:xfrm>
          <a:prstGeom prst="rect">
            <a:avLst/>
          </a:prstGeom>
          <a:noFill/>
        </p:spPr>
        <p:txBody>
          <a:bodyPr wrap="square" rtlCol="0">
            <a:spAutoFit/>
          </a:bodyPr>
          <a:lstStyle/>
          <a:p>
            <a:r>
              <a:rPr lang="en-US" b="1" i="1" dirty="0" smtClean="0">
                <a:solidFill>
                  <a:schemeClr val="bg1"/>
                </a:solidFill>
                <a:effectLst>
                  <a:outerShdw blurRad="38100" dist="38100" dir="2700000" algn="tl">
                    <a:srgbClr val="000000">
                      <a:alpha val="43137"/>
                    </a:srgbClr>
                  </a:outerShdw>
                </a:effectLst>
              </a:rPr>
              <a:t>According to biblical genealogies, </a:t>
            </a:r>
            <a:r>
              <a:rPr lang="en-US" b="1" i="1" dirty="0" err="1" smtClean="0">
                <a:solidFill>
                  <a:schemeClr val="bg1"/>
                </a:solidFill>
                <a:effectLst>
                  <a:outerShdw blurRad="38100" dist="38100" dir="2700000" algn="tl">
                    <a:srgbClr val="000000">
                      <a:alpha val="43137"/>
                    </a:srgbClr>
                  </a:outerShdw>
                </a:effectLst>
              </a:rPr>
              <a:t>Rahab</a:t>
            </a:r>
            <a:r>
              <a:rPr lang="en-US" b="1" i="1" dirty="0" smtClean="0">
                <a:solidFill>
                  <a:schemeClr val="bg1"/>
                </a:solidFill>
                <a:effectLst>
                  <a:outerShdw blurRad="38100" dist="38100" dir="2700000" algn="tl">
                    <a:srgbClr val="000000">
                      <a:alpha val="43137"/>
                    </a:srgbClr>
                  </a:outerShdw>
                </a:effectLst>
              </a:rPr>
              <a:t> was an ancestor of King David and Jesus.</a:t>
            </a:r>
            <a:endParaRPr lang="en-US"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0414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8752" y="3276600"/>
            <a:ext cx="5385248" cy="3581400"/>
          </a:xfrm>
          <a:prstGeom prst="rect">
            <a:avLst/>
          </a:prstGeom>
        </p:spPr>
      </p:pic>
      <p:sp>
        <p:nvSpPr>
          <p:cNvPr id="5" name="Rectangle 4"/>
          <p:cNvSpPr/>
          <p:nvPr/>
        </p:nvSpPr>
        <p:spPr>
          <a:xfrm>
            <a:off x="117991" y="6474023"/>
            <a:ext cx="2157963" cy="307777"/>
          </a:xfrm>
          <a:prstGeom prst="rect">
            <a:avLst/>
          </a:prstGeom>
        </p:spPr>
        <p:txBody>
          <a:bodyPr wrap="none">
            <a:spAutoFit/>
          </a:bodyPr>
          <a:lstStyle/>
          <a:p>
            <a:r>
              <a:rPr lang="en-US" sz="1400" dirty="0" smtClean="0">
                <a:solidFill>
                  <a:schemeClr val="bg1"/>
                </a:solidFill>
              </a:rPr>
              <a:t>Photo by </a:t>
            </a:r>
            <a:r>
              <a:rPr lang="en-US" sz="1400" dirty="0">
                <a:solidFill>
                  <a:schemeClr val="bg1"/>
                </a:solidFill>
                <a:hlinkClick r:id="rId3" tooltip="Go to Tor-Sven Berge's photostream"/>
              </a:rPr>
              <a:t>Tor-Sven </a:t>
            </a:r>
            <a:r>
              <a:rPr lang="en-US" sz="1400" dirty="0" smtClean="0">
                <a:solidFill>
                  <a:schemeClr val="bg1"/>
                </a:solidFill>
                <a:hlinkClick r:id="rId3" tooltip="Go to Tor-Sven Berge's photostream"/>
              </a:rPr>
              <a:t>Berge</a:t>
            </a:r>
            <a:endParaRPr lang="en-US" sz="1400" dirty="0">
              <a:solidFill>
                <a:schemeClr val="bg1"/>
              </a:solidFill>
            </a:endParaRPr>
          </a:p>
        </p:txBody>
      </p:sp>
      <p:sp>
        <p:nvSpPr>
          <p:cNvPr id="3" name="Content Placeholder 2"/>
          <p:cNvSpPr>
            <a:spLocks noGrp="1"/>
          </p:cNvSpPr>
          <p:nvPr>
            <p:ph sz="half" idx="1"/>
          </p:nvPr>
        </p:nvSpPr>
        <p:spPr>
          <a:xfrm>
            <a:off x="304800" y="811190"/>
            <a:ext cx="8534400" cy="2169170"/>
          </a:xfrm>
        </p:spPr>
        <p:txBody>
          <a:bodyPr>
            <a:normAutofit/>
          </a:bodyPr>
          <a:lstStyle/>
          <a:p>
            <a:pPr marL="223838" indent="-223838">
              <a:buNone/>
            </a:pPr>
            <a:r>
              <a:rPr lang="en-US" sz="3800" b="1" dirty="0" smtClean="0">
                <a:solidFill>
                  <a:schemeClr val="bg2"/>
                </a:solidFill>
              </a:rPr>
              <a:t>“</a:t>
            </a:r>
            <a:r>
              <a:rPr lang="en-US" sz="3800" b="1" dirty="0" smtClean="0">
                <a:solidFill>
                  <a:schemeClr val="accent2">
                    <a:lumMod val="60000"/>
                    <a:lumOff val="40000"/>
                  </a:schemeClr>
                </a:solidFill>
              </a:rPr>
              <a:t>The city shall be under the ban</a:t>
            </a:r>
            <a:r>
              <a:rPr lang="en-US" sz="3800" dirty="0" smtClean="0">
                <a:solidFill>
                  <a:schemeClr val="bg2"/>
                </a:solidFill>
              </a:rPr>
              <a:t>, </a:t>
            </a:r>
            <a:br>
              <a:rPr lang="en-US" sz="3800" dirty="0" smtClean="0">
                <a:solidFill>
                  <a:schemeClr val="bg2"/>
                </a:solidFill>
              </a:rPr>
            </a:br>
            <a:r>
              <a:rPr lang="en-US" sz="2400" dirty="0" smtClean="0">
                <a:solidFill>
                  <a:schemeClr val="bg2"/>
                </a:solidFill>
              </a:rPr>
              <a:t>it and all that is in it belongs to the LORD; only Rahab the harlot and all who are with her in the house shall live, because she hid the messengers whom we sent…”</a:t>
            </a:r>
          </a:p>
        </p:txBody>
      </p:sp>
      <p:sp>
        <p:nvSpPr>
          <p:cNvPr id="7" name="Rectangle 6"/>
          <p:cNvSpPr/>
          <p:nvPr/>
        </p:nvSpPr>
        <p:spPr>
          <a:xfrm>
            <a:off x="457200" y="3240505"/>
            <a:ext cx="3886200" cy="2677656"/>
          </a:xfrm>
          <a:prstGeom prst="rect">
            <a:avLst/>
          </a:prstGeom>
        </p:spPr>
        <p:txBody>
          <a:bodyPr wrap="square">
            <a:spAutoFit/>
          </a:bodyPr>
          <a:lstStyle/>
          <a:p>
            <a:pPr marL="112713" indent="-112713"/>
            <a:r>
              <a:rPr lang="en-US" sz="2400" b="1" dirty="0" smtClean="0">
                <a:solidFill>
                  <a:schemeClr val="bg2"/>
                </a:solidFill>
              </a:rPr>
              <a:t>“They </a:t>
            </a:r>
            <a:r>
              <a:rPr lang="en-US" sz="2400" b="1" dirty="0">
                <a:solidFill>
                  <a:schemeClr val="bg2"/>
                </a:solidFill>
              </a:rPr>
              <a:t>utterly destroyed everything in the city, both man and woman, young and old, and ox and sheep and donkey, with the edge of the sword</a:t>
            </a:r>
            <a:r>
              <a:rPr lang="en-US" sz="2400" b="1" dirty="0" smtClean="0">
                <a:solidFill>
                  <a:schemeClr val="bg2"/>
                </a:solidFill>
              </a:rPr>
              <a:t>.</a:t>
            </a:r>
            <a:r>
              <a:rPr lang="en-US" sz="2400" dirty="0" smtClean="0">
                <a:solidFill>
                  <a:schemeClr val="bg2"/>
                </a:solidFill>
              </a:rPr>
              <a:t>”</a:t>
            </a:r>
            <a:endParaRPr lang="en-US" sz="2400" dirty="0">
              <a:solidFill>
                <a:schemeClr val="bg2"/>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99" r="5599"/>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95800" y="6443246"/>
            <a:ext cx="4572000" cy="338554"/>
          </a:xfrm>
          <a:prstGeom prst="rect">
            <a:avLst/>
          </a:prstGeom>
        </p:spPr>
        <p:txBody>
          <a:bodyPr>
            <a:spAutoFit/>
          </a:bodyPr>
          <a:lstStyle/>
          <a:p>
            <a:pPr algn="r"/>
            <a:r>
              <a:rPr lang="en-US" sz="1600" dirty="0" smtClean="0">
                <a:solidFill>
                  <a:schemeClr val="bg1"/>
                </a:solidFill>
              </a:rPr>
              <a:t>Photo by </a:t>
            </a:r>
            <a:r>
              <a:rPr lang="en-US" sz="1600" dirty="0">
                <a:solidFill>
                  <a:schemeClr val="bg1"/>
                </a:solidFill>
                <a:hlinkClick r:id="rId3" tooltip="Go to Pascal's photostream"/>
              </a:rPr>
              <a:t>Pascal</a:t>
            </a:r>
            <a:endParaRPr lang="en-US" sz="1600" dirty="0">
              <a:solidFill>
                <a:schemeClr val="bg1"/>
              </a:solidFill>
            </a:endParaRPr>
          </a:p>
        </p:txBody>
      </p:sp>
      <p:sp>
        <p:nvSpPr>
          <p:cNvPr id="10" name="Title 9"/>
          <p:cNvSpPr>
            <a:spLocks noGrp="1"/>
          </p:cNvSpPr>
          <p:nvPr>
            <p:ph type="title"/>
          </p:nvPr>
        </p:nvSpPr>
        <p:spPr>
          <a:xfrm>
            <a:off x="0" y="3352800"/>
            <a:ext cx="9144000" cy="2819400"/>
          </a:xfrm>
        </p:spPr>
        <p:txBody>
          <a:bodyPr>
            <a:noAutofit/>
          </a:bodyPr>
          <a:lstStyle/>
          <a:p>
            <a:r>
              <a:rPr lang="en-US" sz="8800" b="1" dirty="0" smtClean="0">
                <a:ln w="28575">
                  <a:solidFill>
                    <a:schemeClr val="accent2">
                      <a:lumMod val="75000"/>
                    </a:schemeClr>
                  </a:solidFill>
                </a:ln>
                <a:solidFill>
                  <a:schemeClr val="bg1"/>
                </a:solidFill>
                <a:effectLst>
                  <a:outerShdw blurRad="38100" dist="38100" dir="2700000" algn="tl">
                    <a:srgbClr val="000000">
                      <a:alpha val="43137"/>
                    </a:srgbClr>
                  </a:outerShdw>
                </a:effectLst>
              </a:rPr>
              <a:t>Psychological Warfare</a:t>
            </a:r>
            <a:endParaRPr lang="en-US" sz="8800" b="1" dirty="0">
              <a:ln w="28575">
                <a:solidFill>
                  <a:schemeClr val="accent2">
                    <a:lumMod val="75000"/>
                  </a:schemeClr>
                </a:solidFill>
              </a:ln>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99" r="5599"/>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1"/>
          </p:nvPr>
        </p:nvSpPr>
        <p:spPr>
          <a:xfrm>
            <a:off x="552697" y="4191000"/>
            <a:ext cx="8038605" cy="1143000"/>
          </a:xfrm>
        </p:spPr>
        <p:style>
          <a:lnRef idx="1">
            <a:schemeClr val="accent2"/>
          </a:lnRef>
          <a:fillRef idx="2">
            <a:schemeClr val="accent2"/>
          </a:fillRef>
          <a:effectRef idx="1">
            <a:schemeClr val="accent2"/>
          </a:effectRef>
          <a:fontRef idx="minor">
            <a:schemeClr val="dk1"/>
          </a:fontRef>
        </p:style>
        <p:txBody>
          <a:bodyPr>
            <a:normAutofit/>
          </a:bodyPr>
          <a:lstStyle/>
          <a:p>
            <a:pPr marL="0" indent="0" algn="ctr">
              <a:buNone/>
            </a:pPr>
            <a:r>
              <a:rPr lang="en-US" sz="3600" b="1" i="1" dirty="0" smtClean="0"/>
              <a:t>“So the LORD was with Joshua, </a:t>
            </a:r>
            <a:r>
              <a:rPr lang="en-US" sz="3600" b="1" i="1" dirty="0" smtClean="0"/>
              <a:t/>
            </a:r>
            <a:br>
              <a:rPr lang="en-US" sz="3600" b="1" i="1" dirty="0" smtClean="0"/>
            </a:br>
            <a:r>
              <a:rPr lang="en-US" sz="3200" b="1" i="1" dirty="0" smtClean="0"/>
              <a:t>and </a:t>
            </a:r>
            <a:r>
              <a:rPr lang="en-US" sz="3200" b="1" i="1" dirty="0" smtClean="0"/>
              <a:t>his fame was in all the land.”</a:t>
            </a:r>
            <a:endParaRPr lang="en-US" sz="3200" b="1" i="1" dirty="0"/>
          </a:p>
        </p:txBody>
      </p:sp>
      <p:sp>
        <p:nvSpPr>
          <p:cNvPr id="2" name="Rectangle 1"/>
          <p:cNvSpPr/>
          <p:nvPr/>
        </p:nvSpPr>
        <p:spPr>
          <a:xfrm>
            <a:off x="4495800" y="6443246"/>
            <a:ext cx="4572000" cy="338554"/>
          </a:xfrm>
          <a:prstGeom prst="rect">
            <a:avLst/>
          </a:prstGeom>
        </p:spPr>
        <p:txBody>
          <a:bodyPr>
            <a:spAutoFit/>
          </a:bodyPr>
          <a:lstStyle/>
          <a:p>
            <a:pPr algn="r"/>
            <a:r>
              <a:rPr lang="en-US" sz="1600" dirty="0" smtClean="0">
                <a:solidFill>
                  <a:schemeClr val="bg1"/>
                </a:solidFill>
              </a:rPr>
              <a:t>Photo by </a:t>
            </a:r>
            <a:r>
              <a:rPr lang="en-US" sz="1600" dirty="0">
                <a:solidFill>
                  <a:schemeClr val="bg1"/>
                </a:solidFill>
                <a:hlinkClick r:id="rId3" tooltip="Go to Pascal's photostream"/>
              </a:rPr>
              <a:t>Pascal</a:t>
            </a:r>
            <a:endParaRPr lang="en-US" sz="1600" dirty="0">
              <a:solidFill>
                <a:schemeClr val="bg1"/>
              </a:solidFill>
            </a:endParaRPr>
          </a:p>
        </p:txBody>
      </p:sp>
    </p:spTree>
    <p:extLst>
      <p:ext uri="{BB962C8B-B14F-4D97-AF65-F5344CB8AC3E}">
        <p14:creationId xmlns:p14="http://schemas.microsoft.com/office/powerpoint/2010/main" val="3426669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122" name="Picture 2" descr="http://www.bible-history.com/maps/images/joshua_conquest_of_canaan.jpg"/>
          <p:cNvPicPr>
            <a:picLocks noChangeAspect="1" noChangeArrowheads="1"/>
          </p:cNvPicPr>
          <p:nvPr/>
        </p:nvPicPr>
        <p:blipFill rotWithShape="1">
          <a:blip r:embed="rId2">
            <a:extLst>
              <a:ext uri="{28A0092B-C50C-407E-A947-70E740481C1C}">
                <a14:useLocalDpi xmlns:a14="http://schemas.microsoft.com/office/drawing/2010/main" val="0"/>
              </a:ext>
            </a:extLst>
          </a:blip>
          <a:srcRect l="13213" t="45305" r="13213" b="1877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0" y="6519446"/>
            <a:ext cx="2755883" cy="338554"/>
          </a:xfrm>
          <a:prstGeom prst="rect">
            <a:avLst/>
          </a:prstGeom>
        </p:spPr>
        <p:txBody>
          <a:bodyPr wrap="none">
            <a:spAutoFit/>
          </a:bodyPr>
          <a:lstStyle/>
          <a:p>
            <a:r>
              <a:rPr lang="en-US" sz="1600" dirty="0" smtClean="0"/>
              <a:t>Map © </a:t>
            </a:r>
            <a:r>
              <a:rPr lang="en-US" sz="1600" dirty="0">
                <a:hlinkClick r:id="rId3"/>
              </a:rPr>
              <a:t>Bible History Online</a:t>
            </a:r>
            <a:endParaRPr lang="en-US" sz="1600" dirty="0"/>
          </a:p>
        </p:txBody>
      </p:sp>
    </p:spTree>
    <p:extLst>
      <p:ext uri="{BB962C8B-B14F-4D97-AF65-F5344CB8AC3E}">
        <p14:creationId xmlns:p14="http://schemas.microsoft.com/office/powerpoint/2010/main" val="1177549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122" name="Picture 2" descr="http://www.bible-history.com/maps/images/joshua_conquest_of_canaan.jpg"/>
          <p:cNvPicPr>
            <a:picLocks noChangeAspect="1" noChangeArrowheads="1"/>
          </p:cNvPicPr>
          <p:nvPr/>
        </p:nvPicPr>
        <p:blipFill rotWithShape="1">
          <a:blip r:embed="rId2">
            <a:extLst>
              <a:ext uri="{28A0092B-C50C-407E-A947-70E740481C1C}">
                <a14:useLocalDpi xmlns:a14="http://schemas.microsoft.com/office/drawing/2010/main" val="0"/>
              </a:ext>
            </a:extLst>
          </a:blip>
          <a:srcRect l="24758" t="50000" r="35886" b="3078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0" y="6519446"/>
            <a:ext cx="2755883" cy="338554"/>
          </a:xfrm>
          <a:prstGeom prst="rect">
            <a:avLst/>
          </a:prstGeom>
        </p:spPr>
        <p:txBody>
          <a:bodyPr wrap="none">
            <a:spAutoFit/>
          </a:bodyPr>
          <a:lstStyle/>
          <a:p>
            <a:r>
              <a:rPr lang="en-US" sz="1600" dirty="0" smtClean="0"/>
              <a:t>Map © </a:t>
            </a:r>
            <a:r>
              <a:rPr lang="en-US" sz="1600" dirty="0">
                <a:hlinkClick r:id="rId3"/>
              </a:rPr>
              <a:t>Bible History Online</a:t>
            </a:r>
            <a:endParaRPr lang="en-US" sz="1600" dirty="0"/>
          </a:p>
        </p:txBody>
      </p:sp>
      <p:sp>
        <p:nvSpPr>
          <p:cNvPr id="6" name="Explosion 1 5"/>
          <p:cNvSpPr/>
          <p:nvPr/>
        </p:nvSpPr>
        <p:spPr>
          <a:xfrm>
            <a:off x="6140885" y="3962400"/>
            <a:ext cx="1219200" cy="1219200"/>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Explosion 1 7"/>
          <p:cNvSpPr/>
          <p:nvPr/>
        </p:nvSpPr>
        <p:spPr>
          <a:xfrm>
            <a:off x="4264788" y="3581400"/>
            <a:ext cx="1219200" cy="1219200"/>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Right Arrow 6"/>
          <p:cNvSpPr/>
          <p:nvPr/>
        </p:nvSpPr>
        <p:spPr>
          <a:xfrm rot="3212225">
            <a:off x="2149028" y="2787265"/>
            <a:ext cx="1746258" cy="990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TextBox 8"/>
          <p:cNvSpPr txBox="1"/>
          <p:nvPr/>
        </p:nvSpPr>
        <p:spPr>
          <a:xfrm>
            <a:off x="861199" y="1600200"/>
            <a:ext cx="3177401" cy="1015663"/>
          </a:xfrm>
          <a:prstGeom prst="rect">
            <a:avLst/>
          </a:prstGeom>
          <a:noFill/>
        </p:spPr>
        <p:txBody>
          <a:bodyPr wrap="square" rtlCol="0">
            <a:spAutoFit/>
          </a:bodyPr>
          <a:lstStyle/>
          <a:p>
            <a:pPr algn="ctr"/>
            <a:r>
              <a:rPr lang="en-US" sz="6000" b="1" dirty="0" smtClean="0"/>
              <a:t>NEXT</a:t>
            </a:r>
            <a:endParaRPr lang="en-US" sz="6000" b="1" dirty="0"/>
          </a:p>
        </p:txBody>
      </p:sp>
    </p:spTree>
    <p:extLst>
      <p:ext uri="{BB962C8B-B14F-4D97-AF65-F5344CB8AC3E}">
        <p14:creationId xmlns:p14="http://schemas.microsoft.com/office/powerpoint/2010/main" val="288527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gs>
            <a:gs pos="80000">
              <a:schemeClr val="bg2">
                <a:lumMod val="75000"/>
              </a:schemeClr>
            </a:gs>
            <a:gs pos="100000">
              <a:srgbClr val="A99E67"/>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Autofit/>
          </a:bodyPr>
          <a:lstStyle/>
          <a:p>
            <a:r>
              <a:rPr lang="en-US" sz="6600" dirty="0" smtClean="0"/>
              <a:t>Treaty </a:t>
            </a:r>
            <a:r>
              <a:rPr lang="en-US" sz="5400" dirty="0" smtClean="0"/>
              <a:t>with</a:t>
            </a:r>
            <a:r>
              <a:rPr lang="en-US" sz="6600" dirty="0" smtClean="0"/>
              <a:t> Gibeon</a:t>
            </a:r>
            <a:endParaRPr lang="en-US" sz="6600" dirty="0"/>
          </a:p>
        </p:txBody>
      </p:sp>
      <p:sp>
        <p:nvSpPr>
          <p:cNvPr id="3" name="Content Placeholder 2"/>
          <p:cNvSpPr>
            <a:spLocks noGrp="1"/>
          </p:cNvSpPr>
          <p:nvPr>
            <p:ph sz="half" idx="1"/>
          </p:nvPr>
        </p:nvSpPr>
        <p:spPr>
          <a:xfrm>
            <a:off x="381000" y="2209800"/>
            <a:ext cx="3429000" cy="3253610"/>
          </a:xfrm>
        </p:spPr>
        <p:txBody>
          <a:bodyPr>
            <a:noAutofit/>
          </a:bodyPr>
          <a:lstStyle/>
          <a:p>
            <a:pPr marL="0" indent="0">
              <a:buNone/>
            </a:pPr>
            <a:r>
              <a:rPr lang="en-US" sz="3200" i="1" dirty="0" smtClean="0"/>
              <a:t>Ancient Israelites considered themselves bound by their word, even when they were tricked.</a:t>
            </a:r>
            <a:endParaRPr lang="en-US" sz="3200" i="1" dirty="0"/>
          </a:p>
        </p:txBody>
      </p:sp>
      <p:pic>
        <p:nvPicPr>
          <p:cNvPr id="4098" name="Picture 2" descr="http://www.thebricktestament.com/joshua/gibeonites_enslaved/jos09_06.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095500"/>
            <a:ext cx="4724400" cy="3543300"/>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100" name="Picture 4" descr="http://www.thebricktestament.com/website_images/parchment_bkg/logo_small.jpg">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9325" y="5257143"/>
            <a:ext cx="2657475" cy="3238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62097" y="5715000"/>
            <a:ext cx="4572000" cy="307777"/>
          </a:xfrm>
          <a:prstGeom prst="rect">
            <a:avLst/>
          </a:prstGeom>
        </p:spPr>
        <p:txBody>
          <a:bodyPr>
            <a:spAutoFit/>
          </a:bodyPr>
          <a:lstStyle/>
          <a:p>
            <a:pPr algn="r"/>
            <a:r>
              <a:rPr lang="en-US" sz="1400" dirty="0" smtClean="0">
                <a:hlinkClick r:id="rId3"/>
              </a:rPr>
              <a:t>http://www.thebricktestament.com</a:t>
            </a:r>
            <a:r>
              <a:rPr lang="en-US" sz="1400" dirty="0" smtClean="0"/>
              <a:t> </a:t>
            </a:r>
            <a:endParaRPr lang="en-US" sz="1400" dirty="0"/>
          </a:p>
        </p:txBody>
      </p:sp>
    </p:spTree>
    <p:extLst>
      <p:ext uri="{BB962C8B-B14F-4D97-AF65-F5344CB8AC3E}">
        <p14:creationId xmlns:p14="http://schemas.microsoft.com/office/powerpoint/2010/main" val="8974867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3" t="-811" r="11741" b="811"/>
          <a:stretch/>
        </p:blipFill>
        <p:spPr bwMode="auto">
          <a:xfrm>
            <a:off x="1" y="-56056"/>
            <a:ext cx="9144000" cy="691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2209800" y="4953000"/>
            <a:ext cx="6629400" cy="1143000"/>
          </a:xfrm>
        </p:spPr>
        <p:style>
          <a:lnRef idx="1">
            <a:schemeClr val="dk1"/>
          </a:lnRef>
          <a:fillRef idx="3">
            <a:schemeClr val="dk1"/>
          </a:fillRef>
          <a:effectRef idx="2">
            <a:schemeClr val="dk1"/>
          </a:effectRef>
          <a:fontRef idx="minor">
            <a:schemeClr val="lt1"/>
          </a:fontRef>
        </p:style>
        <p:txBody>
          <a:bodyPr>
            <a:normAutofit/>
          </a:bodyPr>
          <a:lstStyle/>
          <a:p>
            <a:r>
              <a:rPr lang="en-US" sz="4800" b="1" dirty="0" smtClean="0">
                <a:effectLst>
                  <a:outerShdw blurRad="38100" dist="38100" dir="2700000" algn="tl">
                    <a:srgbClr val="000000">
                      <a:alpha val="43137"/>
                    </a:srgbClr>
                  </a:outerShdw>
                </a:effectLst>
              </a:rPr>
              <a:t>The Amorite Kings</a:t>
            </a:r>
            <a:endParaRPr lang="en-US" sz="4800" b="1" dirty="0">
              <a:effectLst>
                <a:outerShdw blurRad="38100" dist="38100" dir="2700000" algn="tl">
                  <a:srgbClr val="000000">
                    <a:alpha val="43137"/>
                  </a:srgbClr>
                </a:outerShdw>
              </a:effectLst>
            </a:endParaRPr>
          </a:p>
        </p:txBody>
      </p:sp>
      <p:sp>
        <p:nvSpPr>
          <p:cNvPr id="4" name="Rectangle 3"/>
          <p:cNvSpPr/>
          <p:nvPr/>
        </p:nvSpPr>
        <p:spPr>
          <a:xfrm>
            <a:off x="6596393" y="6485305"/>
            <a:ext cx="2395207" cy="369332"/>
          </a:xfrm>
          <a:prstGeom prst="rect">
            <a:avLst/>
          </a:prstGeom>
        </p:spPr>
        <p:txBody>
          <a:bodyPr wrap="none">
            <a:spAutoFit/>
          </a:bodyPr>
          <a:lstStyle/>
          <a:p>
            <a:r>
              <a:rPr lang="en-US" dirty="0" smtClean="0">
                <a:solidFill>
                  <a:schemeClr val="bg2"/>
                </a:solidFill>
              </a:rPr>
              <a:t>Photo by </a:t>
            </a:r>
            <a:r>
              <a:rPr lang="en-US" dirty="0" err="1" smtClean="0">
                <a:solidFill>
                  <a:schemeClr val="bg2"/>
                </a:solidFill>
                <a:hlinkClick r:id="rId3" tooltip="Go to AvidlyAbide's photostream"/>
              </a:rPr>
              <a:t>AvidlyAbide</a:t>
            </a:r>
            <a:endParaRPr lang="en-US" dirty="0">
              <a:solidFill>
                <a:schemeClr val="bg2"/>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3" r="11741" b="811"/>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9144000" cy="6854637"/>
          </a:xfrm>
          <a:prstGeom prst="rect">
            <a:avLst/>
          </a:prstGeom>
          <a:gradFill flip="none" rotWithShape="1">
            <a:gsLst>
              <a:gs pos="0">
                <a:schemeClr val="tx1">
                  <a:lumMod val="100000"/>
                  <a:alpha val="70000"/>
                </a:schemeClr>
              </a:gs>
              <a:gs pos="46000">
                <a:schemeClr val="tx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596393" y="6485305"/>
            <a:ext cx="2395207" cy="369332"/>
          </a:xfrm>
          <a:prstGeom prst="rect">
            <a:avLst/>
          </a:prstGeom>
        </p:spPr>
        <p:txBody>
          <a:bodyPr wrap="none">
            <a:spAutoFit/>
          </a:bodyPr>
          <a:lstStyle/>
          <a:p>
            <a:r>
              <a:rPr lang="en-US" dirty="0" smtClean="0">
                <a:solidFill>
                  <a:schemeClr val="bg2"/>
                </a:solidFill>
              </a:rPr>
              <a:t>Photo by </a:t>
            </a:r>
            <a:r>
              <a:rPr lang="en-US" dirty="0" err="1" smtClean="0">
                <a:solidFill>
                  <a:schemeClr val="bg2"/>
                </a:solidFill>
                <a:hlinkClick r:id="rId3" tooltip="Go to AvidlyAbide's photostream"/>
              </a:rPr>
              <a:t>AvidlyAbide</a:t>
            </a:r>
            <a:endParaRPr lang="en-US" dirty="0">
              <a:solidFill>
                <a:schemeClr val="bg2"/>
              </a:solidFill>
            </a:endParaRPr>
          </a:p>
        </p:txBody>
      </p:sp>
      <p:sp>
        <p:nvSpPr>
          <p:cNvPr id="6" name="TextBox 5"/>
          <p:cNvSpPr txBox="1"/>
          <p:nvPr/>
        </p:nvSpPr>
        <p:spPr>
          <a:xfrm>
            <a:off x="2895600" y="4602540"/>
            <a:ext cx="5791200" cy="1569660"/>
          </a:xfrm>
          <a:prstGeom prst="rect">
            <a:avLst/>
          </a:prstGeom>
          <a:noFill/>
        </p:spPr>
        <p:txBody>
          <a:bodyPr wrap="square" rtlCol="0">
            <a:spAutoFit/>
          </a:bodyPr>
          <a:lstStyle/>
          <a:p>
            <a:r>
              <a:rPr lang="en-US" sz="3200" b="1" i="1" dirty="0" smtClean="0">
                <a:solidFill>
                  <a:schemeClr val="bg1"/>
                </a:solidFill>
                <a:effectLst>
                  <a:glow rad="101600">
                    <a:schemeClr val="tx1">
                      <a:alpha val="60000"/>
                    </a:schemeClr>
                  </a:glow>
                  <a:outerShdw blurRad="38100" dist="38100" dir="2700000" algn="tl">
                    <a:srgbClr val="000000">
                      <a:alpha val="43137"/>
                    </a:srgbClr>
                  </a:outerShdw>
                </a:effectLst>
              </a:rPr>
              <a:t>Five kings united in order to stop Joshua and the Israelites once and for all.</a:t>
            </a:r>
            <a:endParaRPr lang="en-US" sz="3200" b="1" i="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2432759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0"/>
            <a:ext cx="9144000" cy="6854785"/>
          </a:xfrm>
          <a:prstGeom prst="rect">
            <a:avLst/>
          </a:prstGeom>
          <a:noFill/>
          <a:ln w="9525">
            <a:noFill/>
            <a:miter lim="800000"/>
            <a:headEnd/>
            <a:tailEnd/>
          </a:ln>
        </p:spPr>
      </p:pic>
      <p:sp>
        <p:nvSpPr>
          <p:cNvPr id="11" name="Rectangle 10"/>
          <p:cNvSpPr/>
          <p:nvPr/>
        </p:nvSpPr>
        <p:spPr>
          <a:xfrm>
            <a:off x="0" y="0"/>
            <a:ext cx="9144000" cy="6854637"/>
          </a:xfrm>
          <a:prstGeom prst="rect">
            <a:avLst/>
          </a:prstGeom>
          <a:gradFill flip="none" rotWithShape="1">
            <a:gsLst>
              <a:gs pos="0">
                <a:schemeClr val="tx1">
                  <a:lumMod val="100000"/>
                  <a:alpha val="70000"/>
                </a:schemeClr>
              </a:gs>
              <a:gs pos="46000">
                <a:schemeClr val="tx1">
                  <a:alpha val="0"/>
                </a:scheme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335340"/>
            <a:ext cx="5791200" cy="1569660"/>
          </a:xfrm>
          <a:prstGeom prst="rect">
            <a:avLst/>
          </a:prstGeom>
          <a:noFill/>
          <a:ln>
            <a:noFill/>
          </a:ln>
          <a:effectLst>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b="1" i="1" dirty="0" smtClean="0">
                <a:solidFill>
                  <a:schemeClr val="bg1"/>
                </a:solidFill>
              </a:rPr>
              <a:t>There was no day like that before it or after it, when the LORD listened to the voice of a man; for the LORD fought for Israel….</a:t>
            </a:r>
            <a:endParaRPr lang="en-US" sz="2400" b="1" i="1" dirty="0">
              <a:solidFill>
                <a:schemeClr val="bg1"/>
              </a:solidFill>
            </a:endParaRPr>
          </a:p>
        </p:txBody>
      </p:sp>
      <p:sp>
        <p:nvSpPr>
          <p:cNvPr id="10" name="Rectangle 9"/>
          <p:cNvSpPr/>
          <p:nvPr/>
        </p:nvSpPr>
        <p:spPr>
          <a:xfrm>
            <a:off x="4537393" y="6504801"/>
            <a:ext cx="4530407" cy="276999"/>
          </a:xfrm>
          <a:prstGeom prst="rect">
            <a:avLst/>
          </a:prstGeom>
        </p:spPr>
        <p:txBody>
          <a:bodyPr wrap="none">
            <a:spAutoFit/>
          </a:bodyPr>
          <a:lstStyle/>
          <a:p>
            <a:pPr algn="r"/>
            <a:r>
              <a:rPr lang="en-US" sz="1200" dirty="0" smtClean="0">
                <a:solidFill>
                  <a:schemeClr val="bg2"/>
                </a:solidFill>
              </a:rPr>
              <a:t>John Martin, </a:t>
            </a:r>
            <a:r>
              <a:rPr lang="en-US" sz="1200" i="1" dirty="0" smtClean="0">
                <a:solidFill>
                  <a:schemeClr val="bg2"/>
                </a:solidFill>
              </a:rPr>
              <a:t>Joshua </a:t>
            </a:r>
            <a:r>
              <a:rPr lang="en-US" sz="1200" i="1" dirty="0">
                <a:solidFill>
                  <a:schemeClr val="bg2"/>
                </a:solidFill>
              </a:rPr>
              <a:t>Commanding the Sun to Stand </a:t>
            </a:r>
            <a:r>
              <a:rPr lang="en-US" sz="1200" i="1" dirty="0" smtClean="0">
                <a:solidFill>
                  <a:schemeClr val="bg2"/>
                </a:solidFill>
              </a:rPr>
              <a:t>Still </a:t>
            </a:r>
            <a:r>
              <a:rPr lang="en-US" sz="1200" dirty="0" smtClean="0">
                <a:solidFill>
                  <a:schemeClr val="bg2"/>
                </a:solidFill>
              </a:rPr>
              <a:t>(1816)</a:t>
            </a:r>
            <a:endParaRPr lang="en-US" sz="1200" dirty="0">
              <a:solidFill>
                <a:schemeClr val="bg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e/eb/A_map_of_Canaan_%288343807206%29.jpg"/>
          <p:cNvPicPr>
            <a:picLocks noChangeAspect="1" noChangeArrowheads="1"/>
          </p:cNvPicPr>
          <p:nvPr/>
        </p:nvPicPr>
        <p:blipFill rotWithShape="1">
          <a:blip r:embed="rId2">
            <a:extLst>
              <a:ext uri="{28A0092B-C50C-407E-A947-70E740481C1C}">
                <a14:useLocalDpi xmlns:a14="http://schemas.microsoft.com/office/drawing/2010/main" val="0"/>
              </a:ext>
            </a:extLst>
          </a:blip>
          <a:srcRect l="5954" t="9132" r="4743" b="7775"/>
          <a:stretch/>
        </p:blipFill>
        <p:spPr bwMode="auto">
          <a:xfrm>
            <a:off x="0" y="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762" y="1143000"/>
            <a:ext cx="9139238" cy="2057400"/>
          </a:xfrm>
        </p:spPr>
        <p:txBody>
          <a:bodyPr>
            <a:noAutofit/>
          </a:bodyPr>
          <a:lstStyle/>
          <a:p>
            <a:r>
              <a:rPr lang="en-US" sz="16600" b="1" dirty="0" smtClean="0">
                <a:effectLst>
                  <a:outerShdw blurRad="38100" dist="38100" dir="2700000" algn="tl">
                    <a:srgbClr val="E3DFCC"/>
                  </a:outerShdw>
                </a:effectLst>
              </a:rPr>
              <a:t>Canaan</a:t>
            </a:r>
            <a:endParaRPr lang="en-US" sz="16600" b="1" dirty="0">
              <a:effectLst>
                <a:outerShdw blurRad="38100" dist="38100" dir="2700000" algn="tl">
                  <a:srgbClr val="E3DFCC"/>
                </a:outerShdw>
              </a:effectLst>
            </a:endParaRPr>
          </a:p>
        </p:txBody>
      </p:sp>
      <p:sp>
        <p:nvSpPr>
          <p:cNvPr id="2" name="TextBox 1"/>
          <p:cNvSpPr txBox="1"/>
          <p:nvPr/>
        </p:nvSpPr>
        <p:spPr>
          <a:xfrm>
            <a:off x="6124875" y="6581001"/>
            <a:ext cx="3019125" cy="276999"/>
          </a:xfrm>
          <a:prstGeom prst="rect">
            <a:avLst/>
          </a:prstGeom>
          <a:noFill/>
        </p:spPr>
        <p:txBody>
          <a:bodyPr wrap="square" rtlCol="0">
            <a:spAutoFit/>
          </a:bodyPr>
          <a:lstStyle/>
          <a:p>
            <a:pPr algn="r"/>
            <a:r>
              <a:rPr lang="en-US" sz="1200" dirty="0" smtClean="0"/>
              <a:t>Map Credit:  Boston Public Library</a:t>
            </a:r>
            <a:endParaRPr lang="en-US" sz="1200" dirty="0"/>
          </a:p>
        </p:txBody>
      </p:sp>
      <p:sp>
        <p:nvSpPr>
          <p:cNvPr id="4" name="TextBox 3"/>
          <p:cNvSpPr txBox="1"/>
          <p:nvPr/>
        </p:nvSpPr>
        <p:spPr>
          <a:xfrm>
            <a:off x="0" y="4470737"/>
            <a:ext cx="9144000" cy="1015663"/>
          </a:xfrm>
          <a:prstGeom prst="rect">
            <a:avLst/>
          </a:prstGeom>
          <a:noFill/>
        </p:spPr>
        <p:txBody>
          <a:bodyPr wrap="square" rtlCol="0">
            <a:spAutoFit/>
          </a:bodyPr>
          <a:lstStyle/>
          <a:p>
            <a:pPr algn="ctr"/>
            <a:r>
              <a:rPr lang="en-US" sz="6000" b="1" dirty="0" smtClean="0"/>
              <a:t>“The Promised Land”</a:t>
            </a:r>
            <a:endParaRPr lang="en-US" sz="6000" b="1" dirty="0"/>
          </a:p>
        </p:txBody>
      </p:sp>
    </p:spTree>
    <p:extLst>
      <p:ext uri="{BB962C8B-B14F-4D97-AF65-F5344CB8AC3E}">
        <p14:creationId xmlns:p14="http://schemas.microsoft.com/office/powerpoint/2010/main" val="662723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upload.wikimedia.org/wikipedia/commons/thumb/e/ed/Constellation_Fornax%2C_EXtreme_Deep_Field.jpg/1024px-Constellation_Fornax%2C_EXtreme_Deep_Field.jpg"/>
          <p:cNvPicPr>
            <a:picLocks noChangeAspect="1" noChangeArrowheads="1"/>
          </p:cNvPicPr>
          <p:nvPr/>
        </p:nvPicPr>
        <p:blipFill rotWithShape="1">
          <a:blip r:embed="rId2">
            <a:extLst>
              <a:ext uri="{28A0092B-C50C-407E-A947-70E740481C1C}">
                <a14:useLocalDpi xmlns:a14="http://schemas.microsoft.com/office/drawing/2010/main" val="0"/>
              </a:ext>
            </a:extLst>
          </a:blip>
          <a:srcRect t="13520"/>
          <a:stretch/>
        </p:blipFill>
        <p:spPr bwMode="auto">
          <a:xfrm>
            <a:off x="0" y="0"/>
            <a:ext cx="9144000" cy="6896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43200"/>
            <a:ext cx="9144000" cy="1143000"/>
          </a:xfrm>
        </p:spPr>
        <p:txBody>
          <a:bodyPr>
            <a:noAutofit/>
          </a:bodyPr>
          <a:lstStyle/>
          <a:p>
            <a:r>
              <a:rPr lang="en-US" sz="8800" b="1" dirty="0" smtClean="0">
                <a:solidFill>
                  <a:schemeClr val="bg1"/>
                </a:solidFill>
                <a:effectLst>
                  <a:glow rad="101600">
                    <a:schemeClr val="tx1">
                      <a:alpha val="60000"/>
                    </a:schemeClr>
                  </a:glow>
                  <a:outerShdw blurRad="38100" dist="38100" dir="2700000" algn="tl">
                    <a:srgbClr val="000000">
                      <a:alpha val="43137"/>
                    </a:srgbClr>
                  </a:outerShdw>
                </a:effectLst>
                <a:latin typeface="+mn-lt"/>
              </a:rPr>
              <a:t>COSMOLOGY</a:t>
            </a:r>
            <a:endParaRPr lang="en-US" sz="9600" b="1" dirty="0">
              <a:solidFill>
                <a:schemeClr val="bg1"/>
              </a:solidFill>
              <a:effectLst>
                <a:glow rad="101600">
                  <a:schemeClr val="tx1">
                    <a:alpha val="60000"/>
                  </a:schemeClr>
                </a:glow>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5851180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8074" y="2971800"/>
            <a:ext cx="9115926" cy="1143000"/>
          </a:xfrm>
        </p:spPr>
        <p:txBody>
          <a:bodyPr>
            <a:noAutofit/>
          </a:bodyPr>
          <a:lstStyle/>
          <a:p>
            <a:r>
              <a:rPr lang="en-US" sz="80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rPr>
              <a:t>GEOCENTRISM</a:t>
            </a:r>
            <a:endParaRPr lang="en-US" sz="8000"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endParaRPr>
          </a:p>
        </p:txBody>
      </p:sp>
      <p:sp>
        <p:nvSpPr>
          <p:cNvPr id="3" name="Rectangle 2"/>
          <p:cNvSpPr/>
          <p:nvPr/>
        </p:nvSpPr>
        <p:spPr>
          <a:xfrm>
            <a:off x="7432416" y="6400800"/>
            <a:ext cx="1635384" cy="338554"/>
          </a:xfrm>
          <a:prstGeom prst="rect">
            <a:avLst/>
          </a:prstGeom>
        </p:spPr>
        <p:txBody>
          <a:bodyPr wrap="none">
            <a:spAutoFit/>
          </a:bodyPr>
          <a:lstStyle/>
          <a:p>
            <a:r>
              <a:rPr lang="en-US" sz="1600" dirty="0" smtClean="0">
                <a:solidFill>
                  <a:schemeClr val="bg1"/>
                </a:solidFill>
              </a:rPr>
              <a:t>Photo by </a:t>
            </a:r>
            <a:r>
              <a:rPr lang="en-US" sz="1600" dirty="0">
                <a:solidFill>
                  <a:schemeClr val="bg1"/>
                </a:solidFill>
                <a:hlinkClick r:id="rId4" tooltip="Go to NASA Goddard Space Flight Center's photostream"/>
              </a:rPr>
              <a:t>NASA </a:t>
            </a:r>
            <a:endParaRPr lang="en-US" sz="1600" dirty="0">
              <a:solidFill>
                <a:schemeClr val="bg1"/>
              </a:solidFill>
            </a:endParaRPr>
          </a:p>
        </p:txBody>
      </p:sp>
    </p:spTree>
    <p:extLst>
      <p:ext uri="{BB962C8B-B14F-4D97-AF65-F5344CB8AC3E}">
        <p14:creationId xmlns:p14="http://schemas.microsoft.com/office/powerpoint/2010/main" val="38862225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http://historiana.eu/assets/uploads/celestial_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457200" y="0"/>
            <a:ext cx="813954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rId4"/>
          </p:cNvPr>
          <p:cNvSpPr/>
          <p:nvPr/>
        </p:nvSpPr>
        <p:spPr>
          <a:xfrm>
            <a:off x="6858000" y="6096000"/>
            <a:ext cx="13716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b="1" dirty="0" smtClean="0">
                <a:effectLst>
                  <a:outerShdw blurRad="38100" dist="38100" dir="2700000" algn="tl">
                    <a:srgbClr val="000000">
                      <a:alpha val="43137"/>
                    </a:srgbClr>
                  </a:outerShdw>
                </a:effectLst>
              </a:rPr>
              <a:t>SOURCE</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293554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http://historiana.eu/assets/uploads/celestial_27.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contrast="15000"/>
                    </a14:imgEffect>
                  </a14:imgLayer>
                </a14:imgProps>
              </a:ext>
              <a:ext uri="{28A0092B-C50C-407E-A947-70E740481C1C}">
                <a14:useLocalDpi xmlns:a14="http://schemas.microsoft.com/office/drawing/2010/main" val="0"/>
              </a:ext>
            </a:extLst>
          </a:blip>
          <a:srcRect/>
          <a:stretch>
            <a:fillRect/>
          </a:stretch>
        </p:blipFill>
        <p:spPr bwMode="auto">
          <a:xfrm>
            <a:off x="457200" y="0"/>
            <a:ext cx="8139546"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rId4"/>
          </p:cNvPr>
          <p:cNvSpPr/>
          <p:nvPr/>
        </p:nvSpPr>
        <p:spPr>
          <a:xfrm>
            <a:off x="6858000" y="6096000"/>
            <a:ext cx="13716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b="1" dirty="0" smtClean="0">
                <a:effectLst>
                  <a:outerShdw blurRad="38100" dist="38100" dir="2700000" algn="tl">
                    <a:srgbClr val="000000">
                      <a:alpha val="43137"/>
                    </a:srgbClr>
                  </a:outerShdw>
                </a:effectLst>
              </a:rPr>
              <a:t>SOURCE</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977910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prodigalthought.files.wordpress.com/2010/09/cosmic-d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
            <a:ext cx="5463363" cy="684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514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gs>
            <a:gs pos="80000">
              <a:schemeClr val="bg2">
                <a:lumMod val="75000"/>
              </a:schemeClr>
            </a:gs>
            <a:gs pos="100000">
              <a:srgbClr val="A99E67"/>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316679"/>
            <a:ext cx="4038600" cy="4407721"/>
          </a:xfrm>
        </p:spPr>
        <p:txBody>
          <a:bodyPr>
            <a:normAutofit/>
          </a:bodyPr>
          <a:lstStyle/>
          <a:p>
            <a:r>
              <a:rPr lang="en-US" sz="4800" b="1" dirty="0" smtClean="0"/>
              <a:t>Babylonian </a:t>
            </a:r>
            <a:r>
              <a:rPr lang="en-US" sz="8000" b="1" dirty="0" smtClean="0"/>
              <a:t>Map </a:t>
            </a:r>
            <a:r>
              <a:rPr lang="en-US" sz="4800" b="1" dirty="0" smtClean="0"/>
              <a:t/>
            </a:r>
            <a:br>
              <a:rPr lang="en-US" sz="4800" b="1" dirty="0" smtClean="0"/>
            </a:br>
            <a:r>
              <a:rPr lang="en-US" sz="4000" b="1" dirty="0" smtClean="0"/>
              <a:t>of the </a:t>
            </a:r>
            <a:r>
              <a:rPr lang="en-US" sz="6000" b="1" dirty="0" smtClean="0"/>
              <a:t>World</a:t>
            </a:r>
            <a:endParaRPr lang="en-US" sz="6000" b="1" dirty="0"/>
          </a:p>
        </p:txBody>
      </p:sp>
      <p:pic>
        <p:nvPicPr>
          <p:cNvPr id="2050" name="Picture 2" descr="http://upload.wikimedia.org/wikipedia/commons/a/a5/Baylonianmap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 b="100000" l="0" r="100000"/>
                    </a14:imgEffect>
                  </a14:imgLayer>
                </a14:imgProps>
              </a:ext>
              <a:ext uri="{28A0092B-C50C-407E-A947-70E740481C1C}">
                <a14:useLocalDpi xmlns:a14="http://schemas.microsoft.com/office/drawing/2010/main" val="0"/>
              </a:ext>
            </a:extLst>
          </a:blip>
          <a:srcRect/>
          <a:stretch>
            <a:fillRect/>
          </a:stretch>
        </p:blipFill>
        <p:spPr bwMode="auto">
          <a:xfrm>
            <a:off x="3962400" y="-91851"/>
            <a:ext cx="5155324" cy="7004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8455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descr="http://www.ancientbiblehistory.com/facts/AN00484766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9144000" cy="476585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0" y="227253"/>
            <a:ext cx="9144000" cy="1143000"/>
          </a:xfrm>
        </p:spPr>
        <p:txBody>
          <a:bodyPr>
            <a:noAutofit/>
          </a:bodyPr>
          <a:lstStyle/>
          <a:p>
            <a:r>
              <a:rPr lang="en-US" sz="2500" b="1" i="1" dirty="0" smtClean="0">
                <a:solidFill>
                  <a:schemeClr val="bg1"/>
                </a:solidFill>
                <a:latin typeface="+mn-lt"/>
              </a:rPr>
              <a:t>An Assyrian king places his foot on an enemy’s neck.</a:t>
            </a:r>
            <a:endParaRPr lang="en-US" sz="2500" b="1" i="1" dirty="0">
              <a:solidFill>
                <a:schemeClr val="bg1"/>
              </a:solidFill>
              <a:latin typeface="+mn-lt"/>
            </a:endParaRPr>
          </a:p>
        </p:txBody>
      </p:sp>
      <p:sp>
        <p:nvSpPr>
          <p:cNvPr id="6" name="Rectangle 5"/>
          <p:cNvSpPr/>
          <p:nvPr/>
        </p:nvSpPr>
        <p:spPr>
          <a:xfrm>
            <a:off x="5846962" y="6044625"/>
            <a:ext cx="3235180" cy="584775"/>
          </a:xfrm>
          <a:prstGeom prst="rect">
            <a:avLst/>
          </a:prstGeom>
        </p:spPr>
        <p:txBody>
          <a:bodyPr wrap="none">
            <a:spAutoFit/>
          </a:bodyPr>
          <a:lstStyle/>
          <a:p>
            <a:pPr algn="r"/>
            <a:r>
              <a:rPr lang="en-US" sz="1600" i="1" dirty="0">
                <a:solidFill>
                  <a:schemeClr val="bg1"/>
                </a:solidFill>
              </a:rPr>
              <a:t>©Trustees of the British </a:t>
            </a:r>
            <a:r>
              <a:rPr lang="en-US" sz="1600" i="1" dirty="0" smtClean="0">
                <a:solidFill>
                  <a:schemeClr val="bg1"/>
                </a:solidFill>
              </a:rPr>
              <a:t>Museum</a:t>
            </a:r>
          </a:p>
          <a:p>
            <a:pPr algn="r"/>
            <a:r>
              <a:rPr lang="en-US" sz="1600" i="1" dirty="0" smtClean="0">
                <a:solidFill>
                  <a:schemeClr val="bg1"/>
                </a:solidFill>
              </a:rPr>
              <a:t>Used for Educational Purposes</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8"/>
          <p:cNvPicPr>
            <a:picLocks noChangeAspect="1" noChangeArrowheads="1"/>
          </p:cNvPicPr>
          <p:nvPr/>
        </p:nvPicPr>
        <p:blipFill>
          <a:blip r:embed="rId2" cstate="print"/>
          <a:srcRect/>
          <a:stretch>
            <a:fillRect/>
          </a:stretch>
        </p:blipFill>
        <p:spPr bwMode="auto">
          <a:xfrm>
            <a:off x="-12223" y="0"/>
            <a:ext cx="916844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47" t="8560" r="36730" b="51617"/>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flipV="1">
            <a:off x="0" y="0"/>
            <a:ext cx="9144000" cy="6858000"/>
          </a:xfrm>
          <a:prstGeom prst="rect">
            <a:avLst/>
          </a:prstGeom>
          <a:gradFill flip="none" rotWithShape="1">
            <a:gsLst>
              <a:gs pos="13000">
                <a:schemeClr val="tx1">
                  <a:alpha val="70000"/>
                </a:schemeClr>
              </a:gs>
              <a:gs pos="49000">
                <a:schemeClr val="tx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456932" y="6443246"/>
            <a:ext cx="2534668" cy="338554"/>
          </a:xfrm>
          <a:prstGeom prst="rect">
            <a:avLst/>
          </a:prstGeom>
        </p:spPr>
        <p:txBody>
          <a:bodyPr wrap="none">
            <a:spAutoFit/>
          </a:bodyPr>
          <a:lstStyle/>
          <a:p>
            <a:r>
              <a:rPr lang="en-US" sz="1600" smtClean="0">
                <a:solidFill>
                  <a:schemeClr val="bg1"/>
                </a:solidFill>
              </a:rPr>
              <a:t>Photo by </a:t>
            </a:r>
            <a:r>
              <a:rPr lang="en-US" sz="1600">
                <a:solidFill>
                  <a:schemeClr val="bg1"/>
                </a:solidFill>
                <a:hlinkClick r:id="rId3" tooltip="Go to Andrew Bowden's photostream"/>
              </a:rPr>
              <a:t>Andrew </a:t>
            </a:r>
            <a:r>
              <a:rPr lang="en-US" sz="1600" smtClean="0">
                <a:solidFill>
                  <a:schemeClr val="bg1"/>
                </a:solidFill>
                <a:hlinkClick r:id="rId3" tooltip="Go to Andrew Bowden's photostream"/>
              </a:rPr>
              <a:t>Bowden</a:t>
            </a:r>
            <a:endParaRPr lang="en-US" sz="1600">
              <a:solidFill>
                <a:schemeClr val="bg1"/>
              </a:solidFill>
            </a:endParaRPr>
          </a:p>
        </p:txBody>
      </p:sp>
    </p:spTree>
    <p:extLst>
      <p:ext uri="{BB962C8B-B14F-4D97-AF65-F5344CB8AC3E}">
        <p14:creationId xmlns:p14="http://schemas.microsoft.com/office/powerpoint/2010/main" val="16408907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47" t="8560" r="36730" b="51617"/>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flipV="1">
            <a:off x="0" y="0"/>
            <a:ext cx="9144000" cy="6858000"/>
          </a:xfrm>
          <a:prstGeom prst="rect">
            <a:avLst/>
          </a:prstGeom>
          <a:gradFill flip="none" rotWithShape="1">
            <a:gsLst>
              <a:gs pos="13000">
                <a:schemeClr val="tx1">
                  <a:alpha val="70000"/>
                </a:schemeClr>
              </a:gs>
              <a:gs pos="49000">
                <a:schemeClr val="tx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456932" y="6443246"/>
            <a:ext cx="2534668" cy="338554"/>
          </a:xfrm>
          <a:prstGeom prst="rect">
            <a:avLst/>
          </a:prstGeom>
        </p:spPr>
        <p:txBody>
          <a:bodyPr wrap="none">
            <a:spAutoFit/>
          </a:bodyPr>
          <a:lstStyle/>
          <a:p>
            <a:r>
              <a:rPr lang="en-US" sz="1600" smtClean="0">
                <a:solidFill>
                  <a:schemeClr val="bg1"/>
                </a:solidFill>
              </a:rPr>
              <a:t>Photo by </a:t>
            </a:r>
            <a:r>
              <a:rPr lang="en-US" sz="1600">
                <a:solidFill>
                  <a:schemeClr val="bg1"/>
                </a:solidFill>
                <a:hlinkClick r:id="rId3" tooltip="Go to Andrew Bowden's photostream"/>
              </a:rPr>
              <a:t>Andrew </a:t>
            </a:r>
            <a:r>
              <a:rPr lang="en-US" sz="1600" smtClean="0">
                <a:solidFill>
                  <a:schemeClr val="bg1"/>
                </a:solidFill>
                <a:hlinkClick r:id="rId3" tooltip="Go to Andrew Bowden's photostream"/>
              </a:rPr>
              <a:t>Bowden</a:t>
            </a:r>
            <a:endParaRPr lang="en-US" sz="1600">
              <a:solidFill>
                <a:schemeClr val="bg1"/>
              </a:solidFill>
            </a:endParaRPr>
          </a:p>
        </p:txBody>
      </p:sp>
      <p:sp>
        <p:nvSpPr>
          <p:cNvPr id="4" name="Rectangle 3"/>
          <p:cNvSpPr/>
          <p:nvPr/>
        </p:nvSpPr>
        <p:spPr>
          <a:xfrm>
            <a:off x="429134" y="457200"/>
            <a:ext cx="7114666" cy="3170099"/>
          </a:xfrm>
          <a:prstGeom prst="rect">
            <a:avLst/>
          </a:prstGeom>
        </p:spPr>
        <p:txBody>
          <a:bodyPr wrap="square">
            <a:spAutoFit/>
          </a:bodyPr>
          <a:lstStyle/>
          <a:p>
            <a:pPr lvl="0"/>
            <a:r>
              <a:rPr lang="en-US" sz="3200" b="1" i="1" dirty="0">
                <a:solidFill>
                  <a:schemeClr val="bg1"/>
                </a:solidFill>
                <a:effectLst>
                  <a:outerShdw blurRad="38100" dist="38100" dir="2700000" algn="tl">
                    <a:srgbClr val="000000">
                      <a:alpha val="43137"/>
                    </a:srgbClr>
                  </a:outerShdw>
                </a:effectLst>
              </a:rPr>
              <a:t>Now Joshua was old and advanced in years when the LORD said to him, “You are old… and very much of the land remains to be possessed....”</a:t>
            </a:r>
          </a:p>
          <a:p>
            <a:pPr lvl="0"/>
            <a:endParaRPr lang="en-US" sz="800" b="1" i="1" dirty="0">
              <a:solidFill>
                <a:schemeClr val="bg1"/>
              </a:solidFill>
              <a:effectLst>
                <a:outerShdw blurRad="38100" dist="38100" dir="2700000" algn="tl">
                  <a:srgbClr val="000000">
                    <a:alpha val="43137"/>
                  </a:srgbClr>
                </a:outerShdw>
              </a:effectLst>
            </a:endParaRPr>
          </a:p>
          <a:p>
            <a:pPr lvl="0"/>
            <a:r>
              <a:rPr lang="en-US" sz="3200" b="1" dirty="0">
                <a:solidFill>
                  <a:schemeClr val="bg1"/>
                </a:solidFill>
                <a:effectLst>
                  <a:outerShdw blurRad="38100" dist="38100" dir="2700000" algn="tl">
                    <a:srgbClr val="000000">
                      <a:alpha val="43137"/>
                    </a:srgbClr>
                  </a:outerShdw>
                </a:effectLst>
              </a:rPr>
              <a:t>	        </a:t>
            </a:r>
            <a:r>
              <a:rPr lang="en-US" sz="3200" b="1" dirty="0" smtClean="0">
                <a:solidFill>
                  <a:schemeClr val="bg1"/>
                </a:solidFill>
                <a:effectLst>
                  <a:outerShdw blurRad="38100" dist="38100" dir="2700000" algn="tl">
                    <a:srgbClr val="000000">
                      <a:alpha val="43137"/>
                    </a:srgbClr>
                  </a:outerShdw>
                </a:effectLst>
              </a:rPr>
              <a:t>			-- </a:t>
            </a:r>
            <a:r>
              <a:rPr lang="en-US" sz="3200" b="1" dirty="0">
                <a:solidFill>
                  <a:schemeClr val="bg1"/>
                </a:solidFill>
                <a:effectLst>
                  <a:outerShdw blurRad="38100" dist="38100" dir="2700000" algn="tl">
                    <a:srgbClr val="000000">
                      <a:alpha val="43137"/>
                    </a:srgbClr>
                  </a:outerShdw>
                </a:effectLst>
              </a:rPr>
              <a:t>Joshua 13</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9030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243" name="Content Placeholder 2"/>
          <p:cNvSpPr>
            <a:spLocks noGrp="1"/>
          </p:cNvSpPr>
          <p:nvPr>
            <p:ph sz="half" idx="1"/>
          </p:nvPr>
        </p:nvSpPr>
        <p:spPr>
          <a:xfrm>
            <a:off x="457200" y="914400"/>
            <a:ext cx="8305800" cy="4800600"/>
          </a:xfrm>
        </p:spPr>
        <p:txBody>
          <a:bodyPr>
            <a:normAutofit/>
          </a:bodyPr>
          <a:lstStyle/>
          <a:p>
            <a:pPr marL="0" indent="0">
              <a:buFont typeface="Wingdings 2" pitchFamily="18" charset="2"/>
              <a:buNone/>
            </a:pPr>
            <a:r>
              <a:rPr lang="en-US" sz="4000" dirty="0" smtClean="0">
                <a:latin typeface="Georgia" panose="02040502050405020303" pitchFamily="18" charset="0"/>
              </a:rPr>
              <a:t>The sons of Noah who came out of the ark were </a:t>
            </a:r>
            <a:r>
              <a:rPr lang="en-US" sz="4000" b="1" dirty="0" smtClean="0">
                <a:solidFill>
                  <a:schemeClr val="accent2">
                    <a:lumMod val="50000"/>
                  </a:schemeClr>
                </a:solidFill>
                <a:latin typeface="Georgia" panose="02040502050405020303" pitchFamily="18" charset="0"/>
              </a:rPr>
              <a:t>Shem</a:t>
            </a:r>
            <a:r>
              <a:rPr lang="en-US" sz="4000" dirty="0" smtClean="0">
                <a:latin typeface="Georgia" panose="02040502050405020303" pitchFamily="18" charset="0"/>
              </a:rPr>
              <a:t>, </a:t>
            </a:r>
            <a:r>
              <a:rPr lang="en-US" sz="4000" b="1" dirty="0" smtClean="0">
                <a:solidFill>
                  <a:schemeClr val="accent2">
                    <a:lumMod val="50000"/>
                  </a:schemeClr>
                </a:solidFill>
                <a:latin typeface="Georgia" panose="02040502050405020303" pitchFamily="18" charset="0"/>
              </a:rPr>
              <a:t>Ham</a:t>
            </a:r>
            <a:r>
              <a:rPr lang="en-US" sz="4000" dirty="0" smtClean="0">
                <a:solidFill>
                  <a:schemeClr val="accent2">
                    <a:lumMod val="50000"/>
                  </a:schemeClr>
                </a:solidFill>
                <a:latin typeface="Georgia" panose="02040502050405020303" pitchFamily="18" charset="0"/>
              </a:rPr>
              <a:t> </a:t>
            </a:r>
            <a:r>
              <a:rPr lang="en-US" sz="4000" dirty="0" smtClean="0">
                <a:latin typeface="Georgia" panose="02040502050405020303" pitchFamily="18" charset="0"/>
              </a:rPr>
              <a:t>and </a:t>
            </a:r>
            <a:r>
              <a:rPr lang="en-US" sz="4000" b="1" dirty="0" smtClean="0">
                <a:solidFill>
                  <a:schemeClr val="accent2">
                    <a:lumMod val="50000"/>
                  </a:schemeClr>
                </a:solidFill>
                <a:latin typeface="Georgia" panose="02040502050405020303" pitchFamily="18" charset="0"/>
              </a:rPr>
              <a:t>Japheth</a:t>
            </a:r>
            <a:r>
              <a:rPr lang="en-US" sz="4000" dirty="0" smtClean="0">
                <a:latin typeface="Georgia" panose="02040502050405020303" pitchFamily="18" charset="0"/>
              </a:rPr>
              <a:t>. (Ham was the father of Canaan). These were the three sons of Noah, and from them came the people who were scattered over the earth.  </a:t>
            </a:r>
          </a:p>
        </p:txBody>
      </p:sp>
      <p:sp>
        <p:nvSpPr>
          <p:cNvPr id="7" name="Title 1"/>
          <p:cNvSpPr>
            <a:spLocks noGrp="1"/>
          </p:cNvSpPr>
          <p:nvPr>
            <p:ph type="title"/>
          </p:nvPr>
        </p:nvSpPr>
        <p:spPr>
          <a:xfrm>
            <a:off x="5791200" y="5943600"/>
            <a:ext cx="3096126" cy="762000"/>
          </a:xfrm>
        </p:spPr>
        <p:txBody>
          <a:bodyPr/>
          <a:lstStyle/>
          <a:p>
            <a:pPr algn="r"/>
            <a:r>
              <a:rPr lang="en-US" dirty="0" smtClean="0"/>
              <a:t>Genesis 9</a:t>
            </a:r>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25562"/>
          </a:xfrm>
        </p:spPr>
        <p:txBody>
          <a:bodyPr>
            <a:noAutofit/>
          </a:bodyPr>
          <a:lstStyle/>
          <a:p>
            <a:r>
              <a:rPr lang="en-US" sz="4800" b="1" dirty="0" smtClean="0"/>
              <a:t>Joshua’s Farewell Address</a:t>
            </a:r>
            <a:endParaRPr lang="en-US" sz="4800" b="1" dirty="0"/>
          </a:p>
        </p:txBody>
      </p:sp>
      <p:sp>
        <p:nvSpPr>
          <p:cNvPr id="6152" name="Rectangle 8"/>
          <p:cNvSpPr>
            <a:spLocks noChangeArrowheads="1"/>
          </p:cNvSpPr>
          <p:nvPr/>
        </p:nvSpPr>
        <p:spPr bwMode="auto">
          <a:xfrm>
            <a:off x="381000" y="1430953"/>
            <a:ext cx="83820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tx1"/>
                </a:solidFill>
                <a:effectLst/>
                <a:ea typeface="Calibri" pitchFamily="34" charset="0"/>
                <a:cs typeface="Calibri" pitchFamily="34" charset="0"/>
              </a:rPr>
              <a:t>Be very firm, then, to keep and do all that is written in the book of the law of Moses… so that you will not associate with these nations, these which remain among you, or mention the name of their gods, or make anyone swear by them, or serve them, or bow down to them…</a:t>
            </a:r>
            <a:r>
              <a:rPr kumimoji="0" lang="en-US" sz="2400" b="0" i="1" u="none" strike="noStrike" cap="none" normalizeH="0" baseline="0" dirty="0" smtClean="0">
                <a:ln>
                  <a:noFill/>
                </a:ln>
                <a:solidFill>
                  <a:schemeClr val="tx1"/>
                </a:solidFill>
                <a:effectLst/>
                <a:ea typeface="Calibri" pitchFamily="34" charset="0"/>
                <a:cs typeface="Calibri" pitchFamily="34" charset="0"/>
              </a:rPr>
              <a:t>  For if you ever go back and cling to the rest of these nations, these which remain among you, and intermarry with them, so that you associate with them and they with you, know with certainty that the LORD your God will not continue to drive these nations out from before you; but they will be a snare and a trap to you, and a whip on your sides and thorns in your eyes…”</a:t>
            </a:r>
            <a:endParaRPr lang="en-US" sz="1000" i="1" dirty="0" smtClean="0"/>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chemeClr val="tx1"/>
                </a:solidFill>
                <a:effectLst/>
              </a:rPr>
              <a:t>					</a:t>
            </a:r>
            <a:r>
              <a:rPr kumimoji="0" lang="en-US" sz="2400" b="0" i="1" u="none" strike="noStrike" cap="none" normalizeH="0" baseline="0" dirty="0" smtClean="0">
                <a:ln>
                  <a:noFill/>
                </a:ln>
                <a:solidFill>
                  <a:schemeClr val="tx1"/>
                </a:solidFill>
                <a:effectLst/>
              </a:rPr>
              <a:t>	</a:t>
            </a:r>
            <a:r>
              <a:rPr kumimoji="0" lang="en-US" sz="2400" b="1" u="none" strike="noStrike" cap="none" normalizeH="0" baseline="0" dirty="0" smtClean="0">
                <a:ln>
                  <a:noFill/>
                </a:ln>
                <a:solidFill>
                  <a:schemeClr val="tx1"/>
                </a:solidFill>
                <a:effectLst/>
              </a:rPr>
              <a:t>-- </a:t>
            </a:r>
            <a:r>
              <a:rPr kumimoji="0" lang="en-US" sz="2400" b="1" u="none" strike="noStrike" cap="none" normalizeH="0" baseline="0" dirty="0" smtClean="0">
                <a:ln>
                  <a:noFill/>
                </a:ln>
                <a:solidFill>
                  <a:schemeClr val="tx1"/>
                </a:solidFill>
                <a:effectLst/>
              </a:rPr>
              <a:t>Joshua 23</a:t>
            </a:r>
            <a:endParaRPr kumimoji="0" lang="en-US" sz="4000" b="1"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4045741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1000" y="4032370"/>
            <a:ext cx="5206435" cy="1530229"/>
          </a:xfrm>
          <a:prstGeom prst="rect">
            <a:avLst/>
          </a:prstGeom>
        </p:spPr>
      </p:pic>
    </p:spTree>
    <p:extLst>
      <p:ext uri="{BB962C8B-B14F-4D97-AF65-F5344CB8AC3E}">
        <p14:creationId xmlns:p14="http://schemas.microsoft.com/office/powerpoint/2010/main" val="3311872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thebricktestament.com/churches/image_cr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94"/>
            <a:ext cx="9165021" cy="6873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5648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gs>
            <a:gs pos="80000">
              <a:schemeClr val="bg2">
                <a:lumMod val="75000"/>
              </a:schemeClr>
            </a:gs>
            <a:gs pos="100000">
              <a:srgbClr val="A99E67"/>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133600"/>
            <a:ext cx="8229600" cy="1143000"/>
          </a:xfrm>
        </p:spPr>
        <p:txBody>
          <a:bodyPr>
            <a:noAutofit/>
          </a:bodyPr>
          <a:lstStyle/>
          <a:p>
            <a:r>
              <a:rPr lang="en-US" sz="16600" dirty="0" smtClean="0">
                <a:solidFill>
                  <a:schemeClr val="accent2">
                    <a:lumMod val="50000"/>
                  </a:schemeClr>
                </a:solidFill>
              </a:rPr>
              <a:t>Semitic</a:t>
            </a:r>
            <a:endParaRPr lang="en-US" sz="11500" dirty="0">
              <a:solidFill>
                <a:schemeClr val="accent2">
                  <a:lumMod val="50000"/>
                </a:schemeClr>
              </a:solidFill>
            </a:endParaRPr>
          </a:p>
        </p:txBody>
      </p:sp>
      <p:sp>
        <p:nvSpPr>
          <p:cNvPr id="3" name="TextBox 2"/>
          <p:cNvSpPr txBox="1"/>
          <p:nvPr/>
        </p:nvSpPr>
        <p:spPr>
          <a:xfrm>
            <a:off x="1143000" y="3505200"/>
            <a:ext cx="7848600" cy="769441"/>
          </a:xfrm>
          <a:prstGeom prst="rect">
            <a:avLst/>
          </a:prstGeom>
          <a:noFill/>
        </p:spPr>
        <p:txBody>
          <a:bodyPr wrap="square" rtlCol="0">
            <a:spAutoFit/>
          </a:bodyPr>
          <a:lstStyle/>
          <a:p>
            <a:pPr algn="ctr"/>
            <a:r>
              <a:rPr lang="en-US" sz="4400" i="1" dirty="0" smtClean="0">
                <a:solidFill>
                  <a:schemeClr val="tx2">
                    <a:lumMod val="75000"/>
                  </a:schemeClr>
                </a:solidFill>
              </a:rPr>
              <a:t>Descended from Shem</a:t>
            </a:r>
            <a:endParaRPr lang="en-US" sz="4400" i="1" dirty="0">
              <a:solidFill>
                <a:schemeClr val="tx2">
                  <a:lumMod val="75000"/>
                </a:schemeClr>
              </a:solidFill>
            </a:endParaRPr>
          </a:p>
        </p:txBody>
      </p:sp>
    </p:spTree>
    <p:extLst>
      <p:ext uri="{BB962C8B-B14F-4D97-AF65-F5344CB8AC3E}">
        <p14:creationId xmlns:p14="http://schemas.microsoft.com/office/powerpoint/2010/main" val="6675277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File:Bundesarchiv Bild 183-1989-0322-506, Adolf Hitler, Kinderbild.jpg"/>
          <p:cNvPicPr>
            <a:picLocks noChangeAspect="1" noChangeArrowheads="1"/>
          </p:cNvPicPr>
          <p:nvPr/>
        </p:nvPicPr>
        <p:blipFill rotWithShape="1">
          <a:blip r:embed="rId2">
            <a:extLst>
              <a:ext uri="{28A0092B-C50C-407E-A947-70E740481C1C}">
                <a14:useLocalDpi xmlns:a14="http://schemas.microsoft.com/office/drawing/2010/main" val="0"/>
              </a:ext>
            </a:extLst>
          </a:blip>
          <a:srcRect l="4536" t="10238" r="4761" b="17318"/>
          <a:stretch/>
        </p:blipFill>
        <p:spPr bwMode="auto">
          <a:xfrm>
            <a:off x="1600199" y="0"/>
            <a:ext cx="58674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00199" y="4419600"/>
            <a:ext cx="5867402" cy="1143000"/>
          </a:xfrm>
        </p:spPr>
        <p:txBody>
          <a:bodyPr>
            <a:noAutofit/>
          </a:bodyPr>
          <a:lstStyle/>
          <a:p>
            <a:r>
              <a:rPr lang="en-US" sz="5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Anti-Semitism</a:t>
            </a:r>
            <a:endParaRPr lang="en-US" sz="5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ndParaRPr>
          </a:p>
        </p:txBody>
      </p:sp>
      <p:grpSp>
        <p:nvGrpSpPr>
          <p:cNvPr id="7" name="Group 6"/>
          <p:cNvGrpSpPr/>
          <p:nvPr/>
        </p:nvGrpSpPr>
        <p:grpSpPr>
          <a:xfrm>
            <a:off x="4402337" y="2509390"/>
            <a:ext cx="250031" cy="124855"/>
            <a:chOff x="4402337" y="2509390"/>
            <a:chExt cx="250031" cy="124855"/>
          </a:xfrm>
        </p:grpSpPr>
        <p:sp>
          <p:nvSpPr>
            <p:cNvPr id="5" name="SMARTInkAnnotation0"/>
            <p:cNvSpPr/>
            <p:nvPr/>
          </p:nvSpPr>
          <p:spPr>
            <a:xfrm>
              <a:off x="4402337" y="2509390"/>
              <a:ext cx="214312" cy="106962"/>
            </a:xfrm>
            <a:custGeom>
              <a:avLst/>
              <a:gdLst/>
              <a:ahLst/>
              <a:cxnLst/>
              <a:rect l="0" t="0" r="0" b="0"/>
              <a:pathLst>
                <a:path w="214312" h="106962">
                  <a:moveTo>
                    <a:pt x="8929" y="53430"/>
                  </a:moveTo>
                  <a:lnTo>
                    <a:pt x="8929" y="75630"/>
                  </a:lnTo>
                  <a:lnTo>
                    <a:pt x="7936" y="77160"/>
                  </a:lnTo>
                  <a:lnTo>
                    <a:pt x="6283" y="78180"/>
                  </a:lnTo>
                  <a:lnTo>
                    <a:pt x="4188" y="78859"/>
                  </a:lnTo>
                  <a:lnTo>
                    <a:pt x="2792" y="80305"/>
                  </a:lnTo>
                  <a:lnTo>
                    <a:pt x="1861" y="82261"/>
                  </a:lnTo>
                  <a:lnTo>
                    <a:pt x="2" y="89138"/>
                  </a:lnTo>
                  <a:lnTo>
                    <a:pt x="0" y="89146"/>
                  </a:lnTo>
                  <a:lnTo>
                    <a:pt x="4740" y="89148"/>
                  </a:lnTo>
                  <a:lnTo>
                    <a:pt x="6137" y="88156"/>
                  </a:lnTo>
                  <a:lnTo>
                    <a:pt x="7067" y="86503"/>
                  </a:lnTo>
                  <a:lnTo>
                    <a:pt x="8561" y="81460"/>
                  </a:lnTo>
                  <a:lnTo>
                    <a:pt x="8765" y="78125"/>
                  </a:lnTo>
                  <a:lnTo>
                    <a:pt x="8857" y="73335"/>
                  </a:lnTo>
                  <a:lnTo>
                    <a:pt x="8928" y="41513"/>
                  </a:lnTo>
                  <a:lnTo>
                    <a:pt x="9921" y="38540"/>
                  </a:lnTo>
                  <a:lnTo>
                    <a:pt x="11574" y="35566"/>
                  </a:lnTo>
                  <a:lnTo>
                    <a:pt x="13669" y="32591"/>
                  </a:lnTo>
                  <a:lnTo>
                    <a:pt x="15065" y="29616"/>
                  </a:lnTo>
                  <a:lnTo>
                    <a:pt x="15996" y="26640"/>
                  </a:lnTo>
                  <a:lnTo>
                    <a:pt x="17490" y="19475"/>
                  </a:lnTo>
                  <a:lnTo>
                    <a:pt x="18606" y="18887"/>
                  </a:lnTo>
                  <a:lnTo>
                    <a:pt x="24878" y="17944"/>
                  </a:lnTo>
                  <a:lnTo>
                    <a:pt x="26411" y="17757"/>
                  </a:lnTo>
                  <a:lnTo>
                    <a:pt x="26621" y="20377"/>
                  </a:lnTo>
                  <a:lnTo>
                    <a:pt x="26714" y="24850"/>
                  </a:lnTo>
                  <a:lnTo>
                    <a:pt x="26785" y="55212"/>
                  </a:lnTo>
                  <a:lnTo>
                    <a:pt x="25794" y="59579"/>
                  </a:lnTo>
                  <a:lnTo>
                    <a:pt x="24141" y="64474"/>
                  </a:lnTo>
                  <a:lnTo>
                    <a:pt x="22047" y="69723"/>
                  </a:lnTo>
                  <a:lnTo>
                    <a:pt x="20651" y="74214"/>
                  </a:lnTo>
                  <a:lnTo>
                    <a:pt x="19720" y="78200"/>
                  </a:lnTo>
                  <a:lnTo>
                    <a:pt x="19099" y="81850"/>
                  </a:lnTo>
                  <a:lnTo>
                    <a:pt x="18686" y="85275"/>
                  </a:lnTo>
                  <a:lnTo>
                    <a:pt x="18410" y="88550"/>
                  </a:lnTo>
                  <a:lnTo>
                    <a:pt x="18226" y="91727"/>
                  </a:lnTo>
                  <a:lnTo>
                    <a:pt x="18022" y="97901"/>
                  </a:lnTo>
                  <a:lnTo>
                    <a:pt x="17860" y="106961"/>
                  </a:lnTo>
                  <a:lnTo>
                    <a:pt x="17858" y="72456"/>
                  </a:lnTo>
                  <a:lnTo>
                    <a:pt x="18851" y="68099"/>
                  </a:lnTo>
                  <a:lnTo>
                    <a:pt x="20504" y="64201"/>
                  </a:lnTo>
                  <a:lnTo>
                    <a:pt x="22599" y="60611"/>
                  </a:lnTo>
                  <a:lnTo>
                    <a:pt x="23995" y="56233"/>
                  </a:lnTo>
                  <a:lnTo>
                    <a:pt x="24926" y="51330"/>
                  </a:lnTo>
                  <a:lnTo>
                    <a:pt x="25547" y="46077"/>
                  </a:lnTo>
                  <a:lnTo>
                    <a:pt x="26953" y="41583"/>
                  </a:lnTo>
                  <a:lnTo>
                    <a:pt x="28882" y="37594"/>
                  </a:lnTo>
                  <a:lnTo>
                    <a:pt x="31161" y="33943"/>
                  </a:lnTo>
                  <a:lnTo>
                    <a:pt x="32680" y="30517"/>
                  </a:lnTo>
                  <a:lnTo>
                    <a:pt x="33693" y="27241"/>
                  </a:lnTo>
                  <a:lnTo>
                    <a:pt x="34368" y="24064"/>
                  </a:lnTo>
                  <a:lnTo>
                    <a:pt x="35810" y="20954"/>
                  </a:lnTo>
                  <a:lnTo>
                    <a:pt x="37764" y="17889"/>
                  </a:lnTo>
                  <a:lnTo>
                    <a:pt x="44613" y="8829"/>
                  </a:lnTo>
                  <a:lnTo>
                    <a:pt x="44647" y="56053"/>
                  </a:lnTo>
                  <a:lnTo>
                    <a:pt x="43655" y="60139"/>
                  </a:lnTo>
                  <a:lnTo>
                    <a:pt x="42002" y="64848"/>
                  </a:lnTo>
                  <a:lnTo>
                    <a:pt x="36959" y="77183"/>
                  </a:lnTo>
                  <a:lnTo>
                    <a:pt x="36545" y="79187"/>
                  </a:lnTo>
                  <a:lnTo>
                    <a:pt x="36270" y="81515"/>
                  </a:lnTo>
                  <a:lnTo>
                    <a:pt x="35751" y="88702"/>
                  </a:lnTo>
                  <a:lnTo>
                    <a:pt x="38378" y="86304"/>
                  </a:lnTo>
                  <a:lnTo>
                    <a:pt x="43409" y="81421"/>
                  </a:lnTo>
                  <a:lnTo>
                    <a:pt x="43822" y="79036"/>
                  </a:lnTo>
                  <a:lnTo>
                    <a:pt x="44097" y="75462"/>
                  </a:lnTo>
                  <a:lnTo>
                    <a:pt x="44403" y="67191"/>
                  </a:lnTo>
                  <a:lnTo>
                    <a:pt x="44538" y="60207"/>
                  </a:lnTo>
                  <a:lnTo>
                    <a:pt x="45567" y="55964"/>
                  </a:lnTo>
                  <a:lnTo>
                    <a:pt x="47245" y="51150"/>
                  </a:lnTo>
                  <a:lnTo>
                    <a:pt x="49355" y="45958"/>
                  </a:lnTo>
                  <a:lnTo>
                    <a:pt x="51755" y="41503"/>
                  </a:lnTo>
                  <a:lnTo>
                    <a:pt x="54346" y="37541"/>
                  </a:lnTo>
                  <a:lnTo>
                    <a:pt x="57067" y="33908"/>
                  </a:lnTo>
                  <a:lnTo>
                    <a:pt x="58880" y="30493"/>
                  </a:lnTo>
                  <a:lnTo>
                    <a:pt x="60089" y="27225"/>
                  </a:lnTo>
                  <a:lnTo>
                    <a:pt x="60895" y="24054"/>
                  </a:lnTo>
                  <a:lnTo>
                    <a:pt x="62425" y="20947"/>
                  </a:lnTo>
                  <a:lnTo>
                    <a:pt x="64436" y="17884"/>
                  </a:lnTo>
                  <a:lnTo>
                    <a:pt x="66770" y="14850"/>
                  </a:lnTo>
                  <a:lnTo>
                    <a:pt x="68326" y="11835"/>
                  </a:lnTo>
                  <a:lnTo>
                    <a:pt x="69363" y="8833"/>
                  </a:lnTo>
                  <a:lnTo>
                    <a:pt x="70054" y="5840"/>
                  </a:lnTo>
                  <a:lnTo>
                    <a:pt x="71507" y="3844"/>
                  </a:lnTo>
                  <a:lnTo>
                    <a:pt x="73468" y="2513"/>
                  </a:lnTo>
                  <a:lnTo>
                    <a:pt x="79004" y="378"/>
                  </a:lnTo>
                  <a:lnTo>
                    <a:pt x="79458" y="1195"/>
                  </a:lnTo>
                  <a:lnTo>
                    <a:pt x="79761" y="2731"/>
                  </a:lnTo>
                  <a:lnTo>
                    <a:pt x="80246" y="7587"/>
                  </a:lnTo>
                  <a:lnTo>
                    <a:pt x="80342" y="21812"/>
                  </a:lnTo>
                  <a:lnTo>
                    <a:pt x="80366" y="69893"/>
                  </a:lnTo>
                  <a:lnTo>
                    <a:pt x="80366" y="63478"/>
                  </a:lnTo>
                  <a:lnTo>
                    <a:pt x="81358" y="63106"/>
                  </a:lnTo>
                  <a:lnTo>
                    <a:pt x="85106" y="62691"/>
                  </a:lnTo>
                  <a:lnTo>
                    <a:pt x="86503" y="61589"/>
                  </a:lnTo>
                  <a:lnTo>
                    <a:pt x="87434" y="59861"/>
                  </a:lnTo>
                  <a:lnTo>
                    <a:pt x="88055" y="57718"/>
                  </a:lnTo>
                  <a:lnTo>
                    <a:pt x="88469" y="55296"/>
                  </a:lnTo>
                  <a:lnTo>
                    <a:pt x="88744" y="52690"/>
                  </a:lnTo>
                  <a:lnTo>
                    <a:pt x="88928" y="49960"/>
                  </a:lnTo>
                  <a:lnTo>
                    <a:pt x="90043" y="47148"/>
                  </a:lnTo>
                  <a:lnTo>
                    <a:pt x="91779" y="44281"/>
                  </a:lnTo>
                  <a:lnTo>
                    <a:pt x="93927" y="41378"/>
                  </a:lnTo>
                  <a:lnTo>
                    <a:pt x="96352" y="37458"/>
                  </a:lnTo>
                  <a:lnTo>
                    <a:pt x="98961" y="32860"/>
                  </a:lnTo>
                  <a:lnTo>
                    <a:pt x="105537" y="20704"/>
                  </a:lnTo>
                  <a:lnTo>
                    <a:pt x="107068" y="18714"/>
                  </a:lnTo>
                  <a:lnTo>
                    <a:pt x="109081" y="16396"/>
                  </a:lnTo>
                  <a:lnTo>
                    <a:pt x="111416" y="13858"/>
                  </a:lnTo>
                  <a:lnTo>
                    <a:pt x="112973" y="11173"/>
                  </a:lnTo>
                  <a:lnTo>
                    <a:pt x="114010" y="8392"/>
                  </a:lnTo>
                  <a:lnTo>
                    <a:pt x="116049" y="0"/>
                  </a:lnTo>
                  <a:lnTo>
                    <a:pt x="116085" y="67401"/>
                  </a:lnTo>
                  <a:lnTo>
                    <a:pt x="116085" y="62615"/>
                  </a:lnTo>
                  <a:lnTo>
                    <a:pt x="118730" y="59828"/>
                  </a:lnTo>
                  <a:lnTo>
                    <a:pt x="120825" y="57695"/>
                  </a:lnTo>
                  <a:lnTo>
                    <a:pt x="122222" y="55281"/>
                  </a:lnTo>
                  <a:lnTo>
                    <a:pt x="123153" y="52680"/>
                  </a:lnTo>
                  <a:lnTo>
                    <a:pt x="123774" y="49953"/>
                  </a:lnTo>
                  <a:lnTo>
                    <a:pt x="125179" y="47143"/>
                  </a:lnTo>
                  <a:lnTo>
                    <a:pt x="127109" y="44278"/>
                  </a:lnTo>
                  <a:lnTo>
                    <a:pt x="129388" y="41376"/>
                  </a:lnTo>
                  <a:lnTo>
                    <a:pt x="130906" y="38448"/>
                  </a:lnTo>
                  <a:lnTo>
                    <a:pt x="131920" y="35505"/>
                  </a:lnTo>
                  <a:lnTo>
                    <a:pt x="132594" y="32550"/>
                  </a:lnTo>
                  <a:lnTo>
                    <a:pt x="134036" y="29589"/>
                  </a:lnTo>
                  <a:lnTo>
                    <a:pt x="135990" y="26621"/>
                  </a:lnTo>
                  <a:lnTo>
                    <a:pt x="141514" y="19472"/>
                  </a:lnTo>
                  <a:lnTo>
                    <a:pt x="141968" y="17893"/>
                  </a:lnTo>
                  <a:lnTo>
                    <a:pt x="142269" y="15848"/>
                  </a:lnTo>
                  <a:lnTo>
                    <a:pt x="142839" y="9196"/>
                  </a:lnTo>
                  <a:lnTo>
                    <a:pt x="147604" y="8905"/>
                  </a:lnTo>
                  <a:lnTo>
                    <a:pt x="148011" y="9856"/>
                  </a:lnTo>
                  <a:lnTo>
                    <a:pt x="147291" y="11482"/>
                  </a:lnTo>
                  <a:lnTo>
                    <a:pt x="145819" y="13559"/>
                  </a:lnTo>
                  <a:lnTo>
                    <a:pt x="144837" y="15935"/>
                  </a:lnTo>
                  <a:lnTo>
                    <a:pt x="144183" y="18512"/>
                  </a:lnTo>
                  <a:lnTo>
                    <a:pt x="143746" y="21221"/>
                  </a:lnTo>
                  <a:lnTo>
                    <a:pt x="143455" y="24020"/>
                  </a:lnTo>
                  <a:lnTo>
                    <a:pt x="143262" y="26878"/>
                  </a:lnTo>
                  <a:lnTo>
                    <a:pt x="143132" y="29776"/>
                  </a:lnTo>
                  <a:lnTo>
                    <a:pt x="142988" y="35641"/>
                  </a:lnTo>
                  <a:lnTo>
                    <a:pt x="142881" y="56411"/>
                  </a:lnTo>
                  <a:lnTo>
                    <a:pt x="141886" y="59386"/>
                  </a:lnTo>
                  <a:lnTo>
                    <a:pt x="140231" y="62361"/>
                  </a:lnTo>
                  <a:lnTo>
                    <a:pt x="134312" y="70767"/>
                  </a:lnTo>
                  <a:lnTo>
                    <a:pt x="136754" y="71057"/>
                  </a:lnTo>
                  <a:lnTo>
                    <a:pt x="141665" y="71244"/>
                  </a:lnTo>
                  <a:lnTo>
                    <a:pt x="142068" y="70267"/>
                  </a:lnTo>
                  <a:lnTo>
                    <a:pt x="142336" y="68623"/>
                  </a:lnTo>
                  <a:lnTo>
                    <a:pt x="142516" y="66536"/>
                  </a:lnTo>
                  <a:lnTo>
                    <a:pt x="142635" y="64151"/>
                  </a:lnTo>
                  <a:lnTo>
                    <a:pt x="142767" y="58857"/>
                  </a:lnTo>
                  <a:lnTo>
                    <a:pt x="143796" y="56056"/>
                  </a:lnTo>
                  <a:lnTo>
                    <a:pt x="145473" y="53196"/>
                  </a:lnTo>
                  <a:lnTo>
                    <a:pt x="147583" y="50298"/>
                  </a:lnTo>
                  <a:lnTo>
                    <a:pt x="148990" y="47373"/>
                  </a:lnTo>
                  <a:lnTo>
                    <a:pt x="149928" y="44431"/>
                  </a:lnTo>
                  <a:lnTo>
                    <a:pt x="150553" y="41478"/>
                  </a:lnTo>
                  <a:lnTo>
                    <a:pt x="151962" y="38517"/>
                  </a:lnTo>
                  <a:lnTo>
                    <a:pt x="153893" y="35550"/>
                  </a:lnTo>
                  <a:lnTo>
                    <a:pt x="156174" y="32581"/>
                  </a:lnTo>
                  <a:lnTo>
                    <a:pt x="157694" y="29609"/>
                  </a:lnTo>
                  <a:lnTo>
                    <a:pt x="158707" y="26635"/>
                  </a:lnTo>
                  <a:lnTo>
                    <a:pt x="159382" y="23661"/>
                  </a:lnTo>
                  <a:lnTo>
                    <a:pt x="159833" y="20685"/>
                  </a:lnTo>
                  <a:lnTo>
                    <a:pt x="160133" y="17710"/>
                  </a:lnTo>
                  <a:lnTo>
                    <a:pt x="160615" y="10545"/>
                  </a:lnTo>
                  <a:lnTo>
                    <a:pt x="161647" y="9958"/>
                  </a:lnTo>
                  <a:lnTo>
                    <a:pt x="167786" y="9014"/>
                  </a:lnTo>
                  <a:lnTo>
                    <a:pt x="169292" y="8828"/>
                  </a:lnTo>
                  <a:lnTo>
                    <a:pt x="169498" y="11448"/>
                  </a:lnTo>
                  <a:lnTo>
                    <a:pt x="169589" y="15920"/>
                  </a:lnTo>
                  <a:lnTo>
                    <a:pt x="169653" y="29774"/>
                  </a:lnTo>
                  <a:lnTo>
                    <a:pt x="168664" y="32698"/>
                  </a:lnTo>
                  <a:lnTo>
                    <a:pt x="167013" y="35640"/>
                  </a:lnTo>
                  <a:lnTo>
                    <a:pt x="164920" y="38593"/>
                  </a:lnTo>
                  <a:lnTo>
                    <a:pt x="163525" y="41555"/>
                  </a:lnTo>
                  <a:lnTo>
                    <a:pt x="162594" y="44521"/>
                  </a:lnTo>
                  <a:lnTo>
                    <a:pt x="161974" y="47491"/>
                  </a:lnTo>
                  <a:lnTo>
                    <a:pt x="161560" y="50463"/>
                  </a:lnTo>
                  <a:lnTo>
                    <a:pt x="161285" y="53436"/>
                  </a:lnTo>
                  <a:lnTo>
                    <a:pt x="161101" y="56411"/>
                  </a:lnTo>
                  <a:lnTo>
                    <a:pt x="160896" y="62361"/>
                  </a:lnTo>
                  <a:lnTo>
                    <a:pt x="160755" y="71106"/>
                  </a:lnTo>
                  <a:lnTo>
                    <a:pt x="160734" y="79805"/>
                  </a:lnTo>
                  <a:lnTo>
                    <a:pt x="163379" y="77390"/>
                  </a:lnTo>
                  <a:lnTo>
                    <a:pt x="168422" y="72495"/>
                  </a:lnTo>
                  <a:lnTo>
                    <a:pt x="169111" y="69179"/>
                  </a:lnTo>
                  <a:lnTo>
                    <a:pt x="169295" y="66906"/>
                  </a:lnTo>
                  <a:lnTo>
                    <a:pt x="169418" y="64398"/>
                  </a:lnTo>
                  <a:lnTo>
                    <a:pt x="169554" y="58967"/>
                  </a:lnTo>
                  <a:lnTo>
                    <a:pt x="170582" y="56129"/>
                  </a:lnTo>
                  <a:lnTo>
                    <a:pt x="172260" y="53245"/>
                  </a:lnTo>
                  <a:lnTo>
                    <a:pt x="174371" y="50330"/>
                  </a:lnTo>
                  <a:lnTo>
                    <a:pt x="175778" y="47395"/>
                  </a:lnTo>
                  <a:lnTo>
                    <a:pt x="176716" y="44445"/>
                  </a:lnTo>
                  <a:lnTo>
                    <a:pt x="177342" y="41487"/>
                  </a:lnTo>
                  <a:lnTo>
                    <a:pt x="177759" y="38523"/>
                  </a:lnTo>
                  <a:lnTo>
                    <a:pt x="178037" y="35554"/>
                  </a:lnTo>
                  <a:lnTo>
                    <a:pt x="178222" y="32584"/>
                  </a:lnTo>
                  <a:lnTo>
                    <a:pt x="179338" y="29610"/>
                  </a:lnTo>
                  <a:lnTo>
                    <a:pt x="181074" y="26636"/>
                  </a:lnTo>
                  <a:lnTo>
                    <a:pt x="187489" y="17757"/>
                  </a:lnTo>
                  <a:lnTo>
                    <a:pt x="187522" y="93939"/>
                  </a:lnTo>
                  <a:lnTo>
                    <a:pt x="187522" y="84481"/>
                  </a:lnTo>
                  <a:lnTo>
                    <a:pt x="188514" y="82068"/>
                  </a:lnTo>
                  <a:lnTo>
                    <a:pt x="190168" y="79468"/>
                  </a:lnTo>
                  <a:lnTo>
                    <a:pt x="192262" y="76742"/>
                  </a:lnTo>
                  <a:lnTo>
                    <a:pt x="193659" y="73932"/>
                  </a:lnTo>
                  <a:lnTo>
                    <a:pt x="194591" y="71067"/>
                  </a:lnTo>
                  <a:lnTo>
                    <a:pt x="195211" y="68165"/>
                  </a:lnTo>
                  <a:lnTo>
                    <a:pt x="196616" y="65238"/>
                  </a:lnTo>
                  <a:lnTo>
                    <a:pt x="198546" y="62294"/>
                  </a:lnTo>
                  <a:lnTo>
                    <a:pt x="200825" y="59339"/>
                  </a:lnTo>
                  <a:lnTo>
                    <a:pt x="202344" y="56378"/>
                  </a:lnTo>
                  <a:lnTo>
                    <a:pt x="203356" y="53410"/>
                  </a:lnTo>
                  <a:lnTo>
                    <a:pt x="204032" y="50440"/>
                  </a:lnTo>
                  <a:lnTo>
                    <a:pt x="205474" y="47468"/>
                  </a:lnTo>
                  <a:lnTo>
                    <a:pt x="207427" y="44495"/>
                  </a:lnTo>
                  <a:lnTo>
                    <a:pt x="212951" y="37334"/>
                  </a:lnTo>
                  <a:lnTo>
                    <a:pt x="213405" y="35754"/>
                  </a:lnTo>
                  <a:lnTo>
                    <a:pt x="213708" y="33709"/>
                  </a:lnTo>
                  <a:lnTo>
                    <a:pt x="214304" y="26723"/>
                  </a:lnTo>
                  <a:lnTo>
                    <a:pt x="214308" y="26677"/>
                  </a:lnTo>
                  <a:lnTo>
                    <a:pt x="214311" y="98079"/>
                  </a:lnTo>
                </a:path>
              </a:pathLst>
            </a:custGeom>
            <a:ln w="254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Annotation1"/>
            <p:cNvSpPr/>
            <p:nvPr/>
          </p:nvSpPr>
          <p:spPr>
            <a:xfrm>
              <a:off x="4634508" y="2544961"/>
              <a:ext cx="17860" cy="89284"/>
            </a:xfrm>
            <a:custGeom>
              <a:avLst/>
              <a:gdLst/>
              <a:ahLst/>
              <a:cxnLst/>
              <a:rect l="0" t="0" r="0" b="0"/>
              <a:pathLst>
                <a:path w="17860" h="89284">
                  <a:moveTo>
                    <a:pt x="8930" y="0"/>
                  </a:moveTo>
                  <a:lnTo>
                    <a:pt x="8930" y="4741"/>
                  </a:lnTo>
                  <a:lnTo>
                    <a:pt x="7937" y="7129"/>
                  </a:lnTo>
                  <a:lnTo>
                    <a:pt x="6284" y="9713"/>
                  </a:lnTo>
                  <a:lnTo>
                    <a:pt x="4189" y="12429"/>
                  </a:lnTo>
                  <a:lnTo>
                    <a:pt x="2792" y="15231"/>
                  </a:lnTo>
                  <a:lnTo>
                    <a:pt x="1861" y="18091"/>
                  </a:lnTo>
                  <a:lnTo>
                    <a:pt x="1241" y="20991"/>
                  </a:lnTo>
                  <a:lnTo>
                    <a:pt x="1819" y="23915"/>
                  </a:lnTo>
                  <a:lnTo>
                    <a:pt x="3197" y="26858"/>
                  </a:lnTo>
                  <a:lnTo>
                    <a:pt x="5108" y="29811"/>
                  </a:lnTo>
                  <a:lnTo>
                    <a:pt x="6382" y="32773"/>
                  </a:lnTo>
                  <a:lnTo>
                    <a:pt x="7231" y="35739"/>
                  </a:lnTo>
                  <a:lnTo>
                    <a:pt x="7797" y="38709"/>
                  </a:lnTo>
                  <a:lnTo>
                    <a:pt x="7182" y="42673"/>
                  </a:lnTo>
                  <a:lnTo>
                    <a:pt x="5780" y="47300"/>
                  </a:lnTo>
                  <a:lnTo>
                    <a:pt x="3853" y="52369"/>
                  </a:lnTo>
                  <a:lnTo>
                    <a:pt x="2569" y="56741"/>
                  </a:lnTo>
                  <a:lnTo>
                    <a:pt x="1712" y="60648"/>
                  </a:lnTo>
                  <a:lnTo>
                    <a:pt x="1142" y="64244"/>
                  </a:lnTo>
                  <a:lnTo>
                    <a:pt x="761" y="67634"/>
                  </a:lnTo>
                  <a:lnTo>
                    <a:pt x="507" y="70886"/>
                  </a:lnTo>
                  <a:lnTo>
                    <a:pt x="337" y="74047"/>
                  </a:lnTo>
                  <a:lnTo>
                    <a:pt x="150" y="80204"/>
                  </a:lnTo>
                  <a:lnTo>
                    <a:pt x="1" y="89250"/>
                  </a:lnTo>
                  <a:lnTo>
                    <a:pt x="1" y="89283"/>
                  </a:lnTo>
                  <a:lnTo>
                    <a:pt x="0" y="68047"/>
                  </a:lnTo>
                  <a:lnTo>
                    <a:pt x="992" y="65209"/>
                  </a:lnTo>
                  <a:lnTo>
                    <a:pt x="2645" y="62324"/>
                  </a:lnTo>
                  <a:lnTo>
                    <a:pt x="4740" y="59409"/>
                  </a:lnTo>
                  <a:lnTo>
                    <a:pt x="6137" y="56473"/>
                  </a:lnTo>
                  <a:lnTo>
                    <a:pt x="7068" y="53523"/>
                  </a:lnTo>
                  <a:lnTo>
                    <a:pt x="7688" y="50565"/>
                  </a:lnTo>
                  <a:lnTo>
                    <a:pt x="9094" y="47601"/>
                  </a:lnTo>
                  <a:lnTo>
                    <a:pt x="11024" y="44632"/>
                  </a:lnTo>
                  <a:lnTo>
                    <a:pt x="13302" y="41661"/>
                  </a:lnTo>
                  <a:lnTo>
                    <a:pt x="14821" y="38688"/>
                  </a:lnTo>
                  <a:lnTo>
                    <a:pt x="15834" y="35714"/>
                  </a:lnTo>
                  <a:lnTo>
                    <a:pt x="17859" y="26789"/>
                  </a:lnTo>
                </a:path>
              </a:pathLst>
            </a:custGeom>
            <a:ln w="254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748036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b/bb/Noahsworld_map.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2000" contrast="12000"/>
                    </a14:imgEffect>
                  </a14:imgLayer>
                </a14:imgProps>
              </a:ext>
              <a:ext uri="{28A0092B-C50C-407E-A947-70E740481C1C}">
                <a14:useLocalDpi xmlns:a14="http://schemas.microsoft.com/office/drawing/2010/main" val="0"/>
              </a:ext>
            </a:extLst>
          </a:blip>
          <a:srcRect l="5556" t="22371" r="5556" b="3288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upload.wikimedia.org/wikipedia/commons/b/bb/Noahsworld_map.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12000" contrast="12000"/>
                    </a14:imgEffect>
                  </a14:imgLayer>
                </a14:imgProps>
              </a:ext>
              <a:ext uri="{28A0092B-C50C-407E-A947-70E740481C1C}">
                <a14:useLocalDpi xmlns:a14="http://schemas.microsoft.com/office/drawing/2010/main" val="0"/>
              </a:ext>
            </a:extLst>
          </a:blip>
          <a:srcRect l="6562" t="62040" r="72931" b="18630"/>
          <a:stretch/>
        </p:blipFill>
        <p:spPr bwMode="auto">
          <a:xfrm>
            <a:off x="152400" y="4191001"/>
            <a:ext cx="1789201" cy="2667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419600" y="3581400"/>
            <a:ext cx="4536682" cy="1935162"/>
          </a:xfrm>
          <a:prstGeom prst="rect">
            <a:avLst/>
          </a:prstGeom>
          <a:solidFill>
            <a:srgbClr val="F9DBAA">
              <a:alpha val="90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t>Descendants </a:t>
            </a:r>
            <a:br>
              <a:rPr lang="en-US" sz="4800" b="1" dirty="0" smtClean="0"/>
            </a:br>
            <a:r>
              <a:rPr lang="en-US" sz="4800" b="1" dirty="0" smtClean="0"/>
              <a:t>of Noah</a:t>
            </a:r>
            <a:endParaRPr lang="en-US" sz="4800" b="1" dirty="0"/>
          </a:p>
        </p:txBody>
      </p:sp>
      <p:sp>
        <p:nvSpPr>
          <p:cNvPr id="7" name="TextBox 6"/>
          <p:cNvSpPr txBox="1"/>
          <p:nvPr/>
        </p:nvSpPr>
        <p:spPr>
          <a:xfrm>
            <a:off x="4419600" y="5516562"/>
            <a:ext cx="4536682" cy="1077218"/>
          </a:xfrm>
          <a:prstGeom prst="rect">
            <a:avLst/>
          </a:prstGeom>
          <a:solidFill>
            <a:srgbClr val="F9DBAA">
              <a:alpha val="90000"/>
            </a:srgbClr>
          </a:solidFill>
        </p:spPr>
        <p:txBody>
          <a:bodyPr wrap="square" rtlCol="0">
            <a:spAutoFit/>
          </a:bodyPr>
          <a:lstStyle/>
          <a:p>
            <a:pPr algn="ctr"/>
            <a:r>
              <a:rPr lang="en-US" sz="3200" i="1" dirty="0" smtClean="0"/>
              <a:t>According to the </a:t>
            </a:r>
            <a:br>
              <a:rPr lang="en-US" sz="3200" i="1" dirty="0" smtClean="0"/>
            </a:br>
            <a:r>
              <a:rPr lang="en-US" sz="3200" i="1" dirty="0" smtClean="0"/>
              <a:t>Book of Genesis</a:t>
            </a:r>
            <a:endParaRPr lang="en-US" sz="3200" i="1" dirty="0"/>
          </a:p>
        </p:txBody>
      </p:sp>
    </p:spTree>
    <p:extLst>
      <p:ext uri="{BB962C8B-B14F-4D97-AF65-F5344CB8AC3E}">
        <p14:creationId xmlns:p14="http://schemas.microsoft.com/office/powerpoint/2010/main" val="1294061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wikimedia.org/wikipedia/commons/thumb/3/3d/Noah_mosaic.JPG/640px-Noah_mosaic.JPG"/>
          <p:cNvPicPr>
            <a:picLocks noChangeAspect="1" noChangeArrowheads="1"/>
          </p:cNvPicPr>
          <p:nvPr/>
        </p:nvPicPr>
        <p:blipFill rotWithShape="1">
          <a:blip r:embed="rId2">
            <a:extLst>
              <a:ext uri="{28A0092B-C50C-407E-A947-70E740481C1C}">
                <a14:useLocalDpi xmlns:a14="http://schemas.microsoft.com/office/drawing/2010/main" val="0"/>
              </a:ext>
            </a:extLst>
          </a:blip>
          <a:srcRect t="25998" r="739" b="17672"/>
          <a:stretch/>
        </p:blipFill>
        <p:spPr bwMode="auto">
          <a:xfrm>
            <a:off x="0" y="-76199"/>
            <a:ext cx="9163050"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5724" y="152400"/>
            <a:ext cx="7686676" cy="1752600"/>
          </a:xfrm>
        </p:spPr>
        <p:txBody>
          <a:bodyPr>
            <a:noAutofit/>
          </a:bodyPr>
          <a:lstStyle/>
          <a:p>
            <a:r>
              <a:rPr lang="en-US" sz="8000" b="1" dirty="0" smtClean="0">
                <a:solidFill>
                  <a:schemeClr val="bg1"/>
                </a:solidFill>
                <a:effectLst>
                  <a:outerShdw blurRad="38100" dist="38100" dir="2700000" algn="tl">
                    <a:srgbClr val="000000">
                      <a:alpha val="43137"/>
                    </a:srgbClr>
                  </a:outerShdw>
                </a:effectLst>
              </a:rPr>
              <a:t>Noah’s Curse</a:t>
            </a:r>
            <a:endParaRPr lang="en-US" sz="8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4243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0243" name="Content Placeholder 2"/>
          <p:cNvSpPr>
            <a:spLocks noGrp="1"/>
          </p:cNvSpPr>
          <p:nvPr>
            <p:ph sz="half" idx="1"/>
          </p:nvPr>
        </p:nvSpPr>
        <p:spPr>
          <a:xfrm>
            <a:off x="228600" y="685800"/>
            <a:ext cx="8686800" cy="5562600"/>
          </a:xfrm>
        </p:spPr>
        <p:txBody>
          <a:bodyPr>
            <a:normAutofit/>
          </a:bodyPr>
          <a:lstStyle/>
          <a:p>
            <a:pPr marL="0" indent="0">
              <a:buFont typeface="Wingdings 2" pitchFamily="18" charset="2"/>
              <a:buNone/>
            </a:pPr>
            <a:r>
              <a:rPr lang="en-US" sz="3200" dirty="0" smtClean="0"/>
              <a:t>Noah, a man of the soil, proceeded to plant a vineyard. When he drank some of its wine, he became drunk and lay uncovered inside his tent. Ham, the father of Canaan, saw his father's nakedness and told his two brothers outside. But Shem and Japheth took a garment and laid it across their shoulders; then they walked in backward and covered their father's nakedness. Their faces were turned the other way so that they would not see their father's nakedness. </a:t>
            </a:r>
          </a:p>
          <a:p>
            <a:pPr marL="0" indent="0">
              <a:buFont typeface="Wingdings 2" pitchFamily="18" charset="2"/>
              <a:buNone/>
            </a:pPr>
            <a:endParaRPr lang="en-US" sz="600" dirty="0" smtClean="0"/>
          </a:p>
        </p:txBody>
      </p:sp>
      <p:sp>
        <p:nvSpPr>
          <p:cNvPr id="6" name="Title 1"/>
          <p:cNvSpPr>
            <a:spLocks noGrp="1"/>
          </p:cNvSpPr>
          <p:nvPr>
            <p:ph type="title"/>
          </p:nvPr>
        </p:nvSpPr>
        <p:spPr>
          <a:xfrm>
            <a:off x="5791200" y="5943600"/>
            <a:ext cx="3096126" cy="762000"/>
          </a:xfrm>
        </p:spPr>
        <p:txBody>
          <a:bodyPr/>
          <a:lstStyle/>
          <a:p>
            <a:pPr algn="r"/>
            <a:r>
              <a:rPr lang="en-US" dirty="0" smtClean="0"/>
              <a:t>Genesis 9</a:t>
            </a:r>
            <a:endParaRPr lang="en-US" dirty="0"/>
          </a:p>
        </p:txBody>
      </p:sp>
    </p:spTree>
    <p:extLst>
      <p:ext uri="{BB962C8B-B14F-4D97-AF65-F5344CB8AC3E}">
        <p14:creationId xmlns:p14="http://schemas.microsoft.com/office/powerpoint/2010/main" val="93739308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iddle Eastern">
      <a:majorFont>
        <a:latin typeface="UnZialish"/>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17098</TotalTime>
  <Words>787</Words>
  <Application>Microsoft Office PowerPoint</Application>
  <PresentationFormat>On-screen Show (4:3)</PresentationFormat>
  <Paragraphs>95</Paragraphs>
  <Slides>42</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Arial</vt:lpstr>
      <vt:lpstr>Wingdings 2</vt:lpstr>
      <vt:lpstr>UnZialish</vt:lpstr>
      <vt:lpstr>Calibri</vt:lpstr>
      <vt:lpstr>Georgia</vt:lpstr>
      <vt:lpstr>Office Theme</vt:lpstr>
      <vt:lpstr>1_Office Theme</vt:lpstr>
      <vt:lpstr>The Conquest        of  Canaan</vt:lpstr>
      <vt:lpstr>What Constitutes a Nation?</vt:lpstr>
      <vt:lpstr>Canaan</vt:lpstr>
      <vt:lpstr>Genesis 9</vt:lpstr>
      <vt:lpstr>Semitic</vt:lpstr>
      <vt:lpstr>Anti-Semitism</vt:lpstr>
      <vt:lpstr>PowerPoint Presentation</vt:lpstr>
      <vt:lpstr>Noah’s Curse</vt:lpstr>
      <vt:lpstr>Genesis 9</vt:lpstr>
      <vt:lpstr>Genesis 9</vt:lpstr>
      <vt:lpstr>Joshua</vt:lpstr>
      <vt:lpstr>“Be strong and courageous…”</vt:lpstr>
      <vt:lpstr>Siege  Warfare</vt:lpstr>
      <vt:lpstr>PowerPoint Presentation</vt:lpstr>
      <vt:lpstr>The Ban</vt:lpstr>
      <vt:lpstr>The Walls of Jericho</vt:lpstr>
      <vt:lpstr>Reconnaissance</vt:lpstr>
      <vt:lpstr>Reconnaissance</vt:lpstr>
      <vt:lpstr>Rahab</vt:lpstr>
      <vt:lpstr>Rahab</vt:lpstr>
      <vt:lpstr>PowerPoint Presentation</vt:lpstr>
      <vt:lpstr>Psychological Warfare</vt:lpstr>
      <vt:lpstr>PowerPoint Presentation</vt:lpstr>
      <vt:lpstr>PowerPoint Presentation</vt:lpstr>
      <vt:lpstr>PowerPoint Presentation</vt:lpstr>
      <vt:lpstr>Treaty with Gibeon</vt:lpstr>
      <vt:lpstr>The Amorite Kings</vt:lpstr>
      <vt:lpstr>PowerPoint Presentation</vt:lpstr>
      <vt:lpstr>PowerPoint Presentation</vt:lpstr>
      <vt:lpstr>COSMOLOGY</vt:lpstr>
      <vt:lpstr>GEOCENTRISM</vt:lpstr>
      <vt:lpstr>PowerPoint Presentation</vt:lpstr>
      <vt:lpstr>PowerPoint Presentation</vt:lpstr>
      <vt:lpstr>PowerPoint Presentation</vt:lpstr>
      <vt:lpstr>Babylonian Map  of the World</vt:lpstr>
      <vt:lpstr>An Assyrian king places his foot on an enemy’s neck.</vt:lpstr>
      <vt:lpstr>PowerPoint Presentation</vt:lpstr>
      <vt:lpstr>PowerPoint Presentation</vt:lpstr>
      <vt:lpstr>PowerPoint Presentation</vt:lpstr>
      <vt:lpstr>Joshua’s Farewell Address</vt:lpstr>
      <vt:lpstr>PowerPoint Presentation</vt:lpstr>
      <vt:lpstr>PowerPoint Presentation</vt:lpstr>
    </vt:vector>
  </TitlesOfParts>
  <Company>tctc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Conquest of Canaan</dc:title>
  <dc:creator>Tom Richey</dc:creator>
  <cp:lastModifiedBy>Tom Richey</cp:lastModifiedBy>
  <cp:revision>998</cp:revision>
  <dcterms:created xsi:type="dcterms:W3CDTF">2009-09-08T21:21:47Z</dcterms:created>
  <dcterms:modified xsi:type="dcterms:W3CDTF">2014-11-07T17:17:49Z</dcterms:modified>
</cp:coreProperties>
</file>