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32" r:id="rId2"/>
  </p:sldMasterIdLst>
  <p:notesMasterIdLst>
    <p:notesMasterId r:id="rId27"/>
  </p:notesMasterIdLst>
  <p:sldIdLst>
    <p:sldId id="318" r:id="rId3"/>
    <p:sldId id="319" r:id="rId4"/>
    <p:sldId id="320" r:id="rId5"/>
    <p:sldId id="341" r:id="rId6"/>
    <p:sldId id="342" r:id="rId7"/>
    <p:sldId id="325" r:id="rId8"/>
    <p:sldId id="324" r:id="rId9"/>
    <p:sldId id="343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4" r:id="rId26"/>
  </p:sldIdLst>
  <p:sldSz cx="9144000" cy="6858000" type="screen4x3"/>
  <p:notesSz cx="6858000" cy="9144000"/>
  <p:embeddedFontLst>
    <p:embeddedFont>
      <p:font typeface="Futura XBlkCn BT" panose="020B0806020204020204" pitchFamily="34" charset="0"/>
      <p:regular r:id="rId28"/>
    </p:embeddedFont>
    <p:embeddedFont>
      <p:font typeface="Monotype Corsiva" panose="03010101010201010101" pitchFamily="66" charset="0"/>
      <p:italic r:id="rId29"/>
    </p:embeddedFont>
    <p:embeddedFont>
      <p:font typeface="Andalus" panose="02020603050405020304" pitchFamily="18" charset="-7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9ABA-7751-402B-9946-E81CB65BBE52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19413-28FF-4636-A61E-1DF1C00A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rf.com/profile_ruivalesous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Photo Credit:  </a:t>
            </a:r>
            <a:r>
              <a:rPr lang="en-US" sz="1200" dirty="0" err="1" smtClean="0">
                <a:hlinkClick r:id="rId3"/>
              </a:rPr>
              <a:t>Rui</a:t>
            </a:r>
            <a:r>
              <a:rPr lang="en-US" sz="1200" dirty="0" smtClean="0">
                <a:hlinkClick r:id="rId3"/>
              </a:rPr>
              <a:t> Vale De Sousa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A942F-C87B-4CD6-B890-0B7AD9AA871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A52C2-ED86-452C-A11A-3C5707D2AF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8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3D4F-E5A4-4FA2-979E-E2D4CB06CD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7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9E7EE-207F-4A8B-B010-3054D616D1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0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0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1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7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2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7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2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80572-47FE-40D7-91F9-68797F7408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4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1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9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16BE-EAFA-4C83-A538-12E89F8386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3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2B146-AC0C-47C3-BFA4-74A939CB3D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8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F593-82A9-4637-85F8-A91EE6DB0A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58635-4A72-4F49-9E79-B16BE0AA8C6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92731-DB7F-4E79-9E96-A4250D696CD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7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2ACE-F2A1-4E37-B327-A1C80C7D341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6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6121D-BF97-470E-B3EC-75FE9B8DEE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DFB54-C473-4087-89E2-F8B1B4FFA30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14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4004231@N0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uk_parliam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72" t="17631" r="31007" b="2296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6934200" cy="28956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Introduction to </a:t>
            </a:r>
            <a:r>
              <a:rPr lang="en-US" sz="16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sz="16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9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ENGLISH</a:t>
            </a:r>
            <a:r>
              <a:rPr lang="en-US" sz="4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sz="4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4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Constitutionalism</a:t>
            </a:r>
            <a:endParaRPr lang="en-US" sz="4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34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 Chronicle of England - Page 226 - John Signs the Great Cha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5919" r="4137" b="3470"/>
          <a:stretch/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124200"/>
            <a:ext cx="9143999" cy="37338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44500"/>
                  <a:satMod val="160000"/>
                  <a:alpha val="0"/>
                </a:schemeClr>
              </a:gs>
              <a:gs pos="77000">
                <a:schemeClr val="bg1">
                  <a:alpha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r>
              <a:rPr lang="en-US" dirty="0" smtClean="0"/>
              <a:t>King John Signs the Magna Carta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 Chronicle of England - Page 226 - John Signs the Great Cha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5919" r="4137" b="3470"/>
          <a:stretch/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24000"/>
            <a:ext cx="9143999" cy="5334000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bg1">
                  <a:alpha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Who is present?  </a:t>
            </a:r>
            <a:br>
              <a:rPr lang="en-US" dirty="0" smtClean="0"/>
            </a:br>
            <a:r>
              <a:rPr lang="en-US" dirty="0" smtClean="0"/>
              <a:t>What is the general </a:t>
            </a:r>
            <a:r>
              <a:rPr lang="en-US" i="1" dirty="0" smtClean="0"/>
              <a:t>mood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5.staticflickr.com/4148/5077069562_b5ace0924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0"/>
            <a:ext cx="9152021" cy="68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V="1">
            <a:off x="1" y="0"/>
            <a:ext cx="9152020" cy="4343400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tx1">
                  <a:alpha val="6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chemeClr val="bg1"/>
                </a:solidFill>
              </a:rPr>
              <a:t>A CONTRACT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400800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Photo by </a:t>
            </a:r>
            <a:r>
              <a:rPr lang="en-US" sz="1200" b="1" dirty="0">
                <a:solidFill>
                  <a:prstClr val="black"/>
                </a:solidFill>
              </a:rPr>
              <a:t>One lucky guy</a:t>
            </a:r>
          </a:p>
        </p:txBody>
      </p:sp>
    </p:spTree>
    <p:extLst>
      <p:ext uri="{BB962C8B-B14F-4D97-AF65-F5344CB8AC3E}">
        <p14:creationId xmlns:p14="http://schemas.microsoft.com/office/powerpoint/2010/main" val="20656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5.staticflickr.com/4040/5076393923_3929177c90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606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0" y="2743200"/>
            <a:ext cx="9144000" cy="4114801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tx1">
                  <a:alpha val="9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76600" y="4876800"/>
            <a:ext cx="57912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Between the people and their ruler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400800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Photo by </a:t>
            </a:r>
            <a:r>
              <a:rPr lang="en-US" sz="1200" b="1" dirty="0">
                <a:solidFill>
                  <a:prstClr val="black"/>
                </a:solidFill>
              </a:rPr>
              <a:t>One lucky guy</a:t>
            </a:r>
          </a:p>
        </p:txBody>
      </p:sp>
    </p:spTree>
    <p:extLst>
      <p:ext uri="{BB962C8B-B14F-4D97-AF65-F5344CB8AC3E}">
        <p14:creationId xmlns:p14="http://schemas.microsoft.com/office/powerpoint/2010/main" val="28985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525"/>
            <a:ext cx="9144000" cy="699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4" y="-136526"/>
            <a:ext cx="9138745" cy="6994526"/>
          </a:xfrm>
          <a:prstGeom prst="rect">
            <a:avLst/>
          </a:prstGeom>
          <a:gradFill flip="none" rotWithShape="1">
            <a:gsLst>
              <a:gs pos="17000">
                <a:schemeClr val="tx1">
                  <a:alpha val="8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77000">
                <a:schemeClr val="tx1">
                  <a:alpha val="8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4267200"/>
          </a:xfrm>
        </p:spPr>
        <p:txBody>
          <a:bodyPr>
            <a:noAutofit/>
          </a:bodyPr>
          <a:lstStyle/>
          <a:p>
            <a:r>
              <a:rPr lang="en-US" sz="125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Taxation by </a:t>
            </a:r>
            <a:r>
              <a:rPr lang="en-US" sz="13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CONSENT</a:t>
            </a:r>
            <a:endParaRPr lang="en-US" sz="6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AutoShape 4" descr="http://upload.wikimedia.org/wikipedia/commons/0/02/Magna_Cart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 Chronicle of England - Page 226 - John Signs the Great Cha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t="15919" r="16129" b="23623"/>
          <a:stretch/>
        </p:blipFill>
        <p:spPr bwMode="auto">
          <a:xfrm>
            <a:off x="0" y="-1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733800" y="3124200"/>
            <a:ext cx="2285999" cy="1295400"/>
          </a:xfrm>
          <a:prstGeom prst="wedgeRoundRectCallout">
            <a:avLst>
              <a:gd name="adj1" fmla="val 79349"/>
              <a:gd name="adj2" fmla="val -2434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white"/>
                </a:solidFill>
                <a:latin typeface="Andalus"/>
              </a:rPr>
              <a:t>Can I tax you?</a:t>
            </a:r>
            <a:endParaRPr lang="en-US" sz="4000" dirty="0">
              <a:solidFill>
                <a:prstClr val="white"/>
              </a:solidFill>
              <a:latin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42302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 Chronicle of England - Page 226 - John Signs the Great Cha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t="15919" r="16129" b="23623"/>
          <a:stretch/>
        </p:blipFill>
        <p:spPr bwMode="auto">
          <a:xfrm>
            <a:off x="0" y="-1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733800" y="3124200"/>
            <a:ext cx="2285999" cy="1295400"/>
          </a:xfrm>
          <a:prstGeom prst="wedgeRoundRectCallout">
            <a:avLst>
              <a:gd name="adj1" fmla="val 79349"/>
              <a:gd name="adj2" fmla="val -2434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white"/>
                </a:solidFill>
                <a:latin typeface="Andalus"/>
              </a:rPr>
              <a:t>Can I tax you?</a:t>
            </a:r>
            <a:endParaRPr lang="en-US" sz="4000" dirty="0">
              <a:solidFill>
                <a:prstClr val="white"/>
              </a:solidFill>
              <a:latin typeface="Andalu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81200" y="1600200"/>
            <a:ext cx="2285999" cy="990600"/>
          </a:xfrm>
          <a:prstGeom prst="wedgeRoundRectCallout">
            <a:avLst>
              <a:gd name="adj1" fmla="val 80402"/>
              <a:gd name="adj2" fmla="val -4291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ndalus"/>
              </a:rPr>
              <a:t>NO!!!</a:t>
            </a:r>
            <a:endParaRPr lang="en-US" sz="5400" b="1" dirty="0">
              <a:solidFill>
                <a:prstClr val="white"/>
              </a:solidFill>
              <a:latin typeface="Andalu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81200" y="1600200"/>
            <a:ext cx="2285999" cy="990600"/>
          </a:xfrm>
          <a:prstGeom prst="wedgeRoundRectCallout">
            <a:avLst>
              <a:gd name="adj1" fmla="val -74335"/>
              <a:gd name="adj2" fmla="val -4777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ndalus"/>
              </a:rPr>
              <a:t>NO!!!</a:t>
            </a:r>
            <a:endParaRPr lang="en-US" sz="5400" b="1" dirty="0">
              <a:solidFill>
                <a:prstClr val="white"/>
              </a:solidFill>
              <a:latin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9585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farm6.staticflickr.com/5299/5397114687_69a799c45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/>
          <a:stretch/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524000"/>
            <a:ext cx="9143999" cy="5334000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bg1">
                  <a:alpha val="5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81400"/>
            <a:ext cx="7620000" cy="24685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“More Charter”</a:t>
            </a:r>
            <a:endParaRPr lang="en-US" sz="8800" b="1" dirty="0">
              <a:effectLst>
                <a:glow rad="635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2886" y="6477000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Photo by </a:t>
            </a:r>
            <a:r>
              <a:rPr lang="en-US" sz="1200" dirty="0" err="1">
                <a:solidFill>
                  <a:prstClr val="white"/>
                </a:solidFill>
                <a:hlinkClick r:id="rId3"/>
              </a:rPr>
              <a:t>JTSiemer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21482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3026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5400"/>
            <a:ext cx="322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3694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Arbitrary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99" y="23622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Common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404671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Decree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399" y="3397468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Consent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9.staticflickr.com/8476/8102581266_6bd874e35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1" y="0"/>
            <a:ext cx="915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tx1">
                  <a:alpha val="7500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1500" dirty="0" smtClean="0">
                <a:solidFill>
                  <a:schemeClr val="bg1"/>
                </a:solidFill>
              </a:rPr>
              <a:t>Parliament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6428601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hlinkClick r:id="rId3" tooltip="Attribution-NonCommercial License"/>
              </a:rPr>
              <a:t>Some rights reserved</a:t>
            </a:r>
            <a:r>
              <a:rPr lang="en-US" sz="1200" dirty="0">
                <a:solidFill>
                  <a:prstClr val="white"/>
                </a:solidFill>
              </a:rPr>
              <a:t> by </a:t>
            </a:r>
            <a:r>
              <a:rPr lang="en-US" sz="1200" dirty="0">
                <a:solidFill>
                  <a:prstClr val="white"/>
                </a:solidFill>
                <a:hlinkClick r:id="rId4"/>
              </a:rPr>
              <a:t>UK Parliament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2" y="0"/>
            <a:ext cx="5141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7"/>
          <a:stretch/>
        </p:blipFill>
        <p:spPr bwMode="auto">
          <a:xfrm>
            <a:off x="3852762" y="0"/>
            <a:ext cx="5291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9"/>
          <a:stretch/>
        </p:blipFill>
        <p:spPr bwMode="auto">
          <a:xfrm>
            <a:off x="0" y="0"/>
            <a:ext cx="1614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27038"/>
            <a:ext cx="5638800" cy="2925762"/>
          </a:xfrm>
        </p:spPr>
        <p:txBody>
          <a:bodyPr>
            <a:normAutofit/>
          </a:bodyPr>
          <a:lstStyle/>
          <a:p>
            <a:r>
              <a:rPr lang="en-US" sz="11000" dirty="0" smtClean="0">
                <a:latin typeface="Futura XBlkCn BT" pitchFamily="34" charset="0"/>
              </a:rPr>
              <a:t>ABSOLUT</a:t>
            </a:r>
            <a:r>
              <a:rPr lang="en-US" sz="9800" dirty="0" smtClean="0">
                <a:latin typeface="Futura XBlkCn BT" pitchFamily="34" charset="0"/>
              </a:rPr>
              <a:t/>
            </a:r>
            <a:br>
              <a:rPr lang="en-US" sz="9800" dirty="0" smtClean="0">
                <a:latin typeface="Futura XBlkCn BT" pitchFamily="34" charset="0"/>
              </a:rPr>
            </a:br>
            <a:r>
              <a:rPr lang="en-US" sz="6700" dirty="0" smtClean="0">
                <a:latin typeface="Futura XBlkCn BT" pitchFamily="34" charset="0"/>
              </a:rPr>
              <a:t>GOVERNMENT</a:t>
            </a:r>
            <a:endParaRPr lang="en-US" sz="4000" dirty="0">
              <a:latin typeface="Futura XBlkCn BT" pitchFamily="34" charset="0"/>
            </a:endParaRPr>
          </a:p>
        </p:txBody>
      </p:sp>
      <p:pic>
        <p:nvPicPr>
          <p:cNvPr id="3" name="Picture 2" descr="https://encrypted-tbn1.gstatic.com/images?q=tbn:ANd9GcTMENqgdF-C-nmQs5RN-J3pPUT8LljBXhPgJ51iG1tGRDF_p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68" y="2971800"/>
            <a:ext cx="1881188" cy="188118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57150"/>
            <a:ext cx="2782574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96900"/>
          </a:effectLst>
        </p:spPr>
      </p:pic>
      <p:sp>
        <p:nvSpPr>
          <p:cNvPr id="4" name="TextBox 3"/>
          <p:cNvSpPr txBox="1"/>
          <p:nvPr/>
        </p:nvSpPr>
        <p:spPr>
          <a:xfrm>
            <a:off x="4114800" y="5326559"/>
            <a:ext cx="4986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Futura XBlkCn BT" panose="020B0806020204020204" pitchFamily="34" charset="0"/>
              </a:rPr>
              <a:t>You are bottled up.</a:t>
            </a:r>
            <a:endParaRPr lang="en-US" sz="4400" dirty="0">
              <a:solidFill>
                <a:prstClr val="black"/>
              </a:solidFill>
              <a:latin typeface="Futura XBlkCn BT" panose="020B08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kajerk.files.wordpress.com/2011/12/jane_jet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53"/>
            <a:ext cx="9144000" cy="68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810000"/>
            <a:ext cx="9143999" cy="3048000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Power of the Purse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8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724400" cy="217038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kern="0" dirty="0" smtClean="0">
                <a:ln/>
                <a:solidFill>
                  <a:schemeClr val="accent3"/>
                </a:solidFill>
              </a:rPr>
              <a:t>The English </a:t>
            </a:r>
            <a:r>
              <a:rPr lang="en-US" sz="5400" b="1" kern="0" dirty="0" smtClean="0">
                <a:ln/>
                <a:solidFill>
                  <a:schemeClr val="accent3"/>
                </a:solidFill>
              </a:rPr>
              <a:t>“Constitution”</a:t>
            </a:r>
            <a:endParaRPr lang="en-US" sz="5400" b="1" kern="0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288305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Parliament</a:t>
            </a:r>
          </a:p>
          <a:p>
            <a:pPr algn="ctr"/>
            <a:r>
              <a:rPr lang="en-US" sz="3200" i="1" dirty="0" smtClean="0">
                <a:solidFill>
                  <a:prstClr val="white"/>
                </a:solidFill>
              </a:rPr>
              <a:t>(Bicameral)</a:t>
            </a:r>
            <a:endParaRPr lang="en-US" sz="3200" i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9086"/>
            <a:ext cx="2869794" cy="286979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93" y="2612886"/>
            <a:ext cx="2869794" cy="286979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026" name="Picture 2" descr="C:\Users\trichey\AppData\Local\Microsoft\Windows\Temporary Internet Files\Content.IE5\QRJF651P\MC900432659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18010"/>
          <a:stretch/>
        </p:blipFill>
        <p:spPr bwMode="auto">
          <a:xfrm>
            <a:off x="5258086" y="304800"/>
            <a:ext cx="2285714" cy="17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65776" y="5402759"/>
            <a:ext cx="1452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Lords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5975" y="5387434"/>
            <a:ext cx="2513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Commons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1643" y="1977480"/>
            <a:ext cx="1446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KING</a:t>
            </a:r>
            <a:endParaRPr lang="en-US" sz="4400" b="1" dirty="0">
              <a:solidFill>
                <a:prstClr val="white"/>
              </a:solidFill>
              <a:latin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46678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97059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3026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5400"/>
            <a:ext cx="322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3694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Arbitrary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99" y="23622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Common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404671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Decree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399" y="3397468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Consent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487237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NO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399" y="4480034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YES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87267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3026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5400"/>
            <a:ext cx="322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3694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Arbitrary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99" y="23622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Common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404671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Decree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399" y="3397468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Consent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487237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NO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399" y="4480034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YES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55698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Monarch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399" y="55626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People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2" y="0"/>
            <a:ext cx="5141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7"/>
          <a:stretch/>
        </p:blipFill>
        <p:spPr bwMode="auto">
          <a:xfrm>
            <a:off x="3852762" y="0"/>
            <a:ext cx="55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9"/>
          <a:stretch/>
        </p:blipFill>
        <p:spPr bwMode="auto">
          <a:xfrm>
            <a:off x="0" y="0"/>
            <a:ext cx="1614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President Barack 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4" y="2514600"/>
            <a:ext cx="1379220" cy="17240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24162" y="427038"/>
            <a:ext cx="5748438" cy="2925762"/>
          </a:xfrm>
        </p:spPr>
        <p:txBody>
          <a:bodyPr>
            <a:normAutofit/>
          </a:bodyPr>
          <a:lstStyle/>
          <a:p>
            <a:r>
              <a:rPr lang="en-US" sz="11800" dirty="0" smtClean="0">
                <a:latin typeface="Futura XBlkCn BT" pitchFamily="34" charset="0"/>
              </a:rPr>
              <a:t>LIMITED</a:t>
            </a:r>
            <a:r>
              <a:rPr lang="en-US" sz="9800" dirty="0" smtClean="0">
                <a:latin typeface="Futura XBlkCn BT" pitchFamily="34" charset="0"/>
              </a:rPr>
              <a:t/>
            </a:r>
            <a:br>
              <a:rPr lang="en-US" sz="9800" dirty="0" smtClean="0">
                <a:latin typeface="Futura XBlkCn BT" pitchFamily="34" charset="0"/>
              </a:rPr>
            </a:br>
            <a:r>
              <a:rPr lang="en-US" sz="6700" dirty="0" smtClean="0">
                <a:latin typeface="Futura XBlkCn BT" pitchFamily="34" charset="0"/>
              </a:rPr>
              <a:t>GOVERNMENT</a:t>
            </a:r>
            <a:endParaRPr lang="en-US" sz="4000" dirty="0">
              <a:latin typeface="Futura XBlkCn BT" pitchFamily="34" charset="0"/>
            </a:endParaRPr>
          </a:p>
        </p:txBody>
      </p:sp>
      <p:pic>
        <p:nvPicPr>
          <p:cNvPr id="2052" name="Picture 4" descr="http://upload.wikimedia.org/wikipedia/commons/thumb/6/6c/Constitution_of_the_United_States%2C_page_1.jpg/846px-Constitution_of_the_United_States%2C_page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724" r="55784" b="86153"/>
          <a:stretch/>
        </p:blipFill>
        <p:spPr bwMode="auto">
          <a:xfrm>
            <a:off x="3999907" y="3810000"/>
            <a:ext cx="5067893" cy="1743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6/6c/Constitution_of_the_United_States%2C_page_1.jpg/846px-Constitution_of_the_United_States%2C_page_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1618" r="39314" b="6199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6/6c/Constitution_of_the_United_States%2C_page_1.jpg/846px-Constitution_of_the_United_States%2C_page_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1618" r="39314" b="6199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1828800"/>
            <a:ext cx="7543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8000" dirty="0" smtClean="0">
                <a:solidFill>
                  <a:prstClr val="black"/>
                </a:solidFill>
                <a:latin typeface="Futura XBlkCn BT" pitchFamily="34" charset="0"/>
              </a:rPr>
              <a:t>A Constitution</a:t>
            </a:r>
          </a:p>
          <a:p>
            <a:pPr>
              <a:lnSpc>
                <a:spcPct val="90000"/>
              </a:lnSpc>
            </a:pPr>
            <a:r>
              <a:rPr lang="en-US" sz="17000" dirty="0" smtClean="0">
                <a:solidFill>
                  <a:srgbClr val="C00000"/>
                </a:solidFill>
                <a:latin typeface="Futura XBlkCn BT" pitchFamily="34" charset="0"/>
              </a:rPr>
              <a:t>LIMITS</a:t>
            </a:r>
            <a:r>
              <a:rPr lang="en-US" sz="14200" dirty="0" smtClean="0">
                <a:solidFill>
                  <a:prstClr val="black"/>
                </a:solidFill>
                <a:latin typeface="Futura XBlkCn BT" pitchFamily="34" charset="0"/>
              </a:rPr>
              <a:t/>
            </a:r>
            <a:br>
              <a:rPr lang="en-US" sz="14200" dirty="0" smtClean="0">
                <a:solidFill>
                  <a:prstClr val="black"/>
                </a:solidFill>
                <a:latin typeface="Futura XBlkCn BT" pitchFamily="34" charset="0"/>
              </a:rPr>
            </a:br>
            <a:r>
              <a:rPr lang="en-US" sz="6700" dirty="0" smtClean="0">
                <a:solidFill>
                  <a:prstClr val="black"/>
                </a:solidFill>
                <a:latin typeface="Futura XBlkCn BT" pitchFamily="34" charset="0"/>
              </a:rPr>
              <a:t>GOVERNMENT</a:t>
            </a:r>
            <a:endParaRPr lang="en-US" sz="4000" dirty="0">
              <a:solidFill>
                <a:prstClr val="black"/>
              </a:solidFill>
              <a:latin typeface="Futura XBlk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74848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71800" y="1302603"/>
            <a:ext cx="2351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8674" y="1295400"/>
            <a:ext cx="2441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4459083" cy="22098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8000" b="1" kern="0" dirty="0" smtClean="0">
                <a:ln/>
                <a:solidFill>
                  <a:schemeClr val="accent3"/>
                </a:solidFill>
              </a:rPr>
              <a:t>Common Law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86200"/>
            <a:ext cx="4306683" cy="16351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Judges decide by </a:t>
            </a:r>
            <a:r>
              <a:rPr lang="en-US" sz="4800" b="1" dirty="0" smtClean="0"/>
              <a:t>PRECEDENT</a:t>
            </a:r>
            <a:endParaRPr lang="en-US" sz="3600" b="1" i="1" dirty="0" smtClean="0"/>
          </a:p>
        </p:txBody>
      </p:sp>
      <p:pic>
        <p:nvPicPr>
          <p:cNvPr id="10244" name="Picture 5" descr="Image:Henry II of En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083" y="32084"/>
            <a:ext cx="4684917" cy="682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TextBox 1"/>
          <p:cNvSpPr txBox="1"/>
          <p:nvPr/>
        </p:nvSpPr>
        <p:spPr>
          <a:xfrm>
            <a:off x="6477000" y="5859959"/>
            <a:ext cx="2514600" cy="769441"/>
          </a:xfrm>
          <a:prstGeom prst="rect">
            <a:avLst/>
          </a:prstGeom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Henry II</a:t>
            </a:r>
            <a:endParaRPr lang="en-US" sz="4400" b="1" dirty="0">
              <a:solidFill>
                <a:prstClr val="white"/>
              </a:solidFill>
              <a:latin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215211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10335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3026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5400"/>
            <a:ext cx="322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3694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Arbitrary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99" y="23622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Common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525"/>
            <a:ext cx="9144000" cy="699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4" y="-136526"/>
            <a:ext cx="9138745" cy="6994526"/>
          </a:xfrm>
          <a:prstGeom prst="rect">
            <a:avLst/>
          </a:prstGeom>
          <a:gradFill flip="none" rotWithShape="1">
            <a:gsLst>
              <a:gs pos="17000">
                <a:schemeClr val="tx1">
                  <a:alpha val="8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77000">
                <a:schemeClr val="tx1">
                  <a:alpha val="8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467600" cy="2514600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Magna</a:t>
            </a:r>
            <a:r>
              <a:rPr lang="en-US" sz="9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9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Carta</a:t>
            </a:r>
            <a:r>
              <a:rPr lang="en-US" sz="9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(1215)</a:t>
            </a:r>
            <a:endParaRPr lang="en-US" sz="5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AutoShape 4" descr="http://upload.wikimedia.org/wikipedia/commons/0/02/Magna_Cart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338697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Monotype Corsiva" pitchFamily="66" charset="0"/>
              </a:rPr>
              <a:t>The Holy Grail </a:t>
            </a:r>
            <a:endParaRPr lang="en-US" sz="44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Monotype Corsiva" pitchFamily="66" charset="0"/>
              </a:rPr>
              <a:t>of English Constitutionalism</a:t>
            </a:r>
            <a:endParaRPr lang="en-US" sz="40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8142" y="1600200"/>
            <a:ext cx="4770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“Great Charter”</a:t>
            </a:r>
            <a:endParaRPr lang="en-US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C000"/>
      </a:folHlink>
    </a:clrScheme>
    <a:fontScheme name="Andalus">
      <a:majorFont>
        <a:latin typeface="Andalu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00"/>
    </a:hlink>
    <a:folHlink>
      <a:srgbClr val="FFC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00"/>
    </a:hlink>
    <a:folHlink>
      <a:srgbClr val="FFC00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00"/>
    </a:hlink>
    <a:folHlink>
      <a:srgbClr val="FFC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200</Words>
  <Application>Microsoft Office PowerPoint</Application>
  <PresentationFormat>On-screen Show (4:3)</PresentationFormat>
  <Paragraphs>102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Futura XBlkCn BT</vt:lpstr>
      <vt:lpstr>Monotype Corsiva</vt:lpstr>
      <vt:lpstr>Andalus</vt:lpstr>
      <vt:lpstr>Wingdings</vt:lpstr>
      <vt:lpstr>Calibri</vt:lpstr>
      <vt:lpstr>6_Office Theme</vt:lpstr>
      <vt:lpstr>1_Office Theme</vt:lpstr>
      <vt:lpstr>Introduction to  ENGLISH Constitutionalism</vt:lpstr>
      <vt:lpstr>ABSOLUT GOVERNMENT</vt:lpstr>
      <vt:lpstr>LIMITED GOVERNMENT</vt:lpstr>
      <vt:lpstr>PowerPoint Presentation</vt:lpstr>
      <vt:lpstr>PowerPoint Presentation</vt:lpstr>
      <vt:lpstr>PowerPoint Presentation</vt:lpstr>
      <vt:lpstr>Common Law</vt:lpstr>
      <vt:lpstr>PowerPoint Presentation</vt:lpstr>
      <vt:lpstr>Magna Carta (1215)</vt:lpstr>
      <vt:lpstr>King John Signs the Magna Carta</vt:lpstr>
      <vt:lpstr>Who is present?   What is the general mood?</vt:lpstr>
      <vt:lpstr>A CONTRACT</vt:lpstr>
      <vt:lpstr>Between the people and their ruler</vt:lpstr>
      <vt:lpstr>Taxation by CONSENT</vt:lpstr>
      <vt:lpstr>PowerPoint Presentation</vt:lpstr>
      <vt:lpstr>PowerPoint Presentation</vt:lpstr>
      <vt:lpstr>“More Charter”</vt:lpstr>
      <vt:lpstr>PowerPoint Presentation</vt:lpstr>
      <vt:lpstr>Parliament</vt:lpstr>
      <vt:lpstr>The Power of the Purse</vt:lpstr>
      <vt:lpstr>The English “Constitution”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 vs. Constitutionalism</dc:title>
  <dc:creator>Tom Richey</dc:creator>
  <cp:lastModifiedBy>Tom Richey</cp:lastModifiedBy>
  <cp:revision>103</cp:revision>
  <dcterms:created xsi:type="dcterms:W3CDTF">2010-08-25T12:38:40Z</dcterms:created>
  <dcterms:modified xsi:type="dcterms:W3CDTF">2014-04-09T13:06:43Z</dcterms:modified>
</cp:coreProperties>
</file>