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93" r:id="rId1"/>
    <p:sldMasterId id="2147483911" r:id="rId2"/>
  </p:sldMasterIdLst>
  <p:notesMasterIdLst>
    <p:notesMasterId r:id="rId34"/>
  </p:notesMasterIdLst>
  <p:sldIdLst>
    <p:sldId id="306" r:id="rId3"/>
    <p:sldId id="348" r:id="rId4"/>
    <p:sldId id="326" r:id="rId5"/>
    <p:sldId id="349" r:id="rId6"/>
    <p:sldId id="307" r:id="rId7"/>
    <p:sldId id="352" r:id="rId8"/>
    <p:sldId id="351" r:id="rId9"/>
    <p:sldId id="359" r:id="rId10"/>
    <p:sldId id="370" r:id="rId11"/>
    <p:sldId id="357" r:id="rId12"/>
    <p:sldId id="358" r:id="rId13"/>
    <p:sldId id="356" r:id="rId14"/>
    <p:sldId id="360" r:id="rId15"/>
    <p:sldId id="362" r:id="rId16"/>
    <p:sldId id="367" r:id="rId17"/>
    <p:sldId id="355" r:id="rId18"/>
    <p:sldId id="354" r:id="rId19"/>
    <p:sldId id="309" r:id="rId20"/>
    <p:sldId id="365" r:id="rId21"/>
    <p:sldId id="361" r:id="rId22"/>
    <p:sldId id="310" r:id="rId23"/>
    <p:sldId id="364" r:id="rId24"/>
    <p:sldId id="313" r:id="rId25"/>
    <p:sldId id="315" r:id="rId26"/>
    <p:sldId id="363" r:id="rId27"/>
    <p:sldId id="368" r:id="rId28"/>
    <p:sldId id="316" r:id="rId29"/>
    <p:sldId id="353" r:id="rId30"/>
    <p:sldId id="366" r:id="rId31"/>
    <p:sldId id="331" r:id="rId32"/>
    <p:sldId id="371" r:id="rId33"/>
  </p:sldIdLst>
  <p:sldSz cx="12192000" cy="6858000"/>
  <p:notesSz cx="6858000" cy="9144000"/>
  <p:embeddedFontLst>
    <p:embeddedFont>
      <p:font typeface="Fertigo Pro" panose="02000500000000020004" pitchFamily="2" charset="0"/>
      <p:regular r:id="rId35"/>
    </p:embeddedFont>
    <p:embeddedFont>
      <p:font typeface="Gill Sans MT" panose="020B0502020104020203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Verdana" panose="020B0604030504040204" pitchFamily="34" charset="0"/>
      <p:regular r:id="rId46"/>
      <p:bold r:id="rId47"/>
      <p:italic r:id="rId48"/>
      <p:boldItalic r:id="rId49"/>
    </p:embeddedFont>
    <p:embeddedFont>
      <p:font typeface="Wingdings 3" panose="05040102010807070707" pitchFamily="18" charset="2"/>
      <p:regular r:id="rId50"/>
    </p:embeddedFont>
    <p:embeddedFont>
      <p:font typeface="Futura XBlkCn BT" panose="020B0806020204020204" pitchFamily="34" charset="0"/>
      <p:regular r:id="rId5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AAA8"/>
    <a:srgbClr val="18110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3537" autoAdjust="0"/>
  </p:normalViewPr>
  <p:slideViewPr>
    <p:cSldViewPr>
      <p:cViewPr>
        <p:scale>
          <a:sx n="50" d="100"/>
          <a:sy n="50" d="100"/>
        </p:scale>
        <p:origin x="-2178" y="-120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AC1C6E0-EBFC-44CE-857A-36DA0636F4A7}" type="datetimeFigureOut">
              <a:rPr lang="en-US"/>
              <a:pPr>
                <a:defRPr/>
              </a:pPr>
              <a:t>11/11/2014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62F7B60-343C-4779-9FE4-C248B9A47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71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Colbert encouraged the development of French industry through subsidies (cash payments to manufacturers), monopolies (the privilege of being the sole domestic producer of a good), and protective tariffs (taxes on foreign imports designed to give an artificial advantage to domestic producers).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6303C6-4973-4E48-AA4A-00E793E58E39}" type="slidenum">
              <a:rPr lang="en-US" smtClean="0"/>
              <a:pPr/>
              <a:t>21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0863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All of the luxury goods at Versailles were crafted by French artisans and sold by French merchants.</a:t>
            </a:r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CFE0A0-4676-4E95-AE27-22E86AA9311A}" type="slidenum">
              <a:rPr lang="en-US" smtClean="0"/>
              <a:pPr/>
              <a:t>22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1084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FBDBC8-B62D-4400-BC96-49B2853864F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25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33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68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5491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27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251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624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FB3BDF-A804-4D51-9426-AC77C5C3ADC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93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3A7E3F-97AD-4B3A-AD02-AFD13455C8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026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34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45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2C43DB-BF95-4F67-AF5C-7365DC876C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1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642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69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591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53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58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8761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61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1089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11/11/2014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41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7C927B-9F21-4ADF-A003-5E9C6571FF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2418AB-9830-4A46-A0A6-2BCEB8BB68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9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D1EA6F-3FD6-4C64-A4AD-7CB38DD4601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03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12BCC0-5D19-4E6D-A923-14A07847A7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1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3641A2-F3AB-412E-B2C3-7C0DFAFF1D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76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A486F-A6CD-4E87-9E4C-21F1F3EE23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02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11C1D-E003-424F-AEE2-907740470F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26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D06FBB1-A5DF-43FB-9204-70B6BE184ED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3813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11/11/2014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645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sa/2.0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rudiriet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rsdio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usnavy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usnavy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www.flickr.com/photos/22556822@N07/" TargetMode="External"/><Relationship Id="rId4" Type="http://schemas.openxmlformats.org/officeDocument/2006/relationships/hyperlink" Target="http://creativecommons.org/licenses/by-sa/2.0/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flickr.com/photos/pics4dawn/" TargetMode="External"/><Relationship Id="rId5" Type="http://schemas.openxmlformats.org/officeDocument/2006/relationships/hyperlink" Target="http://creativecommons.org/licenses/by/2.0/" TargetMode="External"/><Relationship Id="rId4" Type="http://schemas.openxmlformats.org/officeDocument/2006/relationships/image" Target="../media/image15.jpeg"/><Relationship Id="rId9" Type="http://schemas.openxmlformats.org/officeDocument/2006/relationships/hyperlink" Target="http://www.flickr.com/photos/artbystevejohnson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Myrabella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Myrabella" TargetMode="External"/><Relationship Id="rId3" Type="http://schemas.openxmlformats.org/officeDocument/2006/relationships/image" Target="../media/image20.png"/><Relationship Id="rId7" Type="http://schemas.openxmlformats.org/officeDocument/2006/relationships/hyperlink" Target="http://www.flickr.com/photos/glennwilliamspdx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2.0/" TargetMode="External"/><Relationship Id="rId5" Type="http://schemas.openxmlformats.org/officeDocument/2006/relationships/image" Target="../media/image21.jpe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brandonschauer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hyperlink" Target="http://www.thewoodenrobot.com/DrawATurkey.html" TargetMode="Externa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hyperlink" Target="http://www.tomrichey.net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2.0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lickr.com/photos/105572614@N0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hyperlink" Target="http://www.flickr.com/photos/105572614@N04/" TargetMode="External"/><Relationship Id="rId4" Type="http://schemas.openxmlformats.org/officeDocument/2006/relationships/hyperlink" Target="http://creativecommons.org/licenses/by/2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542" y="3962400"/>
            <a:ext cx="4572912" cy="2092253"/>
          </a:xfrm>
          <a:prstGeom prst="rect">
            <a:avLst/>
          </a:prstGeom>
        </p:spPr>
      </p:pic>
      <p:pic>
        <p:nvPicPr>
          <p:cNvPr id="1028" name="Picture 4" descr="File:Colbert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7"/>
          <a:stretch/>
        </p:blipFill>
        <p:spPr bwMode="auto">
          <a:xfrm>
            <a:off x="0" y="0"/>
            <a:ext cx="60507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58034" y="304800"/>
            <a:ext cx="9362565" cy="2514600"/>
          </a:xfrm>
        </p:spPr>
        <p:txBody>
          <a:bodyPr anchor="ctr"/>
          <a:lstStyle/>
          <a:p>
            <a:pPr algn="ctr" eaLnBrk="1" hangingPunct="1">
              <a:defRPr/>
            </a:pPr>
            <a:r>
              <a:rPr lang="en-US" sz="115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Mercantilism</a:t>
            </a:r>
            <a:r>
              <a:rPr lang="en-US" sz="9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endParaRPr lang="en-US" sz="66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2209800"/>
            <a:ext cx="7336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+mj-lt"/>
              </a:rPr>
              <a:t>The Economics of Absolutism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1.staticflickr.com/24/66675034_42f3d2dc4c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12191999" cy="1400530"/>
          </a:xfrm>
        </p:spPr>
        <p:txBody>
          <a:bodyPr/>
          <a:lstStyle/>
          <a:p>
            <a:pPr algn="ctr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Zero-Sum Game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7871" y="6397823"/>
            <a:ext cx="3207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-ShareAlike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randomduck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62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farm3.staticflickr.com/2364/2103025616_0d0240ccb1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685800"/>
            <a:ext cx="9035072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order for me to get a bigger piece, you have to get a smaller piece.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760907" y="6400800"/>
            <a:ext cx="33548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casey.marshall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58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7.staticflickr.com/6111/6211177667_bd18369ffe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2215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50658"/>
            <a:ext cx="12259654" cy="1259542"/>
          </a:xfr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8000" b="1" dirty="0" smtClean="0"/>
              <a:t>ECONOMIC RIVALRY</a:t>
            </a:r>
            <a:endParaRPr lang="en-US" sz="8000" b="1" dirty="0"/>
          </a:p>
        </p:txBody>
      </p:sp>
      <p:sp>
        <p:nvSpPr>
          <p:cNvPr id="4" name="Rectangle 3"/>
          <p:cNvSpPr/>
          <p:nvPr/>
        </p:nvSpPr>
        <p:spPr>
          <a:xfrm>
            <a:off x="7843540" y="6400800"/>
            <a:ext cx="427226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Official U.S. Navy Imagery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81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farm7.staticflickr.com/6111/6211177667_bd18369ffe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122215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50658"/>
            <a:ext cx="12259654" cy="1259542"/>
          </a:xfrm>
          <a:solidFill>
            <a:schemeClr val="bg2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6000" b="1" dirty="0" smtClean="0"/>
              <a:t>ECONOMICS:  A TEAM SPORT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7843540" y="6400800"/>
            <a:ext cx="4272260" cy="3077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Official U.S. Navy Imagery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87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12191999" cy="1400530"/>
          </a:xfrm>
        </p:spPr>
        <p:txBody>
          <a:bodyPr/>
          <a:lstStyle/>
          <a:p>
            <a:pPr algn="ctr"/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Favorable Balance of Trade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2514601"/>
            <a:ext cx="12191999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EXPORTS </a:t>
            </a:r>
            <a:r>
              <a:rPr lang="en-US" sz="10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&gt;</a:t>
            </a:r>
            <a:r>
              <a:rPr lang="en-US" sz="10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IMPORTS</a:t>
            </a:r>
            <a:endParaRPr lang="en-US" sz="10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485670"/>
            <a:ext cx="12192000" cy="1400530"/>
          </a:xfrm>
        </p:spPr>
        <p:txBody>
          <a:bodyPr/>
          <a:lstStyle/>
          <a:p>
            <a:pPr algn="ctr"/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Self-Sufficiency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9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3.bp.blogspot.com/_473nrD5vEv8/TTZMJjcXPeI/AAAAAAAADFo/RcVFnsVtQT4/s1600/general-mercenti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770" y="-32658"/>
            <a:ext cx="12170229" cy="6890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70" y="3019070"/>
            <a:ext cx="12170229" cy="1400530"/>
          </a:xfrm>
        </p:spPr>
        <p:txBody>
          <a:bodyPr/>
          <a:lstStyle/>
          <a:p>
            <a:pPr algn="ctr"/>
            <a:r>
              <a:rPr lang="en-US" sz="11500" dirty="0" smtClean="0">
                <a:effectLst>
                  <a:glow rad="76200">
                    <a:srgbClr val="18110B">
                      <a:alpha val="8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Mercantile Store</a:t>
            </a:r>
            <a:endParaRPr lang="en-US" sz="11500" dirty="0">
              <a:effectLst>
                <a:glow rad="76200">
                  <a:srgbClr val="18110B">
                    <a:alpha val="8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01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farm3.staticflickr.com/2675/3773777973_1a28950d73_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1667"/>
          <a:stretch/>
        </p:blipFill>
        <p:spPr bwMode="auto">
          <a:xfrm>
            <a:off x="0" y="0"/>
            <a:ext cx="12192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569023"/>
            <a:ext cx="7620000" cy="1984177"/>
          </a:xfrm>
        </p:spPr>
        <p:txBody>
          <a:bodyPr anchor="ctr"/>
          <a:lstStyle/>
          <a:p>
            <a:pPr algn="ctr"/>
            <a:r>
              <a:rPr lang="en-US" sz="72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Cracker Barrel:  </a:t>
            </a:r>
            <a:r>
              <a:rPr lang="en-US" sz="66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66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Modern Mercantile</a:t>
            </a:r>
            <a:endParaRPr lang="en-US" sz="54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10224" y="6477000"/>
            <a:ext cx="2805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 tooltip="Attribution-ShareAlike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5"/>
              </a:rPr>
              <a:t>Lexie&lt;3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11430000" cy="20574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/>
              <a:t>The Goal:</a:t>
            </a:r>
            <a:endParaRPr lang="en-US" sz="115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0" y="2362201"/>
            <a:ext cx="8763000" cy="4162424"/>
          </a:xfrm>
        </p:spPr>
        <p:txBody>
          <a:bodyPr>
            <a:normAutofit/>
          </a:bodyPr>
          <a:lstStyle/>
          <a:p>
            <a:pPr marL="7938" lvl="1" indent="-7938" algn="ctr">
              <a:buFontTx/>
              <a:buNone/>
              <a:defRPr/>
            </a:pPr>
            <a:r>
              <a:rPr lang="en-US" sz="13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DOMESTIC </a:t>
            </a:r>
            <a:r>
              <a:rPr lang="en-US" sz="88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Manufacturing</a:t>
            </a:r>
            <a:endParaRPr lang="en-US" sz="9600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11430000" cy="2057400"/>
          </a:xfrm>
        </p:spPr>
        <p:txBody>
          <a:bodyPr/>
          <a:lstStyle/>
          <a:p>
            <a:pPr>
              <a:defRPr/>
            </a:pPr>
            <a:r>
              <a:rPr lang="en-US" sz="11500" b="1" dirty="0" smtClean="0"/>
              <a:t>The Means:</a:t>
            </a:r>
            <a:endParaRPr lang="en-US" sz="115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43200" y="2590800"/>
            <a:ext cx="8763000" cy="3781425"/>
          </a:xfrm>
        </p:spPr>
        <p:txBody>
          <a:bodyPr>
            <a:normAutofit/>
          </a:bodyPr>
          <a:lstStyle/>
          <a:p>
            <a:pPr marL="7938" lvl="1" indent="-7938" algn="ctr">
              <a:buFontTx/>
              <a:buNone/>
              <a:defRPr/>
            </a:pPr>
            <a:r>
              <a:rPr lang="en-US" sz="12500" dirty="0" smtClean="0">
                <a:solidFill>
                  <a:srgbClr val="F6AA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Economic</a:t>
            </a:r>
            <a:r>
              <a:rPr lang="en-US" sz="11500" dirty="0" smtClean="0">
                <a:solidFill>
                  <a:srgbClr val="F6AA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 </a:t>
            </a:r>
            <a:r>
              <a:rPr lang="en-US" sz="9600" dirty="0" smtClean="0">
                <a:solidFill>
                  <a:srgbClr val="F6AAA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REGULATION</a:t>
            </a:r>
            <a:endParaRPr lang="en-US" sz="9600" dirty="0">
              <a:solidFill>
                <a:srgbClr val="F6AAA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5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381000"/>
            <a:ext cx="11012489" cy="1400530"/>
          </a:xfrm>
        </p:spPr>
        <p:txBody>
          <a:bodyPr/>
          <a:lstStyle/>
          <a:p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ECONOMICS</a:t>
            </a:r>
            <a:endParaRPr lang="en-US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2143583"/>
            <a:ext cx="6135688" cy="4195481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7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PRODUCTION</a:t>
            </a:r>
            <a:endParaRPr lang="en-US" sz="6600" b="1" dirty="0" smtClean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algn="ctr">
              <a:buNone/>
            </a:pPr>
            <a:r>
              <a:rPr lang="en-US" sz="66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DISTRIBUTION</a:t>
            </a:r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CONSUMPTION</a:t>
            </a:r>
          </a:p>
          <a:p>
            <a:pPr marL="0" indent="0" algn="ctr">
              <a:buNone/>
            </a:pPr>
            <a:r>
              <a:rPr lang="en-US" sz="4700" b="1" dirty="0" smtClean="0"/>
              <a:t>of goods and services</a:t>
            </a:r>
            <a:endParaRPr lang="en-US" sz="4700" b="1" dirty="0"/>
          </a:p>
        </p:txBody>
      </p:sp>
      <p:sp>
        <p:nvSpPr>
          <p:cNvPr id="2" name="Rectangle 1"/>
          <p:cNvSpPr/>
          <p:nvPr/>
        </p:nvSpPr>
        <p:spPr>
          <a:xfrm>
            <a:off x="476250" y="2178903"/>
            <a:ext cx="47484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study of the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54465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953000"/>
            <a:ext cx="10439400" cy="1303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/>
              <a:t>Domestic competition in key industries was deemed to be destructive to the team spirit of mercantilism.</a:t>
            </a:r>
            <a:endParaRPr lang="en-US" sz="3200" dirty="0"/>
          </a:p>
        </p:txBody>
      </p:sp>
      <p:sp>
        <p:nvSpPr>
          <p:cNvPr id="7" name="&quot;No&quot; Symbol 6"/>
          <p:cNvSpPr/>
          <p:nvPr/>
        </p:nvSpPr>
        <p:spPr bwMode="auto">
          <a:xfrm>
            <a:off x="457200" y="381000"/>
            <a:ext cx="11353800" cy="4267200"/>
          </a:xfrm>
          <a:prstGeom prst="noSmoking">
            <a:avLst>
              <a:gd name="adj" fmla="val 10241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DOMESTIC </a:t>
            </a: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COMPETITION</a:t>
            </a:r>
            <a:endParaRPr 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7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 Incentives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936" name="Rectangle 13"/>
          <p:cNvSpPr>
            <a:spLocks noChangeArrowheads="1"/>
          </p:cNvSpPr>
          <p:nvPr/>
        </p:nvSpPr>
        <p:spPr bwMode="auto">
          <a:xfrm>
            <a:off x="4530260" y="4647954"/>
            <a:ext cx="31234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Delicious Heavy" pitchFamily="50" charset="0"/>
              </a:rPr>
              <a:t>Monopolies</a:t>
            </a:r>
          </a:p>
        </p:txBody>
      </p:sp>
      <p:sp>
        <p:nvSpPr>
          <p:cNvPr id="21" name="&quot;No&quot; Symbol 20"/>
          <p:cNvSpPr/>
          <p:nvPr/>
        </p:nvSpPr>
        <p:spPr bwMode="auto">
          <a:xfrm>
            <a:off x="8763000" y="590549"/>
            <a:ext cx="3048000" cy="838200"/>
          </a:xfrm>
          <a:prstGeom prst="noSmoking">
            <a:avLst>
              <a:gd name="adj" fmla="val 14626"/>
            </a:avLst>
          </a:prstGeom>
          <a:ln>
            <a:headEnd type="none" w="med" len="med"/>
            <a:tailEnd type="none" w="med" len="med"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 dirty="0"/>
              <a:t>RISK</a:t>
            </a:r>
            <a:endParaRPr lang="en-US" sz="3600" b="1" dirty="0"/>
          </a:p>
        </p:txBody>
      </p:sp>
      <p:sp>
        <p:nvSpPr>
          <p:cNvPr id="9" name="Rectangle 8"/>
          <p:cNvSpPr/>
          <p:nvPr/>
        </p:nvSpPr>
        <p:spPr>
          <a:xfrm>
            <a:off x="764680" y="1219200"/>
            <a:ext cx="55599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+mn-lt"/>
              </a:rPr>
              <a:t>A “Hands-on” Approach</a:t>
            </a:r>
          </a:p>
        </p:txBody>
      </p:sp>
      <p:pic>
        <p:nvPicPr>
          <p:cNvPr id="9218" name="Picture 2" descr="http://farm8.staticflickr.com/7206/6942999699_ee56a16d0d_c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3900" y="2576501"/>
            <a:ext cx="3140506" cy="209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43048" y="6520190"/>
            <a:ext cx="24721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5" tooltip="Attribution License"/>
              </a:rPr>
              <a:t>Some rights reserved</a:t>
            </a:r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1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6"/>
              </a:rPr>
              <a:t>Pets4Dawn</a:t>
            </a:r>
            <a:endParaRPr lang="en-US" sz="11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2576501"/>
            <a:ext cx="3107180" cy="2071453"/>
          </a:xfrm>
          <a:prstGeom prst="rect">
            <a:avLst/>
          </a:prstGeom>
        </p:spPr>
      </p:pic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685800" y="4640759"/>
            <a:ext cx="3123492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Delicious Heavy" pitchFamily="50" charset="0"/>
              </a:rPr>
              <a:t>Subsidies</a:t>
            </a:r>
          </a:p>
          <a:p>
            <a:pPr algn="ctr"/>
            <a:r>
              <a:rPr lang="en-US" sz="2400" i="1" dirty="0" smtClean="0">
                <a:latin typeface="+mj-lt"/>
              </a:rPr>
              <a:t>Cash Payments</a:t>
            </a:r>
            <a:endParaRPr lang="en-US" sz="3600" i="1" dirty="0">
              <a:latin typeface="+mj-lt"/>
            </a:endParaRPr>
          </a:p>
        </p:txBody>
      </p:sp>
      <p:pic>
        <p:nvPicPr>
          <p:cNvPr id="9220" name="Picture 4" descr="http://farm8.staticflickr.com/7035/6673406227_2b9ea60f64_z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94672" y="2595551"/>
            <a:ext cx="3143250" cy="210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13"/>
          <p:cNvSpPr>
            <a:spLocks noChangeArrowheads="1"/>
          </p:cNvSpPr>
          <p:nvPr/>
        </p:nvSpPr>
        <p:spPr bwMode="auto">
          <a:xfrm>
            <a:off x="8382000" y="4672789"/>
            <a:ext cx="31234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Delicious Heavy" pitchFamily="50" charset="0"/>
              </a:rPr>
              <a:t>Protective Tariffs</a:t>
            </a:r>
            <a:endParaRPr lang="en-US" sz="4400" dirty="0">
              <a:latin typeface="Delicious Heavy" pitchFamily="50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50816" y="6527884"/>
            <a:ext cx="270298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5" tooltip="Attribution License"/>
              </a:rPr>
              <a:t>Some rights reserved</a:t>
            </a:r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05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9"/>
              </a:rPr>
              <a:t>Steve A Johnson</a:t>
            </a:r>
            <a:endParaRPr lang="en-US" sz="105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upload.wikimedia.org/wikipedia/commons/thumb/f/f1/Chateau_Versailles_Galerie_des_Glaces.jpg/1280px-Chateau_Versailles_Galerie_des_Glac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69"/>
          <a:stretch/>
        </p:blipFill>
        <p:spPr bwMode="auto">
          <a:xfrm>
            <a:off x="32945" y="1"/>
            <a:ext cx="122924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1" name="Rectangle 11"/>
          <p:cNvSpPr>
            <a:spLocks noChangeArrowheads="1"/>
          </p:cNvSpPr>
          <p:nvPr/>
        </p:nvSpPr>
        <p:spPr bwMode="auto">
          <a:xfrm>
            <a:off x="152400" y="6553200"/>
            <a:ext cx="2286000" cy="28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/>
              <a:t>Photo </a:t>
            </a:r>
            <a:r>
              <a:rPr lang="en-US" sz="1200" b="1" dirty="0" smtClean="0"/>
              <a:t>Credit:  </a:t>
            </a:r>
            <a:r>
              <a:rPr lang="en-US" sz="1200" dirty="0" err="1">
                <a:hlinkClick r:id="rId4" tooltip="User:Myrabella"/>
              </a:rPr>
              <a:t>Myrabella</a:t>
            </a:r>
            <a:endParaRPr lang="en-US" sz="1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90600" y="334962"/>
            <a:ext cx="8610600" cy="1417638"/>
          </a:xfrm>
        </p:spPr>
        <p:txBody>
          <a:bodyPr/>
          <a:lstStyle/>
          <a:p>
            <a:pPr>
              <a:defRPr/>
            </a:pPr>
            <a:r>
              <a:rPr lang="en-US" sz="13800" b="1" dirty="0" smtClean="0"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Versailles</a:t>
            </a:r>
            <a:endParaRPr lang="en-US" sz="13800" b="1" dirty="0"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5200" y="4454604"/>
            <a:ext cx="8806543" cy="110799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MADE IN FRANCE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8400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ile:Indsejlingen til København )J. C. Dahl)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7200" y="2612305"/>
            <a:ext cx="3651010" cy="27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upload.wikimedia.org/wikipedia/commons/thumb/f/f1/Chateau_Versailles_Galerie_des_Glaces.jpg/1280px-Chateau_Versailles_Galerie_des_Glac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1000" y="1905000"/>
            <a:ext cx="3657600" cy="279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farm4.staticflickr.com/3194/3036670397_f88a7224df_z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1500" y="3388225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11012489" cy="1400530"/>
          </a:xfrm>
        </p:spPr>
        <p:txBody>
          <a:bodyPr/>
          <a:lstStyle/>
          <a:p>
            <a:pPr>
              <a:defRPr/>
            </a:pPr>
            <a:r>
              <a:rPr lang="en-US" sz="8800" b="1" dirty="0"/>
              <a:t>Preferred Industries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914400" y="4005179"/>
            <a:ext cx="2971800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>
                <a:latin typeface="+mn-lt"/>
              </a:rPr>
              <a:t>Luxury Goods</a:t>
            </a:r>
          </a:p>
        </p:txBody>
      </p:sp>
      <p:sp>
        <p:nvSpPr>
          <p:cNvPr id="9" name="Rectangle 8"/>
          <p:cNvSpPr/>
          <p:nvPr/>
        </p:nvSpPr>
        <p:spPr>
          <a:xfrm>
            <a:off x="6004523" y="4810780"/>
            <a:ext cx="1844077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latin typeface="+mn-lt"/>
              </a:rPr>
              <a:t>Shipping</a:t>
            </a:r>
            <a:endParaRPr lang="en-US" sz="32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601200" y="5558135"/>
            <a:ext cx="2140381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 smtClean="0">
                <a:latin typeface="+mn-lt"/>
              </a:rPr>
              <a:t>Armaments</a:t>
            </a:r>
            <a:endParaRPr lang="en-US" sz="24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191500" y="6428601"/>
            <a:ext cx="3657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6" tooltip="Attribution License"/>
              </a:rPr>
              <a:t>Some rights reserved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200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7"/>
              </a:rPr>
              <a:t>glennwilliamspdx</a:t>
            </a: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81000" y="6428601"/>
            <a:ext cx="3505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hlinkClick r:id="rId6" tooltip="Attribution License"/>
              </a:rPr>
              <a:t>Some rights reserved</a:t>
            </a:r>
            <a:r>
              <a:rPr lang="en-US" sz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200" dirty="0" err="1" smtClean="0">
                <a:hlinkClick r:id="rId8" tooltip="User:Myrabella"/>
              </a:rPr>
              <a:t>Myrabella</a:t>
            </a:r>
            <a:endParaRPr lang="en-US" sz="120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2" y="452718"/>
            <a:ext cx="5145090" cy="1400530"/>
          </a:xfrm>
        </p:spPr>
        <p:txBody>
          <a:bodyPr anchor="ctr"/>
          <a:lstStyle/>
          <a:p>
            <a:pPr eaLnBrk="1" hangingPunct="1">
              <a:defRPr/>
            </a:pPr>
            <a:r>
              <a:rPr lang="en-US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Colonies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685798" y="2115364"/>
            <a:ext cx="4800602" cy="4361636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itchFamily="2" charset="2"/>
              <a:buNone/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French Colonies:</a:t>
            </a:r>
          </a:p>
          <a:p>
            <a:pPr marL="0" indent="0" algn="ctr" eaLnBrk="1" hangingPunct="1">
              <a:buFont typeface="Wingdings" pitchFamily="2" charset="2"/>
              <a:buNone/>
              <a:defRPr/>
            </a:pPr>
            <a:endParaRPr lang="en-US" sz="1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Canada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(Furs)</a:t>
            </a:r>
          </a:p>
          <a:p>
            <a:pPr marL="0" indent="0" algn="ctr" eaLnBrk="1" hangingPunct="1">
              <a:buNone/>
              <a:defRPr/>
            </a:pPr>
            <a:endPara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Louisiana </a:t>
            </a:r>
            <a:b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(Raw Materials)</a:t>
            </a:r>
          </a:p>
          <a:p>
            <a:pPr marL="0" indent="0" algn="ctr" eaLnBrk="1" hangingPunct="1">
              <a:buNone/>
              <a:defRPr/>
            </a:pPr>
            <a:endParaRPr lang="en-US" sz="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St. </a:t>
            </a:r>
            <a:r>
              <a:rPr lang="en-US" sz="2800" b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Domingue</a:t>
            </a:r>
            <a:r>
              <a:rPr lang="en-US" sz="28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(Sugar)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67401" y="533400"/>
            <a:ext cx="601979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+mn-lt"/>
              </a:rPr>
              <a:t>The Backbone of a </a:t>
            </a:r>
            <a:br>
              <a:rPr lang="en-US" sz="4400" b="1" dirty="0" smtClean="0">
                <a:latin typeface="+mn-lt"/>
              </a:rPr>
            </a:br>
            <a:r>
              <a:rPr lang="en-US" sz="3200" b="1" dirty="0" smtClean="0">
                <a:latin typeface="+mn-lt"/>
              </a:rPr>
              <a:t>Self-Sufficient Economy</a:t>
            </a:r>
            <a:endParaRPr lang="en-US" sz="3200" dirty="0">
              <a:latin typeface="+mn-lt"/>
            </a:endParaRPr>
          </a:p>
        </p:txBody>
      </p:sp>
      <p:pic>
        <p:nvPicPr>
          <p:cNvPr id="1026" name="Picture 2" descr="http://upload.wikimedia.org/wikipedia/commons/2/2f/New_France-%281534-_1763-1803%29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28800" r="16943" b="24210"/>
          <a:stretch/>
        </p:blipFill>
        <p:spPr bwMode="auto">
          <a:xfrm>
            <a:off x="6213072" y="2133600"/>
            <a:ext cx="5328455" cy="412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3" t="20361" r="12435" b="17877"/>
          <a:stretch/>
        </p:blipFill>
        <p:spPr>
          <a:xfrm>
            <a:off x="0" y="0"/>
            <a:ext cx="12192000" cy="6934200"/>
          </a:xfrm>
        </p:spPr>
      </p:pic>
      <p:sp>
        <p:nvSpPr>
          <p:cNvPr id="6" name="Right Arrow 5"/>
          <p:cNvSpPr/>
          <p:nvPr/>
        </p:nvSpPr>
        <p:spPr>
          <a:xfrm>
            <a:off x="2209800" y="1447800"/>
            <a:ext cx="8077200" cy="1143000"/>
          </a:xfrm>
          <a:prstGeom prst="rightArrow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PROVIDE RAW MATERIALS</a:t>
            </a:r>
            <a:endParaRPr lang="en-US" sz="4000" b="1" dirty="0"/>
          </a:p>
        </p:txBody>
      </p:sp>
      <p:sp>
        <p:nvSpPr>
          <p:cNvPr id="7" name="Right Arrow 6"/>
          <p:cNvSpPr/>
          <p:nvPr/>
        </p:nvSpPr>
        <p:spPr>
          <a:xfrm flipH="1">
            <a:off x="1600200" y="2628900"/>
            <a:ext cx="8077200" cy="1143000"/>
          </a:xfrm>
          <a:prstGeom prst="rightArrow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CONSUME FINISHED GOODS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9512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3" t="20361" r="12435" b="17877"/>
          <a:stretch/>
        </p:blipFill>
        <p:spPr>
          <a:xfrm>
            <a:off x="0" y="0"/>
            <a:ext cx="12192000" cy="6934200"/>
          </a:xfrm>
        </p:spPr>
      </p:pic>
      <p:sp>
        <p:nvSpPr>
          <p:cNvPr id="6" name="Right Arrow 5"/>
          <p:cNvSpPr/>
          <p:nvPr/>
        </p:nvSpPr>
        <p:spPr>
          <a:xfrm>
            <a:off x="2209800" y="1447800"/>
            <a:ext cx="8077200" cy="1143000"/>
          </a:xfrm>
          <a:prstGeom prst="rightArrow">
            <a:avLst/>
          </a:pr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PROVIDE RAW MATERIALS</a:t>
            </a:r>
            <a:endParaRPr lang="en-US" sz="4000" b="1" dirty="0"/>
          </a:p>
        </p:txBody>
      </p:sp>
      <p:sp>
        <p:nvSpPr>
          <p:cNvPr id="7" name="Right Arrow 6"/>
          <p:cNvSpPr/>
          <p:nvPr/>
        </p:nvSpPr>
        <p:spPr>
          <a:xfrm flipH="1">
            <a:off x="1600200" y="2628900"/>
            <a:ext cx="8077200" cy="1143000"/>
          </a:xfrm>
          <a:prstGeom prst="rightArrow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CONSUME FINISHED GOODS</a:t>
            </a:r>
            <a:endParaRPr lang="en-US" sz="4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53000" y="4343400"/>
            <a:ext cx="6705600" cy="20621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12713"/>
            <a:r>
              <a:rPr lang="en-US" sz="3200" dirty="0" smtClean="0"/>
              <a:t>Colonies were expected to trade exclusively with the mother country.  Protective Tariffs discouraged trade with other nations and their colonies.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6546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4/40/Ambassade_Perse_aupr%C3%A8s_de_Louis_XIV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79968" cy="689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-1"/>
            <a:ext cx="12179968" cy="6891003"/>
          </a:xfrm>
          <a:prstGeom prst="rect">
            <a:avLst/>
          </a:prstGeom>
          <a:gradFill flip="none" rotWithShape="1">
            <a:gsLst>
              <a:gs pos="50000">
                <a:srgbClr val="AC2221">
                  <a:alpha val="0"/>
                  <a:lumMod val="0"/>
                </a:srgbClr>
              </a:gs>
              <a:gs pos="0">
                <a:schemeClr val="bg1"/>
              </a:gs>
              <a:gs pos="100000">
                <a:schemeClr val="bg1"/>
              </a:gs>
            </a:gsLst>
            <a:lin ang="4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1" y="304800"/>
            <a:ext cx="6592889" cy="16002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8000" b="1" dirty="0" smtClean="0"/>
              <a:t>Corruption</a:t>
            </a:r>
            <a:endParaRPr lang="en-US" sz="3200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191000" y="5029200"/>
            <a:ext cx="7561264" cy="1447800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Those closest to the decision-making authorities enjoy privileges that are not available to others.</a:t>
            </a:r>
          </a:p>
        </p:txBody>
      </p:sp>
      <p:sp>
        <p:nvSpPr>
          <p:cNvPr id="2" name="Rectangle 1"/>
          <p:cNvSpPr/>
          <p:nvPr/>
        </p:nvSpPr>
        <p:spPr>
          <a:xfrm>
            <a:off x="957246" y="1519535"/>
            <a:ext cx="48335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>
                <a:latin typeface="+mn-lt"/>
              </a:rPr>
              <a:t>The Fruits of Economic Regulation</a:t>
            </a:r>
            <a:endParaRPr lang="en-US" sz="24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13" b="4482"/>
          <a:stretch>
            <a:fillRect/>
          </a:stretch>
        </p:blipFill>
        <p:spPr bwMode="auto">
          <a:xfrm>
            <a:off x="8021" y="0"/>
            <a:ext cx="7286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2234" y="5464843"/>
            <a:ext cx="329247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6968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8077200" y="2971800"/>
            <a:ext cx="1676400" cy="220980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n-US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94646" y="6321623"/>
            <a:ext cx="46687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Reproduced for Educational Use Only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97300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040"/>
            <a:ext cx="9164053" cy="6873040"/>
          </a:xfrm>
        </p:spPr>
      </p:pic>
    </p:spTree>
    <p:extLst>
      <p:ext uri="{BB962C8B-B14F-4D97-AF65-F5344CB8AC3E}">
        <p14:creationId xmlns:p14="http://schemas.microsoft.com/office/powerpoint/2010/main" val="328049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2143583"/>
            <a:ext cx="8497889" cy="4195481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What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should we produce?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much </a:t>
            </a:r>
            <a:r>
              <a:rPr lang="en-US" sz="4000" b="1" dirty="0">
                <a:latin typeface="+mn-lt"/>
              </a:rPr>
              <a:t>should we produce?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</a:t>
            </a: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should we produce it?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Who </a:t>
            </a:r>
            <a:r>
              <a:rPr lang="en-US" sz="4000" b="1" dirty="0">
                <a:latin typeface="+mn-lt"/>
              </a:rPr>
              <a:t>should consume it?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1143000"/>
            <a:ext cx="190468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400" dirty="0" smtClean="0">
                <a:latin typeface="+mj-lt"/>
              </a:rPr>
              <a:t>?</a:t>
            </a:r>
            <a:endParaRPr lang="en-US" sz="34400" dirty="0">
              <a:latin typeface="+mj-lt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416256" y="452718"/>
            <a:ext cx="11201400" cy="1400530"/>
          </a:xfrm>
        </p:spPr>
        <p:txBody>
          <a:bodyPr/>
          <a:lstStyle/>
          <a:p>
            <a:r>
              <a:rPr lang="en-US" sz="6200" dirty="0" smtClean="0"/>
              <a:t>The Four Economic Questions</a:t>
            </a:r>
            <a:endParaRPr lang="en-US" sz="6200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734" b="98047" l="3053" r="99756">
                        <a14:foregroundMark x1="30525" y1="23242" x2="33089" y2="30566"/>
                        <a14:foregroundMark x1="30525" y1="76953" x2="37118" y2="61035"/>
                        <a14:foregroundMark x1="41148" y1="20801" x2="40171" y2="32129"/>
                        <a14:foregroundMark x1="78388" y1="50879" x2="73260" y2="54492"/>
                        <a14:foregroundMark x1="58486" y1="34570" x2="54457" y2="48438"/>
                        <a14:foregroundMark x1="16728" y1="41895" x2="21368" y2="51270"/>
                        <a14:foregroundMark x1="59463" y1="18750" x2="49817" y2="60254"/>
                        <a14:foregroundMark x1="41758" y1="78125" x2="60562" y2="76074"/>
                        <a14:foregroundMark x1="33089" y1="38281" x2="31990" y2="251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57284"/>
            <a:ext cx="4191000" cy="5239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47" y="410712"/>
            <a:ext cx="11422015" cy="960888"/>
          </a:xfrm>
        </p:spPr>
        <p:txBody>
          <a:bodyPr/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Mercantilism Hand </a:t>
            </a:r>
            <a:r>
              <a:rPr lang="en-US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Turkey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47" y="2487162"/>
            <a:ext cx="7277053" cy="2999238"/>
          </a:xfrm>
        </p:spPr>
        <p:txBody>
          <a:bodyPr numCol="2">
            <a:noAutofit/>
          </a:bodyPr>
          <a:lstStyle/>
          <a:p>
            <a:pPr marL="223838" indent="-223838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Exports &gt; Imports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Bullion 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Self-Sufficiency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Regulation</a:t>
            </a:r>
          </a:p>
          <a:p>
            <a:pPr marL="0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Subsidies</a:t>
            </a:r>
          </a:p>
          <a:p>
            <a:pPr marL="288925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Monopolies</a:t>
            </a:r>
          </a:p>
          <a:p>
            <a:pPr marL="288925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Tariffs</a:t>
            </a:r>
          </a:p>
          <a:p>
            <a:pPr marL="288925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Colonialism</a:t>
            </a:r>
          </a:p>
          <a:p>
            <a:pPr marL="288925" indent="0">
              <a:buNone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Corruption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467600" y="6248400"/>
            <a:ext cx="4648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sz="2000" b="1" dirty="0">
                <a:hlinkClick r:id="rId6"/>
              </a:rPr>
              <a:t>How to Draw a Hand Turkey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767740" y="1295400"/>
            <a:ext cx="42614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AKA “</a:t>
            </a:r>
            <a:r>
              <a:rPr lang="en-US" sz="4000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Merc</a:t>
            </a:r>
            <a:r>
              <a:rPr lang="en-US" sz="4000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Turk”</a:t>
            </a:r>
            <a:endParaRPr lang="en-US" sz="40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Turkey Gobble 0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734800" y="6324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57200" y="633626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 smtClean="0">
                <a:latin typeface="+mn-lt"/>
              </a:rPr>
              <a:t>Art Credit:  </a:t>
            </a:r>
            <a:r>
              <a:rPr lang="en-US" sz="2000" u="sng" dirty="0" err="1">
                <a:latin typeface="+mn-lt"/>
                <a:hlinkClick r:id="rId8" tooltip="Go to brandon schauer's photostream"/>
              </a:rPr>
              <a:t>brandon</a:t>
            </a:r>
            <a:r>
              <a:rPr lang="en-US" sz="2000" u="sng" dirty="0">
                <a:latin typeface="+mn-lt"/>
                <a:hlinkClick r:id="rId8" tooltip="Go to brandon schauer's photostream"/>
              </a:rPr>
              <a:t> </a:t>
            </a:r>
            <a:r>
              <a:rPr lang="en-US" sz="2000" u="sng" dirty="0" err="1" smtClean="0">
                <a:latin typeface="+mn-lt"/>
                <a:hlinkClick r:id="rId8" tooltip="Go to brandon schauer's photostream"/>
              </a:rPr>
              <a:t>schauer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189" y="4804551"/>
            <a:ext cx="5913438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2" y="4804551"/>
            <a:ext cx="59690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29" y="230121"/>
            <a:ext cx="11271341" cy="515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52718"/>
            <a:ext cx="11201400" cy="1400530"/>
          </a:xfrm>
        </p:spPr>
        <p:txBody>
          <a:bodyPr/>
          <a:lstStyle/>
          <a:p>
            <a:r>
              <a:rPr lang="en-US" sz="6200" dirty="0" smtClean="0"/>
              <a:t>The Four Economic Questions</a:t>
            </a:r>
            <a:endParaRPr lang="en-US" sz="6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2583"/>
            <a:ext cx="5029511" cy="18950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COMMAND</a:t>
            </a:r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5400" b="1" dirty="0" smtClean="0">
                <a:latin typeface="+mn-lt"/>
              </a:rPr>
              <a:t/>
            </a:r>
            <a:br>
              <a:rPr lang="en-US" sz="5400" b="1" dirty="0" smtClean="0">
                <a:latin typeface="+mn-lt"/>
              </a:rPr>
            </a:br>
            <a:r>
              <a:rPr lang="en-US" sz="5400" b="1" dirty="0" smtClean="0">
                <a:latin typeface="+mn-lt"/>
              </a:rPr>
              <a:t>Economy</a:t>
            </a:r>
            <a:endParaRPr lang="en-US" sz="5400" b="1" dirty="0"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29511" y="943481"/>
            <a:ext cx="2250937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1300" dirty="0" smtClean="0">
                <a:latin typeface="+mj-lt"/>
              </a:rPr>
              <a:t>?</a:t>
            </a:r>
            <a:endParaRPr lang="en-US" sz="41300" dirty="0"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62489" y="1778823"/>
            <a:ext cx="5029511" cy="18787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 fontAlgn="auto">
              <a:buFont typeface="Wingdings 3" charset="2"/>
              <a:buNone/>
            </a:pPr>
            <a:r>
              <a:rPr lang="en-US" sz="6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MARKET</a:t>
            </a:r>
            <a:r>
              <a:rPr lang="en-US" sz="5400" b="1" dirty="0" smtClean="0">
                <a:latin typeface="+mn-lt"/>
              </a:rPr>
              <a:t/>
            </a:r>
            <a:br>
              <a:rPr lang="en-US" sz="5400" b="1" dirty="0" smtClean="0">
                <a:latin typeface="+mn-lt"/>
              </a:rPr>
            </a:br>
            <a:r>
              <a:rPr lang="en-US" sz="5400" b="1" dirty="0" smtClean="0">
                <a:latin typeface="+mn-lt"/>
              </a:rPr>
              <a:t>Economy</a:t>
            </a:r>
            <a:endParaRPr lang="en-US" sz="5400" b="1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" y="4415173"/>
            <a:ext cx="50295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Mercantilism</a:t>
            </a:r>
            <a:endParaRPr lang="en-US" sz="44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2489" y="4419600"/>
            <a:ext cx="50295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atin typeface="+mj-lt"/>
              </a:rPr>
              <a:t>Liberalism</a:t>
            </a:r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4692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52718"/>
            <a:ext cx="7239000" cy="2366682"/>
          </a:xfrm>
        </p:spPr>
        <p:txBody>
          <a:bodyPr/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Jean-Baptiste 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Colbert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867400" y="2667000"/>
            <a:ext cx="5410200" cy="3886200"/>
          </a:xfrm>
        </p:spPr>
        <p:txBody>
          <a:bodyPr>
            <a:normAutofit/>
          </a:bodyPr>
          <a:lstStyle/>
          <a:p>
            <a:pPr marL="173038" indent="-173038" algn="ctr" eaLnBrk="1" hangingPunct="1">
              <a:spcBef>
                <a:spcPts val="0"/>
              </a:spcBef>
              <a:buNone/>
              <a:defRPr/>
            </a:pPr>
            <a:r>
              <a:rPr lang="en-US" sz="3200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Louis XIV’s Finance Minister</a:t>
            </a:r>
          </a:p>
          <a:p>
            <a:pPr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sz="1400" i="1" dirty="0" smtClean="0">
              <a:effectLst/>
              <a:latin typeface="+mn-lt"/>
            </a:endParaRPr>
          </a:p>
          <a:p>
            <a:pPr marL="0" lvl="0" indent="0" algn="ctr">
              <a:spcBef>
                <a:spcPts val="0"/>
              </a:spcBef>
              <a:buClr>
                <a:srgbClr val="1E5155">
                  <a:lumMod val="40000"/>
                  <a:lumOff val="60000"/>
                </a:srgbClr>
              </a:buClr>
              <a:buNone/>
              <a:defRPr/>
            </a:pP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Associated with </a:t>
            </a:r>
            <a:b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Mercantilism</a:t>
            </a: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en-US" b="1" dirty="0" smtClean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0" indent="0" algn="ctr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en-US" sz="4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Bourgeoisie</a:t>
            </a:r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Wealthy Merchant’s Son</a:t>
            </a:r>
            <a:endParaRPr lang="en-US" sz="2800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9" name="Picture 4" descr="File:Colbert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33400"/>
            <a:ext cx="6050756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52718"/>
            <a:ext cx="11164889" cy="1400530"/>
          </a:xfrm>
        </p:spPr>
        <p:txBody>
          <a:bodyPr/>
          <a:lstStyle/>
          <a:p>
            <a:r>
              <a:rPr lang="en-US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What is Mercantilism?</a:t>
            </a:r>
            <a:endParaRPr lang="en-US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209800"/>
            <a:ext cx="11353800" cy="4195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A system of political and economic policy, evolving with the modern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state </a:t>
            </a:r>
            <a:r>
              <a:rPr lang="en-US" sz="2800" dirty="0" smtClean="0"/>
              <a:t>and seeking to secure a nation’s political  and economic supremacy in its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rivalry</a:t>
            </a:r>
            <a:r>
              <a:rPr lang="en-US" sz="2800" dirty="0" smtClean="0"/>
              <a:t> with other states.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800" dirty="0" smtClean="0"/>
              <a:t>According to this system, money was regarded as the store of wealth, and the goal of a state was the accumulation of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precious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metals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 smtClean="0"/>
              <a:t>by </a:t>
            </a:r>
            <a:r>
              <a:rPr lang="en-US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exporting </a:t>
            </a:r>
            <a:r>
              <a:rPr lang="en-US" sz="2800" dirty="0" smtClean="0"/>
              <a:t>the largest possible quantity of its products and importing as little as possible, thus establishing a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favorable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en-US" sz="2800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280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</a:t>
            </a:r>
            <a:r>
              <a:rPr lang="en-US" sz="2800" dirty="0" smtClean="0"/>
              <a:t>.</a:t>
            </a:r>
            <a:endParaRPr lang="en-US" sz="280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7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1428052">
            <a:off x="0" y="990600"/>
            <a:ext cx="12192000" cy="4800600"/>
          </a:xfrm>
        </p:spPr>
        <p:txBody>
          <a:bodyPr/>
          <a:lstStyle/>
          <a:p>
            <a:pPr algn="ctr"/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Economic </a:t>
            </a:r>
            <a:b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Assumptions</a:t>
            </a:r>
            <a:r>
              <a:rPr lang="en-US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8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Mercantilism</a:t>
            </a:r>
          </a:p>
        </p:txBody>
      </p:sp>
    </p:spTree>
    <p:extLst>
      <p:ext uri="{BB962C8B-B14F-4D97-AF65-F5344CB8AC3E}">
        <p14:creationId xmlns:p14="http://schemas.microsoft.com/office/powerpoint/2010/main" val="16918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833718"/>
            <a:ext cx="9829800" cy="2214282"/>
          </a:xfrm>
        </p:spPr>
        <p:txBody>
          <a:bodyPr/>
          <a:lstStyle/>
          <a:p>
            <a:pPr algn="ctr"/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Wealth is measured in </a:t>
            </a:r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PRECIOUS METALS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7871" y="6397823"/>
            <a:ext cx="3207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3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/>
              </a:rPr>
              <a:t>sprottmoney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85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67200" y="3276600"/>
            <a:ext cx="7848600" cy="2809368"/>
          </a:xfrm>
        </p:spPr>
        <p:txBody>
          <a:bodyPr/>
          <a:lstStyle/>
          <a:p>
            <a:pPr algn="ctr">
              <a:lnSpc>
                <a:spcPct val="85000"/>
              </a:lnSpc>
            </a:pPr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wealth is </a:t>
            </a:r>
            <a:r>
              <a:rPr lang="en-US" sz="13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XBlkCn BT" panose="020B0806020204020204" pitchFamily="34" charset="0"/>
              </a:rPr>
              <a:t>FINITE</a:t>
            </a:r>
            <a:endParaRPr lang="en-US" sz="13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XBlkCn BT" panose="020B0806020204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07871" y="6397823"/>
            <a:ext cx="32079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4" tooltip="Attribution License"/>
              </a:rPr>
              <a:t>Some rights reserved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 by 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hlinkClick r:id="rId5"/>
              </a:rPr>
              <a:t>sprottmoney</a:t>
            </a:r>
            <a:endParaRPr lang="en-US" sz="1400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189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Fertigo Gill">
      <a:majorFont>
        <a:latin typeface="Fertigo Pro"/>
        <a:ea typeface=""/>
        <a:cs typeface=""/>
      </a:majorFont>
      <a:minorFont>
        <a:latin typeface="Gill Sans MT"/>
        <a:ea typeface=""/>
        <a:cs typeface="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3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ppt/theme/themeOverride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ppt/theme/themeOverride3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ppt/theme/themeOverride4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4849A"/>
    </a:accent5>
    <a:accent6>
      <a:srgbClr val="9E5E9B"/>
    </a:accent6>
    <a:hlink>
      <a:srgbClr val="58C1BA"/>
    </a:hlink>
    <a:folHlink>
      <a:srgbClr val="9DFF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Slit</Template>
  <TotalTime>4571</TotalTime>
  <Words>446</Words>
  <Application>Microsoft Office PowerPoint</Application>
  <PresentationFormat>Custom</PresentationFormat>
  <Paragraphs>108</Paragraphs>
  <Slides>31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Fertigo Pro</vt:lpstr>
      <vt:lpstr>Gill Sans MT</vt:lpstr>
      <vt:lpstr>Calibri</vt:lpstr>
      <vt:lpstr>Delicious Heavy</vt:lpstr>
      <vt:lpstr>Tahoma</vt:lpstr>
      <vt:lpstr>Verdana</vt:lpstr>
      <vt:lpstr>Wingdings</vt:lpstr>
      <vt:lpstr>Wingdings 3</vt:lpstr>
      <vt:lpstr>Futura XBlkCn BT</vt:lpstr>
      <vt:lpstr>Ion</vt:lpstr>
      <vt:lpstr>3_Office Theme</vt:lpstr>
      <vt:lpstr>Mercantilism </vt:lpstr>
      <vt:lpstr>ECONOMICS</vt:lpstr>
      <vt:lpstr>The Four Economic Questions</vt:lpstr>
      <vt:lpstr>The Four Economic Questions</vt:lpstr>
      <vt:lpstr>Jean-Baptiste Colbert</vt:lpstr>
      <vt:lpstr>What is Mercantilism?</vt:lpstr>
      <vt:lpstr>The Economic  Assumptions  of Mercantilism</vt:lpstr>
      <vt:lpstr>National Wealth is measured in PRECIOUS METALS</vt:lpstr>
      <vt:lpstr>This wealth is FINITE</vt:lpstr>
      <vt:lpstr>Zero-Sum Game</vt:lpstr>
      <vt:lpstr>PowerPoint Presentation</vt:lpstr>
      <vt:lpstr>ECONOMIC RIVALRY</vt:lpstr>
      <vt:lpstr>ECONOMICS:  A TEAM SPORT</vt:lpstr>
      <vt:lpstr>Favorable Balance of Trade</vt:lpstr>
      <vt:lpstr>Self-Sufficiency</vt:lpstr>
      <vt:lpstr>Mercantile Store</vt:lpstr>
      <vt:lpstr>Cracker Barrel:   Modern Mercantile</vt:lpstr>
      <vt:lpstr>The Goal:</vt:lpstr>
      <vt:lpstr>The Means:</vt:lpstr>
      <vt:lpstr>PowerPoint Presentation</vt:lpstr>
      <vt:lpstr>Government Incentives</vt:lpstr>
      <vt:lpstr>Versailles</vt:lpstr>
      <vt:lpstr>Preferred Industries</vt:lpstr>
      <vt:lpstr>Colonies</vt:lpstr>
      <vt:lpstr>PowerPoint Presentation</vt:lpstr>
      <vt:lpstr>PowerPoint Presentation</vt:lpstr>
      <vt:lpstr>Corruption</vt:lpstr>
      <vt:lpstr>PowerPoint Presentation</vt:lpstr>
      <vt:lpstr>PowerPoint Presentation</vt:lpstr>
      <vt:lpstr>Mercantilism Hand Turkey</vt:lpstr>
      <vt:lpstr>PowerPoint Presentation</vt:lpstr>
    </vt:vector>
  </TitlesOfParts>
  <Company>tctc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Mercantilism:  The Economics of Absolutism</dc:title>
  <dc:creator>Tom Richey</dc:creator>
  <cp:lastModifiedBy>Tom Richey</cp:lastModifiedBy>
  <cp:revision>231</cp:revision>
  <dcterms:created xsi:type="dcterms:W3CDTF">2007-08-28T15:05:56Z</dcterms:created>
  <dcterms:modified xsi:type="dcterms:W3CDTF">2014-11-11T17:26:20Z</dcterms:modified>
</cp:coreProperties>
</file>