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08" r:id="rId3"/>
    <p:sldMasterId id="2147483720" r:id="rId4"/>
  </p:sldMasterIdLst>
  <p:notesMasterIdLst>
    <p:notesMasterId r:id="rId80"/>
  </p:notesMasterIdLst>
  <p:sldIdLst>
    <p:sldId id="465" r:id="rId5"/>
    <p:sldId id="365" r:id="rId6"/>
    <p:sldId id="378" r:id="rId7"/>
    <p:sldId id="402" r:id="rId8"/>
    <p:sldId id="400" r:id="rId9"/>
    <p:sldId id="401" r:id="rId10"/>
    <p:sldId id="420" r:id="rId11"/>
    <p:sldId id="399" r:id="rId12"/>
    <p:sldId id="379" r:id="rId13"/>
    <p:sldId id="381" r:id="rId14"/>
    <p:sldId id="382" r:id="rId15"/>
    <p:sldId id="419" r:id="rId16"/>
    <p:sldId id="428" r:id="rId17"/>
    <p:sldId id="426" r:id="rId18"/>
    <p:sldId id="427" r:id="rId19"/>
    <p:sldId id="442" r:id="rId20"/>
    <p:sldId id="444" r:id="rId21"/>
    <p:sldId id="443" r:id="rId22"/>
    <p:sldId id="389" r:id="rId23"/>
    <p:sldId id="304" r:id="rId24"/>
    <p:sldId id="305" r:id="rId25"/>
    <p:sldId id="346" r:id="rId26"/>
    <p:sldId id="397" r:id="rId27"/>
    <p:sldId id="390" r:id="rId28"/>
    <p:sldId id="391" r:id="rId29"/>
    <p:sldId id="393" r:id="rId30"/>
    <p:sldId id="347" r:id="rId31"/>
    <p:sldId id="266" r:id="rId32"/>
    <p:sldId id="388" r:id="rId33"/>
    <p:sldId id="398" r:id="rId34"/>
    <p:sldId id="383" r:id="rId35"/>
    <p:sldId id="404" r:id="rId36"/>
    <p:sldId id="384" r:id="rId37"/>
    <p:sldId id="405" r:id="rId38"/>
    <p:sldId id="406" r:id="rId39"/>
    <p:sldId id="403" r:id="rId40"/>
    <p:sldId id="387" r:id="rId41"/>
    <p:sldId id="385" r:id="rId42"/>
    <p:sldId id="386" r:id="rId43"/>
    <p:sldId id="308" r:id="rId44"/>
    <p:sldId id="416" r:id="rId45"/>
    <p:sldId id="408" r:id="rId46"/>
    <p:sldId id="437" r:id="rId47"/>
    <p:sldId id="438" r:id="rId48"/>
    <p:sldId id="412" r:id="rId49"/>
    <p:sldId id="418" r:id="rId50"/>
    <p:sldId id="441" r:id="rId51"/>
    <p:sldId id="417" r:id="rId52"/>
    <p:sldId id="413" r:id="rId53"/>
    <p:sldId id="414" r:id="rId54"/>
    <p:sldId id="415" r:id="rId55"/>
    <p:sldId id="421" r:id="rId56"/>
    <p:sldId id="410" r:id="rId57"/>
    <p:sldId id="411" r:id="rId58"/>
    <p:sldId id="423" r:id="rId59"/>
    <p:sldId id="424" r:id="rId60"/>
    <p:sldId id="422" r:id="rId61"/>
    <p:sldId id="302" r:id="rId62"/>
    <p:sldId id="429" r:id="rId63"/>
    <p:sldId id="430" r:id="rId64"/>
    <p:sldId id="301" r:id="rId65"/>
    <p:sldId id="407" r:id="rId66"/>
    <p:sldId id="310" r:id="rId67"/>
    <p:sldId id="432" r:id="rId68"/>
    <p:sldId id="436" r:id="rId69"/>
    <p:sldId id="435" r:id="rId70"/>
    <p:sldId id="433" r:id="rId71"/>
    <p:sldId id="431" r:id="rId72"/>
    <p:sldId id="434" r:id="rId73"/>
    <p:sldId id="439" r:id="rId74"/>
    <p:sldId id="440" r:id="rId75"/>
    <p:sldId id="278" r:id="rId76"/>
    <p:sldId id="348" r:id="rId77"/>
    <p:sldId id="349" r:id="rId78"/>
    <p:sldId id="466" r:id="rId79"/>
  </p:sldIdLst>
  <p:sldSz cx="9144000" cy="6858000" type="screen4x3"/>
  <p:notesSz cx="6858000" cy="9144000"/>
  <p:embeddedFontLst>
    <p:embeddedFont>
      <p:font typeface="Papyrus" panose="03070502060502030205" pitchFamily="66" charset="0"/>
      <p:regular r:id="rId81"/>
    </p:embeddedFont>
    <p:embeddedFont>
      <p:font typeface="Impact" panose="020B0806030902050204" pitchFamily="34" charset="0"/>
      <p:regular r:id="rId82"/>
    </p:embeddedFont>
    <p:embeddedFont>
      <p:font typeface="Calibri" panose="020F0502020204030204" pitchFamily="34" charset="0"/>
      <p:regular r:id="rId83"/>
      <p:bold r:id="rId84"/>
      <p:italic r:id="rId85"/>
      <p:boldItalic r:id="rId86"/>
    </p:embeddedFont>
  </p:embeddedFontLst>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4F6DE"/>
    <a:srgbClr val="EAEEC0"/>
    <a:srgbClr val="FDF9E7"/>
    <a:srgbClr val="FBF4D7"/>
    <a:srgbClr val="000000"/>
    <a:srgbClr val="FDECD3"/>
    <a:srgbClr val="72A8EA"/>
    <a:srgbClr val="008A00"/>
    <a:srgbClr val="F6F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12" autoAdjust="0"/>
    <p:restoredTop sz="92245" autoAdjust="0"/>
  </p:normalViewPr>
  <p:slideViewPr>
    <p:cSldViewPr>
      <p:cViewPr>
        <p:scale>
          <a:sx n="60" d="100"/>
          <a:sy n="60" d="100"/>
        </p:scale>
        <p:origin x="-1566"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font" Target="fonts/font4.fntdata"/><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2.fntdata"/><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34BA6-1EDF-4A53-B3C1-08AAD7819BFB}" type="datetimeFigureOut">
              <a:rPr lang="en-US" smtClean="0"/>
              <a:pPr/>
              <a:t>4/13/2014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7E5AA1-3CC2-46DF-9E07-28CAC35A5008}" type="slidenum">
              <a:rPr lang="en-US" smtClean="0"/>
              <a:pPr/>
              <a:t>‹#›</a:t>
            </a:fld>
            <a:endParaRPr lang="en-US"/>
          </a:p>
        </p:txBody>
      </p:sp>
    </p:spTree>
    <p:extLst>
      <p:ext uri="{BB962C8B-B14F-4D97-AF65-F5344CB8AC3E}">
        <p14:creationId xmlns:p14="http://schemas.microsoft.com/office/powerpoint/2010/main" val="2685833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Osiris is pictured mummified from toe to chest.  His green skin symbolizes rebirth.  He</a:t>
            </a:r>
            <a:r>
              <a:rPr lang="en-US" baseline="0" dirty="0" smtClean="0"/>
              <a:t> wears the white crown of Upper Egypt, decorated with two ostrich feathers.  </a:t>
            </a:r>
            <a:r>
              <a:rPr lang="en-US" dirty="0" smtClean="0"/>
              <a:t>His crook and flail were shepherds' instruments, leading scholars to believe that he originated as a god of herding tribes.</a:t>
            </a:r>
            <a:endParaRPr lang="en-US" dirty="0"/>
          </a:p>
        </p:txBody>
      </p:sp>
      <p:sp>
        <p:nvSpPr>
          <p:cNvPr id="4" name="Slide Number Placeholder 3"/>
          <p:cNvSpPr>
            <a:spLocks noGrp="1"/>
          </p:cNvSpPr>
          <p:nvPr>
            <p:ph type="sldNum" sz="quarter" idx="10"/>
          </p:nvPr>
        </p:nvSpPr>
        <p:spPr/>
        <p:txBody>
          <a:bodyPr/>
          <a:lstStyle/>
          <a:p>
            <a:fld id="{867E5AA1-3CC2-46DF-9E07-28CAC35A5008}" type="slidenum">
              <a:rPr lang="en-US" smtClean="0"/>
              <a:pPr/>
              <a:t>20</a:t>
            </a:fld>
            <a:endParaRPr lang="en-US"/>
          </a:p>
        </p:txBody>
      </p:sp>
    </p:spTree>
    <p:extLst>
      <p:ext uri="{BB962C8B-B14F-4D97-AF65-F5344CB8AC3E}">
        <p14:creationId xmlns:p14="http://schemas.microsoft.com/office/powerpoint/2010/main" val="4083818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Osiris is pictured mummified from toe to chest.  His green skin symbolizes rebirth.  He</a:t>
            </a:r>
            <a:r>
              <a:rPr lang="en-US" baseline="0" dirty="0" smtClean="0"/>
              <a:t> wears the white crown of Upper Egypt, decorated with two ostrich feathers.  </a:t>
            </a:r>
            <a:r>
              <a:rPr lang="en-US" dirty="0" smtClean="0"/>
              <a:t>His crook and flail were shepherds' instruments, leading scholars to believe that he originated as a god of herding tribes.</a:t>
            </a:r>
            <a:endParaRPr lang="en-US" dirty="0"/>
          </a:p>
        </p:txBody>
      </p:sp>
      <p:sp>
        <p:nvSpPr>
          <p:cNvPr id="4" name="Slide Number Placeholder 3"/>
          <p:cNvSpPr>
            <a:spLocks noGrp="1"/>
          </p:cNvSpPr>
          <p:nvPr>
            <p:ph type="sldNum" sz="quarter" idx="10"/>
          </p:nvPr>
        </p:nvSpPr>
        <p:spPr/>
        <p:txBody>
          <a:bodyPr/>
          <a:lstStyle/>
          <a:p>
            <a:fld id="{867E5AA1-3CC2-46DF-9E07-28CAC35A5008}" type="slidenum">
              <a:rPr lang="en-US" smtClean="0"/>
              <a:pPr/>
              <a:t>22</a:t>
            </a:fld>
            <a:endParaRPr lang="en-US"/>
          </a:p>
        </p:txBody>
      </p:sp>
    </p:spTree>
    <p:extLst>
      <p:ext uri="{BB962C8B-B14F-4D97-AF65-F5344CB8AC3E}">
        <p14:creationId xmlns:p14="http://schemas.microsoft.com/office/powerpoint/2010/main" val="4083818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Ammit</a:t>
            </a:r>
            <a:endParaRPr lang="en-US" dirty="0"/>
          </a:p>
        </p:txBody>
      </p:sp>
      <p:sp>
        <p:nvSpPr>
          <p:cNvPr id="4" name="Slide Number Placeholder 3"/>
          <p:cNvSpPr>
            <a:spLocks noGrp="1"/>
          </p:cNvSpPr>
          <p:nvPr>
            <p:ph type="sldNum" sz="quarter" idx="10"/>
          </p:nvPr>
        </p:nvSpPr>
        <p:spPr/>
        <p:txBody>
          <a:bodyPr/>
          <a:lstStyle/>
          <a:p>
            <a:fld id="{867E5AA1-3CC2-46DF-9E07-28CAC35A5008}" type="slidenum">
              <a:rPr lang="en-US" smtClean="0"/>
              <a:pPr/>
              <a:t>54</a:t>
            </a:fld>
            <a:endParaRPr lang="en-US"/>
          </a:p>
        </p:txBody>
      </p:sp>
    </p:spTree>
    <p:extLst>
      <p:ext uri="{BB962C8B-B14F-4D97-AF65-F5344CB8AC3E}">
        <p14:creationId xmlns:p14="http://schemas.microsoft.com/office/powerpoint/2010/main" val="348997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7E5AA1-3CC2-46DF-9E07-28CAC35A5008}" type="slidenum">
              <a:rPr lang="en-US" smtClean="0"/>
              <a:pPr/>
              <a:t>62</a:t>
            </a:fld>
            <a:endParaRPr lang="en-US"/>
          </a:p>
        </p:txBody>
      </p:sp>
    </p:spTree>
    <p:extLst>
      <p:ext uri="{BB962C8B-B14F-4D97-AF65-F5344CB8AC3E}">
        <p14:creationId xmlns:p14="http://schemas.microsoft.com/office/powerpoint/2010/main" val="244118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7E5AA1-3CC2-46DF-9E07-28CAC35A5008}" type="slidenum">
              <a:rPr lang="en-US" smtClean="0"/>
              <a:pPr/>
              <a:t>66</a:t>
            </a:fld>
            <a:endParaRPr lang="en-US"/>
          </a:p>
        </p:txBody>
      </p:sp>
    </p:spTree>
    <p:extLst>
      <p:ext uri="{BB962C8B-B14F-4D97-AF65-F5344CB8AC3E}">
        <p14:creationId xmlns:p14="http://schemas.microsoft.com/office/powerpoint/2010/main" val="2230049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A54181-B1F5-4747-A97F-3F052D1BBAE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7C979A-19A3-4C30-A6CA-6898CDE8AA8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21C4B9-54F7-49BA-937F-CCB960588EF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A54181-B1F5-4747-A97F-3F052D1BBAEC}"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61833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BFB8CA-0807-4B75-AC62-64BBE9DB4646}"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222950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A470A-8D2D-4B1C-8F12-AF311E24BA17}"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138599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4CB2E3-567B-4137-BBFA-092361EB1E77}"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812217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B44DCD-6A99-423F-99F9-350275CAE15E}"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296954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CF93AE-0D6A-4805-BC85-768E11654D2E}"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163898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CAC40-FFF6-41EA-BE6A-154E8F1640BF}"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99712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682C54-45CA-4531-8606-DE1DCD0F2AE4}"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76227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FB8CA-0807-4B75-AC62-64BBE9DB464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8F3D5D-F441-4290-87DA-8F64A6D386C0}"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43680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7C979A-19A3-4C30-A6CA-6898CDE8AA8F}"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534489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1C4B9-54F7-49BA-937F-CCB960588EFF}"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077509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A54181-B1F5-4747-A97F-3F052D1BBAEC}"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1756738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BFB8CA-0807-4B75-AC62-64BBE9DB4646}"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736430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A470A-8D2D-4B1C-8F12-AF311E24BA17}"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140455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4CB2E3-567B-4137-BBFA-092361EB1E77}"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411052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B44DCD-6A99-423F-99F9-350275CAE15E}"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2684015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CF93AE-0D6A-4805-BC85-768E11654D2E}"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91129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CAC40-FFF6-41EA-BE6A-154E8F1640BF}"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298481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5A470A-8D2D-4B1C-8F12-AF311E24BA1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682C54-45CA-4531-8606-DE1DCD0F2AE4}"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2136644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8F3D5D-F441-4290-87DA-8F64A6D386C0}"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4281490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7C979A-19A3-4C30-A6CA-6898CDE8AA8F}"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320261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253B6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253B6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1C4B9-54F7-49BA-937F-CCB960588EFF}"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1010134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68109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283963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09508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23006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62305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1352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4CB2E3-567B-4137-BBFA-092361EB1E7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04553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55596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83909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66837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4/13/2014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64027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B44DCD-6A99-423F-99F9-350275CAE15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CF93AE-0D6A-4805-BC85-768E11654D2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9CAC40-FFF6-41EA-BE6A-154E8F1640B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2C54-45CA-4531-8606-DE1DCD0F2AE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8F3D5D-F441-4290-87DA-8F64A6D386C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87205796-47E3-48B1-85B4-57828F331E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US">
              <a:solidFill>
                <a:srgbClr val="253B6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US">
              <a:solidFill>
                <a:srgbClr val="253B6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87205796-47E3-48B1-85B4-57828F331EBD}"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300078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US">
              <a:solidFill>
                <a:srgbClr val="253B6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US">
              <a:solidFill>
                <a:srgbClr val="253B6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87205796-47E3-48B1-85B4-57828F331EBD}" type="slidenum">
              <a:rPr lang="en-US">
                <a:solidFill>
                  <a:srgbClr val="253B60"/>
                </a:solidFill>
              </a:rPr>
              <a:pPr>
                <a:defRPr/>
              </a:pPr>
              <a:t>‹#›</a:t>
            </a:fld>
            <a:endParaRPr lang="en-US">
              <a:solidFill>
                <a:srgbClr val="253B60"/>
              </a:solidFill>
            </a:endParaRPr>
          </a:p>
        </p:txBody>
      </p:sp>
    </p:spTree>
    <p:extLst>
      <p:ext uri="{BB962C8B-B14F-4D97-AF65-F5344CB8AC3E}">
        <p14:creationId xmlns:p14="http://schemas.microsoft.com/office/powerpoint/2010/main" val="33408252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4FEE20D-232A-47E8-8FDB-17CD01AF0984}" type="datetimeFigureOut">
              <a:rPr lang="en-US" b="0" smtClean="0">
                <a:solidFill>
                  <a:srgbClr val="072F54">
                    <a:tint val="75000"/>
                  </a:srgbClr>
                </a:solidFill>
                <a:latin typeface="Calibri"/>
              </a:rPr>
              <a:pPr fontAlgn="auto">
                <a:spcBef>
                  <a:spcPts val="0"/>
                </a:spcBef>
                <a:spcAft>
                  <a:spcPts val="0"/>
                </a:spcAft>
              </a:pPr>
              <a:t>4/13/2014</a:t>
            </a:fld>
            <a:endParaRPr lang="en-US" b="0">
              <a:solidFill>
                <a:srgbClr val="072F54">
                  <a:tint val="75000"/>
                </a:srgb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srgbClr val="072F54">
                  <a:tint val="75000"/>
                </a:srgb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A836336-2B4A-402D-A477-F0BC818CA747}" type="slidenum">
              <a:rPr lang="en-US" b="0" smtClean="0">
                <a:solidFill>
                  <a:srgbClr val="072F54">
                    <a:tint val="75000"/>
                  </a:srgbClr>
                </a:solidFill>
                <a:latin typeface="Calibri"/>
              </a:rPr>
              <a:pPr fontAlgn="auto">
                <a:spcBef>
                  <a:spcPts val="0"/>
                </a:spcBef>
                <a:spcAft>
                  <a:spcPts val="0"/>
                </a:spcAft>
              </a:pPr>
              <a:t>‹#›</a:t>
            </a:fld>
            <a:endParaRPr lang="en-US" b="0">
              <a:solidFill>
                <a:srgbClr val="072F54">
                  <a:tint val="75000"/>
                </a:srgbClr>
              </a:solidFill>
              <a:latin typeface="Calibri"/>
            </a:endParaRPr>
          </a:p>
        </p:txBody>
      </p:sp>
    </p:spTree>
    <p:extLst>
      <p:ext uri="{BB962C8B-B14F-4D97-AF65-F5344CB8AC3E}">
        <p14:creationId xmlns:p14="http://schemas.microsoft.com/office/powerpoint/2010/main" val="42547711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creativecommons.org/licenses/by-nc-nd/2.0/"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www.flickr.com/photos/healingligh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File:Giza_pyramid_complex_(map).sv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aQxcugbmg9M"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www.flickr.com/photos/lovebuzz/" TargetMode="External"/><Relationship Id="rId5" Type="http://schemas.openxmlformats.org/officeDocument/2006/relationships/hyperlink" Target="http://creativecommons.org/licenses/by-nc-nd/2.0/"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en.wikipedia.org/wiki/User:Jeff_Dahl?rdfrom=commons:User:Jeff_Dahl"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en.wikipedia.org/wiki/Sobek"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www.flickr.com/photos/divya_/"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creativecommons.org/licenses/by-nc-nd/2.0/"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www.flickr.com/photos/dainsandoval/"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www.flickr.com/photos/spinkney/" TargetMode="External"/><Relationship Id="rId4" Type="http://schemas.openxmlformats.org/officeDocument/2006/relationships/hyperlink" Target="http://creativecommons.org/licenses/by/2.0/"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s://www.slideshare.net/secret/lRgRm2VrMy0o18" TargetMode="External"/><Relationship Id="rId5" Type="http://schemas.openxmlformats.org/officeDocument/2006/relationships/hyperlink" Target="http://www.flickr.com/photos/ideacreamanuelapps/" TargetMode="External"/><Relationship Id="rId4" Type="http://schemas.openxmlformats.org/officeDocument/2006/relationships/hyperlink" Target="http://creativecommons.org/licenses/by/2.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hyperlink" Target="http://www.flickr.com/photos/davidberkowitz/" TargetMode="External"/></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en.wikipedia.org/wiki/User:Jeff_Dahl?rdfrom=commons:User:Jeff_Dahl"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en.wikipedia.org/wiki/User:Jeff_Dahl?rdfrom=commons:User:Jeff_Dah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commons.wikimedia.org/wiki/User:Oltau"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en.wikipedia.org/wiki/User:Jeff_Dahl?rdfrom=commons:User:Jeff_Dah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www.flickr.com/photos/peterjr1961/"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User:Jeff_Dahl?rdfrom=commons:User:Jeff_Dahl"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hyperlink" Target="http://www.flickr.com/photos/ancientartpodcast/" TargetMode="External"/><Relationship Id="rId4" Type="http://schemas.openxmlformats.org/officeDocument/2006/relationships/hyperlink" Target="http://creativecommons.org/licenses/by-nc-sa/2.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User:Jeff_Dahl?rdfrom=commons:User:Jeff_Dah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User:Jeff_Dahl?rdfrom=commons:User:Jeff_Dahl"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en.wikipedia.org/wiki/User:Jeff_Dahl?rdfrom=commons:User:Jeff_Dah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hyperlink" Target="http://en.wikipedia.org/wiki/User:Jeff_Dahl?rdfrom=commons:User:Jeff_Dahl" TargetMode="Externa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youtu.be/qcqOgnQyXp4"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http://www.flickr.com/photos/koopmanrob/" TargetMode="External"/></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creativecommons.org/licenses/by-nc/2.0/" TargetMode="Externa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youtu.be/DdUwXx8DRDY" TargetMode="External"/><Relationship Id="rId4" Type="http://schemas.openxmlformats.org/officeDocument/2006/relationships/hyperlink" Target="http://www.flickr.com/photos/slownsilent/" TargetMode="External"/></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hyperlink" Target="http://www.flickr.com/photos/koopmanrob/" TargetMode="Externa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creativecommons.org/licenses/by-sa/2.0/" TargetMode="External"/><Relationship Id="rId5" Type="http://schemas.microsoft.com/office/2007/relationships/hdphoto" Target="../media/hdphoto6.wdp"/><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hyperlink" Target="http://www.flickr.com/photos/hen-magonza/" TargetMode="External"/></Relationships>
</file>

<file path=ppt/slides/_rels/slide5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User:Jeff_Dahl?rdfrom=commons:User:Jeff_Dahl"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creativecommons.org/licenses/by-nc-sa/2.0/" TargetMode="Externa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hyperlink" Target="http://www.flickr.com/photos/profzucke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flickr.com/photos/profzucker/" TargetMode="External"/><Relationship Id="rId4" Type="http://schemas.openxmlformats.org/officeDocument/2006/relationships/hyperlink" Target="http://creativecommons.org/licenses/by-nc-sa/2.0/" TargetMode="External"/></Relationships>
</file>

<file path=ppt/slides/_rels/slide5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User:Jeff_Dahl?rdfrom=commons:User:Jeff_Dahl"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hyperlink" Target="http://www.flickr.com/photos/profzucker/" TargetMode="External"/><Relationship Id="rId4" Type="http://schemas.openxmlformats.org/officeDocument/2006/relationships/hyperlink" Target="http://creativecommons.org/licenses/by-nc-sa/2.0/" TargetMode="External"/></Relationships>
</file>

<file path=ppt/slides/_rels/slide5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hyperlink" Target="http://www.flickr.com/photos/profzucker/" TargetMode="External"/><Relationship Id="rId4" Type="http://schemas.openxmlformats.org/officeDocument/2006/relationships/hyperlink" Target="http://creativecommons.org/licenses/by-nc-sa/2.0/"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creativecommons.org/licenses/by-nc-sa/2.0/" TargetMode="External"/><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hyperlink" Target="http://www.flickr.com/photos/profzucker/"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creativecommons.org/licenses/by-nc-sa/2.0/" TargetMode="External"/><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hyperlink" Target="https://docs.google.com/document/d/1MXYYks5-6bv16JqVeJ21-gJjv4HWrVlg1nPC3_Kj1i0/edit?usp=sharing" TargetMode="External"/><Relationship Id="rId4" Type="http://schemas.openxmlformats.org/officeDocument/2006/relationships/hyperlink" Target="http://www.flickr.com/photos/profzucker/"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flickr.com/photos/dalegillard/" TargetMode="External"/><Relationship Id="rId5" Type="http://schemas.openxmlformats.org/officeDocument/2006/relationships/hyperlink" Target="http://creativecommons.org/licenses/by/2.0/" TargetMode="External"/><Relationship Id="rId4" Type="http://schemas.microsoft.com/office/2007/relationships/hdphoto" Target="../media/hdphoto12.wdp"/></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creativecommons.org/licenses/by-nc-nd/2.0/" TargetMode="External"/><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hyperlink" Target="http://www.flickr.com/photos/hummeline/"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hyperlink" Target="http://www.flickr.com/photos/andrevanbortel/"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creativecommons.org/licenses/by-nc/2.0/"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hyperlink" Target="http://www.flickr.com/photos/albinofle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oi.uchicago.edu/OI/MUS/ED/mummy.html"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24.png"/></Relationships>
</file>

<file path=ppt/slides/_rels/slide7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34.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hyperlink" Target="https://www.facebook.com/pages/Tom-Richey/14074617563" TargetMode="External"/><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hyperlink" Target="http://www.youtube.com/tomforameric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User:Jeff_Dahl?rdfrom=commons:User:Jeff_Dah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mythencyclopedia.com/Pr-Sa/Ra-Re.html"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0" name="Picture 2" descr="http://farm1.staticflickr.com/201/503914954_7d43f95aa6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 y="0"/>
            <a:ext cx="4560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3581400" y="0"/>
            <a:ext cx="960385" cy="6858000"/>
          </a:xfrm>
          <a:prstGeom prst="rect">
            <a:avLst/>
          </a:prstGeom>
          <a:gradFill flip="none" rotWithShape="1">
            <a:gsLst>
              <a:gs pos="0">
                <a:schemeClr val="tx2"/>
              </a:gs>
              <a:gs pos="100000">
                <a:schemeClr val="accent1">
                  <a:tint val="23500"/>
                  <a:satMod val="160000"/>
                  <a:alpha val="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253B60"/>
              </a:solidFill>
            </a:endParaRPr>
          </a:p>
        </p:txBody>
      </p:sp>
      <p:sp>
        <p:nvSpPr>
          <p:cNvPr id="4" name="Rectangle 2"/>
          <p:cNvSpPr>
            <a:spLocks noGrp="1" noChangeArrowheads="1"/>
          </p:cNvSpPr>
          <p:nvPr>
            <p:ph type="title"/>
          </p:nvPr>
        </p:nvSpPr>
        <p:spPr>
          <a:xfrm>
            <a:off x="2337566" y="-152400"/>
            <a:ext cx="6501634" cy="6397823"/>
          </a:xfrm>
          <a:noFill/>
          <a:ln w="9525">
            <a:noFill/>
            <a:miter lim="800000"/>
            <a:headEnd/>
            <a:tailEnd/>
          </a:ln>
          <a:effectLst>
            <a:softEdge rad="127000"/>
          </a:effectLst>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r" eaLnBrk="1" hangingPunct="1">
              <a:lnSpc>
                <a:spcPct val="120000"/>
              </a:lnSpc>
            </a:pPr>
            <a:r>
              <a:rPr lang="en-US" sz="12500" b="1" spc="150" dirty="0" smtClean="0">
                <a:ln w="11430"/>
                <a:solidFill>
                  <a:srgbClr val="F8F8F8"/>
                </a:solidFill>
                <a:effectLst>
                  <a:outerShdw blurRad="25400" algn="tl" rotWithShape="0">
                    <a:srgbClr val="000000">
                      <a:alpha val="43000"/>
                    </a:srgbClr>
                  </a:outerShdw>
                </a:effectLst>
              </a:rPr>
              <a:t>Religion</a:t>
            </a:r>
            <a:r>
              <a:rPr lang="en-US" sz="11500" b="1" spc="150" dirty="0" smtClean="0">
                <a:ln w="11430"/>
                <a:solidFill>
                  <a:srgbClr val="F8F8F8"/>
                </a:solidFill>
                <a:effectLst>
                  <a:outerShdw blurRad="25400" algn="tl" rotWithShape="0">
                    <a:srgbClr val="000000">
                      <a:alpha val="43000"/>
                    </a:srgbClr>
                  </a:outerShdw>
                </a:effectLst>
              </a:rPr>
              <a:t> </a:t>
            </a:r>
            <a:br>
              <a:rPr lang="en-US" sz="11500" b="1" spc="150" dirty="0" smtClean="0">
                <a:ln w="11430"/>
                <a:solidFill>
                  <a:srgbClr val="F8F8F8"/>
                </a:solidFill>
                <a:effectLst>
                  <a:outerShdw blurRad="25400" algn="tl" rotWithShape="0">
                    <a:srgbClr val="000000">
                      <a:alpha val="43000"/>
                    </a:srgbClr>
                  </a:outerShdw>
                </a:effectLst>
              </a:rPr>
            </a:br>
            <a:r>
              <a:rPr lang="en-US" sz="7200" b="1" spc="150" dirty="0" smtClean="0">
                <a:ln w="11430"/>
                <a:solidFill>
                  <a:srgbClr val="F8F8F8"/>
                </a:solidFill>
                <a:effectLst>
                  <a:outerShdw blurRad="25400" algn="tl" rotWithShape="0">
                    <a:srgbClr val="000000">
                      <a:alpha val="43000"/>
                    </a:srgbClr>
                  </a:outerShdw>
                </a:effectLst>
              </a:rPr>
              <a:t>in Ancient </a:t>
            </a:r>
            <a:r>
              <a:rPr lang="en-US" sz="9600" b="1" spc="150" dirty="0" smtClean="0">
                <a:ln w="11430"/>
                <a:solidFill>
                  <a:srgbClr val="F8F8F8"/>
                </a:solidFill>
                <a:effectLst>
                  <a:outerShdw blurRad="25400" algn="tl" rotWithShape="0">
                    <a:srgbClr val="000000">
                      <a:alpha val="43000"/>
                    </a:srgbClr>
                  </a:outerShdw>
                </a:effectLst>
              </a:rPr>
              <a:t>Egypt</a:t>
            </a:r>
          </a:p>
        </p:txBody>
      </p:sp>
      <p:sp>
        <p:nvSpPr>
          <p:cNvPr id="6" name="Rectangle 5"/>
          <p:cNvSpPr/>
          <p:nvPr/>
        </p:nvSpPr>
        <p:spPr>
          <a:xfrm>
            <a:off x="5770102" y="6397823"/>
            <a:ext cx="3297698" cy="307777"/>
          </a:xfrm>
          <a:prstGeom prst="rect">
            <a:avLst/>
          </a:prstGeom>
        </p:spPr>
        <p:txBody>
          <a:bodyPr wrap="none">
            <a:spAutoFit/>
          </a:bodyPr>
          <a:lstStyle/>
          <a:p>
            <a:r>
              <a:rPr lang="en-US" sz="1400" dirty="0">
                <a:solidFill>
                  <a:schemeClr val="accent2">
                    <a:lumMod val="20000"/>
                    <a:lumOff val="80000"/>
                  </a:schemeClr>
                </a:solidFill>
              </a:rPr>
              <a:t>Some rights reserved by Jeff Kubina</a:t>
            </a:r>
          </a:p>
        </p:txBody>
      </p:sp>
    </p:spTree>
    <p:extLst>
      <p:ext uri="{BB962C8B-B14F-4D97-AF65-F5344CB8AC3E}">
        <p14:creationId xmlns:p14="http://schemas.microsoft.com/office/powerpoint/2010/main" val="610657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7.staticflickr.com/6124/6041898713_794307e378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0" y="0"/>
            <a:ext cx="9144000" cy="6858000"/>
          </a:xfrm>
          <a:prstGeom prst="rect">
            <a:avLst/>
          </a:prstGeom>
          <a:gradFill flip="none" rotWithShape="1">
            <a:gsLst>
              <a:gs pos="0">
                <a:schemeClr val="accent3">
                  <a:alpha val="82000"/>
                </a:schemeClr>
              </a:gs>
              <a:gs pos="56000">
                <a:schemeClr val="accent1">
                  <a:tint val="44500"/>
                  <a:satMod val="160000"/>
                  <a:alpha val="0"/>
                </a:schemeClr>
              </a:gs>
            </a:gsLst>
            <a:lin ang="42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304800" y="609600"/>
            <a:ext cx="8229600" cy="1143000"/>
          </a:xfrm>
        </p:spPr>
        <p:txBody>
          <a:bodyPr/>
          <a:lstStyle/>
          <a:p>
            <a:pPr algn="l"/>
            <a:r>
              <a:rPr lang="en-US" sz="7200" dirty="0" smtClean="0">
                <a:solidFill>
                  <a:schemeClr val="bg1"/>
                </a:solidFill>
              </a:rPr>
              <a:t>Khufu Ship</a:t>
            </a:r>
            <a:endParaRPr lang="en-US" sz="7200" dirty="0">
              <a:solidFill>
                <a:schemeClr val="bg1"/>
              </a:solidFill>
            </a:endParaRPr>
          </a:p>
        </p:txBody>
      </p:sp>
      <p:sp>
        <p:nvSpPr>
          <p:cNvPr id="3" name="Content Placeholder 2"/>
          <p:cNvSpPr>
            <a:spLocks noGrp="1"/>
          </p:cNvSpPr>
          <p:nvPr>
            <p:ph idx="1"/>
          </p:nvPr>
        </p:nvSpPr>
        <p:spPr>
          <a:xfrm>
            <a:off x="5334000" y="4724400"/>
            <a:ext cx="3352800" cy="1401763"/>
          </a:xfrm>
        </p:spPr>
        <p:txBody>
          <a:bodyPr/>
          <a:lstStyle/>
          <a:p>
            <a:endParaRPr lang="en-US" dirty="0"/>
          </a:p>
        </p:txBody>
      </p:sp>
      <p:sp>
        <p:nvSpPr>
          <p:cNvPr id="6" name="Rectangle 5"/>
          <p:cNvSpPr/>
          <p:nvPr/>
        </p:nvSpPr>
        <p:spPr>
          <a:xfrm>
            <a:off x="709549" y="6397823"/>
            <a:ext cx="2948051" cy="276999"/>
          </a:xfrm>
          <a:prstGeom prst="rect">
            <a:avLst/>
          </a:prstGeom>
        </p:spPr>
        <p:txBody>
          <a:bodyPr wrap="none">
            <a:spAutoFit/>
          </a:bodyPr>
          <a:lstStyle/>
          <a:p>
            <a:r>
              <a:rPr lang="en-US" sz="1200" dirty="0">
                <a:hlinkClick r:id="rId3" tooltip="Attribution-NonCommercial-NoDerivs License"/>
              </a:rPr>
              <a:t>Some rights reserved</a:t>
            </a:r>
            <a:r>
              <a:rPr lang="en-US" sz="1200" dirty="0"/>
              <a:t> by </a:t>
            </a:r>
            <a:r>
              <a:rPr lang="en-US" sz="1200" dirty="0">
                <a:hlinkClick r:id="rId4"/>
              </a:rPr>
              <a:t>Templar1307</a:t>
            </a:r>
            <a:endParaRPr lang="en-US" sz="1200" dirty="0"/>
          </a:p>
        </p:txBody>
      </p:sp>
    </p:spTree>
    <p:extLst>
      <p:ext uri="{BB962C8B-B14F-4D97-AF65-F5344CB8AC3E}">
        <p14:creationId xmlns:p14="http://schemas.microsoft.com/office/powerpoint/2010/main" val="1767484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thumb/e/e7/Giza_pyramid_complex_%28map%29.svg/2000px-Giza_pyramid_complex_%28map%29.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6477000"/>
            <a:ext cx="2478499" cy="307777"/>
          </a:xfrm>
          <a:prstGeom prst="rect">
            <a:avLst/>
          </a:prstGeom>
        </p:spPr>
        <p:txBody>
          <a:bodyPr wrap="none">
            <a:spAutoFit/>
          </a:bodyPr>
          <a:lstStyle/>
          <a:p>
            <a:r>
              <a:rPr lang="en-US" sz="1400" dirty="0" smtClean="0"/>
              <a:t>Map Credit: </a:t>
            </a:r>
            <a:r>
              <a:rPr lang="en-US" sz="1400" dirty="0" smtClean="0">
                <a:hlinkClick r:id="rId3" tooltip="User:MesserWoland"/>
              </a:rPr>
              <a:t>MesserWoland</a:t>
            </a:r>
            <a:endParaRPr lang="en-US" sz="1400" dirty="0"/>
          </a:p>
        </p:txBody>
      </p:sp>
      <p:sp>
        <p:nvSpPr>
          <p:cNvPr id="6" name="Rectangle 5"/>
          <p:cNvSpPr/>
          <p:nvPr/>
        </p:nvSpPr>
        <p:spPr bwMode="auto">
          <a:xfrm>
            <a:off x="0" y="0"/>
            <a:ext cx="6019800" cy="6858000"/>
          </a:xfrm>
          <a:prstGeom prst="rect">
            <a:avLst/>
          </a:prstGeom>
          <a:gradFill flip="none" rotWithShape="1">
            <a:gsLst>
              <a:gs pos="68000">
                <a:schemeClr val="accent3">
                  <a:alpha val="90000"/>
                </a:schemeClr>
              </a:gs>
              <a:gs pos="100000">
                <a:schemeClr val="accent1">
                  <a:tint val="44500"/>
                  <a:satMod val="160000"/>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7" name="Title 1"/>
          <p:cNvSpPr>
            <a:spLocks noGrp="1"/>
          </p:cNvSpPr>
          <p:nvPr>
            <p:ph type="title"/>
          </p:nvPr>
        </p:nvSpPr>
        <p:spPr>
          <a:xfrm>
            <a:off x="228600" y="533400"/>
            <a:ext cx="3733800" cy="3048000"/>
          </a:xfrm>
        </p:spPr>
        <p:txBody>
          <a:bodyPr/>
          <a:lstStyle/>
          <a:p>
            <a:r>
              <a:rPr lang="en-US" sz="8800" b="1" dirty="0" smtClean="0">
                <a:solidFill>
                  <a:schemeClr val="bg1"/>
                </a:solidFill>
              </a:rPr>
              <a:t>Boat Pits</a:t>
            </a:r>
            <a:endParaRPr lang="en-US" sz="8800" b="1" dirty="0">
              <a:solidFill>
                <a:schemeClr val="bg1"/>
              </a:solidFill>
            </a:endParaRPr>
          </a:p>
        </p:txBody>
      </p:sp>
      <p:sp>
        <p:nvSpPr>
          <p:cNvPr id="5" name="Rectangle 4"/>
          <p:cNvSpPr/>
          <p:nvPr/>
        </p:nvSpPr>
        <p:spPr>
          <a:xfrm>
            <a:off x="304800" y="3992940"/>
            <a:ext cx="3657600" cy="1569660"/>
          </a:xfrm>
          <a:prstGeom prst="rect">
            <a:avLst/>
          </a:prstGeom>
        </p:spPr>
        <p:txBody>
          <a:bodyPr wrap="square">
            <a:spAutoFit/>
          </a:bodyPr>
          <a:lstStyle/>
          <a:p>
            <a:pPr marL="0" indent="0">
              <a:buNone/>
            </a:pPr>
            <a:r>
              <a:rPr lang="en-US" sz="2400" b="0" i="1" dirty="0" smtClean="0">
                <a:solidFill>
                  <a:schemeClr val="bg1"/>
                </a:solidFill>
              </a:rPr>
              <a:t>Ships were buried next to pyramids so that pharaohs could travel with Ra in the afterlife.</a:t>
            </a:r>
            <a:endParaRPr lang="en-US" sz="2400" b="0" i="1" dirty="0">
              <a:solidFill>
                <a:schemeClr val="bg1"/>
              </a:solidFill>
            </a:endParaRPr>
          </a:p>
        </p:txBody>
      </p:sp>
    </p:spTree>
    <p:extLst>
      <p:ext uri="{BB962C8B-B14F-4D97-AF65-F5344CB8AC3E}">
        <p14:creationId xmlns:p14="http://schemas.microsoft.com/office/powerpoint/2010/main" val="3844521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6172200" cy="1143000"/>
          </a:xfrm>
        </p:spPr>
        <p:txBody>
          <a:bodyPr/>
          <a:lstStyle/>
          <a:p>
            <a:r>
              <a:rPr lang="en-US" sz="8000" b="1" dirty="0" err="1" smtClean="0"/>
              <a:t>Amun</a:t>
            </a:r>
            <a:r>
              <a:rPr lang="en-US" sz="8000" b="1" dirty="0" smtClean="0"/>
              <a:t>-Ra</a:t>
            </a:r>
            <a:endParaRPr lang="en-US" sz="8000" b="1" dirty="0"/>
          </a:p>
        </p:txBody>
      </p:sp>
      <p:sp>
        <p:nvSpPr>
          <p:cNvPr id="3" name="Content Placeholder 2"/>
          <p:cNvSpPr>
            <a:spLocks noGrp="1"/>
          </p:cNvSpPr>
          <p:nvPr>
            <p:ph idx="1"/>
          </p:nvPr>
        </p:nvSpPr>
        <p:spPr>
          <a:xfrm>
            <a:off x="3048000" y="3048000"/>
            <a:ext cx="2819400" cy="2819400"/>
          </a:xfrm>
        </p:spPr>
        <p:txBody>
          <a:bodyPr/>
          <a:lstStyle/>
          <a:p>
            <a:pPr marL="0" indent="0">
              <a:buNone/>
            </a:pPr>
            <a:r>
              <a:rPr lang="en-US" sz="28700" b="1" dirty="0" smtClean="0">
                <a:latin typeface="+mj-lt"/>
              </a:rPr>
              <a:t>+</a:t>
            </a:r>
            <a:endParaRPr lang="en-US" sz="28700" b="1" dirty="0">
              <a:latin typeface="+mj-lt"/>
            </a:endParaRPr>
          </a:p>
        </p:txBody>
      </p:sp>
      <p:pic>
        <p:nvPicPr>
          <p:cNvPr id="5" name="Picture 2" descr="http://upload.wikimedia.org/wikipedia/commons/thumb/0/0d/Re-Horakhty.svg/500px-Re-Horakhty.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53000" y="1371600"/>
            <a:ext cx="4022889" cy="5486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munRa.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8600" y="439527"/>
            <a:ext cx="3525387" cy="6418473"/>
          </a:xfrm>
          <a:prstGeom prst="rect">
            <a:avLst/>
          </a:prstGeom>
          <a:ln>
            <a:noFill/>
          </a:ln>
        </p:spPr>
      </p:pic>
      <p:sp>
        <p:nvSpPr>
          <p:cNvPr id="4" name="TextBox 3"/>
          <p:cNvSpPr txBox="1"/>
          <p:nvPr/>
        </p:nvSpPr>
        <p:spPr>
          <a:xfrm>
            <a:off x="2895600" y="2029361"/>
            <a:ext cx="3352800" cy="1323439"/>
          </a:xfrm>
          <a:prstGeom prst="rect">
            <a:avLst/>
          </a:prstGeom>
          <a:noFill/>
        </p:spPr>
        <p:txBody>
          <a:bodyPr wrap="square" rtlCol="0">
            <a:spAutoFit/>
          </a:bodyPr>
          <a:lstStyle/>
          <a:p>
            <a:r>
              <a:rPr lang="en-US" sz="2000" i="1" dirty="0" err="1" smtClean="0"/>
              <a:t>Amun</a:t>
            </a:r>
            <a:r>
              <a:rPr lang="en-US" sz="2000" i="1" dirty="0" smtClean="0"/>
              <a:t> and Ra were worshipped together as one god in the Egyptian New Kingdom.</a:t>
            </a:r>
            <a:endParaRPr lang="en-US" sz="2000" i="1" dirty="0"/>
          </a:p>
        </p:txBody>
      </p:sp>
    </p:spTree>
    <p:extLst>
      <p:ext uri="{BB962C8B-B14F-4D97-AF65-F5344CB8AC3E}">
        <p14:creationId xmlns:p14="http://schemas.microsoft.com/office/powerpoint/2010/main" val="4114836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8763000" cy="1828800"/>
          </a:xfrm>
        </p:spPr>
        <p:txBody>
          <a:bodyPr/>
          <a:lstStyle/>
          <a:p>
            <a:pPr algn="l"/>
            <a:r>
              <a:rPr lang="en-US" sz="23900" b="1" dirty="0" smtClean="0"/>
              <a:t>P</a:t>
            </a:r>
            <a:endParaRPr lang="en-US" sz="11500" b="1" dirty="0"/>
          </a:p>
        </p:txBody>
      </p:sp>
      <p:sp>
        <p:nvSpPr>
          <p:cNvPr id="4" name="Rectangle 3"/>
          <p:cNvSpPr/>
          <p:nvPr/>
        </p:nvSpPr>
        <p:spPr>
          <a:xfrm>
            <a:off x="1447800" y="2481352"/>
            <a:ext cx="7696200" cy="2215991"/>
          </a:xfrm>
          <a:prstGeom prst="rect">
            <a:avLst/>
          </a:prstGeom>
        </p:spPr>
        <p:txBody>
          <a:bodyPr wrap="square">
            <a:spAutoFit/>
          </a:bodyPr>
          <a:lstStyle/>
          <a:p>
            <a:r>
              <a:rPr lang="en-US" sz="13800" kern="0" dirty="0" err="1">
                <a:solidFill>
                  <a:srgbClr val="000000"/>
                </a:solidFill>
                <a:latin typeface="Papyrus"/>
              </a:rPr>
              <a:t>rotectors</a:t>
            </a:r>
            <a:endParaRPr lang="en-US" dirty="0"/>
          </a:p>
        </p:txBody>
      </p:sp>
      <p:sp>
        <p:nvSpPr>
          <p:cNvPr id="5" name="TextBox 4"/>
          <p:cNvSpPr txBox="1"/>
          <p:nvPr/>
        </p:nvSpPr>
        <p:spPr>
          <a:xfrm>
            <a:off x="2819400" y="1447800"/>
            <a:ext cx="5867400" cy="1200329"/>
          </a:xfrm>
          <a:prstGeom prst="rect">
            <a:avLst/>
          </a:prstGeom>
          <a:noFill/>
        </p:spPr>
        <p:txBody>
          <a:bodyPr wrap="square" rtlCol="0">
            <a:spAutoFit/>
          </a:bodyPr>
          <a:lstStyle/>
          <a:p>
            <a:r>
              <a:rPr lang="en-US" sz="7200" dirty="0" smtClean="0">
                <a:solidFill>
                  <a:schemeClr val="tx2"/>
                </a:solidFill>
              </a:rPr>
              <a:t>The gods as</a:t>
            </a:r>
            <a:endParaRPr lang="en-US" sz="7200" dirty="0">
              <a:solidFill>
                <a:schemeClr val="tx2"/>
              </a:solidFill>
            </a:endParaRPr>
          </a:p>
        </p:txBody>
      </p:sp>
    </p:spTree>
    <p:extLst>
      <p:ext uri="{BB962C8B-B14F-4D97-AF65-F5344CB8AC3E}">
        <p14:creationId xmlns:p14="http://schemas.microsoft.com/office/powerpoint/2010/main" val="1935178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1.staticflickr.com/79/234391873_aeee175079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 name="Title 1"/>
          <p:cNvSpPr>
            <a:spLocks noGrp="1"/>
          </p:cNvSpPr>
          <p:nvPr>
            <p:ph type="title"/>
          </p:nvPr>
        </p:nvSpPr>
        <p:spPr>
          <a:xfrm>
            <a:off x="3810000" y="381000"/>
            <a:ext cx="5105400" cy="1828800"/>
          </a:xfrm>
          <a:effectLst>
            <a:softEdge rad="127000"/>
          </a:effectLst>
        </p:spPr>
        <p:txBody>
          <a:bodyPr/>
          <a:lstStyle/>
          <a:p>
            <a:r>
              <a:rPr lang="en-US" b="1" dirty="0" smtClean="0"/>
              <a:t>R.I.P. Steve Irwin</a:t>
            </a:r>
            <a:br>
              <a:rPr lang="en-US" b="1" dirty="0" smtClean="0"/>
            </a:br>
            <a:r>
              <a:rPr lang="en-US" sz="3600" dirty="0" smtClean="0"/>
              <a:t>1962-2006</a:t>
            </a:r>
            <a:endParaRPr lang="en-US" sz="3600" dirty="0"/>
          </a:p>
        </p:txBody>
      </p:sp>
      <p:pic>
        <p:nvPicPr>
          <p:cNvPr id="7" name="Picture 3">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414" b="30171"/>
          <a:stretch/>
        </p:blipFill>
        <p:spPr bwMode="auto">
          <a:xfrm>
            <a:off x="5193344" y="3210238"/>
            <a:ext cx="2451717" cy="904562"/>
          </a:xfrm>
          <a:prstGeom prst="roundRect">
            <a:avLst>
              <a:gd name="adj" fmla="val 2712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19204" y="6400800"/>
            <a:ext cx="2496196" cy="276999"/>
          </a:xfrm>
          <a:prstGeom prst="rect">
            <a:avLst/>
          </a:prstGeom>
        </p:spPr>
        <p:txBody>
          <a:bodyPr wrap="none">
            <a:spAutoFit/>
          </a:bodyPr>
          <a:lstStyle/>
          <a:p>
            <a:r>
              <a:rPr lang="en-US" sz="1200" b="0" dirty="0">
                <a:solidFill>
                  <a:srgbClr val="253B60"/>
                </a:solidFill>
                <a:hlinkClick r:id="rId5" tooltip="Attribution-NonCommercial-NoDerivs License"/>
              </a:rPr>
              <a:t>Some rights reserved</a:t>
            </a:r>
            <a:r>
              <a:rPr lang="en-US" sz="1200" b="0" dirty="0">
                <a:solidFill>
                  <a:srgbClr val="253B60"/>
                </a:solidFill>
              </a:rPr>
              <a:t> by </a:t>
            </a:r>
            <a:r>
              <a:rPr lang="en-US" sz="1200" b="0" dirty="0">
                <a:solidFill>
                  <a:srgbClr val="253B60"/>
                </a:solidFill>
                <a:hlinkClick r:id="rId6"/>
              </a:rPr>
              <a:t>lovebuzz</a:t>
            </a:r>
            <a:endParaRPr lang="en-US" sz="1200" dirty="0">
              <a:solidFill>
                <a:srgbClr val="253B60"/>
              </a:solidFill>
            </a:endParaRPr>
          </a:p>
        </p:txBody>
      </p:sp>
    </p:spTree>
    <p:extLst>
      <p:ext uri="{BB962C8B-B14F-4D97-AF65-F5344CB8AC3E}">
        <p14:creationId xmlns:p14="http://schemas.microsoft.com/office/powerpoint/2010/main" val="1413524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5791200" cy="1676400"/>
          </a:xfrm>
          <a:noFill/>
          <a:ln w="9525">
            <a:noFill/>
            <a:miter lim="800000"/>
            <a:headEnd/>
            <a:tailEnd/>
          </a:ln>
          <a:effectLst>
            <a:softEdge rad="127000"/>
          </a:effectLst>
        </p:spPr>
        <p:txBody>
          <a:bodyPr vert="horz" wrap="square" lIns="91440" tIns="45720" rIns="91440" bIns="45720" numCol="1" anchor="ctr" anchorCtr="0" compatLnSpc="1"/>
          <a:lstStyle/>
          <a:p>
            <a:pPr eaLnBrk="1" hangingPunct="1"/>
            <a:r>
              <a:rPr lang="en-US" sz="9600" b="1" dirty="0" smtClean="0">
                <a:solidFill>
                  <a:schemeClr val="tx1"/>
                </a:solidFill>
              </a:rPr>
              <a:t>Sobek</a:t>
            </a:r>
            <a:endParaRPr lang="en-US" sz="9600" b="1" dirty="0">
              <a:solidFill>
                <a:schemeClr val="tx1"/>
              </a:solidFill>
            </a:endParaRPr>
          </a:p>
        </p:txBody>
      </p:sp>
      <p:pic>
        <p:nvPicPr>
          <p:cNvPr id="4" name="Content Placeholder 3">
            <a:hlinkClick r:id="rId4"/>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096000" y="152399"/>
            <a:ext cx="2645609" cy="6727785"/>
          </a:xfrm>
        </p:spPr>
      </p:pic>
      <p:pic>
        <p:nvPicPr>
          <p:cNvPr id="6" name="Alligator Crocodile Growl-SoundBible.com-7236559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516007" y="6248400"/>
            <a:ext cx="609600" cy="609600"/>
          </a:xfrm>
          <a:prstGeom prst="rect">
            <a:avLst/>
          </a:prstGeom>
        </p:spPr>
      </p:pic>
      <p:sp>
        <p:nvSpPr>
          <p:cNvPr id="7" name="TextBox 6"/>
          <p:cNvSpPr txBox="1"/>
          <p:nvPr/>
        </p:nvSpPr>
        <p:spPr>
          <a:xfrm>
            <a:off x="914400" y="2945011"/>
            <a:ext cx="4191000" cy="2769989"/>
          </a:xfrm>
          <a:prstGeom prst="rect">
            <a:avLst/>
          </a:prstGeom>
          <a:noFill/>
        </p:spPr>
        <p:txBody>
          <a:bodyPr wrap="square" rtlCol="0">
            <a:spAutoFit/>
          </a:bodyPr>
          <a:lstStyle/>
          <a:p>
            <a:pPr algn="ctr"/>
            <a:r>
              <a:rPr lang="en-US" sz="4400" dirty="0" smtClean="0">
                <a:solidFill>
                  <a:srgbClr val="253B60"/>
                </a:solidFill>
              </a:rPr>
              <a:t>Crocodile God</a:t>
            </a:r>
          </a:p>
          <a:p>
            <a:pPr algn="ctr"/>
            <a:r>
              <a:rPr lang="en-US" sz="2000" dirty="0" smtClean="0">
                <a:solidFill>
                  <a:srgbClr val="253B60"/>
                </a:solidFill>
              </a:rPr>
              <a:t> </a:t>
            </a:r>
          </a:p>
          <a:p>
            <a:pPr algn="ctr"/>
            <a:r>
              <a:rPr lang="en-US" sz="4400" dirty="0" smtClean="0">
                <a:solidFill>
                  <a:srgbClr val="253B60"/>
                </a:solidFill>
              </a:rPr>
              <a:t>Patron of the </a:t>
            </a:r>
            <a:r>
              <a:rPr lang="en-US" sz="6600" dirty="0" smtClean="0">
                <a:solidFill>
                  <a:srgbClr val="253B60"/>
                </a:solidFill>
              </a:rPr>
              <a:t>Military</a:t>
            </a:r>
            <a:endParaRPr lang="en-US" sz="6600" dirty="0">
              <a:solidFill>
                <a:srgbClr val="253B60"/>
              </a:solidFill>
            </a:endParaRPr>
          </a:p>
        </p:txBody>
      </p:sp>
      <p:sp>
        <p:nvSpPr>
          <p:cNvPr id="8" name="Rectangle 7"/>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7"/>
              </a:rPr>
              <a:t>Jeff Dahl</a:t>
            </a:r>
            <a:endParaRPr lang="en-US" sz="1400" dirty="0"/>
          </a:p>
        </p:txBody>
      </p:sp>
    </p:spTree>
    <p:extLst>
      <p:ext uri="{BB962C8B-B14F-4D97-AF65-F5344CB8AC3E}">
        <p14:creationId xmlns:p14="http://schemas.microsoft.com/office/powerpoint/2010/main" val="296920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3.staticflickr.com/2707/4283745050_7fc6d7b600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8443" y="0"/>
            <a:ext cx="931244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8444" y="4191000"/>
            <a:ext cx="9312443" cy="1371600"/>
          </a:xfrm>
          <a:solidFill>
            <a:schemeClr val="tx1">
              <a:lumMod val="75000"/>
              <a:alpha val="75000"/>
            </a:schemeClr>
          </a:solidFill>
        </p:spPr>
        <p:txBody>
          <a:bodyPr/>
          <a:lstStyle/>
          <a:p>
            <a:r>
              <a:rPr lang="en-US" sz="6600" b="1" dirty="0" err="1" smtClean="0">
                <a:solidFill>
                  <a:schemeClr val="accent2">
                    <a:lumMod val="20000"/>
                    <a:lumOff val="80000"/>
                  </a:schemeClr>
                </a:solidFill>
              </a:rPr>
              <a:t>Kom</a:t>
            </a:r>
            <a:r>
              <a:rPr lang="en-US" sz="6600" b="1" dirty="0" smtClean="0">
                <a:solidFill>
                  <a:schemeClr val="accent2">
                    <a:lumMod val="20000"/>
                    <a:lumOff val="80000"/>
                  </a:schemeClr>
                </a:solidFill>
              </a:rPr>
              <a:t>  </a:t>
            </a:r>
            <a:r>
              <a:rPr lang="en-US" sz="6600" b="1" dirty="0" err="1" smtClean="0">
                <a:solidFill>
                  <a:schemeClr val="accent2">
                    <a:lumMod val="20000"/>
                    <a:lumOff val="80000"/>
                  </a:schemeClr>
                </a:solidFill>
              </a:rPr>
              <a:t>Ombo</a:t>
            </a:r>
            <a:r>
              <a:rPr lang="en-US" sz="6600" b="1" dirty="0" smtClean="0">
                <a:solidFill>
                  <a:schemeClr val="accent2">
                    <a:lumMod val="20000"/>
                    <a:lumOff val="80000"/>
                  </a:schemeClr>
                </a:solidFill>
              </a:rPr>
              <a:t> Temple</a:t>
            </a:r>
            <a:endParaRPr lang="en-US" sz="6600" b="1" dirty="0">
              <a:solidFill>
                <a:schemeClr val="accent2">
                  <a:lumMod val="20000"/>
                  <a:lumOff val="80000"/>
                </a:schemeClr>
              </a:solidFill>
            </a:endParaRPr>
          </a:p>
        </p:txBody>
      </p:sp>
      <p:sp>
        <p:nvSpPr>
          <p:cNvPr id="4" name="Rectangle 3"/>
          <p:cNvSpPr/>
          <p:nvPr/>
        </p:nvSpPr>
        <p:spPr>
          <a:xfrm>
            <a:off x="6110683" y="6397823"/>
            <a:ext cx="2880917" cy="307777"/>
          </a:xfrm>
          <a:prstGeom prst="rect">
            <a:avLst/>
          </a:prstGeom>
        </p:spPr>
        <p:txBody>
          <a:bodyPr wrap="none">
            <a:spAutoFit/>
          </a:bodyPr>
          <a:lstStyle/>
          <a:p>
            <a:r>
              <a:rPr lang="en-US" sz="1400" dirty="0">
                <a:hlinkClick r:id="rId3" tooltip="Attribution-ShareAlike License"/>
              </a:rPr>
              <a:t>Some rights reserved</a:t>
            </a:r>
            <a:r>
              <a:rPr lang="en-US" sz="1400" dirty="0"/>
              <a:t> by </a:t>
            </a:r>
            <a:r>
              <a:rPr lang="en-US" sz="1400" dirty="0" err="1">
                <a:hlinkClick r:id="rId4"/>
              </a:rPr>
              <a:t>divya</a:t>
            </a:r>
            <a:r>
              <a:rPr lang="en-US" sz="1400" dirty="0">
                <a:hlinkClick r:id="rId4"/>
              </a:rPr>
              <a:t>_</a:t>
            </a:r>
            <a:endParaRPr lang="en-US" sz="1400" dirty="0"/>
          </a:p>
        </p:txBody>
      </p:sp>
    </p:spTree>
    <p:extLst>
      <p:ext uri="{BB962C8B-B14F-4D97-AF65-F5344CB8AC3E}">
        <p14:creationId xmlns:p14="http://schemas.microsoft.com/office/powerpoint/2010/main" val="2433157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http://farm4.staticflickr.com/3072/2484868302_8b0e17ac0c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3597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0216" y="6397823"/>
            <a:ext cx="3557384" cy="307777"/>
          </a:xfrm>
          <a:prstGeom prst="rect">
            <a:avLst/>
          </a:prstGeom>
          <a:solidFill>
            <a:schemeClr val="accent1">
              <a:lumMod val="60000"/>
              <a:lumOff val="40000"/>
            </a:schemeClr>
          </a:solidFill>
        </p:spPr>
        <p:txBody>
          <a:bodyPr wrap="none">
            <a:spAutoFit/>
          </a:bodyPr>
          <a:lstStyle/>
          <a:p>
            <a:r>
              <a:rPr lang="en-US" sz="1400" dirty="0">
                <a:hlinkClick r:id="rId3" tooltip="Attribution-NonCommercial-NoDerivs License"/>
              </a:rPr>
              <a:t>Some rights reserved</a:t>
            </a:r>
            <a:r>
              <a:rPr lang="en-US" sz="1400" dirty="0"/>
              <a:t> by </a:t>
            </a:r>
            <a:r>
              <a:rPr lang="en-US" sz="1400" dirty="0">
                <a:hlinkClick r:id="rId4"/>
              </a:rPr>
              <a:t>Dain Sandoval</a:t>
            </a:r>
            <a:endParaRPr lang="en-US" sz="1400" dirty="0"/>
          </a:p>
        </p:txBody>
      </p:sp>
    </p:spTree>
    <p:extLst>
      <p:ext uri="{BB962C8B-B14F-4D97-AF65-F5344CB8AC3E}">
        <p14:creationId xmlns:p14="http://schemas.microsoft.com/office/powerpoint/2010/main" val="2639117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farm4.staticflickr.com/3035/2705762119_4f4758f022_b.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12032" y="0"/>
            <a:ext cx="9156032" cy="68940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33800" y="304800"/>
            <a:ext cx="5181600" cy="2620962"/>
          </a:xfrm>
        </p:spPr>
        <p:txBody>
          <a:bodyPr/>
          <a:lstStyle/>
          <a:p>
            <a:r>
              <a:rPr lang="en-US" sz="6600" b="1" dirty="0" smtClean="0">
                <a:solidFill>
                  <a:schemeClr val="accent2">
                    <a:lumMod val="20000"/>
                    <a:lumOff val="80000"/>
                  </a:schemeClr>
                </a:solidFill>
                <a:effectLst>
                  <a:glow rad="139700">
                    <a:schemeClr val="accent6">
                      <a:satMod val="175000"/>
                      <a:alpha val="40000"/>
                    </a:schemeClr>
                  </a:glow>
                </a:effectLst>
              </a:rPr>
              <a:t>Mummified Crocodile</a:t>
            </a:r>
            <a:endParaRPr lang="en-US" sz="6600" b="1" dirty="0">
              <a:solidFill>
                <a:schemeClr val="accent2">
                  <a:lumMod val="20000"/>
                  <a:lumOff val="80000"/>
                </a:schemeClr>
              </a:solidFill>
              <a:effectLst>
                <a:glow rad="139700">
                  <a:schemeClr val="accent6">
                    <a:satMod val="175000"/>
                    <a:alpha val="40000"/>
                  </a:schemeClr>
                </a:glow>
              </a:effectLst>
            </a:endParaRPr>
          </a:p>
        </p:txBody>
      </p:sp>
      <p:sp>
        <p:nvSpPr>
          <p:cNvPr id="4" name="Rectangle 3"/>
          <p:cNvSpPr/>
          <p:nvPr/>
        </p:nvSpPr>
        <p:spPr>
          <a:xfrm>
            <a:off x="3604442" y="6397823"/>
            <a:ext cx="3329758" cy="307777"/>
          </a:xfrm>
          <a:prstGeom prst="rect">
            <a:avLst/>
          </a:prstGeom>
        </p:spPr>
        <p:txBody>
          <a:bodyPr wrap="none">
            <a:spAutoFit/>
          </a:bodyPr>
          <a:lstStyle/>
          <a:p>
            <a:r>
              <a:rPr lang="en-US" sz="1400" dirty="0">
                <a:hlinkClick r:id="rId4" tooltip="Attribution License"/>
              </a:rPr>
              <a:t>Some rights reserved</a:t>
            </a:r>
            <a:r>
              <a:rPr lang="en-US" sz="1400" dirty="0"/>
              <a:t> by </a:t>
            </a:r>
            <a:r>
              <a:rPr lang="en-US" sz="1400" dirty="0">
                <a:hlinkClick r:id="rId5"/>
              </a:rPr>
              <a:t>S J </a:t>
            </a:r>
            <a:r>
              <a:rPr lang="en-US" sz="1400" dirty="0" err="1">
                <a:hlinkClick r:id="rId5"/>
              </a:rPr>
              <a:t>Pinkney</a:t>
            </a:r>
            <a:endParaRPr lang="en-US" sz="1400" dirty="0"/>
          </a:p>
        </p:txBody>
      </p:sp>
    </p:spTree>
    <p:extLst>
      <p:ext uri="{BB962C8B-B14F-4D97-AF65-F5344CB8AC3E}">
        <p14:creationId xmlns:p14="http://schemas.microsoft.com/office/powerpoint/2010/main" val="1316377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9E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424363"/>
            <a:ext cx="3352800" cy="1138237"/>
          </a:xfrm>
        </p:spPr>
        <p:txBody>
          <a:bodyPr/>
          <a:lstStyle/>
          <a:p>
            <a:pPr marL="0" indent="0" algn="ctr">
              <a:buNone/>
            </a:pPr>
            <a:r>
              <a:rPr lang="en-US" sz="2800" b="1" dirty="0" smtClean="0"/>
              <a:t>To Read the Myth</a:t>
            </a:r>
          </a:p>
        </p:txBody>
      </p:sp>
      <p:pic>
        <p:nvPicPr>
          <p:cNvPr id="11266" name="Picture 2" descr="http://farm3.staticflickr.com/2458/3542192732_9e666c008d_o.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62362" y="1028700"/>
            <a:ext cx="5191125" cy="57054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019800"/>
            <a:ext cx="3048000" cy="523220"/>
          </a:xfrm>
          <a:prstGeom prst="rect">
            <a:avLst/>
          </a:prstGeom>
        </p:spPr>
        <p:txBody>
          <a:bodyPr wrap="square">
            <a:spAutoFit/>
          </a:bodyPr>
          <a:lstStyle/>
          <a:p>
            <a:pPr algn="ctr"/>
            <a:r>
              <a:rPr lang="en-US" sz="1400" dirty="0">
                <a:hlinkClick r:id="rId4" tooltip="Attribution License"/>
              </a:rPr>
              <a:t>Some rights reserved</a:t>
            </a:r>
            <a:r>
              <a:rPr lang="en-US" sz="1400" dirty="0"/>
              <a:t> by </a:t>
            </a:r>
            <a:r>
              <a:rPr lang="en-US" sz="1400" dirty="0" err="1">
                <a:hlinkClick r:id="rId5"/>
              </a:rPr>
              <a:t>ideacreamanuelaPps</a:t>
            </a:r>
            <a:endParaRPr lang="en-US" sz="1400" dirty="0"/>
          </a:p>
        </p:txBody>
      </p:sp>
      <p:sp>
        <p:nvSpPr>
          <p:cNvPr id="2" name="Title 1"/>
          <p:cNvSpPr>
            <a:spLocks noGrp="1"/>
          </p:cNvSpPr>
          <p:nvPr>
            <p:ph type="title"/>
          </p:nvPr>
        </p:nvSpPr>
        <p:spPr>
          <a:xfrm>
            <a:off x="233362" y="304800"/>
            <a:ext cx="7234238" cy="2286000"/>
          </a:xfrm>
        </p:spPr>
        <p:txBody>
          <a:bodyPr/>
          <a:lstStyle/>
          <a:p>
            <a:pPr marL="241300" indent="-241300" algn="l">
              <a:lnSpc>
                <a:spcPct val="120000"/>
              </a:lnSpc>
            </a:pPr>
            <a:r>
              <a:rPr lang="en-US" sz="6000" b="1" dirty="0" smtClean="0"/>
              <a:t>The Myth of Osiris      and Isis</a:t>
            </a:r>
            <a:endParaRPr lang="en-US" sz="6000" b="1" dirty="0"/>
          </a:p>
        </p:txBody>
      </p:sp>
      <p:sp>
        <p:nvSpPr>
          <p:cNvPr id="9" name="Rectangle 8">
            <a:hlinkClick r:id="rId6"/>
          </p:cNvPr>
          <p:cNvSpPr/>
          <p:nvPr/>
        </p:nvSpPr>
        <p:spPr>
          <a:xfrm>
            <a:off x="253245" y="3662363"/>
            <a:ext cx="3328155" cy="677108"/>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lvl="0" eaLnBrk="0" hangingPunct="0">
              <a:spcBef>
                <a:spcPct val="20000"/>
              </a:spcBef>
            </a:pPr>
            <a:r>
              <a:rPr lang="en-US" sz="3800" kern="0" dirty="0">
                <a:solidFill>
                  <a:schemeClr val="accent1">
                    <a:lumMod val="20000"/>
                    <a:lumOff val="80000"/>
                  </a:schemeClr>
                </a:solidFill>
                <a:latin typeface="Arial"/>
              </a:rPr>
              <a:t>CLICK HERE!</a:t>
            </a:r>
          </a:p>
        </p:txBody>
      </p:sp>
    </p:spTree>
    <p:extLst>
      <p:ext uri="{BB962C8B-B14F-4D97-AF65-F5344CB8AC3E}">
        <p14:creationId xmlns:p14="http://schemas.microsoft.com/office/powerpoint/2010/main" val="3052471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719/4058815332_a7bfb9b598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152400" y="457200"/>
            <a:ext cx="7086600" cy="1600200"/>
          </a:xfrm>
          <a:noFill/>
          <a:ln w="9525">
            <a:noFill/>
            <a:miter lim="800000"/>
            <a:headEnd/>
            <a:tailEnd/>
          </a:ln>
          <a:effectLst>
            <a:softEdge rad="127000"/>
          </a:effectLst>
        </p:spPr>
        <p:txBody>
          <a:bodyPr vert="horz" wrap="square" lIns="91440" tIns="45720" rIns="91440" bIns="45720" numCol="1" anchor="ctr" anchorCtr="0" compatLnSpc="1"/>
          <a:lstStyle/>
          <a:p>
            <a:pPr algn="l" eaLnBrk="1" hangingPunct="1"/>
            <a:r>
              <a:rPr lang="en-US" sz="8800" b="1" dirty="0" smtClean="0">
                <a:solidFill>
                  <a:schemeClr val="tx1"/>
                </a:solidFill>
              </a:rPr>
              <a:t>Good River</a:t>
            </a:r>
          </a:p>
        </p:txBody>
      </p:sp>
      <p:sp>
        <p:nvSpPr>
          <p:cNvPr id="8" name="Rectangle 2"/>
          <p:cNvSpPr txBox="1">
            <a:spLocks noChangeArrowheads="1"/>
          </p:cNvSpPr>
          <p:nvPr/>
        </p:nvSpPr>
        <p:spPr bwMode="auto">
          <a:xfrm>
            <a:off x="1600200" y="5029200"/>
            <a:ext cx="7086600" cy="1143000"/>
          </a:xfrm>
          <a:prstGeom prst="rect">
            <a:avLst/>
          </a:prstGeom>
          <a:noFill/>
          <a:ln w="9525">
            <a:noFill/>
            <a:miter lim="800000"/>
            <a:headEnd/>
            <a:tailEnd/>
          </a:ln>
          <a:effectLst>
            <a:softEdge rad="127000"/>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r>
              <a:rPr lang="en-US" sz="8800" kern="0" dirty="0" smtClean="0">
                <a:solidFill>
                  <a:srgbClr val="7B745A">
                    <a:lumMod val="20000"/>
                    <a:lumOff val="80000"/>
                  </a:srgbClr>
                </a:solidFill>
                <a:effectLst>
                  <a:glow rad="101600">
                    <a:srgbClr val="000000">
                      <a:satMod val="175000"/>
                      <a:alpha val="70000"/>
                    </a:srgbClr>
                  </a:glow>
                </a:effectLst>
              </a:rPr>
              <a:t>Good Gods</a:t>
            </a:r>
          </a:p>
        </p:txBody>
      </p:sp>
      <p:sp>
        <p:nvSpPr>
          <p:cNvPr id="3" name="Rectangle 2"/>
          <p:cNvSpPr/>
          <p:nvPr/>
        </p:nvSpPr>
        <p:spPr>
          <a:xfrm>
            <a:off x="3657600" y="6412468"/>
            <a:ext cx="5410200" cy="369332"/>
          </a:xfrm>
          <a:prstGeom prst="rect">
            <a:avLst/>
          </a:prstGeom>
        </p:spPr>
        <p:txBody>
          <a:bodyPr wrap="square">
            <a:spAutoFit/>
          </a:bodyPr>
          <a:lstStyle/>
          <a:p>
            <a:pPr algn="r"/>
            <a:r>
              <a:rPr lang="en-US" dirty="0">
                <a:solidFill>
                  <a:srgbClr val="253B60"/>
                </a:solidFill>
                <a:hlinkClick r:id="rId3" tooltip="Attribution License"/>
              </a:rPr>
              <a:t>Some rights reserved</a:t>
            </a:r>
            <a:r>
              <a:rPr lang="en-US" dirty="0">
                <a:solidFill>
                  <a:srgbClr val="253B60"/>
                </a:solidFill>
              </a:rPr>
              <a:t> by </a:t>
            </a:r>
            <a:r>
              <a:rPr lang="en-US" dirty="0">
                <a:solidFill>
                  <a:srgbClr val="253B60"/>
                </a:solidFill>
                <a:hlinkClick r:id="rId4"/>
              </a:rPr>
              <a:t>David Berkowitz</a:t>
            </a:r>
            <a:endParaRPr lang="en-US" dirty="0">
              <a:solidFill>
                <a:srgbClr val="253B60"/>
              </a:solidFill>
            </a:endParaRPr>
          </a:p>
        </p:txBody>
      </p:sp>
    </p:spTree>
    <p:extLst>
      <p:ext uri="{BB962C8B-B14F-4D97-AF65-F5344CB8AC3E}">
        <p14:creationId xmlns:p14="http://schemas.microsoft.com/office/powerpoint/2010/main" val="1200479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4572000" cy="1981200"/>
          </a:xfrm>
          <a:noFill/>
          <a:ln w="9525">
            <a:noFill/>
            <a:miter lim="800000"/>
            <a:headEnd/>
            <a:tailEnd/>
          </a:ln>
          <a:effectLst>
            <a:softEdge rad="127000"/>
          </a:effectLst>
        </p:spPr>
        <p:txBody>
          <a:bodyPr vert="horz" wrap="square" lIns="91440" tIns="45720" rIns="91440" bIns="45720" numCol="1" anchor="ctr" anchorCtr="0" compatLnSpc="1"/>
          <a:lstStyle/>
          <a:p>
            <a:pPr algn="l" eaLnBrk="1" hangingPunct="1"/>
            <a:r>
              <a:rPr lang="en-US" sz="11500" b="1" dirty="0">
                <a:solidFill>
                  <a:schemeClr val="tx1"/>
                </a:solidFill>
              </a:rPr>
              <a:t>Osiris</a:t>
            </a:r>
            <a:endParaRPr lang="en-US" sz="8800" b="1" dirty="0">
              <a:solidFill>
                <a:schemeClr val="tx1"/>
              </a:solidFill>
            </a:endParaRPr>
          </a:p>
        </p:txBody>
      </p:sp>
      <p:pic>
        <p:nvPicPr>
          <p:cNvPr id="4" name="Content Placeholder 3">
            <a:hlinkClick r:id="rId3" action="ppaction://hlinksldjump" tooltip="Osiris is pictured mummified from toe to chest.  His green skin symbolizes rebirth.  His crook and flail were shepherds' instruments, leading scholars to believe that he originated as a god of herding tribes."/>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674286" y="304800"/>
            <a:ext cx="2936314" cy="6374739"/>
          </a:xfrm>
        </p:spPr>
      </p:pic>
      <p:sp>
        <p:nvSpPr>
          <p:cNvPr id="3" name="TextBox 2"/>
          <p:cNvSpPr txBox="1"/>
          <p:nvPr/>
        </p:nvSpPr>
        <p:spPr>
          <a:xfrm>
            <a:off x="762000" y="2480370"/>
            <a:ext cx="4724400" cy="3662541"/>
          </a:xfrm>
          <a:prstGeom prst="rect">
            <a:avLst/>
          </a:prstGeom>
          <a:noFill/>
        </p:spPr>
        <p:txBody>
          <a:bodyPr wrap="square" rtlCol="0">
            <a:spAutoFit/>
          </a:bodyPr>
          <a:lstStyle/>
          <a:p>
            <a:pPr algn="ctr"/>
            <a:r>
              <a:rPr lang="en-US" sz="4400" dirty="0" smtClean="0"/>
              <a:t>King of the </a:t>
            </a:r>
          </a:p>
          <a:p>
            <a:pPr algn="ctr"/>
            <a:r>
              <a:rPr lang="en-US" sz="4000" dirty="0" smtClean="0"/>
              <a:t>Underworld</a:t>
            </a:r>
          </a:p>
          <a:p>
            <a:pPr algn="ctr"/>
            <a:endParaRPr lang="en-US" sz="2800" dirty="0"/>
          </a:p>
          <a:p>
            <a:pPr algn="ctr"/>
            <a:r>
              <a:rPr lang="en-US" sz="8000" dirty="0" smtClean="0">
                <a:latin typeface="+mj-lt"/>
              </a:rPr>
              <a:t>Judge </a:t>
            </a:r>
            <a:endParaRPr lang="en-US" sz="4000" dirty="0" smtClean="0">
              <a:latin typeface="+mj-lt"/>
            </a:endParaRPr>
          </a:p>
          <a:p>
            <a:pPr algn="ctr"/>
            <a:r>
              <a:rPr lang="en-US" sz="4000" dirty="0" smtClean="0"/>
              <a:t>of the Dead</a:t>
            </a:r>
            <a:endParaRPr lang="en-US" sz="4000" dirty="0"/>
          </a:p>
        </p:txBody>
      </p:sp>
      <p:sp>
        <p:nvSpPr>
          <p:cNvPr id="5" name="Rectangle 4"/>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5"/>
              </a:rPr>
              <a:t>Jeff Dahl</a:t>
            </a:r>
            <a:endParaRPr lang="en-US" sz="1400" dirty="0"/>
          </a:p>
        </p:txBody>
      </p:sp>
    </p:spTree>
    <p:extLst>
      <p:ext uri="{BB962C8B-B14F-4D97-AF65-F5344CB8AC3E}">
        <p14:creationId xmlns:p14="http://schemas.microsoft.com/office/powerpoint/2010/main" val="4775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0"/>
            <a:ext cx="4977721" cy="687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718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002" y="0"/>
            <a:ext cx="3125798" cy="6858000"/>
          </a:xfrm>
          <a:prstGeom prst="rect">
            <a:avLst/>
          </a:prstGeom>
        </p:spPr>
      </p:pic>
      <p:sp>
        <p:nvSpPr>
          <p:cNvPr id="8" name="Title 1"/>
          <p:cNvSpPr>
            <a:spLocks noGrp="1"/>
          </p:cNvSpPr>
          <p:nvPr>
            <p:ph type="title"/>
          </p:nvPr>
        </p:nvSpPr>
        <p:spPr>
          <a:xfrm>
            <a:off x="609600" y="609600"/>
            <a:ext cx="4114800" cy="2667000"/>
          </a:xfrm>
          <a:noFill/>
          <a:ln w="9525">
            <a:noFill/>
            <a:miter lim="800000"/>
            <a:headEnd/>
            <a:tailEnd/>
          </a:ln>
          <a:effectLst>
            <a:softEdge rad="127000"/>
          </a:effectLst>
        </p:spPr>
        <p:txBody>
          <a:bodyPr vert="horz" wrap="square" lIns="91440" tIns="45720" rIns="91440" bIns="45720" numCol="1" anchor="ctr" anchorCtr="0" compatLnSpc="1"/>
          <a:lstStyle/>
          <a:p>
            <a:pPr algn="l" eaLnBrk="1" hangingPunct="1"/>
            <a:r>
              <a:rPr lang="en-US" sz="19900" b="1" dirty="0" smtClean="0">
                <a:solidFill>
                  <a:schemeClr val="tx1"/>
                </a:solidFill>
              </a:rPr>
              <a:t>Isis</a:t>
            </a:r>
            <a:endParaRPr lang="en-US" sz="11500" b="1" dirty="0">
              <a:solidFill>
                <a:schemeClr val="tx1"/>
              </a:solidFill>
            </a:endParaRPr>
          </a:p>
        </p:txBody>
      </p:sp>
      <p:sp>
        <p:nvSpPr>
          <p:cNvPr id="10" name="Content Placeholder 9"/>
          <p:cNvSpPr>
            <a:spLocks noGrp="1"/>
          </p:cNvSpPr>
          <p:nvPr>
            <p:ph idx="1"/>
          </p:nvPr>
        </p:nvSpPr>
        <p:spPr>
          <a:xfrm>
            <a:off x="1676400" y="2514600"/>
            <a:ext cx="3429000" cy="624682"/>
          </a:xfrm>
        </p:spPr>
        <p:txBody>
          <a:bodyPr/>
          <a:lstStyle/>
          <a:p>
            <a:pPr marL="0" indent="0">
              <a:buNone/>
            </a:pPr>
            <a:r>
              <a:rPr lang="en-US" sz="3600" b="1" i="1" dirty="0" smtClean="0"/>
              <a:t>“Throne”</a:t>
            </a:r>
          </a:p>
        </p:txBody>
      </p:sp>
      <p:sp>
        <p:nvSpPr>
          <p:cNvPr id="2" name="TextBox 1"/>
          <p:cNvSpPr txBox="1"/>
          <p:nvPr/>
        </p:nvSpPr>
        <p:spPr>
          <a:xfrm>
            <a:off x="762000" y="3657600"/>
            <a:ext cx="4038600" cy="2154436"/>
          </a:xfrm>
          <a:prstGeom prst="rect">
            <a:avLst/>
          </a:prstGeom>
          <a:noFill/>
        </p:spPr>
        <p:txBody>
          <a:bodyPr wrap="square" rtlCol="0">
            <a:spAutoFit/>
          </a:bodyPr>
          <a:lstStyle/>
          <a:p>
            <a:pPr algn="ctr"/>
            <a:r>
              <a:rPr lang="en-US" sz="5400" dirty="0" smtClean="0">
                <a:latin typeface="+mj-lt"/>
              </a:rPr>
              <a:t>Goddess of </a:t>
            </a:r>
          </a:p>
          <a:p>
            <a:pPr algn="ctr"/>
            <a:r>
              <a:rPr lang="en-US" sz="4000" b="0" dirty="0" smtClean="0"/>
              <a:t>Motherhood</a:t>
            </a:r>
          </a:p>
          <a:p>
            <a:pPr algn="ctr"/>
            <a:r>
              <a:rPr lang="en-US" sz="4000" b="0" dirty="0" smtClean="0"/>
              <a:t>Fertility</a:t>
            </a:r>
            <a:endParaRPr lang="en-US" sz="4000" b="0" dirty="0"/>
          </a:p>
        </p:txBody>
      </p:sp>
      <p:sp>
        <p:nvSpPr>
          <p:cNvPr id="6" name="Rectangle 5"/>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4"/>
              </a:rPr>
              <a:t>Jeff Dahl</a:t>
            </a:r>
            <a:endParaRPr lang="en-US" sz="1400" dirty="0"/>
          </a:p>
        </p:txBody>
      </p:sp>
    </p:spTree>
    <p:extLst>
      <p:ext uri="{BB962C8B-B14F-4D97-AF65-F5344CB8AC3E}">
        <p14:creationId xmlns:p14="http://schemas.microsoft.com/office/powerpoint/2010/main" val="4775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a/a5/Abydos_Tempelrelief_Sethos_I._15.JPG/508px-Abydos_Tempelrelief_Sethos_I.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0221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3402210" y="381000"/>
            <a:ext cx="5741789" cy="2667000"/>
          </a:xfrm>
          <a:noFill/>
          <a:ln w="9525">
            <a:noFill/>
            <a:miter lim="800000"/>
            <a:headEnd/>
            <a:tailEnd/>
          </a:ln>
          <a:effectLst>
            <a:softEdge rad="127000"/>
          </a:effectLst>
        </p:spPr>
        <p:txBody>
          <a:bodyPr vert="horz" wrap="square" lIns="91440" tIns="45720" rIns="91440" bIns="45720" numCol="1" anchor="ctr" anchorCtr="0" compatLnSpc="1"/>
          <a:lstStyle/>
          <a:p>
            <a:pPr eaLnBrk="1" hangingPunct="1"/>
            <a:r>
              <a:rPr lang="en-US" sz="11500" b="1" dirty="0" smtClean="0">
                <a:solidFill>
                  <a:schemeClr val="tx1"/>
                </a:solidFill>
              </a:rPr>
              <a:t>Mother</a:t>
            </a:r>
            <a:endParaRPr lang="en-US" sz="8000" b="1" dirty="0">
              <a:solidFill>
                <a:schemeClr val="tx1"/>
              </a:solidFill>
            </a:endParaRPr>
          </a:p>
        </p:txBody>
      </p:sp>
      <p:sp>
        <p:nvSpPr>
          <p:cNvPr id="8" name="TextBox 7"/>
          <p:cNvSpPr txBox="1"/>
          <p:nvPr/>
        </p:nvSpPr>
        <p:spPr>
          <a:xfrm>
            <a:off x="3402211" y="2971800"/>
            <a:ext cx="5787860" cy="2462213"/>
          </a:xfrm>
          <a:prstGeom prst="rect">
            <a:avLst/>
          </a:prstGeom>
          <a:noFill/>
        </p:spPr>
        <p:txBody>
          <a:bodyPr wrap="square" rtlCol="0">
            <a:spAutoFit/>
          </a:bodyPr>
          <a:lstStyle/>
          <a:p>
            <a:pPr algn="ctr"/>
            <a:r>
              <a:rPr lang="en-US" sz="4400" b="0" dirty="0" smtClean="0">
                <a:latin typeface="+mn-lt"/>
              </a:rPr>
              <a:t>Isis holds a </a:t>
            </a:r>
          </a:p>
          <a:p>
            <a:pPr algn="ctr"/>
            <a:r>
              <a:rPr lang="en-US" sz="6000" dirty="0" smtClean="0">
                <a:latin typeface="+mj-lt"/>
              </a:rPr>
              <a:t>pharaoh </a:t>
            </a:r>
            <a:endParaRPr lang="en-US" sz="4400" dirty="0" smtClean="0">
              <a:latin typeface="+mj-lt"/>
            </a:endParaRPr>
          </a:p>
          <a:p>
            <a:pPr algn="ctr"/>
            <a:r>
              <a:rPr lang="en-US" sz="4400" b="0" dirty="0" smtClean="0">
                <a:latin typeface="+mn-lt"/>
              </a:rPr>
              <a:t>on her lap.</a:t>
            </a:r>
            <a:endParaRPr lang="en-US" sz="3200" b="0" dirty="0">
              <a:latin typeface="+mn-lt"/>
            </a:endParaRPr>
          </a:p>
        </p:txBody>
      </p:sp>
      <p:sp>
        <p:nvSpPr>
          <p:cNvPr id="4" name="Rectangle 3"/>
          <p:cNvSpPr/>
          <p:nvPr/>
        </p:nvSpPr>
        <p:spPr>
          <a:xfrm>
            <a:off x="5943600" y="6412468"/>
            <a:ext cx="3078600" cy="369332"/>
          </a:xfrm>
          <a:prstGeom prst="rect">
            <a:avLst/>
          </a:prstGeom>
        </p:spPr>
        <p:txBody>
          <a:bodyPr wrap="none">
            <a:spAutoFit/>
          </a:bodyPr>
          <a:lstStyle/>
          <a:p>
            <a:r>
              <a:rPr lang="en-US" dirty="0" smtClean="0"/>
              <a:t>Photo Credit:  </a:t>
            </a:r>
            <a:r>
              <a:rPr lang="en-US" dirty="0">
                <a:hlinkClick r:id="rId3" tooltip="User:Oltau"/>
              </a:rPr>
              <a:t>Olaf </a:t>
            </a:r>
            <a:r>
              <a:rPr lang="en-US" dirty="0" err="1" smtClean="0">
                <a:hlinkClick r:id="rId3" tooltip="User:Oltau"/>
              </a:rPr>
              <a:t>Tausch</a:t>
            </a:r>
            <a:endParaRPr lang="en-US" dirty="0"/>
          </a:p>
        </p:txBody>
      </p:sp>
    </p:spTree>
    <p:extLst>
      <p:ext uri="{BB962C8B-B14F-4D97-AF65-F5344CB8AC3E}">
        <p14:creationId xmlns:p14="http://schemas.microsoft.com/office/powerpoint/2010/main" val="8622592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33349"/>
            <a:ext cx="3462354" cy="6568983"/>
          </a:xfrm>
          <a:prstGeom prst="rect">
            <a:avLst/>
          </a:prstGeom>
        </p:spPr>
      </p:pic>
      <p:pic>
        <p:nvPicPr>
          <p:cNvPr id="6" name="Thunder_H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86800" y="6324600"/>
            <a:ext cx="457200" cy="457200"/>
          </a:xfrm>
          <a:prstGeom prst="rect">
            <a:avLst/>
          </a:prstGeom>
        </p:spPr>
      </p:pic>
      <p:sp>
        <p:nvSpPr>
          <p:cNvPr id="7" name="Title 1"/>
          <p:cNvSpPr>
            <a:spLocks noGrp="1"/>
          </p:cNvSpPr>
          <p:nvPr>
            <p:ph type="title"/>
          </p:nvPr>
        </p:nvSpPr>
        <p:spPr>
          <a:xfrm>
            <a:off x="304800" y="609600"/>
            <a:ext cx="4724400" cy="2667000"/>
          </a:xfrm>
          <a:noFill/>
          <a:ln w="9525">
            <a:noFill/>
            <a:miter lim="800000"/>
            <a:headEnd/>
            <a:tailEnd/>
          </a:ln>
          <a:effectLst>
            <a:softEdge rad="127000"/>
          </a:effectLst>
        </p:spPr>
        <p:txBody>
          <a:bodyPr vert="horz" wrap="square" lIns="91440" tIns="45720" rIns="91440" bIns="45720" numCol="1" anchor="ctr" anchorCtr="0" compatLnSpc="1"/>
          <a:lstStyle/>
          <a:p>
            <a:pPr algn="l" eaLnBrk="1" hangingPunct="1"/>
            <a:r>
              <a:rPr lang="en-US" sz="16600" b="1" dirty="0" smtClean="0">
                <a:solidFill>
                  <a:schemeClr val="tx1"/>
                </a:solidFill>
              </a:rPr>
              <a:t>Set</a:t>
            </a:r>
            <a:endParaRPr lang="en-US" sz="9600" b="1" dirty="0">
              <a:solidFill>
                <a:schemeClr val="tx1"/>
              </a:solidFill>
            </a:endParaRPr>
          </a:p>
        </p:txBody>
      </p:sp>
      <p:sp>
        <p:nvSpPr>
          <p:cNvPr id="9" name="TextBox 8"/>
          <p:cNvSpPr txBox="1"/>
          <p:nvPr/>
        </p:nvSpPr>
        <p:spPr>
          <a:xfrm>
            <a:off x="1295400" y="2819400"/>
            <a:ext cx="4038600" cy="3477875"/>
          </a:xfrm>
          <a:prstGeom prst="rect">
            <a:avLst/>
          </a:prstGeom>
          <a:noFill/>
        </p:spPr>
        <p:txBody>
          <a:bodyPr wrap="square" rtlCol="0">
            <a:spAutoFit/>
          </a:bodyPr>
          <a:lstStyle/>
          <a:p>
            <a:pPr algn="ctr"/>
            <a:r>
              <a:rPr lang="en-US" sz="6000" b="0" dirty="0" smtClean="0"/>
              <a:t>Storms</a:t>
            </a:r>
          </a:p>
          <a:p>
            <a:pPr algn="ctr"/>
            <a:r>
              <a:rPr lang="en-US" sz="6000" b="0" dirty="0" smtClean="0"/>
              <a:t>Chaos</a:t>
            </a:r>
          </a:p>
          <a:p>
            <a:pPr algn="ctr"/>
            <a:r>
              <a:rPr lang="en-US" sz="6000" b="0" dirty="0" smtClean="0"/>
              <a:t>Desert</a:t>
            </a:r>
          </a:p>
          <a:p>
            <a:pPr algn="ctr"/>
            <a:r>
              <a:rPr lang="en-US" sz="4000" b="0" dirty="0" smtClean="0"/>
              <a:t>Foreigners</a:t>
            </a:r>
          </a:p>
        </p:txBody>
      </p:sp>
      <p:sp>
        <p:nvSpPr>
          <p:cNvPr id="8" name="Rectangle 7"/>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6"/>
              </a:rPr>
              <a:t>Jeff Dahl</a:t>
            </a:r>
            <a:endParaRPr lang="en-US" sz="1400" dirty="0"/>
          </a:p>
        </p:txBody>
      </p:sp>
    </p:spTree>
    <p:extLst>
      <p:ext uri="{BB962C8B-B14F-4D97-AF65-F5344CB8AC3E}">
        <p14:creationId xmlns:p14="http://schemas.microsoft.com/office/powerpoint/2010/main" val="266858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4.staticflickr.com/3557/3787375351_352ec9e0f3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24200" y="3429000"/>
            <a:ext cx="5486400" cy="2057400"/>
          </a:xfrm>
        </p:spPr>
        <p:txBody>
          <a:bodyPr/>
          <a:lstStyle/>
          <a:p>
            <a:r>
              <a:rPr lang="en-US" sz="11500" b="1" dirty="0" smtClean="0">
                <a:solidFill>
                  <a:schemeClr val="accent1">
                    <a:lumMod val="20000"/>
                    <a:lumOff val="80000"/>
                  </a:schemeClr>
                </a:solidFill>
                <a:effectLst>
                  <a:glow rad="139700">
                    <a:schemeClr val="accent6">
                      <a:satMod val="175000"/>
                      <a:alpha val="40000"/>
                    </a:schemeClr>
                  </a:glow>
                </a:effectLst>
              </a:rPr>
              <a:t>TRAP</a:t>
            </a:r>
            <a:endParaRPr lang="en-US" sz="11500" b="1" dirty="0">
              <a:solidFill>
                <a:schemeClr val="accent1">
                  <a:lumMod val="20000"/>
                  <a:lumOff val="80000"/>
                </a:schemeClr>
              </a:solidFill>
              <a:effectLst>
                <a:glow rad="139700">
                  <a:schemeClr val="accent6">
                    <a:satMod val="175000"/>
                    <a:alpha val="40000"/>
                  </a:schemeClr>
                </a:glow>
              </a:effectLst>
            </a:endParaRPr>
          </a:p>
        </p:txBody>
      </p:sp>
      <p:sp>
        <p:nvSpPr>
          <p:cNvPr id="3" name="Rectangle 2"/>
          <p:cNvSpPr/>
          <p:nvPr/>
        </p:nvSpPr>
        <p:spPr>
          <a:xfrm>
            <a:off x="5787735" y="6397823"/>
            <a:ext cx="3280065" cy="307777"/>
          </a:xfrm>
          <a:prstGeom prst="rect">
            <a:avLst/>
          </a:prstGeom>
        </p:spPr>
        <p:txBody>
          <a:bodyPr wrap="none">
            <a:spAutoFit/>
          </a:bodyPr>
          <a:lstStyle/>
          <a:p>
            <a:r>
              <a:rPr lang="en-US" sz="1400" dirty="0">
                <a:solidFill>
                  <a:schemeClr val="accent1">
                    <a:lumMod val="20000"/>
                    <a:lumOff val="80000"/>
                  </a:schemeClr>
                </a:solidFill>
              </a:rPr>
              <a:t>Some rights reserved by </a:t>
            </a:r>
            <a:r>
              <a:rPr lang="en-US" sz="1400" dirty="0">
                <a:solidFill>
                  <a:schemeClr val="accent1">
                    <a:lumMod val="20000"/>
                    <a:lumOff val="80000"/>
                  </a:schemeClr>
                </a:solidFill>
                <a:hlinkClick r:id="rId3"/>
              </a:rPr>
              <a:t>peterjr1961</a:t>
            </a:r>
            <a:endParaRPr lang="en-US" sz="1400" dirty="0">
              <a:solidFill>
                <a:schemeClr val="accent1">
                  <a:lumMod val="20000"/>
                  <a:lumOff val="80000"/>
                </a:schemeClr>
              </a:solidFill>
            </a:endParaRPr>
          </a:p>
        </p:txBody>
      </p:sp>
    </p:spTree>
    <p:extLst>
      <p:ext uri="{BB962C8B-B14F-4D97-AF65-F5344CB8AC3E}">
        <p14:creationId xmlns:p14="http://schemas.microsoft.com/office/powerpoint/2010/main" val="3522845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839200" cy="1143000"/>
          </a:xfrm>
        </p:spPr>
        <p:txBody>
          <a:bodyPr/>
          <a:lstStyle/>
          <a:p>
            <a:pPr algn="l"/>
            <a:r>
              <a:rPr lang="en-US" sz="11500" b="1" i="1" dirty="0" smtClean="0"/>
              <a:t>Usurper</a:t>
            </a:r>
            <a:endParaRPr lang="en-US" sz="13800" b="1" i="1" dirty="0"/>
          </a:p>
        </p:txBody>
      </p:sp>
      <p:pic>
        <p:nvPicPr>
          <p:cNvPr id="6" name="Picture 2" descr="http://upload.wikimedia.org/wikipedia/commons/thumb/7/7a/Set.svg/500px-Set.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156" y="762000"/>
            <a:ext cx="2847644" cy="59003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2785408"/>
            <a:ext cx="4724400" cy="2431435"/>
          </a:xfrm>
          <a:prstGeom prst="rect">
            <a:avLst/>
          </a:prstGeom>
          <a:noFill/>
        </p:spPr>
        <p:txBody>
          <a:bodyPr wrap="square" rtlCol="0">
            <a:spAutoFit/>
          </a:bodyPr>
          <a:lstStyle/>
          <a:p>
            <a:pPr algn="ctr"/>
            <a:r>
              <a:rPr lang="en-US" sz="3600" dirty="0" smtClean="0"/>
              <a:t>Set made himself </a:t>
            </a:r>
            <a:r>
              <a:rPr lang="en-US" sz="8000" dirty="0" smtClean="0">
                <a:latin typeface="+mj-lt"/>
              </a:rPr>
              <a:t>pharaoh</a:t>
            </a:r>
            <a:r>
              <a:rPr lang="en-US" sz="8000" dirty="0" smtClean="0"/>
              <a:t> </a:t>
            </a:r>
            <a:r>
              <a:rPr lang="en-US" sz="4000" dirty="0" smtClean="0"/>
              <a:t/>
            </a:r>
            <a:br>
              <a:rPr lang="en-US" sz="4000" dirty="0" smtClean="0"/>
            </a:br>
            <a:r>
              <a:rPr lang="en-US" sz="3600" dirty="0" smtClean="0"/>
              <a:t>in Osiris’ place.</a:t>
            </a:r>
            <a:endParaRPr lang="en-US" sz="3600" dirty="0"/>
          </a:p>
        </p:txBody>
      </p:sp>
    </p:spTree>
    <p:extLst>
      <p:ext uri="{BB962C8B-B14F-4D97-AF65-F5344CB8AC3E}">
        <p14:creationId xmlns:p14="http://schemas.microsoft.com/office/powerpoint/2010/main" val="3642134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17612"/>
          <a:stretch>
            <a:fillRect/>
          </a:stretch>
        </p:blipFill>
        <p:spPr bwMode="auto">
          <a:xfrm>
            <a:off x="-1" y="-1"/>
            <a:ext cx="6243029" cy="6858001"/>
          </a:xfrm>
          <a:prstGeom prst="rect">
            <a:avLst/>
          </a:prstGeom>
          <a:noFill/>
          <a:ln w="9525">
            <a:noFill/>
            <a:miter lim="800000"/>
            <a:headEnd/>
            <a:tailEnd/>
          </a:ln>
        </p:spPr>
      </p:pic>
      <p:sp>
        <p:nvSpPr>
          <p:cNvPr id="8" name="Rectangle 7"/>
          <p:cNvSpPr/>
          <p:nvPr/>
        </p:nvSpPr>
        <p:spPr bwMode="auto">
          <a:xfrm flipH="1">
            <a:off x="5029200" y="0"/>
            <a:ext cx="1213828" cy="6858000"/>
          </a:xfrm>
          <a:prstGeom prst="rect">
            <a:avLst/>
          </a:prstGeom>
          <a:gradFill flip="none" rotWithShape="1">
            <a:gsLst>
              <a:gs pos="68000">
                <a:schemeClr val="accent3"/>
              </a:gs>
              <a:gs pos="100000">
                <a:schemeClr val="accent1">
                  <a:tint val="44500"/>
                  <a:satMod val="160000"/>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6" name="TextBox 5"/>
          <p:cNvSpPr txBox="1"/>
          <p:nvPr/>
        </p:nvSpPr>
        <p:spPr>
          <a:xfrm>
            <a:off x="5486400" y="457200"/>
            <a:ext cx="3505200" cy="2646878"/>
          </a:xfrm>
          <a:prstGeom prst="rect">
            <a:avLst/>
          </a:prstGeom>
          <a:noFill/>
          <a:effectLst>
            <a:outerShdw blurRad="40000" dist="23000" dir="5400000" rotWithShape="0">
              <a:srgbClr val="000000">
                <a:alpha val="35000"/>
              </a:srgbClr>
            </a:outerShdw>
            <a:softEdge rad="63500"/>
          </a:effectLst>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16600" dirty="0" smtClean="0">
                <a:latin typeface="+mj-lt"/>
              </a:rPr>
              <a:t>Isis</a:t>
            </a:r>
            <a:endParaRPr lang="en-US" sz="2400" i="1" dirty="0" smtClean="0"/>
          </a:p>
        </p:txBody>
      </p:sp>
      <p:sp>
        <p:nvSpPr>
          <p:cNvPr id="7" name="Rectangle 6"/>
          <p:cNvSpPr/>
          <p:nvPr/>
        </p:nvSpPr>
        <p:spPr>
          <a:xfrm>
            <a:off x="5334001" y="6443246"/>
            <a:ext cx="3505200" cy="338554"/>
          </a:xfrm>
          <a:prstGeom prst="rect">
            <a:avLst/>
          </a:prstGeom>
        </p:spPr>
        <p:txBody>
          <a:bodyPr wrap="square">
            <a:spAutoFit/>
          </a:bodyPr>
          <a:lstStyle/>
          <a:p>
            <a:pPr algn="r"/>
            <a:r>
              <a:rPr lang="en-US" sz="1600" dirty="0" smtClean="0">
                <a:solidFill>
                  <a:schemeClr val="accent2">
                    <a:lumMod val="20000"/>
                    <a:lumOff val="80000"/>
                  </a:schemeClr>
                </a:solidFill>
              </a:rPr>
              <a:t>Photo Credit: Gérard Ducher</a:t>
            </a:r>
            <a:endParaRPr lang="en-US" sz="1600" u="sng" dirty="0">
              <a:solidFill>
                <a:schemeClr val="accent2">
                  <a:lumMod val="20000"/>
                  <a:lumOff val="80000"/>
                </a:schemeClr>
              </a:solidFill>
            </a:endParaRPr>
          </a:p>
        </p:txBody>
      </p:sp>
      <p:sp>
        <p:nvSpPr>
          <p:cNvPr id="9" name="Rectangle 8"/>
          <p:cNvSpPr/>
          <p:nvPr/>
        </p:nvSpPr>
        <p:spPr>
          <a:xfrm>
            <a:off x="5486400" y="2362200"/>
            <a:ext cx="3657599" cy="3208571"/>
          </a:xfrm>
          <a:prstGeom prst="rect">
            <a:avLst/>
          </a:prstGeom>
        </p:spPr>
        <p:txBody>
          <a:bodyPr wrap="square">
            <a:spAutoFit/>
          </a:bodyPr>
          <a:lstStyle/>
          <a:p>
            <a:pPr lvl="0" algn="ctr"/>
            <a:r>
              <a:rPr lang="en-US" sz="8800" dirty="0">
                <a:solidFill>
                  <a:srgbClr val="FCDFB5"/>
                </a:solidFill>
                <a:latin typeface="Papyrus"/>
              </a:rPr>
              <a:t>weeps</a:t>
            </a:r>
            <a:r>
              <a:rPr lang="en-US" sz="9600" dirty="0">
                <a:solidFill>
                  <a:srgbClr val="FCDFB5"/>
                </a:solidFill>
                <a:latin typeface="Papyrus"/>
              </a:rPr>
              <a:t> </a:t>
            </a:r>
            <a:br>
              <a:rPr lang="en-US" sz="9600" dirty="0">
                <a:solidFill>
                  <a:srgbClr val="FCDFB5"/>
                </a:solidFill>
                <a:latin typeface="Papyrus"/>
              </a:rPr>
            </a:br>
            <a:r>
              <a:rPr lang="en-US" sz="1050" dirty="0">
                <a:solidFill>
                  <a:srgbClr val="FCDFB5"/>
                </a:solidFill>
                <a:latin typeface="Papyrus"/>
              </a:rPr>
              <a:t> </a:t>
            </a:r>
            <a:r>
              <a:rPr lang="en-US" sz="9600" dirty="0">
                <a:solidFill>
                  <a:srgbClr val="FCDFB5"/>
                </a:solidFill>
                <a:latin typeface="Papyrus"/>
              </a:rPr>
              <a:t/>
            </a:r>
            <a:br>
              <a:rPr lang="en-US" sz="9600" dirty="0">
                <a:solidFill>
                  <a:srgbClr val="FCDFB5"/>
                </a:solidFill>
                <a:latin typeface="Papyrus"/>
              </a:rPr>
            </a:br>
            <a:r>
              <a:rPr lang="en-US" sz="3600" i="1" dirty="0">
                <a:solidFill>
                  <a:srgbClr val="FCDFB5"/>
                </a:solidFill>
                <a:latin typeface="Arial"/>
              </a:rPr>
              <a:t>over the loss </a:t>
            </a:r>
            <a:r>
              <a:rPr lang="en-US" sz="3600" i="1" dirty="0" smtClean="0">
                <a:solidFill>
                  <a:srgbClr val="FCDFB5"/>
                </a:solidFill>
                <a:latin typeface="Arial"/>
              </a:rPr>
              <a:t/>
            </a:r>
            <a:br>
              <a:rPr lang="en-US" sz="3600" i="1" dirty="0" smtClean="0">
                <a:solidFill>
                  <a:srgbClr val="FCDFB5"/>
                </a:solidFill>
                <a:latin typeface="Arial"/>
              </a:rPr>
            </a:br>
            <a:r>
              <a:rPr lang="en-US" sz="3600" i="1" dirty="0" smtClean="0">
                <a:solidFill>
                  <a:srgbClr val="FCDFB5"/>
                </a:solidFill>
                <a:latin typeface="Arial"/>
              </a:rPr>
              <a:t>of </a:t>
            </a:r>
            <a:r>
              <a:rPr lang="en-US" sz="3600" i="1" dirty="0">
                <a:solidFill>
                  <a:srgbClr val="FCDFB5"/>
                </a:solidFill>
                <a:latin typeface="Arial"/>
              </a:rPr>
              <a:t>Osiris </a:t>
            </a:r>
            <a:br>
              <a:rPr lang="en-US" sz="3600" i="1" dirty="0">
                <a:solidFill>
                  <a:srgbClr val="FCDFB5"/>
                </a:solidFill>
                <a:latin typeface="Arial"/>
              </a:rPr>
            </a:br>
            <a:r>
              <a:rPr lang="en-US" sz="2400" i="1" dirty="0">
                <a:solidFill>
                  <a:srgbClr val="FCDFB5"/>
                </a:solidFill>
                <a:latin typeface="Arial"/>
              </a:rPr>
              <a:t>(Louvre)</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89433" y="990600"/>
            <a:ext cx="5225567" cy="1143000"/>
          </a:xfrm>
          <a:noFill/>
          <a:ln w="9525">
            <a:noFill/>
            <a:miter lim="800000"/>
            <a:headEnd/>
            <a:tailEnd/>
          </a:ln>
          <a:effectLst>
            <a:softEdge rad="127000"/>
          </a:effectLst>
        </p:spPr>
        <p:txBody>
          <a:bodyPr vert="horz" wrap="square" lIns="91440" tIns="45720" rIns="91440" bIns="45720" numCol="1" anchor="ctr" anchorCtr="0" compatLnSpc="1">
            <a:prstTxWarp prst="textNoShape">
              <a:avLst/>
            </a:prstTxWarp>
          </a:bodyPr>
          <a:lstStyle/>
          <a:p>
            <a:pPr algn="l" eaLnBrk="1" hangingPunct="1"/>
            <a:r>
              <a:rPr lang="en-US" sz="13800" b="1" dirty="0">
                <a:ln w="11430"/>
                <a:solidFill>
                  <a:schemeClr val="tx1"/>
                </a:solidFill>
                <a:effectLst>
                  <a:outerShdw blurRad="50800" dist="39000" dir="5460000" algn="tl">
                    <a:srgbClr val="000000">
                      <a:alpha val="38000"/>
                    </a:srgbClr>
                  </a:outerShdw>
                </a:effectLst>
              </a:rPr>
              <a:t>Horus</a:t>
            </a:r>
            <a:endParaRPr lang="en-US" sz="8800" b="1" dirty="0">
              <a:ln w="11430"/>
              <a:solidFill>
                <a:schemeClr val="tx1"/>
              </a:solidFill>
              <a:effectLst>
                <a:outerShdw blurRad="50800" dist="39000" dir="5460000" algn="tl">
                  <a:srgbClr val="000000">
                    <a:alpha val="38000"/>
                  </a:srgbClr>
                </a:outerShdw>
              </a:effectLst>
            </a:endParaRPr>
          </a:p>
        </p:txBody>
      </p:sp>
      <p:pic>
        <p:nvPicPr>
          <p:cNvPr id="1026" name="Picture 2" descr="http://upload.wikimedia.org/wikipedia/commons/thumb/c/c2/Horus_standing.svg/500px-Horus_standi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90512"/>
            <a:ext cx="2745833" cy="62769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4000" y="2514600"/>
            <a:ext cx="3886200" cy="4052887"/>
          </a:xfrm>
        </p:spPr>
        <p:txBody>
          <a:bodyPr/>
          <a:lstStyle/>
          <a:p>
            <a:pPr marL="0" indent="0" algn="ctr">
              <a:buNone/>
            </a:pPr>
            <a:r>
              <a:rPr lang="en-US" sz="5400" b="1" dirty="0" smtClean="0"/>
              <a:t>Son of Isis </a:t>
            </a:r>
            <a:r>
              <a:rPr lang="en-US" sz="4800" dirty="0" smtClean="0"/>
              <a:t>and Osiris</a:t>
            </a:r>
          </a:p>
          <a:p>
            <a:pPr marL="0" indent="0" algn="ctr">
              <a:buNone/>
            </a:pPr>
            <a:endParaRPr lang="en-US" sz="1600" b="1" dirty="0"/>
          </a:p>
          <a:p>
            <a:pPr marL="0" indent="0" algn="ctr">
              <a:buNone/>
            </a:pPr>
            <a:r>
              <a:rPr lang="en-US" sz="6600" b="1" dirty="0" smtClean="0"/>
              <a:t>Patron </a:t>
            </a:r>
            <a:r>
              <a:rPr lang="en-US" sz="5400" b="1" dirty="0" smtClean="0"/>
              <a:t/>
            </a:r>
            <a:br>
              <a:rPr lang="en-US" sz="5400" b="1" dirty="0" smtClean="0"/>
            </a:br>
            <a:r>
              <a:rPr lang="en-US" sz="3600" dirty="0" smtClean="0"/>
              <a:t>of Pharaohs</a:t>
            </a:r>
            <a:endParaRPr lang="en-US" sz="3600" dirty="0"/>
          </a:p>
        </p:txBody>
      </p:sp>
      <p:sp>
        <p:nvSpPr>
          <p:cNvPr id="5" name="Rectangle 4"/>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3"/>
              </a:rPr>
              <a:t>Jeff Dahl</a:t>
            </a:r>
            <a:endParaRPr lang="en-US" sz="1400"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8.staticflickr.com/7083/6886355216_4b26530eae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9050"/>
            <a:ext cx="5962650" cy="6877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farm8.staticflickr.com/7083/6886355216_4b26530eae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24350" y="-19050"/>
            <a:ext cx="4819650"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14800" y="228600"/>
            <a:ext cx="5029200" cy="5897562"/>
          </a:xfrm>
        </p:spPr>
        <p:txBody>
          <a:bodyPr/>
          <a:lstStyle/>
          <a:p>
            <a:r>
              <a:rPr lang="en-US" sz="16600" dirty="0" smtClean="0"/>
              <a:t>Isis </a:t>
            </a:r>
            <a:r>
              <a:rPr lang="en-US" sz="9600" dirty="0" smtClean="0"/>
              <a:t/>
            </a:r>
            <a:br>
              <a:rPr lang="en-US" sz="9600" dirty="0" smtClean="0"/>
            </a:br>
            <a:r>
              <a:rPr lang="en-US" sz="7200" dirty="0" smtClean="0">
                <a:latin typeface="+mn-lt"/>
              </a:rPr>
              <a:t>nurses</a:t>
            </a:r>
            <a:r>
              <a:rPr lang="en-US" sz="7200" dirty="0" smtClean="0"/>
              <a:t> </a:t>
            </a:r>
            <a:r>
              <a:rPr lang="en-US" sz="7600" dirty="0" smtClean="0"/>
              <a:t>Horus</a:t>
            </a:r>
            <a:endParaRPr lang="en-US" sz="7600" dirty="0"/>
          </a:p>
        </p:txBody>
      </p:sp>
      <p:sp>
        <p:nvSpPr>
          <p:cNvPr id="4" name="Rectangle 3"/>
          <p:cNvSpPr/>
          <p:nvPr/>
        </p:nvSpPr>
        <p:spPr>
          <a:xfrm>
            <a:off x="4419600" y="6400800"/>
            <a:ext cx="4572000" cy="307777"/>
          </a:xfrm>
          <a:prstGeom prst="rect">
            <a:avLst/>
          </a:prstGeom>
        </p:spPr>
        <p:txBody>
          <a:bodyPr>
            <a:spAutoFit/>
          </a:bodyPr>
          <a:lstStyle/>
          <a:p>
            <a:pPr algn="r"/>
            <a:r>
              <a:rPr lang="en-US" sz="1400" dirty="0">
                <a:hlinkClick r:id="rId4" tooltip="Attribution-NonCommercial-ShareAlike License"/>
              </a:rPr>
              <a:t>Some rights reserved</a:t>
            </a:r>
            <a:r>
              <a:rPr lang="en-US" sz="1400" dirty="0"/>
              <a:t> by </a:t>
            </a:r>
            <a:r>
              <a:rPr lang="en-US" sz="1400" dirty="0">
                <a:hlinkClick r:id="rId5"/>
              </a:rPr>
              <a:t>ancientartpodcast.org</a:t>
            </a:r>
            <a:endParaRPr lang="en-US" sz="1400" dirty="0"/>
          </a:p>
        </p:txBody>
      </p:sp>
    </p:spTree>
    <p:extLst>
      <p:ext uri="{BB962C8B-B14F-4D97-AF65-F5344CB8AC3E}">
        <p14:creationId xmlns:p14="http://schemas.microsoft.com/office/powerpoint/2010/main" val="2446309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28600" y="2590800"/>
            <a:ext cx="6553200" cy="3535363"/>
          </a:xfrm>
        </p:spPr>
        <p:txBody>
          <a:bodyPr/>
          <a:lstStyle/>
          <a:p>
            <a:pPr marL="0" indent="0" algn="ctr" eaLnBrk="1" hangingPunct="1">
              <a:buFontTx/>
              <a:buNone/>
            </a:pPr>
            <a:r>
              <a:rPr lang="en-US" sz="7200" b="1" dirty="0" smtClean="0"/>
              <a:t>King of the</a:t>
            </a:r>
            <a:endParaRPr lang="en-US" sz="6600" b="1" dirty="0"/>
          </a:p>
          <a:p>
            <a:pPr marL="0" indent="0" algn="ctr" eaLnBrk="1" hangingPunct="1">
              <a:buFontTx/>
              <a:buNone/>
            </a:pPr>
            <a:r>
              <a:rPr lang="en-US" sz="11500" b="1" dirty="0" smtClean="0">
                <a:latin typeface="+mj-lt"/>
              </a:rPr>
              <a:t>Gods</a:t>
            </a:r>
          </a:p>
        </p:txBody>
      </p:sp>
      <p:pic>
        <p:nvPicPr>
          <p:cNvPr id="6" name="Picture 5" descr="AmunR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83667"/>
            <a:ext cx="2514600" cy="6643574"/>
          </a:xfrm>
          <a:prstGeom prst="rect">
            <a:avLst/>
          </a:prstGeom>
          <a:ln>
            <a:noFill/>
          </a:ln>
        </p:spPr>
      </p:pic>
      <p:sp>
        <p:nvSpPr>
          <p:cNvPr id="2" name="Title 1"/>
          <p:cNvSpPr>
            <a:spLocks noGrp="1"/>
          </p:cNvSpPr>
          <p:nvPr>
            <p:ph type="title"/>
          </p:nvPr>
        </p:nvSpPr>
        <p:spPr>
          <a:xfrm>
            <a:off x="304800" y="762000"/>
            <a:ext cx="8229600" cy="1600200"/>
          </a:xfrm>
        </p:spPr>
        <p:txBody>
          <a:bodyPr/>
          <a:lstStyle/>
          <a:p>
            <a:pPr algn="l"/>
            <a:r>
              <a:rPr lang="en-US" sz="11500" b="1" dirty="0" err="1" smtClean="0">
                <a:solidFill>
                  <a:schemeClr val="tx1"/>
                </a:solidFill>
              </a:rPr>
              <a:t>Amun</a:t>
            </a:r>
            <a:endParaRPr lang="en-US" sz="11500" b="1" dirty="0">
              <a:solidFill>
                <a:schemeClr val="tx1"/>
              </a:solidFill>
            </a:endParaRPr>
          </a:p>
        </p:txBody>
      </p:sp>
      <p:sp>
        <p:nvSpPr>
          <p:cNvPr id="3" name="Rectangle 2"/>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3"/>
              </a:rPr>
              <a:t>Jeff Dahl</a:t>
            </a:r>
            <a:endParaRPr lang="en-US" sz="1400" dirty="0"/>
          </a:p>
        </p:txBody>
      </p:sp>
    </p:spTree>
    <p:extLst>
      <p:ext uri="{BB962C8B-B14F-4D97-AF65-F5344CB8AC3E}">
        <p14:creationId xmlns:p14="http://schemas.microsoft.com/office/powerpoint/2010/main" val="1216259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1417637"/>
            <a:ext cx="5715000" cy="4525963"/>
          </a:xfrm>
        </p:spPr>
        <p:txBody>
          <a:bodyPr/>
          <a:lstStyle/>
          <a:p>
            <a:pPr marL="336550" indent="-336550">
              <a:buNone/>
            </a:pPr>
            <a:r>
              <a:rPr lang="en-US" sz="8000" b="1" dirty="0" smtClean="0">
                <a:latin typeface="+mj-lt"/>
              </a:rPr>
              <a:t>“What is the finest thing possible?”</a:t>
            </a:r>
            <a:endParaRPr lang="en-US" sz="8000" b="1" dirty="0">
              <a:latin typeface="+mj-lt"/>
            </a:endParaRPr>
          </a:p>
        </p:txBody>
      </p:sp>
      <p:pic>
        <p:nvPicPr>
          <p:cNvPr id="4" name="Content Placeholder 3">
            <a:hlinkClick r:id="rId2" action="ppaction://hlinksldjump" tooltip="Osiris is pictured mummified from toe to chest.  His green skin symbolizes rebirth.  His crook and flail were shepherds' instruments, leading scholars to believe that he originated as a god of herding tribes."/>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019800" y="361454"/>
            <a:ext cx="2860114" cy="6209309"/>
          </a:xfrm>
          <a:prstGeom prst="rect">
            <a:avLst/>
          </a:prstGeom>
          <a:noFill/>
          <a:ln w="9525">
            <a:noFill/>
            <a:miter lim="800000"/>
            <a:headEnd/>
            <a:tailEnd/>
          </a:ln>
        </p:spPr>
      </p:pic>
    </p:spTree>
    <p:extLst>
      <p:ext uri="{BB962C8B-B14F-4D97-AF65-F5344CB8AC3E}">
        <p14:creationId xmlns:p14="http://schemas.microsoft.com/office/powerpoint/2010/main" val="565971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wikimedia.org/wikipedia/commons/thumb/c/c2/Horus_standing.svg/500px-Horus_standi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7200" y="59588"/>
            <a:ext cx="2895600" cy="661934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3581400" y="1295400"/>
            <a:ext cx="5715000" cy="4525963"/>
          </a:xfrm>
        </p:spPr>
        <p:txBody>
          <a:bodyPr/>
          <a:lstStyle/>
          <a:p>
            <a:pPr marL="336550" indent="-336550">
              <a:buNone/>
            </a:pPr>
            <a:r>
              <a:rPr lang="en-US" sz="6600" b="1" dirty="0" smtClean="0">
                <a:latin typeface="+mj-lt"/>
              </a:rPr>
              <a:t>“To avenge one’s father and mother when ill-treated.”</a:t>
            </a:r>
            <a:endParaRPr lang="en-US" sz="6600" b="1" dirty="0">
              <a:latin typeface="+mj-lt"/>
            </a:endParaRPr>
          </a:p>
        </p:txBody>
      </p:sp>
    </p:spTree>
    <p:extLst>
      <p:ext uri="{BB962C8B-B14F-4D97-AF65-F5344CB8AC3E}">
        <p14:creationId xmlns:p14="http://schemas.microsoft.com/office/powerpoint/2010/main" val="525959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1143000"/>
          </a:xfrm>
        </p:spPr>
        <p:txBody>
          <a:bodyPr/>
          <a:lstStyle/>
          <a:p>
            <a:r>
              <a:rPr lang="en-US" sz="13800" b="1" i="1" dirty="0" smtClean="0"/>
              <a:t>V</a:t>
            </a:r>
            <a:r>
              <a:rPr lang="en-US" sz="16600" b="1" i="1" dirty="0" smtClean="0"/>
              <a:t>s.</a:t>
            </a:r>
            <a:endParaRPr lang="en-US" sz="16600" b="1" i="1" dirty="0"/>
          </a:p>
        </p:txBody>
      </p:sp>
      <p:pic>
        <p:nvPicPr>
          <p:cNvPr id="5122" name="Picture 2" descr="http://upload.wikimedia.org/wikipedia/commons/thumb/7/7a/Set.svg/500px-Set.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156" y="762000"/>
            <a:ext cx="2847644" cy="5900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upload.wikimedia.org/wikipedia/commons/thumb/c/c2/Horus_standing.svg/500px-Horus_standing.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7200" y="59588"/>
            <a:ext cx="2895600" cy="661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77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839200" cy="1143000"/>
          </a:xfrm>
        </p:spPr>
        <p:txBody>
          <a:bodyPr/>
          <a:lstStyle/>
          <a:p>
            <a:pPr algn="l"/>
            <a:r>
              <a:rPr lang="en-US" sz="9600" b="1" i="1" dirty="0" smtClean="0"/>
              <a:t>Deposed</a:t>
            </a:r>
            <a:endParaRPr lang="en-US" sz="11500" b="1" i="1" dirty="0"/>
          </a:p>
        </p:txBody>
      </p:sp>
      <p:pic>
        <p:nvPicPr>
          <p:cNvPr id="6" name="Picture 2" descr="http://upload.wikimedia.org/wikipedia/commons/thumb/7/7a/Set.svg/500px-Set.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839156" y="762000"/>
            <a:ext cx="2847644" cy="590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01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3614486" cy="5334000"/>
          </a:xfrm>
        </p:spPr>
        <p:txBody>
          <a:bodyPr/>
          <a:lstStyle/>
          <a:p>
            <a:r>
              <a:rPr lang="en-US" sz="6600" dirty="0" smtClean="0">
                <a:solidFill>
                  <a:schemeClr val="accent1">
                    <a:lumMod val="20000"/>
                    <a:lumOff val="80000"/>
                  </a:schemeClr>
                </a:solidFill>
              </a:rPr>
              <a:t>Horus spears Set </a:t>
            </a:r>
            <a:br>
              <a:rPr lang="en-US" sz="6600" dirty="0" smtClean="0">
                <a:solidFill>
                  <a:schemeClr val="accent1">
                    <a:lumMod val="20000"/>
                    <a:lumOff val="80000"/>
                  </a:schemeClr>
                </a:solidFill>
              </a:rPr>
            </a:br>
            <a:r>
              <a:rPr lang="en-US" sz="2800" dirty="0" smtClean="0">
                <a:solidFill>
                  <a:schemeClr val="accent1">
                    <a:lumMod val="20000"/>
                    <a:lumOff val="80000"/>
                  </a:schemeClr>
                </a:solidFill>
              </a:rPr>
              <a:t>(portrayed as a hippopotamus) </a:t>
            </a:r>
            <a:r>
              <a:rPr lang="en-US" dirty="0" smtClean="0">
                <a:solidFill>
                  <a:schemeClr val="accent1">
                    <a:lumMod val="20000"/>
                    <a:lumOff val="80000"/>
                  </a:schemeClr>
                </a:solidFill>
              </a:rPr>
              <a:t>while Isis </a:t>
            </a:r>
            <a:br>
              <a:rPr lang="en-US" dirty="0" smtClean="0">
                <a:solidFill>
                  <a:schemeClr val="accent1">
                    <a:lumMod val="20000"/>
                    <a:lumOff val="80000"/>
                  </a:schemeClr>
                </a:solidFill>
              </a:rPr>
            </a:br>
            <a:r>
              <a:rPr lang="en-US" dirty="0" smtClean="0">
                <a:solidFill>
                  <a:schemeClr val="accent1">
                    <a:lumMod val="20000"/>
                    <a:lumOff val="80000"/>
                  </a:schemeClr>
                </a:solidFill>
              </a:rPr>
              <a:t>looks on...</a:t>
            </a:r>
            <a:endParaRPr lang="en-US" dirty="0">
              <a:solidFill>
                <a:schemeClr val="accent1">
                  <a:lumMod val="20000"/>
                  <a:lumOff val="80000"/>
                </a:schemeClr>
              </a:solidFill>
            </a:endParaRPr>
          </a:p>
        </p:txBody>
      </p:sp>
      <p:pic>
        <p:nvPicPr>
          <p:cNvPr id="5122" name="Picture 2" descr="http://upload.wikimedia.org/wikipedia/commons/thumb/f/f0/Edfu47.JPG/768px-Edfu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486" y="0"/>
            <a:ext cx="514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6397823"/>
            <a:ext cx="1806905" cy="307777"/>
          </a:xfrm>
          <a:prstGeom prst="rect">
            <a:avLst/>
          </a:prstGeom>
        </p:spPr>
        <p:txBody>
          <a:bodyPr wrap="none">
            <a:spAutoFit/>
          </a:bodyPr>
          <a:lstStyle/>
          <a:p>
            <a:r>
              <a:rPr lang="en-US" sz="1400" dirty="0" smtClean="0">
                <a:solidFill>
                  <a:schemeClr val="accent1">
                    <a:lumMod val="20000"/>
                    <a:lumOff val="80000"/>
                  </a:schemeClr>
                </a:solidFill>
              </a:rPr>
              <a:t>Poto Credit: </a:t>
            </a:r>
            <a:r>
              <a:rPr lang="en-US" sz="1400" dirty="0">
                <a:solidFill>
                  <a:schemeClr val="accent1">
                    <a:lumMod val="20000"/>
                    <a:lumOff val="80000"/>
                  </a:schemeClr>
                </a:solidFill>
              </a:rPr>
              <a:t>Rémih</a:t>
            </a:r>
          </a:p>
        </p:txBody>
      </p:sp>
    </p:spTree>
    <p:extLst>
      <p:ext uri="{BB962C8B-B14F-4D97-AF65-F5344CB8AC3E}">
        <p14:creationId xmlns:p14="http://schemas.microsoft.com/office/powerpoint/2010/main" val="37636509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89433" y="990600"/>
            <a:ext cx="5530367" cy="1143000"/>
          </a:xfrm>
          <a:noFill/>
          <a:ln w="9525">
            <a:noFill/>
            <a:miter lim="800000"/>
            <a:headEnd/>
            <a:tailEnd/>
          </a:ln>
          <a:effectLst>
            <a:softEdge rad="127000"/>
          </a:effectLst>
        </p:spPr>
        <p:txBody>
          <a:bodyPr vert="horz" wrap="square" lIns="91440" tIns="45720" rIns="91440" bIns="45720" numCol="1" anchor="ctr" anchorCtr="0" compatLnSpc="1">
            <a:prstTxWarp prst="textNoShape">
              <a:avLst/>
            </a:prstTxWarp>
          </a:bodyPr>
          <a:lstStyle/>
          <a:p>
            <a:pPr algn="l" eaLnBrk="1" hangingPunct="1"/>
            <a:r>
              <a:rPr lang="en-US" sz="9600" b="1" dirty="0" smtClean="0">
                <a:ln w="11430"/>
                <a:solidFill>
                  <a:schemeClr val="tx1"/>
                </a:solidFill>
                <a:effectLst>
                  <a:outerShdw blurRad="50800" dist="39000" dir="5460000" algn="tl">
                    <a:srgbClr val="000000">
                      <a:alpha val="38000"/>
                    </a:srgbClr>
                  </a:outerShdw>
                </a:effectLst>
              </a:rPr>
              <a:t>Protector</a:t>
            </a:r>
            <a:endParaRPr lang="en-US" sz="7200" b="1" dirty="0">
              <a:ln w="11430"/>
              <a:solidFill>
                <a:schemeClr val="tx1"/>
              </a:solidFill>
              <a:effectLst>
                <a:outerShdw blurRad="50800" dist="39000" dir="5460000" algn="tl">
                  <a:srgbClr val="000000">
                    <a:alpha val="38000"/>
                  </a:srgbClr>
                </a:outerShdw>
              </a:effectLst>
            </a:endParaRPr>
          </a:p>
        </p:txBody>
      </p:sp>
      <p:pic>
        <p:nvPicPr>
          <p:cNvPr id="1026" name="Picture 2" descr="http://upload.wikimedia.org/wikipedia/commons/thumb/c/c2/Horus_standing.svg/500px-Horus_standi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90512"/>
            <a:ext cx="2745833" cy="62769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43000" y="2057401"/>
            <a:ext cx="3886200" cy="1143000"/>
          </a:xfrm>
        </p:spPr>
        <p:txBody>
          <a:bodyPr/>
          <a:lstStyle/>
          <a:p>
            <a:pPr marL="0" indent="0" algn="ctr">
              <a:buNone/>
            </a:pPr>
            <a:r>
              <a:rPr lang="en-US" sz="6000" dirty="0" smtClean="0"/>
              <a:t>of Egypt</a:t>
            </a:r>
            <a:endParaRPr lang="en-US" sz="4000" dirty="0"/>
          </a:p>
        </p:txBody>
      </p:sp>
      <p:sp>
        <p:nvSpPr>
          <p:cNvPr id="5" name="Rectangle 2"/>
          <p:cNvSpPr txBox="1">
            <a:spLocks noChangeArrowheads="1"/>
          </p:cNvSpPr>
          <p:nvPr/>
        </p:nvSpPr>
        <p:spPr bwMode="auto">
          <a:xfrm>
            <a:off x="489433" y="3657599"/>
            <a:ext cx="5530367" cy="1143000"/>
          </a:xfrm>
          <a:prstGeom prst="rect">
            <a:avLst/>
          </a:prstGeom>
          <a:noFill/>
          <a:ln w="9525">
            <a:noFill/>
            <a:miter lim="800000"/>
            <a:headEnd/>
            <a:tailEnd/>
          </a:ln>
          <a:effectLst>
            <a:softEdge rad="127000"/>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sz="9600" b="1" kern="0" dirty="0" smtClean="0">
                <a:ln w="11430"/>
                <a:solidFill>
                  <a:schemeClr val="tx1"/>
                </a:solidFill>
                <a:effectLst>
                  <a:outerShdw blurRad="50800" dist="39000" dir="5460000" algn="tl">
                    <a:srgbClr val="000000">
                      <a:alpha val="38000"/>
                    </a:srgbClr>
                  </a:outerShdw>
                </a:effectLst>
              </a:rPr>
              <a:t>Patron</a:t>
            </a:r>
            <a:endParaRPr lang="en-US" sz="7200" b="1" kern="0" dirty="0">
              <a:ln w="11430"/>
              <a:solidFill>
                <a:schemeClr val="tx1"/>
              </a:solidFill>
              <a:effectLst>
                <a:outerShdw blurRad="50800" dist="39000" dir="5460000" algn="tl">
                  <a:srgbClr val="000000">
                    <a:alpha val="38000"/>
                  </a:srgbClr>
                </a:outerShdw>
              </a:effectLst>
            </a:endParaRPr>
          </a:p>
        </p:txBody>
      </p:sp>
      <p:sp>
        <p:nvSpPr>
          <p:cNvPr id="6" name="Content Placeholder 2"/>
          <p:cNvSpPr txBox="1">
            <a:spLocks/>
          </p:cNvSpPr>
          <p:nvPr/>
        </p:nvSpPr>
        <p:spPr bwMode="auto">
          <a:xfrm>
            <a:off x="1143000" y="4724400"/>
            <a:ext cx="441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6000" b="0" kern="0" dirty="0" smtClean="0"/>
              <a:t>of pharaohs</a:t>
            </a:r>
            <a:endParaRPr lang="en-US" sz="4000" b="0" kern="0" dirty="0"/>
          </a:p>
        </p:txBody>
      </p:sp>
    </p:spTree>
    <p:extLst>
      <p:ext uri="{BB962C8B-B14F-4D97-AF65-F5344CB8AC3E}">
        <p14:creationId xmlns:p14="http://schemas.microsoft.com/office/powerpoint/2010/main" val="371508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486400"/>
            <a:ext cx="6581274" cy="1143000"/>
          </a:xfrm>
        </p:spPr>
        <p:txBody>
          <a:bodyPr/>
          <a:lstStyle/>
          <a:p>
            <a:pPr algn="r"/>
            <a:r>
              <a:rPr lang="en-US" sz="5400" b="1" dirty="0" smtClean="0"/>
              <a:t>The Eye of Horus</a:t>
            </a:r>
            <a:endParaRPr lang="en-US" sz="5400" b="1" dirty="0"/>
          </a:p>
        </p:txBody>
      </p:sp>
      <p:pic>
        <p:nvPicPr>
          <p:cNvPr id="3074" name="Picture 2" descr="http://upload.wikimedia.org/wikipedia/commons/thumb/a/a7/Eye_of_Horus_bw.svg/1000px-Eye_of_Horus_bw.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733135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51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arm5.staticflickr.com/4102/4893157930_fe8dfc8e0b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57150"/>
            <a:ext cx="9144001" cy="6915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838200"/>
            <a:ext cx="8229600" cy="2773362"/>
          </a:xfrm>
        </p:spPr>
        <p:txBody>
          <a:bodyPr/>
          <a:lstStyle/>
          <a:p>
            <a:pPr algn="l"/>
            <a:r>
              <a:rPr lang="en-US" sz="13800" b="1" dirty="0" smtClean="0">
                <a:solidFill>
                  <a:schemeClr val="bg1"/>
                </a:solidFill>
              </a:rPr>
              <a:t>Carne</a:t>
            </a:r>
            <a:endParaRPr lang="en-US" sz="13800" b="1" dirty="0">
              <a:solidFill>
                <a:schemeClr val="bg1"/>
              </a:solidFill>
            </a:endParaRPr>
          </a:p>
        </p:txBody>
      </p:sp>
      <p:sp>
        <p:nvSpPr>
          <p:cNvPr id="4" name="Rectangle 3"/>
          <p:cNvSpPr/>
          <p:nvPr/>
        </p:nvSpPr>
        <p:spPr>
          <a:xfrm>
            <a:off x="5562600" y="6474023"/>
            <a:ext cx="3446777" cy="307777"/>
          </a:xfrm>
          <a:prstGeom prst="rect">
            <a:avLst/>
          </a:prstGeom>
        </p:spPr>
        <p:txBody>
          <a:bodyPr wrap="none">
            <a:spAutoFit/>
          </a:bodyPr>
          <a:lstStyle/>
          <a:p>
            <a:r>
              <a:rPr lang="en-US" sz="1400" dirty="0">
                <a:solidFill>
                  <a:schemeClr val="accent2">
                    <a:lumMod val="20000"/>
                    <a:lumOff val="80000"/>
                  </a:schemeClr>
                </a:solidFill>
              </a:rPr>
              <a:t>Some rights reserved by shaynabright</a:t>
            </a:r>
          </a:p>
        </p:txBody>
      </p:sp>
    </p:spTree>
    <p:extLst>
      <p:ext uri="{BB962C8B-B14F-4D97-AF65-F5344CB8AC3E}">
        <p14:creationId xmlns:p14="http://schemas.microsoft.com/office/powerpoint/2010/main" val="2755382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55638"/>
            <a:ext cx="5715000" cy="3459162"/>
          </a:xfrm>
        </p:spPr>
        <p:txBody>
          <a:bodyPr/>
          <a:lstStyle/>
          <a:p>
            <a:r>
              <a:rPr lang="en-US" sz="8000" b="1" dirty="0" smtClean="0"/>
              <a:t>Incarnation</a:t>
            </a:r>
            <a:br>
              <a:rPr lang="en-US" sz="8000" b="1" dirty="0" smtClean="0"/>
            </a:br>
            <a:r>
              <a:rPr lang="en-US" sz="7200" dirty="0" smtClean="0">
                <a:latin typeface="+mn-lt"/>
              </a:rPr>
              <a:t>of Horus</a:t>
            </a:r>
            <a:endParaRPr lang="en-US" sz="7200" dirty="0">
              <a:latin typeface="+mn-lt"/>
            </a:endParaRPr>
          </a:p>
        </p:txBody>
      </p:sp>
      <p:sp>
        <p:nvSpPr>
          <p:cNvPr id="3" name="Content Placeholder 2"/>
          <p:cNvSpPr>
            <a:spLocks noGrp="1"/>
          </p:cNvSpPr>
          <p:nvPr>
            <p:ph idx="1"/>
          </p:nvPr>
        </p:nvSpPr>
        <p:spPr>
          <a:xfrm>
            <a:off x="457200" y="4648200"/>
            <a:ext cx="4343400" cy="1477963"/>
          </a:xfrm>
        </p:spPr>
        <p:txBody>
          <a:bodyPr/>
          <a:lstStyle/>
          <a:p>
            <a:endParaRPr lang="en-US" dirty="0"/>
          </a:p>
        </p:txBody>
      </p:sp>
      <p:pic>
        <p:nvPicPr>
          <p:cNvPr id="6" name="Picture 2" descr="http://upload.wikimedia.org/wikipedia/commons/thumb/4/43/Pharaoh.svg/500px-Pharaoh.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647" y="185547"/>
            <a:ext cx="3318153" cy="6443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3"/>
              </a:rPr>
              <a:t>Jeff Dahl</a:t>
            </a:r>
            <a:endParaRPr lang="en-US" sz="1400" dirty="0"/>
          </a:p>
        </p:txBody>
      </p:sp>
    </p:spTree>
    <p:extLst>
      <p:ext uri="{BB962C8B-B14F-4D97-AF65-F5344CB8AC3E}">
        <p14:creationId xmlns:p14="http://schemas.microsoft.com/office/powerpoint/2010/main" val="19845269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thumb/3/3b/Pharaoh_with_double_crown.svg/500px-Pharaoh_with_double_crow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48095"/>
            <a:ext cx="2784065" cy="64813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655638"/>
            <a:ext cx="5715000" cy="5059362"/>
          </a:xfrm>
        </p:spPr>
        <p:txBody>
          <a:bodyPr/>
          <a:lstStyle/>
          <a:p>
            <a:pPr>
              <a:lnSpc>
                <a:spcPct val="120000"/>
              </a:lnSpc>
            </a:pPr>
            <a:r>
              <a:rPr lang="en-US" sz="11500" b="1" dirty="0" smtClean="0"/>
              <a:t>Horus</a:t>
            </a:r>
            <a:br>
              <a:rPr lang="en-US" sz="11500" b="1" dirty="0" smtClean="0"/>
            </a:br>
            <a:r>
              <a:rPr lang="en-US" sz="6600" dirty="0" smtClean="0">
                <a:latin typeface="+mn-lt"/>
              </a:rPr>
              <a:t>in the </a:t>
            </a:r>
            <a:r>
              <a:rPr lang="en-US" sz="9600" dirty="0" smtClean="0">
                <a:latin typeface="+mn-lt"/>
              </a:rPr>
              <a:t/>
            </a:r>
            <a:br>
              <a:rPr lang="en-US" sz="9600" dirty="0" smtClean="0">
                <a:latin typeface="+mn-lt"/>
              </a:rPr>
            </a:br>
            <a:r>
              <a:rPr lang="en-US" sz="9600" b="1" dirty="0" smtClean="0"/>
              <a:t>Flesh</a:t>
            </a:r>
            <a:endParaRPr lang="en-US" sz="9600" b="1" dirty="0"/>
          </a:p>
        </p:txBody>
      </p:sp>
      <p:sp>
        <p:nvSpPr>
          <p:cNvPr id="6" name="Rectangle 5">
            <a:hlinkClick r:id="rId3" action="ppaction://hlinksldjump"/>
          </p:cNvPr>
          <p:cNvSpPr/>
          <p:nvPr/>
        </p:nvSpPr>
        <p:spPr bwMode="auto">
          <a:xfrm>
            <a:off x="6477000" y="76200"/>
            <a:ext cx="1983833" cy="1690688"/>
          </a:xfrm>
          <a:prstGeom prst="rect">
            <a:avLst/>
          </a:prstGeom>
          <a:solidFill>
            <a:schemeClr val="accent1">
              <a:alpha val="0"/>
            </a:schemeClr>
          </a:solidFill>
          <a:ln w="95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5" name="Rectangle 4"/>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4"/>
              </a:rPr>
              <a:t>Jeff Dahl</a:t>
            </a:r>
            <a:endParaRPr lang="en-US" sz="1400" dirty="0"/>
          </a:p>
        </p:txBody>
      </p:sp>
    </p:spTree>
    <p:extLst>
      <p:ext uri="{BB962C8B-B14F-4D97-AF65-F5344CB8AC3E}">
        <p14:creationId xmlns:p14="http://schemas.microsoft.com/office/powerpoint/2010/main" val="259382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repeatCount="2000" fill="hold" grpId="1" nodeType="click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28600" y="2590800"/>
            <a:ext cx="6553200" cy="3535363"/>
          </a:xfrm>
        </p:spPr>
        <p:txBody>
          <a:bodyPr/>
          <a:lstStyle/>
          <a:p>
            <a:pPr marL="0" indent="0" algn="ctr" eaLnBrk="1" hangingPunct="1">
              <a:buFontTx/>
              <a:buNone/>
            </a:pPr>
            <a:r>
              <a:rPr lang="en-US" sz="7200" b="1" dirty="0" smtClean="0"/>
              <a:t>Patron of </a:t>
            </a:r>
            <a:r>
              <a:rPr lang="en-US" sz="6600" b="1" dirty="0" smtClean="0"/>
              <a:t/>
            </a:r>
            <a:br>
              <a:rPr lang="en-US" sz="6600" b="1" dirty="0" smtClean="0"/>
            </a:br>
            <a:r>
              <a:rPr lang="en-US" sz="8000" b="1" dirty="0" smtClean="0">
                <a:latin typeface="+mj-lt"/>
              </a:rPr>
              <a:t>Thebes </a:t>
            </a:r>
          </a:p>
          <a:p>
            <a:pPr marL="0" indent="0" algn="ctr" eaLnBrk="1" hangingPunct="1">
              <a:lnSpc>
                <a:spcPct val="80000"/>
              </a:lnSpc>
              <a:buFontTx/>
              <a:buNone/>
            </a:pPr>
            <a:r>
              <a:rPr lang="en-US" sz="3600" dirty="0" smtClean="0"/>
              <a:t>(Major City)</a:t>
            </a:r>
          </a:p>
        </p:txBody>
      </p:sp>
      <p:pic>
        <p:nvPicPr>
          <p:cNvPr id="6" name="Picture 5" descr="AmunR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83667"/>
            <a:ext cx="2514600" cy="6643574"/>
          </a:xfrm>
          <a:prstGeom prst="rect">
            <a:avLst/>
          </a:prstGeom>
          <a:ln>
            <a:noFill/>
          </a:ln>
        </p:spPr>
      </p:pic>
      <p:sp>
        <p:nvSpPr>
          <p:cNvPr id="2" name="Title 1"/>
          <p:cNvSpPr>
            <a:spLocks noGrp="1"/>
          </p:cNvSpPr>
          <p:nvPr>
            <p:ph type="title"/>
          </p:nvPr>
        </p:nvSpPr>
        <p:spPr>
          <a:xfrm>
            <a:off x="304800" y="762000"/>
            <a:ext cx="8229600" cy="1600200"/>
          </a:xfrm>
        </p:spPr>
        <p:txBody>
          <a:bodyPr/>
          <a:lstStyle/>
          <a:p>
            <a:pPr algn="l"/>
            <a:r>
              <a:rPr lang="en-US" sz="11500" b="1" dirty="0" err="1" smtClean="0">
                <a:solidFill>
                  <a:schemeClr val="tx1"/>
                </a:solidFill>
              </a:rPr>
              <a:t>Amun</a:t>
            </a:r>
            <a:endParaRPr lang="en-US" sz="11500" b="1" dirty="0">
              <a:solidFill>
                <a:schemeClr val="tx1"/>
              </a:solidFill>
            </a:endParaRPr>
          </a:p>
        </p:txBody>
      </p:sp>
    </p:spTree>
    <p:extLst>
      <p:ext uri="{BB962C8B-B14F-4D97-AF65-F5344CB8AC3E}">
        <p14:creationId xmlns:p14="http://schemas.microsoft.com/office/powerpoint/2010/main" val="6209873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324600" cy="1600200"/>
          </a:xfrm>
          <a:noFill/>
          <a:effectLst>
            <a:softEdge rad="63500"/>
          </a:effectLst>
        </p:spPr>
        <p:txBody>
          <a:bodyPr/>
          <a:lstStyle/>
          <a:p>
            <a:r>
              <a:rPr lang="en-US" sz="6600" b="1" dirty="0" smtClean="0">
                <a:ln w="1905"/>
                <a:solidFill>
                  <a:schemeClr val="tx1"/>
                </a:solidFill>
                <a:effectLst>
                  <a:innerShdw blurRad="69850" dist="43180" dir="5400000">
                    <a:srgbClr val="000000">
                      <a:alpha val="65000"/>
                    </a:srgbClr>
                  </a:innerShdw>
                </a:effectLst>
              </a:rPr>
              <a:t>Double Crown</a:t>
            </a:r>
            <a:endParaRPr lang="en-US" sz="6600" b="1" dirty="0">
              <a:ln w="1905"/>
              <a:solidFill>
                <a:schemeClr val="tx1"/>
              </a:solidFill>
              <a:effectLst>
                <a:innerShdw blurRad="69850" dist="43180" dir="5400000">
                  <a:srgbClr val="000000">
                    <a:alpha val="65000"/>
                  </a:srgbClr>
                </a:innerShdw>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30957" y="1066800"/>
            <a:ext cx="4174643" cy="55648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226" y="2819400"/>
            <a:ext cx="2748374" cy="3886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971800"/>
            <a:ext cx="2530956" cy="3578772"/>
          </a:xfrm>
          <a:prstGeom prst="rect">
            <a:avLst/>
          </a:prstGeom>
        </p:spPr>
      </p:pic>
      <p:sp>
        <p:nvSpPr>
          <p:cNvPr id="7" name="TextBox 6"/>
          <p:cNvSpPr txBox="1"/>
          <p:nvPr/>
        </p:nvSpPr>
        <p:spPr>
          <a:xfrm>
            <a:off x="228600" y="2079248"/>
            <a:ext cx="2286000" cy="830997"/>
          </a:xfrm>
          <a:prstGeom prst="rect">
            <a:avLst/>
          </a:prstGeom>
          <a:noFill/>
        </p:spPr>
        <p:txBody>
          <a:bodyPr wrap="square" rtlCol="0">
            <a:spAutoFit/>
          </a:bodyPr>
          <a:lstStyle/>
          <a:p>
            <a:pPr algn="ctr"/>
            <a:r>
              <a:rPr lang="en-US" sz="2800" dirty="0" smtClean="0"/>
              <a:t>Red Crown</a:t>
            </a:r>
          </a:p>
          <a:p>
            <a:pPr algn="ctr"/>
            <a:r>
              <a:rPr lang="en-US" sz="2000" dirty="0" smtClean="0"/>
              <a:t>(Lower Egypt)</a:t>
            </a:r>
            <a:endParaRPr lang="en-US" sz="2000" dirty="0"/>
          </a:p>
        </p:txBody>
      </p:sp>
      <p:sp>
        <p:nvSpPr>
          <p:cNvPr id="9" name="TextBox 8"/>
          <p:cNvSpPr txBox="1"/>
          <p:nvPr/>
        </p:nvSpPr>
        <p:spPr>
          <a:xfrm>
            <a:off x="6436996" y="2079248"/>
            <a:ext cx="2554604" cy="830997"/>
          </a:xfrm>
          <a:prstGeom prst="rect">
            <a:avLst/>
          </a:prstGeom>
          <a:noFill/>
        </p:spPr>
        <p:txBody>
          <a:bodyPr wrap="square" rtlCol="0">
            <a:spAutoFit/>
          </a:bodyPr>
          <a:lstStyle/>
          <a:p>
            <a:pPr algn="ctr"/>
            <a:r>
              <a:rPr lang="en-US" sz="2800" dirty="0" smtClean="0"/>
              <a:t>White Crown</a:t>
            </a:r>
          </a:p>
          <a:p>
            <a:pPr algn="ctr"/>
            <a:r>
              <a:rPr lang="en-US" sz="2000" dirty="0" smtClean="0"/>
              <a:t>(Upper Egypt)</a:t>
            </a:r>
            <a:endParaRPr lang="en-US" sz="2000" dirty="0"/>
          </a:p>
        </p:txBody>
      </p:sp>
      <p:sp>
        <p:nvSpPr>
          <p:cNvPr id="8" name="Rectangle 7"/>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5"/>
              </a:rPr>
              <a:t>Jeff Dahl</a:t>
            </a:r>
            <a:endParaRPr lang="en-US" sz="1400" dirty="0"/>
          </a:p>
        </p:txBody>
      </p:sp>
    </p:spTree>
    <p:extLst>
      <p:ext uri="{BB962C8B-B14F-4D97-AF65-F5344CB8AC3E}">
        <p14:creationId xmlns:p14="http://schemas.microsoft.com/office/powerpoint/2010/main" val="4241735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1" y="533400"/>
            <a:ext cx="9067800" cy="5486400"/>
          </a:xfrm>
          <a:noFill/>
          <a:ln w="9525">
            <a:noFill/>
            <a:miter lim="800000"/>
            <a:headEnd/>
            <a:tailEnd/>
          </a:ln>
          <a:effectLst>
            <a:softEdge rad="127000"/>
          </a:effectLst>
        </p:spPr>
        <p:txBody>
          <a:bodyPr vert="horz" wrap="square" lIns="91440" tIns="45720" rIns="91440" bIns="45720" numCol="1" anchor="ctr" anchorCtr="0" compatLnSpc="1">
            <a:prstTxWarp prst="textNoShape">
              <a:avLst/>
            </a:prstTxWarp>
          </a:bodyPr>
          <a:lstStyle/>
          <a:p>
            <a:pPr algn="l" eaLnBrk="1" hangingPunct="1"/>
            <a:r>
              <a:rPr lang="en-US" sz="13800" b="1" dirty="0" smtClean="0">
                <a:ln w="11430"/>
                <a:solidFill>
                  <a:schemeClr val="tx1"/>
                </a:solidFill>
                <a:effectLst>
                  <a:outerShdw blurRad="50800" dist="39000" dir="5460000" algn="tl">
                    <a:srgbClr val="000000">
                      <a:alpha val="38000"/>
                    </a:srgbClr>
                  </a:outerShdw>
                </a:effectLst>
              </a:rPr>
              <a:t>Ethical</a:t>
            </a:r>
            <a:br>
              <a:rPr lang="en-US" sz="13800" b="1" dirty="0" smtClean="0">
                <a:ln w="11430"/>
                <a:solidFill>
                  <a:schemeClr val="tx1"/>
                </a:solidFill>
                <a:effectLst>
                  <a:outerShdw blurRad="50800" dist="39000" dir="5460000" algn="tl">
                    <a:srgbClr val="000000">
                      <a:alpha val="38000"/>
                    </a:srgbClr>
                  </a:outerShdw>
                </a:effectLst>
              </a:rPr>
            </a:br>
            <a:r>
              <a:rPr lang="en-US" sz="13800" b="1" dirty="0" smtClean="0">
                <a:ln w="11430"/>
                <a:solidFill>
                  <a:schemeClr val="tx1"/>
                </a:solidFill>
                <a:effectLst>
                  <a:outerShdw blurRad="50800" dist="39000" dir="5460000" algn="tl">
                    <a:srgbClr val="000000">
                      <a:alpha val="38000"/>
                    </a:srgbClr>
                  </a:outerShdw>
                </a:effectLst>
              </a:rPr>
              <a:t>     Religion</a:t>
            </a:r>
          </a:p>
        </p:txBody>
      </p:sp>
    </p:spTree>
    <p:extLst>
      <p:ext uri="{BB962C8B-B14F-4D97-AF65-F5344CB8AC3E}">
        <p14:creationId xmlns:p14="http://schemas.microsoft.com/office/powerpoint/2010/main" val="23658158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dlisted.com/files/162559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8763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dlisted.com/files/1625596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892716" y="0"/>
            <a:ext cx="12512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48200" y="427038"/>
            <a:ext cx="4495800" cy="2392362"/>
          </a:xfrm>
        </p:spPr>
        <p:txBody>
          <a:bodyPr/>
          <a:lstStyle/>
          <a:p>
            <a:r>
              <a:rPr lang="en-US" sz="9600" dirty="0" smtClean="0">
                <a:solidFill>
                  <a:srgbClr val="FFFFFF"/>
                </a:solidFill>
                <a:effectLst>
                  <a:glow rad="101600">
                    <a:schemeClr val="tx2">
                      <a:alpha val="60000"/>
                    </a:schemeClr>
                  </a:glow>
                </a:effectLst>
                <a:latin typeface="Impact" panose="020B0806030902050204" pitchFamily="34" charset="0"/>
              </a:rPr>
              <a:t>IT’S FUN</a:t>
            </a:r>
            <a:r>
              <a:rPr lang="en-US" sz="5400" dirty="0" smtClean="0">
                <a:solidFill>
                  <a:srgbClr val="FFFFFF"/>
                </a:solidFill>
                <a:effectLst>
                  <a:glow rad="101600">
                    <a:schemeClr val="tx2">
                      <a:alpha val="60000"/>
                    </a:schemeClr>
                  </a:glow>
                </a:effectLst>
                <a:latin typeface="Impact" panose="020B0806030902050204" pitchFamily="34" charset="0"/>
              </a:rPr>
              <a:t/>
            </a:r>
            <a:br>
              <a:rPr lang="en-US" sz="5400" dirty="0" smtClean="0">
                <a:solidFill>
                  <a:srgbClr val="FFFFFF"/>
                </a:solidFill>
                <a:effectLst>
                  <a:glow rad="101600">
                    <a:schemeClr val="tx2">
                      <a:alpha val="60000"/>
                    </a:schemeClr>
                  </a:glow>
                </a:effectLst>
                <a:latin typeface="Impact" panose="020B0806030902050204" pitchFamily="34" charset="0"/>
              </a:rPr>
            </a:br>
            <a:r>
              <a:rPr lang="en-US" sz="5400" dirty="0" smtClean="0">
                <a:solidFill>
                  <a:srgbClr val="FFFFFF"/>
                </a:solidFill>
                <a:effectLst>
                  <a:glow rad="101600">
                    <a:schemeClr val="tx2">
                      <a:alpha val="60000"/>
                    </a:schemeClr>
                  </a:glow>
                </a:effectLst>
                <a:latin typeface="Impact" panose="020B0806030902050204" pitchFamily="34" charset="0"/>
              </a:rPr>
              <a:t> </a:t>
            </a:r>
            <a:r>
              <a:rPr lang="en-US" sz="4000" dirty="0" smtClean="0">
                <a:solidFill>
                  <a:srgbClr val="FFFFFF"/>
                </a:solidFill>
                <a:effectLst>
                  <a:glow rad="101600">
                    <a:schemeClr val="tx2">
                      <a:alpha val="60000"/>
                    </a:schemeClr>
                  </a:glow>
                </a:effectLst>
                <a:latin typeface="Impact" panose="020B0806030902050204" pitchFamily="34" charset="0"/>
              </a:rPr>
              <a:t>TO DO BAD THINGS</a:t>
            </a:r>
            <a:endParaRPr lang="en-US" sz="4000" dirty="0">
              <a:solidFill>
                <a:srgbClr val="FFFFFF"/>
              </a:solidFill>
              <a:effectLst>
                <a:glow rad="101600">
                  <a:schemeClr val="tx2">
                    <a:alpha val="60000"/>
                  </a:schemeClr>
                </a:glow>
              </a:effectLst>
              <a:latin typeface="Impact" panose="020B0806030902050204" pitchFamily="34" charset="0"/>
            </a:endParaRPr>
          </a:p>
        </p:txBody>
      </p:sp>
      <p:pic>
        <p:nvPicPr>
          <p:cNvPr id="5" name="Picture 3">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414" b="30171"/>
          <a:stretch/>
        </p:blipFill>
        <p:spPr bwMode="auto">
          <a:xfrm>
            <a:off x="6082683" y="4572000"/>
            <a:ext cx="2451717" cy="904562"/>
          </a:xfrm>
          <a:prstGeom prst="roundRect">
            <a:avLst>
              <a:gd name="adj" fmla="val 2712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9854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218" name="Picture 2" descr="http://farm4.staticflickr.com/3031/2295818895_af4b31db54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04800"/>
            <a:ext cx="4274046" cy="6324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flipH="1">
            <a:off x="5638800" y="6474023"/>
            <a:ext cx="3429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accent2">
                    <a:lumMod val="20000"/>
                    <a:lumOff val="80000"/>
                  </a:schemeClr>
                </a:solidFill>
                <a:effectLst/>
                <a:latin typeface="Arial" charset="0"/>
                <a:cs typeface="Arial" charset="0"/>
              </a:rPr>
              <a:t>Some rights reserved by Squiggle </a:t>
            </a:r>
          </a:p>
        </p:txBody>
      </p:sp>
      <p:sp>
        <p:nvSpPr>
          <p:cNvPr id="3" name="Content Placeholder 2"/>
          <p:cNvSpPr>
            <a:spLocks noGrp="1"/>
          </p:cNvSpPr>
          <p:nvPr>
            <p:ph idx="1"/>
          </p:nvPr>
        </p:nvSpPr>
        <p:spPr>
          <a:xfrm>
            <a:off x="304800" y="1417637"/>
            <a:ext cx="5562600" cy="4525963"/>
          </a:xfrm>
        </p:spPr>
        <p:txBody>
          <a:bodyPr/>
          <a:lstStyle/>
          <a:p>
            <a:pPr marL="168275" indent="-168275">
              <a:buNone/>
            </a:pPr>
            <a:r>
              <a:rPr lang="en-US" b="1" dirty="0" smtClean="0">
                <a:solidFill>
                  <a:schemeClr val="accent2">
                    <a:lumMod val="20000"/>
                    <a:lumOff val="80000"/>
                  </a:schemeClr>
                </a:solidFill>
                <a:latin typeface="+mj-lt"/>
              </a:rPr>
              <a:t>“I </a:t>
            </a:r>
            <a:r>
              <a:rPr lang="en-US" b="1" dirty="0">
                <a:solidFill>
                  <a:schemeClr val="accent2">
                    <a:lumMod val="20000"/>
                    <a:lumOff val="80000"/>
                  </a:schemeClr>
                </a:solidFill>
                <a:latin typeface="+mj-lt"/>
              </a:rPr>
              <a:t>know the names of the forty-two gods of those who are with you in this Hall of Justice, who live on those who cherish evil and who gulp down their blood on that day of the </a:t>
            </a:r>
            <a:r>
              <a:rPr lang="en-US" b="1" dirty="0" smtClean="0">
                <a:solidFill>
                  <a:schemeClr val="accent2">
                    <a:lumMod val="20000"/>
                    <a:lumOff val="80000"/>
                  </a:schemeClr>
                </a:solidFill>
                <a:latin typeface="+mj-lt"/>
              </a:rPr>
              <a:t>reckoning...”</a:t>
            </a:r>
          </a:p>
          <a:p>
            <a:pPr marL="168275" indent="-168275">
              <a:buNone/>
            </a:pPr>
            <a:r>
              <a:rPr lang="en-US" sz="1200" b="1" dirty="0">
                <a:solidFill>
                  <a:schemeClr val="accent2">
                    <a:lumMod val="20000"/>
                    <a:lumOff val="80000"/>
                  </a:schemeClr>
                </a:solidFill>
                <a:latin typeface="+mj-lt"/>
              </a:rPr>
              <a:t>	</a:t>
            </a:r>
            <a:r>
              <a:rPr lang="en-US" sz="1200" b="1" dirty="0" smtClean="0">
                <a:solidFill>
                  <a:schemeClr val="accent2">
                    <a:lumMod val="20000"/>
                    <a:lumOff val="80000"/>
                  </a:schemeClr>
                </a:solidFill>
                <a:latin typeface="+mj-lt"/>
              </a:rPr>
              <a:t> 	</a:t>
            </a:r>
          </a:p>
          <a:p>
            <a:pPr marL="168275" indent="-168275">
              <a:buNone/>
            </a:pPr>
            <a:r>
              <a:rPr lang="en-US" sz="2400" b="1" dirty="0">
                <a:solidFill>
                  <a:schemeClr val="accent2">
                    <a:lumMod val="20000"/>
                    <a:lumOff val="80000"/>
                  </a:schemeClr>
                </a:solidFill>
                <a:latin typeface="+mj-lt"/>
              </a:rPr>
              <a:t>	</a:t>
            </a:r>
            <a:r>
              <a:rPr lang="en-US" sz="2400" b="1" dirty="0" smtClean="0">
                <a:solidFill>
                  <a:schemeClr val="accent2">
                    <a:lumMod val="20000"/>
                    <a:lumOff val="80000"/>
                  </a:schemeClr>
                </a:solidFill>
                <a:latin typeface="+mj-lt"/>
              </a:rPr>
              <a:t>		-- Book of the Dead</a:t>
            </a:r>
            <a:endParaRPr lang="en-US" sz="2400" b="1" dirty="0">
              <a:solidFill>
                <a:schemeClr val="accent2">
                  <a:lumMod val="20000"/>
                  <a:lumOff val="80000"/>
                </a:schemeClr>
              </a:solidFill>
              <a:latin typeface="+mj-lt"/>
            </a:endParaRPr>
          </a:p>
        </p:txBody>
      </p:sp>
    </p:spTree>
    <p:extLst>
      <p:ext uri="{BB962C8B-B14F-4D97-AF65-F5344CB8AC3E}">
        <p14:creationId xmlns:p14="http://schemas.microsoft.com/office/powerpoint/2010/main" val="26819929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dlisted.com/files/16255969.jpg"/>
          <p:cNvPicPr>
            <a:picLocks noChangeAspect="1" noChangeArrowheads="1"/>
          </p:cNvPicPr>
          <p:nvPr/>
        </p:nvPicPr>
        <p:blipFill rotWithShape="1">
          <a:blip r:embed="rId2" cstate="print">
            <a:duotone>
              <a:prstClr val="black"/>
              <a:srgbClr val="C0000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0" y="0"/>
            <a:ext cx="8763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i.dlisted.com/files/16255969.jpg"/>
          <p:cNvPicPr>
            <a:picLocks noChangeAspect="1" noChangeArrowheads="1"/>
          </p:cNvPicPr>
          <p:nvPr/>
        </p:nvPicPr>
        <p:blipFill rotWithShape="1">
          <a:blip r:embed="rId4" cstate="print">
            <a:duotone>
              <a:prstClr val="black"/>
              <a:srgbClr val="C00000">
                <a:tint val="45000"/>
                <a:satMod val="40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7892716" y="0"/>
            <a:ext cx="12512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0" y="274638"/>
            <a:ext cx="3352800" cy="3459162"/>
          </a:xfrm>
        </p:spPr>
        <p:txBody>
          <a:bodyPr/>
          <a:lstStyle/>
          <a:p>
            <a:r>
              <a:rPr lang="en-US" sz="8800" b="1" dirty="0" smtClean="0">
                <a:solidFill>
                  <a:schemeClr val="accent2">
                    <a:lumMod val="20000"/>
                    <a:lumOff val="80000"/>
                  </a:schemeClr>
                </a:solidFill>
              </a:rPr>
              <a:t>Think Twice</a:t>
            </a:r>
            <a:endParaRPr lang="en-US" sz="8800" b="1" dirty="0">
              <a:solidFill>
                <a:schemeClr val="accent2">
                  <a:lumMod val="20000"/>
                  <a:lumOff val="80000"/>
                </a:schemeClr>
              </a:solidFill>
            </a:endParaRPr>
          </a:p>
        </p:txBody>
      </p:sp>
    </p:spTree>
    <p:extLst>
      <p:ext uri="{BB962C8B-B14F-4D97-AF65-F5344CB8AC3E}">
        <p14:creationId xmlns:p14="http://schemas.microsoft.com/office/powerpoint/2010/main" val="8474559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5.staticflickr.com/4124/5091026812_1384397a1e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15"/>
          <a:stretch/>
        </p:blipFill>
        <p:spPr bwMode="auto">
          <a:xfrm>
            <a:off x="0" y="-205384"/>
            <a:ext cx="9144000" cy="7063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1981200"/>
            <a:ext cx="4808622" cy="4800600"/>
          </a:xfrm>
        </p:spPr>
        <p:txBody>
          <a:bodyPr/>
          <a:lstStyle/>
          <a:p>
            <a:r>
              <a:rPr lang="en-US" sz="9600" dirty="0" smtClean="0">
                <a:solidFill>
                  <a:schemeClr val="accent5">
                    <a:lumMod val="20000"/>
                    <a:lumOff val="80000"/>
                  </a:schemeClr>
                </a:solidFill>
              </a:rPr>
              <a:t>Book </a:t>
            </a:r>
            <a:br>
              <a:rPr lang="en-US" sz="9600" dirty="0" smtClean="0">
                <a:solidFill>
                  <a:schemeClr val="accent5">
                    <a:lumMod val="20000"/>
                    <a:lumOff val="80000"/>
                  </a:schemeClr>
                </a:solidFill>
              </a:rPr>
            </a:br>
            <a:r>
              <a:rPr lang="en-US" sz="8000" dirty="0" smtClean="0">
                <a:solidFill>
                  <a:schemeClr val="accent5">
                    <a:lumMod val="20000"/>
                    <a:lumOff val="80000"/>
                  </a:schemeClr>
                </a:solidFill>
              </a:rPr>
              <a:t>of the </a:t>
            </a:r>
            <a:r>
              <a:rPr lang="en-US" sz="9600" dirty="0" smtClean="0">
                <a:solidFill>
                  <a:schemeClr val="accent5">
                    <a:lumMod val="20000"/>
                    <a:lumOff val="80000"/>
                  </a:schemeClr>
                </a:solidFill>
              </a:rPr>
              <a:t/>
            </a:r>
            <a:br>
              <a:rPr lang="en-US" sz="9600" dirty="0" smtClean="0">
                <a:solidFill>
                  <a:schemeClr val="accent5">
                    <a:lumMod val="20000"/>
                    <a:lumOff val="80000"/>
                  </a:schemeClr>
                </a:solidFill>
              </a:rPr>
            </a:br>
            <a:r>
              <a:rPr lang="en-US" sz="9600" dirty="0" smtClean="0">
                <a:solidFill>
                  <a:schemeClr val="accent5">
                    <a:lumMod val="20000"/>
                    <a:lumOff val="80000"/>
                  </a:schemeClr>
                </a:solidFill>
              </a:rPr>
              <a:t>Dead</a:t>
            </a:r>
            <a:endParaRPr lang="en-US" sz="9600" dirty="0">
              <a:solidFill>
                <a:schemeClr val="accent5">
                  <a:lumMod val="20000"/>
                  <a:lumOff val="80000"/>
                </a:schemeClr>
              </a:solidFill>
            </a:endParaRPr>
          </a:p>
        </p:txBody>
      </p:sp>
      <p:sp>
        <p:nvSpPr>
          <p:cNvPr id="4" name="Rectangle 3"/>
          <p:cNvSpPr/>
          <p:nvPr/>
        </p:nvSpPr>
        <p:spPr>
          <a:xfrm>
            <a:off x="5507095" y="6324600"/>
            <a:ext cx="3408305" cy="307777"/>
          </a:xfrm>
          <a:prstGeom prst="rect">
            <a:avLst/>
          </a:prstGeom>
        </p:spPr>
        <p:txBody>
          <a:bodyPr wrap="none">
            <a:spAutoFit/>
          </a:bodyPr>
          <a:lstStyle/>
          <a:p>
            <a:r>
              <a:rPr lang="en-US" sz="1400" dirty="0">
                <a:solidFill>
                  <a:schemeClr val="accent5">
                    <a:lumMod val="20000"/>
                    <a:lumOff val="80000"/>
                  </a:schemeClr>
                </a:solidFill>
                <a:hlinkClick r:id="rId3" tooltip="Attribution-ShareAlike License"/>
              </a:rPr>
              <a:t>Some rights reserved</a:t>
            </a:r>
            <a:r>
              <a:rPr lang="en-US" sz="1400" dirty="0">
                <a:solidFill>
                  <a:schemeClr val="accent5">
                    <a:lumMod val="20000"/>
                    <a:lumOff val="80000"/>
                  </a:schemeClr>
                </a:solidFill>
              </a:rPr>
              <a:t> by </a:t>
            </a:r>
            <a:r>
              <a:rPr lang="en-US" sz="1400" dirty="0">
                <a:solidFill>
                  <a:schemeClr val="accent5">
                    <a:lumMod val="20000"/>
                    <a:lumOff val="80000"/>
                  </a:schemeClr>
                </a:solidFill>
                <a:hlinkClick r:id="rId4"/>
              </a:rPr>
              <a:t>koopmanrob</a:t>
            </a:r>
            <a:endParaRPr lang="en-US" sz="1400" dirty="0">
              <a:solidFill>
                <a:schemeClr val="accent5">
                  <a:lumMod val="20000"/>
                  <a:lumOff val="80000"/>
                </a:schemeClr>
              </a:solidFill>
            </a:endParaRPr>
          </a:p>
        </p:txBody>
      </p:sp>
    </p:spTree>
    <p:extLst>
      <p:ext uri="{BB962C8B-B14F-4D97-AF65-F5344CB8AC3E}">
        <p14:creationId xmlns:p14="http://schemas.microsoft.com/office/powerpoint/2010/main" val="21923779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arm5.staticflickr.com/4145/5096740141_cfb59a050c_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321593"/>
            <a:ext cx="9144000" cy="5536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farm5.staticflickr.com/4145/5096740141_cfb59a050c_b.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0" y="0"/>
            <a:ext cx="9144000" cy="22619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0" y="0"/>
            <a:ext cx="9144000" cy="6858000"/>
          </a:xfrm>
          <a:prstGeom prst="rect">
            <a:avLst/>
          </a:prstGeom>
          <a:solidFill>
            <a:schemeClr val="tx2">
              <a:alpha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8" name="TextBox 7"/>
          <p:cNvSpPr txBox="1"/>
          <p:nvPr/>
        </p:nvSpPr>
        <p:spPr>
          <a:xfrm>
            <a:off x="325469" y="1143000"/>
            <a:ext cx="8589931" cy="3524042"/>
          </a:xfrm>
          <a:prstGeom prst="rect">
            <a:avLst/>
          </a:prstGeom>
          <a:noFill/>
        </p:spPr>
        <p:txBody>
          <a:bodyPr wrap="square" rtlCol="0">
            <a:spAutoFit/>
          </a:bodyPr>
          <a:lstStyle/>
          <a:p>
            <a:pPr algn="ctr"/>
            <a:r>
              <a:rPr lang="en-US" sz="4000" dirty="0" smtClean="0">
                <a:solidFill>
                  <a:schemeClr val="accent5">
                    <a:lumMod val="20000"/>
                    <a:lumOff val="80000"/>
                  </a:schemeClr>
                </a:solidFill>
              </a:rPr>
              <a:t>The Book of the Dead contained </a:t>
            </a:r>
            <a:r>
              <a:rPr lang="en-US" sz="3600" dirty="0" smtClean="0">
                <a:solidFill>
                  <a:schemeClr val="accent5">
                    <a:lumMod val="20000"/>
                    <a:lumOff val="80000"/>
                  </a:schemeClr>
                </a:solidFill>
              </a:rPr>
              <a:t>spells to assist in navigating the</a:t>
            </a:r>
          </a:p>
          <a:p>
            <a:pPr algn="ctr"/>
            <a:r>
              <a:rPr lang="en-US" sz="11500" dirty="0" smtClean="0">
                <a:solidFill>
                  <a:schemeClr val="accent5">
                    <a:lumMod val="20000"/>
                    <a:lumOff val="80000"/>
                  </a:schemeClr>
                </a:solidFill>
                <a:latin typeface="+mj-lt"/>
              </a:rPr>
              <a:t>obstacles</a:t>
            </a:r>
            <a:r>
              <a:rPr lang="en-US" sz="11500" dirty="0" smtClean="0">
                <a:solidFill>
                  <a:schemeClr val="accent5">
                    <a:lumMod val="20000"/>
                    <a:lumOff val="80000"/>
                  </a:schemeClr>
                </a:solidFill>
              </a:rPr>
              <a:t> </a:t>
            </a:r>
            <a:br>
              <a:rPr lang="en-US" sz="11500" dirty="0" smtClean="0">
                <a:solidFill>
                  <a:schemeClr val="accent5">
                    <a:lumMod val="20000"/>
                    <a:lumOff val="80000"/>
                  </a:schemeClr>
                </a:solidFill>
              </a:rPr>
            </a:br>
            <a:r>
              <a:rPr lang="en-US" sz="3200" dirty="0" smtClean="0">
                <a:solidFill>
                  <a:schemeClr val="accent5">
                    <a:lumMod val="20000"/>
                    <a:lumOff val="80000"/>
                  </a:schemeClr>
                </a:solidFill>
              </a:rPr>
              <a:t>and dangers of the Underworld.</a:t>
            </a:r>
            <a:endParaRPr lang="en-US" sz="3200" dirty="0">
              <a:solidFill>
                <a:schemeClr val="accent5">
                  <a:lumMod val="20000"/>
                  <a:lumOff val="80000"/>
                </a:schemeClr>
              </a:solidFill>
            </a:endParaRPr>
          </a:p>
        </p:txBody>
      </p:sp>
    </p:spTree>
    <p:extLst>
      <p:ext uri="{BB962C8B-B14F-4D97-AF65-F5344CB8AC3E}">
        <p14:creationId xmlns:p14="http://schemas.microsoft.com/office/powerpoint/2010/main" val="7769376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243"/>
          <a:stretch/>
        </p:blipFill>
        <p:spPr>
          <a:xfrm>
            <a:off x="-4011" y="1"/>
            <a:ext cx="9148011" cy="6858000"/>
          </a:xfrm>
        </p:spPr>
      </p:pic>
      <p:sp>
        <p:nvSpPr>
          <p:cNvPr id="2" name="Title 1"/>
          <p:cNvSpPr>
            <a:spLocks noGrp="1"/>
          </p:cNvSpPr>
          <p:nvPr>
            <p:ph type="title"/>
          </p:nvPr>
        </p:nvSpPr>
        <p:spPr>
          <a:xfrm>
            <a:off x="5486400" y="914400"/>
            <a:ext cx="3124200" cy="1143000"/>
          </a:xfrm>
        </p:spPr>
        <p:txBody>
          <a:bodyPr/>
          <a:lstStyle/>
          <a:p>
            <a:r>
              <a:rPr lang="en-US" sz="7200" b="1" dirty="0" smtClean="0"/>
              <a:t>OMG</a:t>
            </a:r>
            <a:endParaRPr lang="en-US" sz="7200" b="1" dirty="0"/>
          </a:p>
        </p:txBody>
      </p:sp>
      <p:sp>
        <p:nvSpPr>
          <p:cNvPr id="4" name="AutoShape 2" descr="https://mail-attachment.googleusercontent.com/attachment/u/0/?ui=2&amp;ik=de1f2a8af3&amp;view=att&amp;th=1418ef96af64d8fa&amp;attid=0.7&amp;disp=inline&amp;safe=1&amp;zw&amp;saduie=AG9B_P8368CIZtOSzis1qbzK8j1T&amp;sadet=1381084600342&amp;sads=JlABbETL1eTF3BmYCCWdj55Fiyw"/>
          <p:cNvSpPr>
            <a:spLocks noChangeAspect="1" noChangeArrowheads="1"/>
          </p:cNvSpPr>
          <p:nvPr/>
        </p:nvSpPr>
        <p:spPr bwMode="auto">
          <a:xfrm>
            <a:off x="155575" y="-2781300"/>
            <a:ext cx="13011150" cy="580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mail-attachment.googleusercontent.com/attachment/u/0/?ui=2&amp;ik=de1f2a8af3&amp;view=att&amp;th=1418ef96af64d8fa&amp;attid=0.7&amp;disp=inline&amp;safe=1&amp;zw&amp;saduie=AG9B_P8368CIZtOSzis1qbzK8j1T&amp;sadet=1381084600342&amp;sads=JlABbETL1eTF3BmYCCWdj55Fiyw"/>
          <p:cNvSpPr>
            <a:spLocks noChangeAspect="1" noChangeArrowheads="1"/>
          </p:cNvSpPr>
          <p:nvPr/>
        </p:nvSpPr>
        <p:spPr bwMode="auto">
          <a:xfrm>
            <a:off x="307975" y="-2628900"/>
            <a:ext cx="13011150" cy="580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mail-attachment.googleusercontent.com/attachment/u/0/?ui=2&amp;ik=de1f2a8af3&amp;view=att&amp;th=1418ef96af64d8fa&amp;attid=0.7&amp;disp=inline&amp;safe=1&amp;zw&amp;saduie=AG9B_P8368CIZtOSzis1qbzK8j1T&amp;sadet=1381084600342&amp;sads=JlABbETL1eTF3BmYCCWdj55Fiyw"/>
          <p:cNvSpPr>
            <a:spLocks noChangeAspect="1" noChangeArrowheads="1"/>
          </p:cNvSpPr>
          <p:nvPr/>
        </p:nvSpPr>
        <p:spPr bwMode="auto">
          <a:xfrm>
            <a:off x="460375" y="-2476500"/>
            <a:ext cx="13011150" cy="580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94219" y="5486400"/>
            <a:ext cx="2701381" cy="569387"/>
          </a:xfrm>
          <a:prstGeom prst="rect">
            <a:avLst/>
          </a:prstGeom>
          <a:solidFill>
            <a:schemeClr val="accent2">
              <a:lumMod val="40000"/>
              <a:lumOff val="60000"/>
            </a:schemeClr>
          </a:solidFill>
        </p:spPr>
        <p:txBody>
          <a:bodyPr wrap="none">
            <a:spAutoFit/>
          </a:bodyPr>
          <a:lstStyle/>
          <a:p>
            <a:pPr algn="ctr"/>
            <a:r>
              <a:rPr lang="en-US" dirty="0" smtClean="0"/>
              <a:t>© </a:t>
            </a:r>
            <a:r>
              <a:rPr lang="en-US" dirty="0" err="1" smtClean="0"/>
              <a:t>Heidemarie</a:t>
            </a:r>
            <a:r>
              <a:rPr lang="en-US" dirty="0" smtClean="0"/>
              <a:t> </a:t>
            </a:r>
            <a:r>
              <a:rPr lang="en-US" dirty="0" err="1" smtClean="0"/>
              <a:t>Niemann</a:t>
            </a:r>
            <a:endParaRPr lang="en-US" dirty="0" smtClean="0"/>
          </a:p>
          <a:p>
            <a:pPr algn="ctr"/>
            <a:r>
              <a:rPr lang="en-US" sz="1300" dirty="0" smtClean="0"/>
              <a:t>Used With Permission</a:t>
            </a:r>
            <a:endParaRPr lang="en-US" sz="1300" dirty="0"/>
          </a:p>
        </p:txBody>
      </p:sp>
    </p:spTree>
    <p:extLst>
      <p:ext uri="{BB962C8B-B14F-4D97-AF65-F5344CB8AC3E}">
        <p14:creationId xmlns:p14="http://schemas.microsoft.com/office/powerpoint/2010/main" val="42475921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farm3.staticflickr.com/2514/3872828979_086af0371d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137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93902" y="6397823"/>
            <a:ext cx="3297698" cy="307777"/>
          </a:xfrm>
          <a:prstGeom prst="rect">
            <a:avLst/>
          </a:prstGeom>
          <a:solidFill>
            <a:schemeClr val="accent1">
              <a:lumMod val="20000"/>
              <a:lumOff val="80000"/>
            </a:schemeClr>
          </a:solidFill>
        </p:spPr>
        <p:txBody>
          <a:bodyPr wrap="none">
            <a:spAutoFit/>
          </a:bodyPr>
          <a:lstStyle/>
          <a:p>
            <a:r>
              <a:rPr lang="en-US" sz="1400" dirty="0">
                <a:hlinkClick r:id="rId3" tooltip="Attribution-NonCommercial License"/>
              </a:rPr>
              <a:t>Some rights reserved</a:t>
            </a:r>
            <a:r>
              <a:rPr lang="en-US" sz="1400" dirty="0"/>
              <a:t> by </a:t>
            </a:r>
            <a:r>
              <a:rPr lang="en-US" sz="1400" dirty="0" err="1">
                <a:hlinkClick r:id="rId4"/>
              </a:rPr>
              <a:t>slownsilent</a:t>
            </a:r>
            <a:endParaRPr lang="en-US" sz="1400" dirty="0"/>
          </a:p>
        </p:txBody>
      </p:sp>
      <p:pic>
        <p:nvPicPr>
          <p:cNvPr id="14340" name="Picture 4" descr="http://www.artrix.co.uk/UserFiles/image/whatson/youtube.jpg">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32490" y="3891455"/>
            <a:ext cx="3252607" cy="1387207"/>
          </a:xfrm>
          <a:prstGeom prst="roundRect">
            <a:avLst>
              <a:gd name="adj" fmla="val 2359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5684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arm5.staticflickr.com/4145/5096740141_cfb59a050c_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321593"/>
            <a:ext cx="9144000" cy="5536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farm5.staticflickr.com/4145/5096740141_cfb59a050c_b.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0" y="0"/>
            <a:ext cx="9144000" cy="22619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71800" y="228600"/>
            <a:ext cx="5987716" cy="2819400"/>
          </a:xfrm>
        </p:spPr>
        <p:txBody>
          <a:bodyPr/>
          <a:lstStyle/>
          <a:p>
            <a:r>
              <a:rPr lang="en-US" sz="9600" b="1" dirty="0" smtClean="0"/>
              <a:t>Egyptian </a:t>
            </a:r>
            <a:r>
              <a:rPr lang="en-US" sz="6000" b="1" dirty="0" smtClean="0"/>
              <a:t/>
            </a:r>
            <a:br>
              <a:rPr lang="en-US" sz="6000" b="1" dirty="0" smtClean="0"/>
            </a:br>
            <a:r>
              <a:rPr lang="en-US" sz="6000" b="1" dirty="0" smtClean="0"/>
              <a:t>Ninja Warrior</a:t>
            </a:r>
            <a:endParaRPr lang="en-US" sz="6000" b="1" dirty="0"/>
          </a:p>
        </p:txBody>
      </p:sp>
      <p:sp>
        <p:nvSpPr>
          <p:cNvPr id="7" name="Rectangle 6"/>
          <p:cNvSpPr/>
          <p:nvPr/>
        </p:nvSpPr>
        <p:spPr>
          <a:xfrm>
            <a:off x="5751610" y="6397823"/>
            <a:ext cx="3408305" cy="307777"/>
          </a:xfrm>
          <a:prstGeom prst="rect">
            <a:avLst/>
          </a:prstGeom>
        </p:spPr>
        <p:txBody>
          <a:bodyPr wrap="none">
            <a:spAutoFit/>
          </a:bodyPr>
          <a:lstStyle/>
          <a:p>
            <a:r>
              <a:rPr lang="en-US" sz="1400" dirty="0">
                <a:hlinkClick r:id="rId6" tooltip="Attribution-ShareAlike License"/>
              </a:rPr>
              <a:t>Some rights reserved</a:t>
            </a:r>
            <a:r>
              <a:rPr lang="en-US" sz="1400" dirty="0"/>
              <a:t> by </a:t>
            </a:r>
            <a:r>
              <a:rPr lang="en-US" sz="1400" dirty="0">
                <a:hlinkClick r:id="rId7"/>
              </a:rPr>
              <a:t>koopmanrob</a:t>
            </a:r>
            <a:endParaRPr lang="en-US" sz="1400" dirty="0"/>
          </a:p>
        </p:txBody>
      </p:sp>
    </p:spTree>
    <p:extLst>
      <p:ext uri="{BB962C8B-B14F-4D97-AF65-F5344CB8AC3E}">
        <p14:creationId xmlns:p14="http://schemas.microsoft.com/office/powerpoint/2010/main" val="3997113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munR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83667"/>
            <a:ext cx="2514600" cy="6643574"/>
          </a:xfrm>
          <a:prstGeom prst="rect">
            <a:avLst/>
          </a:prstGeom>
          <a:ln>
            <a:noFill/>
          </a:ln>
        </p:spPr>
      </p:pic>
      <p:sp>
        <p:nvSpPr>
          <p:cNvPr id="5" name="Title 4"/>
          <p:cNvSpPr>
            <a:spLocks noGrp="1"/>
          </p:cNvSpPr>
          <p:nvPr>
            <p:ph type="title"/>
          </p:nvPr>
        </p:nvSpPr>
        <p:spPr>
          <a:xfrm>
            <a:off x="381000" y="914400"/>
            <a:ext cx="8229600" cy="1143000"/>
          </a:xfrm>
        </p:spPr>
        <p:txBody>
          <a:bodyPr/>
          <a:lstStyle/>
          <a:p>
            <a:pPr algn="l"/>
            <a:r>
              <a:rPr lang="en-US" sz="8800" b="1" dirty="0" smtClean="0">
                <a:solidFill>
                  <a:schemeClr val="tx1"/>
                </a:solidFill>
              </a:rPr>
              <a:t>Benevolence</a:t>
            </a:r>
            <a:endParaRPr lang="en-US" sz="8800" b="1" dirty="0">
              <a:solidFill>
                <a:schemeClr val="tx1"/>
              </a:solidFill>
            </a:endParaRPr>
          </a:p>
        </p:txBody>
      </p:sp>
      <p:sp>
        <p:nvSpPr>
          <p:cNvPr id="7" name="Rectangle 6"/>
          <p:cNvSpPr/>
          <p:nvPr/>
        </p:nvSpPr>
        <p:spPr>
          <a:xfrm>
            <a:off x="609600" y="2603480"/>
            <a:ext cx="5638800" cy="3416320"/>
          </a:xfrm>
          <a:prstGeom prst="rect">
            <a:avLst/>
          </a:prstGeom>
        </p:spPr>
        <p:txBody>
          <a:bodyPr wrap="square">
            <a:spAutoFit/>
          </a:bodyPr>
          <a:lstStyle/>
          <a:p>
            <a:pPr marL="168275" indent="-168275"/>
            <a:r>
              <a:rPr lang="en-US" sz="3600" b="0" i="1" dirty="0" smtClean="0"/>
              <a:t>“You </a:t>
            </a:r>
            <a:r>
              <a:rPr lang="en-US" sz="3600" b="0" i="1" dirty="0"/>
              <a:t>are </a:t>
            </a:r>
            <a:r>
              <a:rPr lang="en-US" sz="3600" b="0" i="1" dirty="0" err="1"/>
              <a:t>Amun</a:t>
            </a:r>
            <a:r>
              <a:rPr lang="en-US" sz="3600" b="0" i="1" dirty="0"/>
              <a:t>, the Lord of the silent, who comes at the voice of the poor; when I call to you in my distress You come and rescue me</a:t>
            </a:r>
            <a:r>
              <a:rPr lang="en-US" sz="3600" b="0" i="1" dirty="0" smtClean="0"/>
              <a:t>...”</a:t>
            </a:r>
            <a:endParaRPr lang="en-US" sz="3600" b="0" i="1" dirty="0"/>
          </a:p>
        </p:txBody>
      </p:sp>
    </p:spTree>
    <p:extLst>
      <p:ext uri="{BB962C8B-B14F-4D97-AF65-F5344CB8AC3E}">
        <p14:creationId xmlns:p14="http://schemas.microsoft.com/office/powerpoint/2010/main" val="4045866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http://farm3.staticflickr.com/2737/4181480673_5c43672f09_b.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5469" y="6151602"/>
            <a:ext cx="2073003" cy="584775"/>
          </a:xfrm>
          <a:prstGeom prst="rect">
            <a:avLst/>
          </a:prstGeom>
          <a:solidFill>
            <a:schemeClr val="accent2">
              <a:lumMod val="40000"/>
              <a:lumOff val="60000"/>
            </a:schemeClr>
          </a:solidFill>
        </p:spPr>
        <p:txBody>
          <a:bodyPr wrap="none">
            <a:spAutoFit/>
          </a:bodyPr>
          <a:lstStyle/>
          <a:p>
            <a:pPr algn="ctr"/>
            <a:r>
              <a:rPr lang="en-US" dirty="0" smtClean="0"/>
              <a:t>© </a:t>
            </a:r>
            <a:r>
              <a:rPr lang="en-US" dirty="0">
                <a:hlinkClick r:id="rId4"/>
              </a:rPr>
              <a:t>HEN-</a:t>
            </a:r>
            <a:r>
              <a:rPr lang="en-US" dirty="0" err="1">
                <a:hlinkClick r:id="rId4"/>
              </a:rPr>
              <a:t>Magonza</a:t>
            </a:r>
            <a:r>
              <a:rPr lang="en-US" dirty="0" smtClean="0"/>
              <a:t> </a:t>
            </a:r>
          </a:p>
          <a:p>
            <a:pPr algn="ctr"/>
            <a:r>
              <a:rPr lang="en-US" sz="1300" dirty="0" smtClean="0"/>
              <a:t>Fair Use (Educational)</a:t>
            </a:r>
            <a:endParaRPr lang="en-US" sz="1300" dirty="0"/>
          </a:p>
        </p:txBody>
      </p:sp>
      <p:sp>
        <p:nvSpPr>
          <p:cNvPr id="5" name="Rectangle 4"/>
          <p:cNvSpPr/>
          <p:nvPr/>
        </p:nvSpPr>
        <p:spPr bwMode="auto">
          <a:xfrm>
            <a:off x="0" y="0"/>
            <a:ext cx="9144000" cy="6858000"/>
          </a:xfrm>
          <a:prstGeom prst="rect">
            <a:avLst/>
          </a:prstGeom>
          <a:solidFill>
            <a:schemeClr val="tx2">
              <a:alpha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6" name="TextBox 5"/>
          <p:cNvSpPr txBox="1"/>
          <p:nvPr/>
        </p:nvSpPr>
        <p:spPr>
          <a:xfrm>
            <a:off x="0" y="2514600"/>
            <a:ext cx="9143999" cy="2000548"/>
          </a:xfrm>
          <a:prstGeom prst="rect">
            <a:avLst/>
          </a:prstGeom>
          <a:noFill/>
        </p:spPr>
        <p:txBody>
          <a:bodyPr wrap="square" rtlCol="0">
            <a:spAutoFit/>
          </a:bodyPr>
          <a:lstStyle/>
          <a:p>
            <a:pPr algn="ctr"/>
            <a:r>
              <a:rPr lang="en-US" sz="12400" dirty="0" smtClean="0">
                <a:solidFill>
                  <a:schemeClr val="accent5">
                    <a:lumMod val="20000"/>
                    <a:lumOff val="80000"/>
                  </a:schemeClr>
                </a:solidFill>
                <a:latin typeface="+mj-lt"/>
              </a:rPr>
              <a:t>Purification</a:t>
            </a:r>
            <a:endParaRPr lang="en-US" sz="12400" dirty="0">
              <a:solidFill>
                <a:schemeClr val="accent5">
                  <a:lumMod val="20000"/>
                  <a:lumOff val="80000"/>
                </a:schemeClr>
              </a:solidFill>
            </a:endParaRPr>
          </a:p>
        </p:txBody>
      </p:sp>
    </p:spTree>
    <p:extLst>
      <p:ext uri="{BB962C8B-B14F-4D97-AF65-F5344CB8AC3E}">
        <p14:creationId xmlns:p14="http://schemas.microsoft.com/office/powerpoint/2010/main" val="36508978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http://farm3.staticflickr.com/2737/4181480673_5c43672f09_b.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38600" y="5722203"/>
            <a:ext cx="4953000" cy="830997"/>
          </a:xfrm>
          <a:prstGeom prst="rect">
            <a:avLst/>
          </a:prstGeom>
          <a:solidFill>
            <a:schemeClr val="accent2">
              <a:lumMod val="20000"/>
              <a:lumOff val="80000"/>
              <a:alpha val="75000"/>
            </a:schemeClr>
          </a:solidFill>
        </p:spPr>
        <p:txBody>
          <a:bodyPr wrap="square" rtlCol="0">
            <a:spAutoFit/>
          </a:bodyPr>
          <a:lstStyle/>
          <a:p>
            <a:pPr algn="ctr"/>
            <a:r>
              <a:rPr lang="en-US" sz="4800" dirty="0" smtClean="0">
                <a:latin typeface="+mj-lt"/>
              </a:rPr>
              <a:t>The Lake of Fire</a:t>
            </a:r>
            <a:endParaRPr lang="en-US" sz="4800" dirty="0">
              <a:latin typeface="+mj-lt"/>
            </a:endParaRPr>
          </a:p>
        </p:txBody>
      </p:sp>
      <p:sp>
        <p:nvSpPr>
          <p:cNvPr id="7" name="Rectangle 6"/>
          <p:cNvSpPr/>
          <p:nvPr/>
        </p:nvSpPr>
        <p:spPr>
          <a:xfrm>
            <a:off x="76200" y="6172200"/>
            <a:ext cx="2701381" cy="569387"/>
          </a:xfrm>
          <a:prstGeom prst="rect">
            <a:avLst/>
          </a:prstGeom>
          <a:solidFill>
            <a:schemeClr val="accent2">
              <a:lumMod val="40000"/>
              <a:lumOff val="60000"/>
            </a:schemeClr>
          </a:solidFill>
        </p:spPr>
        <p:txBody>
          <a:bodyPr wrap="none">
            <a:spAutoFit/>
          </a:bodyPr>
          <a:lstStyle/>
          <a:p>
            <a:pPr algn="ctr"/>
            <a:r>
              <a:rPr lang="en-US" dirty="0" smtClean="0"/>
              <a:t>© </a:t>
            </a:r>
            <a:r>
              <a:rPr lang="en-US" dirty="0" err="1" smtClean="0"/>
              <a:t>Heidemarie</a:t>
            </a:r>
            <a:r>
              <a:rPr lang="en-US" dirty="0" smtClean="0"/>
              <a:t> </a:t>
            </a:r>
            <a:r>
              <a:rPr lang="en-US" dirty="0" err="1" smtClean="0"/>
              <a:t>Niemann</a:t>
            </a:r>
            <a:endParaRPr lang="en-US" dirty="0" smtClean="0"/>
          </a:p>
          <a:p>
            <a:pPr algn="ctr"/>
            <a:r>
              <a:rPr lang="en-US" sz="1300" dirty="0" smtClean="0"/>
              <a:t>Used With Permission</a:t>
            </a:r>
            <a:endParaRPr lang="en-US" sz="1300" dirty="0"/>
          </a:p>
        </p:txBody>
      </p:sp>
    </p:spTree>
    <p:extLst>
      <p:ext uri="{BB962C8B-B14F-4D97-AF65-F5344CB8AC3E}">
        <p14:creationId xmlns:p14="http://schemas.microsoft.com/office/powerpoint/2010/main" val="9031494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upload.wikimedia.org/wikipedia/commons/thumb/6/6d/Anubis_standing.svg/500px-Anubis_standi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07032"/>
            <a:ext cx="3031958" cy="64985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title"/>
          </p:nvPr>
        </p:nvSpPr>
        <p:spPr>
          <a:xfrm>
            <a:off x="489433" y="838200"/>
            <a:ext cx="5225567" cy="1143000"/>
          </a:xfrm>
          <a:noFill/>
          <a:ln w="9525">
            <a:noFill/>
            <a:miter lim="800000"/>
            <a:headEnd/>
            <a:tailEnd/>
          </a:ln>
          <a:effectLst>
            <a:softEdge rad="127000"/>
          </a:effectLst>
        </p:spPr>
        <p:txBody>
          <a:bodyPr vert="horz" wrap="square" lIns="91440" tIns="45720" rIns="91440" bIns="45720" numCol="1" anchor="ctr" anchorCtr="0" compatLnSpc="1">
            <a:prstTxWarp prst="textNoShape">
              <a:avLst/>
            </a:prstTxWarp>
          </a:bodyPr>
          <a:lstStyle/>
          <a:p>
            <a:pPr algn="l" eaLnBrk="1" hangingPunct="1"/>
            <a:r>
              <a:rPr lang="en-US" sz="11500" b="1" dirty="0" smtClean="0">
                <a:ln w="11430"/>
                <a:solidFill>
                  <a:schemeClr val="tx1"/>
                </a:solidFill>
                <a:effectLst>
                  <a:outerShdw blurRad="50800" dist="39000" dir="5460000" algn="tl">
                    <a:srgbClr val="000000">
                      <a:alpha val="38000"/>
                    </a:srgbClr>
                  </a:outerShdw>
                </a:effectLst>
              </a:rPr>
              <a:t>Anubis</a:t>
            </a:r>
            <a:endParaRPr lang="en-US" sz="8000" b="1" dirty="0">
              <a:ln w="11430"/>
              <a:solidFill>
                <a:schemeClr val="tx1"/>
              </a:solidFill>
              <a:effectLst>
                <a:outerShdw blurRad="50800" dist="39000" dir="5460000" algn="tl">
                  <a:srgbClr val="000000">
                    <a:alpha val="38000"/>
                  </a:srgbClr>
                </a:outerShdw>
              </a:effectLst>
            </a:endParaRPr>
          </a:p>
        </p:txBody>
      </p:sp>
      <p:sp>
        <p:nvSpPr>
          <p:cNvPr id="6" name="Content Placeholder 2"/>
          <p:cNvSpPr>
            <a:spLocks noGrp="1"/>
          </p:cNvSpPr>
          <p:nvPr>
            <p:ph idx="1"/>
          </p:nvPr>
        </p:nvSpPr>
        <p:spPr>
          <a:xfrm>
            <a:off x="762000" y="2514600"/>
            <a:ext cx="4648200" cy="4052887"/>
          </a:xfrm>
        </p:spPr>
        <p:txBody>
          <a:bodyPr/>
          <a:lstStyle/>
          <a:p>
            <a:pPr marL="0" indent="0" algn="ctr">
              <a:buNone/>
            </a:pPr>
            <a:r>
              <a:rPr lang="en-US" sz="5400" dirty="0" smtClean="0"/>
              <a:t>God of the </a:t>
            </a:r>
            <a:r>
              <a:rPr lang="en-US" sz="6600" b="1" dirty="0" smtClean="0">
                <a:latin typeface="+mj-lt"/>
              </a:rPr>
              <a:t>Scales</a:t>
            </a:r>
          </a:p>
          <a:p>
            <a:pPr marL="0" indent="0" algn="ctr">
              <a:buNone/>
            </a:pPr>
            <a:r>
              <a:rPr lang="en-US" sz="5400" b="1" dirty="0" smtClean="0">
                <a:latin typeface="+mj-lt"/>
              </a:rPr>
              <a:t>&amp;</a:t>
            </a:r>
            <a:endParaRPr lang="en-US" sz="1600" b="1" dirty="0">
              <a:latin typeface="+mj-lt"/>
            </a:endParaRPr>
          </a:p>
          <a:p>
            <a:pPr marL="0" indent="0" algn="ctr">
              <a:buNone/>
            </a:pPr>
            <a:r>
              <a:rPr lang="en-US" sz="4800" b="1" dirty="0" smtClean="0">
                <a:latin typeface="+mj-lt"/>
              </a:rPr>
              <a:t>Mummification</a:t>
            </a:r>
            <a:endParaRPr lang="en-US" sz="2400" dirty="0">
              <a:latin typeface="+mj-lt"/>
            </a:endParaRPr>
          </a:p>
        </p:txBody>
      </p:sp>
      <p:sp>
        <p:nvSpPr>
          <p:cNvPr id="7" name="Rectangle 6"/>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3"/>
              </a:rPr>
              <a:t>Jeff Dahl</a:t>
            </a:r>
            <a:endParaRPr lang="en-US" sz="1400" dirty="0"/>
          </a:p>
        </p:txBody>
      </p:sp>
    </p:spTree>
    <p:extLst>
      <p:ext uri="{BB962C8B-B14F-4D97-AF65-F5344CB8AC3E}">
        <p14:creationId xmlns:p14="http://schemas.microsoft.com/office/powerpoint/2010/main" val="3426128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arm4.staticflickr.com/3668/9398296854_5dcff17e11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304800"/>
            <a:ext cx="3886200" cy="1676400"/>
          </a:xfrm>
          <a:solidFill>
            <a:schemeClr val="accent2">
              <a:lumMod val="20000"/>
              <a:lumOff val="80000"/>
              <a:alpha val="85000"/>
            </a:schemeClr>
          </a:solidFill>
        </p:spPr>
        <p:txBody>
          <a:bodyPr/>
          <a:lstStyle/>
          <a:p>
            <a:r>
              <a:rPr lang="en-US" b="1" dirty="0" smtClean="0"/>
              <a:t>The Weighing of the Heart</a:t>
            </a:r>
            <a:endParaRPr lang="en-US" b="1" dirty="0"/>
          </a:p>
        </p:txBody>
      </p:sp>
      <p:sp>
        <p:nvSpPr>
          <p:cNvPr id="4" name="Rectangle 3"/>
          <p:cNvSpPr/>
          <p:nvPr/>
        </p:nvSpPr>
        <p:spPr>
          <a:xfrm>
            <a:off x="5751610" y="6169223"/>
            <a:ext cx="3239990" cy="307777"/>
          </a:xfrm>
          <a:prstGeom prst="rect">
            <a:avLst/>
          </a:prstGeom>
        </p:spPr>
        <p:txBody>
          <a:bodyPr wrap="none">
            <a:spAutoFit/>
          </a:bodyPr>
          <a:lstStyle/>
          <a:p>
            <a:r>
              <a:rPr lang="en-US" sz="1400" dirty="0">
                <a:hlinkClick r:id="rId3" tooltip="Attribution-NonCommercial-ShareAlike License"/>
              </a:rPr>
              <a:t>Some rights reserved</a:t>
            </a:r>
            <a:r>
              <a:rPr lang="en-US" sz="1400" dirty="0"/>
              <a:t> by </a:t>
            </a:r>
            <a:r>
              <a:rPr lang="en-US" sz="1400" dirty="0">
                <a:hlinkClick r:id="rId4"/>
              </a:rPr>
              <a:t>profzucker</a:t>
            </a:r>
            <a:endParaRPr lang="en-US" sz="1400" dirty="0"/>
          </a:p>
        </p:txBody>
      </p:sp>
    </p:spTree>
    <p:extLst>
      <p:ext uri="{BB962C8B-B14F-4D97-AF65-F5344CB8AC3E}">
        <p14:creationId xmlns:p14="http://schemas.microsoft.com/office/powerpoint/2010/main" val="1588876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4.staticflickr.com/3760/9395534519_72df3ee6da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2084"/>
            <a:ext cx="9111916" cy="68900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67200" y="-32084"/>
            <a:ext cx="4876800" cy="3994484"/>
          </a:xfrm>
          <a:gradFill flip="none" rotWithShape="1">
            <a:gsLst>
              <a:gs pos="2000">
                <a:schemeClr val="accent1">
                  <a:lumMod val="20000"/>
                  <a:lumOff val="80000"/>
                </a:schemeClr>
              </a:gs>
              <a:gs pos="83000">
                <a:schemeClr val="accent1">
                  <a:tint val="23500"/>
                  <a:satMod val="160000"/>
                  <a:alpha val="0"/>
                </a:schemeClr>
              </a:gs>
            </a:gsLst>
            <a:lin ang="8100000" scaled="1"/>
            <a:tileRect/>
          </a:gradFill>
        </p:spPr>
        <p:txBody>
          <a:bodyPr/>
          <a:lstStyle/>
          <a:p>
            <a:r>
              <a:rPr lang="en-US" sz="6000" b="1" dirty="0" smtClean="0"/>
              <a:t>Crocodiles</a:t>
            </a:r>
            <a:br>
              <a:rPr lang="en-US" sz="6000" b="1" dirty="0" smtClean="0"/>
            </a:br>
            <a:r>
              <a:rPr lang="en-US" sz="7200" b="1" dirty="0" smtClean="0"/>
              <a:t>Lions &amp;</a:t>
            </a:r>
            <a:br>
              <a:rPr lang="en-US" sz="7200" b="1" dirty="0" smtClean="0"/>
            </a:br>
            <a:r>
              <a:rPr lang="en-US" sz="7200" b="1" dirty="0" smtClean="0"/>
              <a:t>Hippos</a:t>
            </a:r>
            <a:endParaRPr lang="en-US" sz="7200" b="1" dirty="0"/>
          </a:p>
        </p:txBody>
      </p:sp>
      <p:sp>
        <p:nvSpPr>
          <p:cNvPr id="3" name="Content Placeholder 2"/>
          <p:cNvSpPr>
            <a:spLocks noGrp="1"/>
          </p:cNvSpPr>
          <p:nvPr>
            <p:ph idx="1"/>
          </p:nvPr>
        </p:nvSpPr>
        <p:spPr>
          <a:xfrm>
            <a:off x="0" y="3962400"/>
            <a:ext cx="9111916" cy="1479884"/>
          </a:xfrm>
          <a:solidFill>
            <a:schemeClr val="accent2">
              <a:lumMod val="40000"/>
              <a:lumOff val="60000"/>
              <a:alpha val="80000"/>
            </a:schemeClr>
          </a:solidFill>
        </p:spPr>
        <p:txBody>
          <a:bodyPr/>
          <a:lstStyle/>
          <a:p>
            <a:pPr marL="0" indent="0" algn="ctr">
              <a:buNone/>
            </a:pPr>
            <a:r>
              <a:rPr lang="en-US" sz="9600" b="1" i="1" dirty="0" smtClean="0"/>
              <a:t>OH MY!!!</a:t>
            </a:r>
            <a:endParaRPr lang="en-US" sz="9600" b="1" i="1" dirty="0"/>
          </a:p>
        </p:txBody>
      </p:sp>
      <p:sp>
        <p:nvSpPr>
          <p:cNvPr id="5" name="Rectangle 4"/>
          <p:cNvSpPr/>
          <p:nvPr/>
        </p:nvSpPr>
        <p:spPr>
          <a:xfrm>
            <a:off x="5934409" y="5913129"/>
            <a:ext cx="2066591" cy="523220"/>
          </a:xfrm>
          <a:prstGeom prst="rect">
            <a:avLst/>
          </a:prstGeom>
        </p:spPr>
        <p:txBody>
          <a:bodyPr wrap="none">
            <a:spAutoFit/>
          </a:bodyPr>
          <a:lstStyle/>
          <a:p>
            <a:pPr algn="ctr"/>
            <a:r>
              <a:rPr lang="en-US" sz="1400" dirty="0">
                <a:hlinkClick r:id="rId4" tooltip="Attribution-NonCommercial-ShareAlike License"/>
              </a:rPr>
              <a:t>Some rights reserved</a:t>
            </a:r>
            <a:r>
              <a:rPr lang="en-US" sz="1400" dirty="0"/>
              <a:t> </a:t>
            </a:r>
            <a:r>
              <a:rPr lang="en-US" sz="1400" dirty="0" smtClean="0"/>
              <a:t/>
            </a:r>
            <a:br>
              <a:rPr lang="en-US" sz="1400" dirty="0" smtClean="0"/>
            </a:br>
            <a:r>
              <a:rPr lang="en-US" sz="1400" dirty="0" smtClean="0"/>
              <a:t>by </a:t>
            </a:r>
            <a:r>
              <a:rPr lang="en-US" sz="1400" dirty="0" smtClean="0">
                <a:hlinkClick r:id="rId5"/>
              </a:rPr>
              <a:t>Steven </a:t>
            </a:r>
            <a:r>
              <a:rPr lang="en-US" sz="1400" dirty="0" err="1" smtClean="0">
                <a:hlinkClick r:id="rId5"/>
              </a:rPr>
              <a:t>Zucker</a:t>
            </a:r>
            <a:endParaRPr lang="en-US" sz="1400" dirty="0"/>
          </a:p>
        </p:txBody>
      </p:sp>
    </p:spTree>
    <p:extLst>
      <p:ext uri="{BB962C8B-B14F-4D97-AF65-F5344CB8AC3E}">
        <p14:creationId xmlns:p14="http://schemas.microsoft.com/office/powerpoint/2010/main" val="190653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http://farm8.staticflickr.com/7438/9398306146_ebdac8745d_k.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0" y="0"/>
            <a:ext cx="9144000" cy="6858000"/>
          </a:xfrm>
          <a:prstGeom prst="rect">
            <a:avLst/>
          </a:prstGeom>
          <a:gradFill flip="none" rotWithShape="1">
            <a:gsLst>
              <a:gs pos="34000">
                <a:schemeClr val="accent1">
                  <a:lumMod val="20000"/>
                  <a:lumOff val="80000"/>
                  <a:alpha val="90000"/>
                </a:schemeClr>
              </a:gs>
              <a:gs pos="45000">
                <a:schemeClr val="tx1">
                  <a:alpha val="0"/>
                </a:schemeClr>
              </a:gs>
            </a:gsLst>
            <a:lin ang="30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7" name="Title 1"/>
          <p:cNvSpPr txBox="1">
            <a:spLocks/>
          </p:cNvSpPr>
          <p:nvPr/>
        </p:nvSpPr>
        <p:spPr bwMode="auto">
          <a:xfrm>
            <a:off x="0" y="304800"/>
            <a:ext cx="5867400" cy="2590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3800" b="1" kern="0" smtClean="0">
                <a:solidFill>
                  <a:schemeClr val="tx1"/>
                </a:solidFill>
              </a:rPr>
              <a:t>Ma’at</a:t>
            </a:r>
            <a:endParaRPr lang="en-US" sz="13800" b="1" kern="0" dirty="0">
              <a:solidFill>
                <a:schemeClr val="tx1"/>
              </a:solidFill>
            </a:endParaRPr>
          </a:p>
        </p:txBody>
      </p:sp>
    </p:spTree>
    <p:extLst>
      <p:ext uri="{BB962C8B-B14F-4D97-AF65-F5344CB8AC3E}">
        <p14:creationId xmlns:p14="http://schemas.microsoft.com/office/powerpoint/2010/main" val="10199055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898577"/>
            <a:ext cx="3657600" cy="3502223"/>
          </a:xfrm>
        </p:spPr>
        <p:txBody>
          <a:bodyPr/>
          <a:lstStyle/>
          <a:p>
            <a:pPr marL="0" indent="0" algn="ctr">
              <a:buNone/>
            </a:pPr>
            <a:r>
              <a:rPr lang="en-US" sz="4400" b="1" dirty="0" smtClean="0"/>
              <a:t>Truth</a:t>
            </a:r>
          </a:p>
          <a:p>
            <a:pPr marL="0" indent="0" algn="ctr">
              <a:buNone/>
            </a:pPr>
            <a:r>
              <a:rPr lang="en-US" sz="4400" b="1" dirty="0" smtClean="0"/>
              <a:t>Balance</a:t>
            </a:r>
          </a:p>
          <a:p>
            <a:pPr marL="0" indent="0" algn="ctr">
              <a:buNone/>
            </a:pPr>
            <a:r>
              <a:rPr lang="en-US" sz="4400" b="1" dirty="0" smtClean="0"/>
              <a:t>Order</a:t>
            </a:r>
          </a:p>
          <a:p>
            <a:pPr marL="0" indent="0" algn="ctr">
              <a:buNone/>
            </a:pPr>
            <a:r>
              <a:rPr lang="en-US" sz="4400" b="1" dirty="0" smtClean="0"/>
              <a:t>Justice</a:t>
            </a:r>
            <a:endParaRPr lang="en-US" sz="4400" b="1" dirty="0"/>
          </a:p>
        </p:txBody>
      </p:sp>
      <p:pic>
        <p:nvPicPr>
          <p:cNvPr id="3074" name="Picture 2" descr="http://upload.wikimedia.org/wikipedia/commons/thumb/a/ab/Maat.svg/1000px-Maat.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886200" y="61505"/>
            <a:ext cx="5791200" cy="67964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4800"/>
            <a:ext cx="5867400" cy="2590800"/>
          </a:xfrm>
        </p:spPr>
        <p:txBody>
          <a:bodyPr/>
          <a:lstStyle/>
          <a:p>
            <a:r>
              <a:rPr lang="en-US" sz="13800" b="1" dirty="0" smtClean="0">
                <a:solidFill>
                  <a:schemeClr val="tx1"/>
                </a:solidFill>
              </a:rPr>
              <a:t>Ma’at</a:t>
            </a:r>
            <a:endParaRPr lang="en-US" sz="13800" b="1" dirty="0">
              <a:solidFill>
                <a:schemeClr val="tx1"/>
              </a:solidFill>
            </a:endParaRPr>
          </a:p>
        </p:txBody>
      </p:sp>
      <p:sp>
        <p:nvSpPr>
          <p:cNvPr id="6" name="Rectangle 5"/>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3"/>
              </a:rPr>
              <a:t>Jeff Dahl</a:t>
            </a:r>
            <a:endParaRPr lang="en-US" sz="1400" dirty="0"/>
          </a:p>
        </p:txBody>
      </p:sp>
    </p:spTree>
    <p:extLst>
      <p:ext uri="{BB962C8B-B14F-4D97-AF65-F5344CB8AC3E}">
        <p14:creationId xmlns:p14="http://schemas.microsoft.com/office/powerpoint/2010/main" val="12344863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farm6.staticflickr.com/5349/9398307232_b187c211bb_b.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0" y="-20527"/>
            <a:ext cx="9144000" cy="6878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0" y="2590800"/>
            <a:ext cx="9144000" cy="4267200"/>
          </a:xfrm>
          <a:prstGeom prst="rect">
            <a:avLst/>
          </a:prstGeom>
          <a:gradFill flip="none" rotWithShape="1">
            <a:gsLst>
              <a:gs pos="2000">
                <a:schemeClr val="accent1">
                  <a:lumMod val="20000"/>
                  <a:lumOff val="80000"/>
                </a:schemeClr>
              </a:gs>
              <a:gs pos="90000">
                <a:schemeClr val="tx1">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0" y="4800600"/>
            <a:ext cx="4800600" cy="1676400"/>
          </a:xfrm>
        </p:spPr>
        <p:txBody>
          <a:bodyPr/>
          <a:lstStyle/>
          <a:p>
            <a:r>
              <a:rPr lang="en-US" sz="11500" b="1" dirty="0" smtClean="0"/>
              <a:t>Thoth</a:t>
            </a:r>
            <a:endParaRPr lang="en-US" sz="8800" b="1" dirty="0"/>
          </a:p>
        </p:txBody>
      </p:sp>
      <p:sp>
        <p:nvSpPr>
          <p:cNvPr id="3" name="Content Placeholder 2"/>
          <p:cNvSpPr>
            <a:spLocks noGrp="1"/>
          </p:cNvSpPr>
          <p:nvPr>
            <p:ph idx="1"/>
          </p:nvPr>
        </p:nvSpPr>
        <p:spPr>
          <a:xfrm>
            <a:off x="5029200" y="4724400"/>
            <a:ext cx="3657600" cy="1828800"/>
          </a:xfrm>
        </p:spPr>
        <p:txBody>
          <a:bodyPr/>
          <a:lstStyle/>
          <a:p>
            <a:pPr marL="0" indent="0" algn="ctr">
              <a:buNone/>
            </a:pPr>
            <a:r>
              <a:rPr lang="en-US" sz="4800" b="1" dirty="0" smtClean="0"/>
              <a:t>Scribe of the Gods</a:t>
            </a:r>
            <a:endParaRPr lang="en-US" sz="4800" b="1" dirty="0"/>
          </a:p>
        </p:txBody>
      </p:sp>
      <p:sp>
        <p:nvSpPr>
          <p:cNvPr id="6" name="Rectangle 5"/>
          <p:cNvSpPr/>
          <p:nvPr/>
        </p:nvSpPr>
        <p:spPr>
          <a:xfrm>
            <a:off x="6134843" y="6488668"/>
            <a:ext cx="3009157" cy="307777"/>
          </a:xfrm>
          <a:prstGeom prst="rect">
            <a:avLst/>
          </a:prstGeom>
        </p:spPr>
        <p:txBody>
          <a:bodyPr wrap="none">
            <a:spAutoFit/>
          </a:bodyPr>
          <a:lstStyle/>
          <a:p>
            <a:r>
              <a:rPr lang="en-US" sz="1400" b="0" dirty="0">
                <a:hlinkClick r:id="rId4" tooltip="Attribution-NonCommercial-ShareAlike License"/>
              </a:rPr>
              <a:t>Some rights reserved</a:t>
            </a:r>
            <a:r>
              <a:rPr lang="en-US" sz="1400" b="0" dirty="0"/>
              <a:t> by </a:t>
            </a:r>
            <a:r>
              <a:rPr lang="en-US" sz="1400" b="0" dirty="0">
                <a:hlinkClick r:id="rId5"/>
              </a:rPr>
              <a:t>profzucker</a:t>
            </a:r>
            <a:endParaRPr lang="en-US" sz="1400" b="0" dirty="0"/>
          </a:p>
        </p:txBody>
      </p:sp>
    </p:spTree>
    <p:extLst>
      <p:ext uri="{BB962C8B-B14F-4D97-AF65-F5344CB8AC3E}">
        <p14:creationId xmlns:p14="http://schemas.microsoft.com/office/powerpoint/2010/main" val="42771893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Picture 4" descr="http://farm6.staticflickr.com/5464/9395528047_45704d9a76_b.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2000" contrast="12000"/>
                    </a14:imgEffect>
                  </a14:imgLayer>
                </a14:imgProps>
              </a:ext>
              <a:ext uri="{28A0092B-C50C-407E-A947-70E740481C1C}">
                <a14:useLocalDpi xmlns:a14="http://schemas.microsoft.com/office/drawing/2010/main" val="0"/>
              </a:ext>
            </a:extLst>
          </a:blip>
          <a:srcRect/>
          <a:stretch/>
        </p:blipFill>
        <p:spPr bwMode="auto">
          <a:xfrm>
            <a:off x="-24063" y="0"/>
            <a:ext cx="10972800" cy="6879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34843" y="6488668"/>
            <a:ext cx="3009157" cy="307777"/>
          </a:xfrm>
          <a:prstGeom prst="rect">
            <a:avLst/>
          </a:prstGeom>
        </p:spPr>
        <p:txBody>
          <a:bodyPr wrap="none">
            <a:spAutoFit/>
          </a:bodyPr>
          <a:lstStyle/>
          <a:p>
            <a:r>
              <a:rPr lang="en-US" sz="1400" b="0" dirty="0">
                <a:hlinkClick r:id="rId4" tooltip="Attribution-NonCommercial-ShareAlike License"/>
              </a:rPr>
              <a:t>Some rights reserved</a:t>
            </a:r>
            <a:r>
              <a:rPr lang="en-US" sz="1400" b="0" dirty="0"/>
              <a:t> by </a:t>
            </a:r>
            <a:r>
              <a:rPr lang="en-US" sz="1400" b="0" dirty="0">
                <a:hlinkClick r:id="rId5"/>
              </a:rPr>
              <a:t>profzucker</a:t>
            </a:r>
            <a:endParaRPr lang="en-US" sz="1400" b="0" dirty="0"/>
          </a:p>
        </p:txBody>
      </p:sp>
    </p:spTree>
    <p:extLst>
      <p:ext uri="{BB962C8B-B14F-4D97-AF65-F5344CB8AC3E}">
        <p14:creationId xmlns:p14="http://schemas.microsoft.com/office/powerpoint/2010/main" val="99700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3.7037E-7 L -0.18907 -0.00162 " pathEditMode="relative" rAng="0" ptsTypes="AA">
                                      <p:cBhvr>
                                        <p:cTn id="6" dur="1000" fill="hold"/>
                                        <p:tgtEl>
                                          <p:spTgt spid="8"/>
                                        </p:tgtEl>
                                        <p:attrNameLst>
                                          <p:attrName>ppt_x</p:attrName>
                                          <p:attrName>ppt_y</p:attrName>
                                        </p:attrNameLst>
                                      </p:cBhvr>
                                      <p:rCtr x="-9462"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http://farm4.staticflickr.com/3694/9398304912_4ae23349c9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26276"/>
            <a:ext cx="9144000" cy="68317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51610" y="6548368"/>
            <a:ext cx="3239990" cy="307777"/>
          </a:xfrm>
          <a:prstGeom prst="rect">
            <a:avLst/>
          </a:prstGeom>
        </p:spPr>
        <p:txBody>
          <a:bodyPr wrap="none">
            <a:spAutoFit/>
          </a:bodyPr>
          <a:lstStyle/>
          <a:p>
            <a:r>
              <a:rPr lang="en-US" sz="1400" dirty="0">
                <a:hlinkClick r:id="rId3" tooltip="Attribution-NonCommercial-ShareAlike License"/>
              </a:rPr>
              <a:t>Some rights reserved</a:t>
            </a:r>
            <a:r>
              <a:rPr lang="en-US" sz="1400" dirty="0"/>
              <a:t> by </a:t>
            </a:r>
            <a:r>
              <a:rPr lang="en-US" sz="1400" dirty="0">
                <a:hlinkClick r:id="rId4"/>
              </a:rPr>
              <a:t>profzucker</a:t>
            </a:r>
            <a:endParaRPr lang="en-US" sz="1400" dirty="0"/>
          </a:p>
        </p:txBody>
      </p:sp>
    </p:spTree>
    <p:extLst>
      <p:ext uri="{BB962C8B-B14F-4D97-AF65-F5344CB8AC3E}">
        <p14:creationId xmlns:p14="http://schemas.microsoft.com/office/powerpoint/2010/main" val="39765342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76200" y="1219200"/>
            <a:ext cx="6553200" cy="3276600"/>
          </a:xfrm>
        </p:spPr>
        <p:txBody>
          <a:bodyPr/>
          <a:lstStyle/>
          <a:p>
            <a:pPr algn="ctr" eaLnBrk="1" hangingPunct="1">
              <a:lnSpc>
                <a:spcPct val="80000"/>
              </a:lnSpc>
              <a:buFontTx/>
              <a:buNone/>
            </a:pPr>
            <a:r>
              <a:rPr lang="en-US" sz="16600" b="1" dirty="0" smtClean="0">
                <a:latin typeface="+mj-lt"/>
              </a:rPr>
              <a:t>Voice</a:t>
            </a:r>
            <a:r>
              <a:rPr lang="en-US" sz="6000" b="1" dirty="0" smtClean="0"/>
              <a:t> </a:t>
            </a:r>
          </a:p>
          <a:p>
            <a:pPr algn="ctr" eaLnBrk="1" hangingPunct="1">
              <a:lnSpc>
                <a:spcPct val="80000"/>
              </a:lnSpc>
              <a:buFontTx/>
              <a:buNone/>
            </a:pPr>
            <a:r>
              <a:rPr lang="en-US" sz="6000" dirty="0" smtClean="0"/>
              <a:t>of </a:t>
            </a:r>
            <a:r>
              <a:rPr lang="en-US" sz="6000" dirty="0"/>
              <a:t>the Poor</a:t>
            </a:r>
          </a:p>
        </p:txBody>
      </p:sp>
      <p:pic>
        <p:nvPicPr>
          <p:cNvPr id="6" name="Picture 5" descr="AmunR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83667"/>
            <a:ext cx="2514600" cy="6643574"/>
          </a:xfrm>
          <a:prstGeom prst="rect">
            <a:avLst/>
          </a:prstGeom>
          <a:ln>
            <a:noFill/>
          </a:ln>
        </p:spPr>
      </p:pic>
    </p:spTree>
    <p:extLst>
      <p:ext uri="{BB962C8B-B14F-4D97-AF65-F5344CB8AC3E}">
        <p14:creationId xmlns:p14="http://schemas.microsoft.com/office/powerpoint/2010/main" val="36000286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http://farm4.staticflickr.com/3694/9398304912_4ae23349c9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26276"/>
            <a:ext cx="9144000" cy="68317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51610" y="6548368"/>
            <a:ext cx="3239990" cy="307777"/>
          </a:xfrm>
          <a:prstGeom prst="rect">
            <a:avLst/>
          </a:prstGeom>
        </p:spPr>
        <p:txBody>
          <a:bodyPr wrap="none">
            <a:spAutoFit/>
          </a:bodyPr>
          <a:lstStyle/>
          <a:p>
            <a:r>
              <a:rPr lang="en-US" sz="1400" dirty="0">
                <a:hlinkClick r:id="rId3" tooltip="Attribution-NonCommercial-ShareAlike License"/>
              </a:rPr>
              <a:t>Some rights reserved</a:t>
            </a:r>
            <a:r>
              <a:rPr lang="en-US" sz="1400" dirty="0"/>
              <a:t> by </a:t>
            </a:r>
            <a:r>
              <a:rPr lang="en-US" sz="1400" dirty="0">
                <a:hlinkClick r:id="rId4"/>
              </a:rPr>
              <a:t>profzucker</a:t>
            </a:r>
            <a:endParaRPr lang="en-US" sz="1400" dirty="0"/>
          </a:p>
        </p:txBody>
      </p:sp>
      <p:sp>
        <p:nvSpPr>
          <p:cNvPr id="7" name="Rectangle 6"/>
          <p:cNvSpPr/>
          <p:nvPr/>
        </p:nvSpPr>
        <p:spPr bwMode="auto">
          <a:xfrm>
            <a:off x="0" y="0"/>
            <a:ext cx="9144000" cy="6858000"/>
          </a:xfrm>
          <a:prstGeom prst="rect">
            <a:avLst/>
          </a:prstGeom>
          <a:gradFill flip="none" rotWithShape="1">
            <a:gsLst>
              <a:gs pos="48000">
                <a:schemeClr val="accent1">
                  <a:lumMod val="20000"/>
                  <a:lumOff val="80000"/>
                </a:schemeClr>
              </a:gs>
              <a:gs pos="80000">
                <a:schemeClr val="tx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8" name="Title 1"/>
          <p:cNvSpPr txBox="1">
            <a:spLocks/>
          </p:cNvSpPr>
          <p:nvPr/>
        </p:nvSpPr>
        <p:spPr bwMode="auto">
          <a:xfrm>
            <a:off x="0" y="304800"/>
            <a:ext cx="4572000" cy="2590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7200" b="1" kern="0" dirty="0" smtClean="0">
                <a:solidFill>
                  <a:schemeClr val="tx1"/>
                </a:solidFill>
              </a:rPr>
              <a:t>Judgment</a:t>
            </a:r>
          </a:p>
          <a:p>
            <a:r>
              <a:rPr lang="en-US" sz="5400" b="0" kern="0" dirty="0" smtClean="0">
                <a:solidFill>
                  <a:schemeClr val="tx1"/>
                </a:solidFill>
                <a:latin typeface="+mn-lt"/>
              </a:rPr>
              <a:t>of Osiris</a:t>
            </a:r>
            <a:endParaRPr lang="en-US" sz="5400" b="0" kern="0" dirty="0">
              <a:solidFill>
                <a:schemeClr val="tx1"/>
              </a:solidFill>
              <a:latin typeface="+mn-lt"/>
            </a:endParaRPr>
          </a:p>
        </p:txBody>
      </p:sp>
      <p:sp>
        <p:nvSpPr>
          <p:cNvPr id="5" name="TextBox 4">
            <a:hlinkClick r:id="rId5"/>
          </p:cNvPr>
          <p:cNvSpPr txBox="1"/>
          <p:nvPr/>
        </p:nvSpPr>
        <p:spPr>
          <a:xfrm>
            <a:off x="304800" y="3487341"/>
            <a:ext cx="3886200" cy="184665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600" dirty="0" smtClean="0"/>
              <a:t>CLICK</a:t>
            </a:r>
            <a:r>
              <a:rPr lang="en-US" sz="3400" dirty="0" smtClean="0"/>
              <a:t> </a:t>
            </a:r>
            <a:r>
              <a:rPr lang="en-US" sz="3600" dirty="0" smtClean="0"/>
              <a:t>TO READ</a:t>
            </a:r>
          </a:p>
          <a:p>
            <a:pPr algn="ctr"/>
            <a:r>
              <a:rPr lang="en-US" sz="1400" dirty="0" smtClean="0">
                <a:latin typeface="+mj-lt"/>
              </a:rPr>
              <a:t> </a:t>
            </a:r>
            <a:r>
              <a:rPr lang="en-US" sz="3200" dirty="0" smtClean="0">
                <a:latin typeface="+mj-lt"/>
              </a:rPr>
              <a:t/>
            </a:r>
            <a:br>
              <a:rPr lang="en-US" sz="3200" dirty="0" smtClean="0">
                <a:latin typeface="+mj-lt"/>
              </a:rPr>
            </a:br>
            <a:r>
              <a:rPr lang="en-US" sz="3200" dirty="0" smtClean="0">
                <a:latin typeface="+mj-lt"/>
              </a:rPr>
              <a:t>The Declaration </a:t>
            </a:r>
            <a:br>
              <a:rPr lang="en-US" sz="3200" dirty="0" smtClean="0">
                <a:latin typeface="+mj-lt"/>
              </a:rPr>
            </a:br>
            <a:r>
              <a:rPr lang="en-US" sz="3200" dirty="0" smtClean="0">
                <a:latin typeface="+mj-lt"/>
              </a:rPr>
              <a:t>of Innocence</a:t>
            </a:r>
            <a:endParaRPr lang="en-US" sz="3200" dirty="0">
              <a:latin typeface="+mj-lt"/>
            </a:endParaRPr>
          </a:p>
        </p:txBody>
      </p:sp>
    </p:spTree>
    <p:extLst>
      <p:ext uri="{BB962C8B-B14F-4D97-AF65-F5344CB8AC3E}">
        <p14:creationId xmlns:p14="http://schemas.microsoft.com/office/powerpoint/2010/main" val="189922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5029200" cy="1905000"/>
          </a:xfrm>
        </p:spPr>
        <p:txBody>
          <a:bodyPr/>
          <a:lstStyle/>
          <a:p>
            <a:pPr algn="l"/>
            <a:r>
              <a:rPr lang="en-US" sz="115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Ankh</a:t>
            </a:r>
            <a:endParaRPr lang="en-US" sz="1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228600" y="3119964"/>
            <a:ext cx="4572000" cy="2137836"/>
          </a:xfrm>
        </p:spPr>
        <p:txBody>
          <a:bodyPr/>
          <a:lstStyle/>
          <a:p>
            <a:pPr marL="0" indent="0" algn="ctr">
              <a:buNone/>
            </a:pPr>
            <a:r>
              <a:rPr lang="en-US" sz="3600" dirty="0" smtClean="0"/>
              <a:t>A mysterious symbol believed to represent</a:t>
            </a:r>
            <a:br>
              <a:rPr lang="en-US" sz="3600" dirty="0" smtClean="0"/>
            </a:br>
            <a:endParaRPr lang="en-US" sz="500" dirty="0" smtClean="0"/>
          </a:p>
          <a:p>
            <a:pPr marL="0" indent="0" algn="ctr">
              <a:buNone/>
            </a:pPr>
            <a:r>
              <a:rPr lang="en-US" sz="7200" b="1" dirty="0" smtClean="0">
                <a:latin typeface="+mj-lt"/>
              </a:rPr>
              <a:t>eternal life</a:t>
            </a:r>
            <a:endParaRPr lang="en-US" sz="7200" dirty="0">
              <a:latin typeface="+mj-lt"/>
            </a:endParaRPr>
          </a:p>
        </p:txBody>
      </p:sp>
      <p:pic>
        <p:nvPicPr>
          <p:cNvPr id="3076" name="Picture 4" descr="http://upload.wikimedia.org/wikipedia/commons/thumb/4/46/Ankh.svg/321px-Ankh.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2651" y="331148"/>
            <a:ext cx="3431749" cy="622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376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farm3.staticflickr.com/2134/2310307018_3f010d513c_b.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0" y="12032"/>
            <a:ext cx="9144000" cy="68459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47660" y="6474023"/>
            <a:ext cx="3320140" cy="307777"/>
          </a:xfrm>
          <a:prstGeom prst="rect">
            <a:avLst/>
          </a:prstGeom>
        </p:spPr>
        <p:txBody>
          <a:bodyPr wrap="none">
            <a:spAutoFit/>
          </a:bodyPr>
          <a:lstStyle/>
          <a:p>
            <a:r>
              <a:rPr lang="en-US" sz="1400" dirty="0">
                <a:hlinkClick r:id="rId5" tooltip="Attribution License"/>
              </a:rPr>
              <a:t>Some rights reserved</a:t>
            </a:r>
            <a:r>
              <a:rPr lang="en-US" sz="1400" dirty="0"/>
              <a:t> by </a:t>
            </a:r>
            <a:r>
              <a:rPr lang="en-US" sz="1400" dirty="0">
                <a:hlinkClick r:id="rId6"/>
              </a:rPr>
              <a:t>Dale Gillard</a:t>
            </a:r>
            <a:endParaRPr lang="en-US" sz="1400" dirty="0"/>
          </a:p>
        </p:txBody>
      </p:sp>
    </p:spTree>
    <p:extLst>
      <p:ext uri="{BB962C8B-B14F-4D97-AF65-F5344CB8AC3E}">
        <p14:creationId xmlns:p14="http://schemas.microsoft.com/office/powerpoint/2010/main" val="26546101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ront Wall, Right Part, Tutankhamun's Burial Chamber - god Anubis, on left, leads Tutankhamun before goddess Hathor, on right, who gives the breath of life to King Tut through the nostrils with the ankh.  The symbols of life, prosperity, time and eternity are directly over Tut's hea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886200"/>
            <a:ext cx="9144000" cy="1752600"/>
          </a:xfrm>
          <a:solidFill>
            <a:schemeClr val="bg1">
              <a:lumMod val="90000"/>
              <a:alpha val="75000"/>
            </a:schemeClr>
          </a:solidFill>
        </p:spPr>
        <p:txBody>
          <a:bodyPr/>
          <a:lstStyle/>
          <a:p>
            <a:r>
              <a:rPr lang="en-US" sz="9600" b="1" dirty="0" smtClean="0"/>
              <a:t>Resurrection</a:t>
            </a:r>
            <a:endParaRPr lang="en-US" sz="9600" b="1"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5.staticflickr.com/4030/4249754077_aed49ae85e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609600"/>
            <a:ext cx="8229600" cy="1143000"/>
          </a:xfrm>
        </p:spPr>
        <p:txBody>
          <a:bodyPr/>
          <a:lstStyle/>
          <a:p>
            <a:pPr algn="l"/>
            <a:r>
              <a:rPr lang="en-US" sz="7200" dirty="0" smtClean="0">
                <a:solidFill>
                  <a:schemeClr val="accent2">
                    <a:lumMod val="20000"/>
                    <a:lumOff val="80000"/>
                  </a:schemeClr>
                </a:solidFill>
              </a:rPr>
              <a:t>Mummification</a:t>
            </a:r>
            <a:endParaRPr lang="en-US" sz="7200" dirty="0">
              <a:solidFill>
                <a:schemeClr val="accent2">
                  <a:lumMod val="20000"/>
                  <a:lumOff val="80000"/>
                </a:schemeClr>
              </a:solidFill>
            </a:endParaRPr>
          </a:p>
        </p:txBody>
      </p:sp>
      <p:sp>
        <p:nvSpPr>
          <p:cNvPr id="4" name="Rectangle 3"/>
          <p:cNvSpPr/>
          <p:nvPr/>
        </p:nvSpPr>
        <p:spPr>
          <a:xfrm>
            <a:off x="5105400" y="6397823"/>
            <a:ext cx="3886200" cy="307777"/>
          </a:xfrm>
          <a:prstGeom prst="rect">
            <a:avLst/>
          </a:prstGeom>
        </p:spPr>
        <p:txBody>
          <a:bodyPr wrap="square">
            <a:spAutoFit/>
          </a:bodyPr>
          <a:lstStyle/>
          <a:p>
            <a:pPr algn="r"/>
            <a:r>
              <a:rPr lang="en-US" sz="1400" dirty="0">
                <a:solidFill>
                  <a:schemeClr val="accent2">
                    <a:lumMod val="20000"/>
                    <a:lumOff val="80000"/>
                  </a:schemeClr>
                </a:solidFill>
              </a:rPr>
              <a:t>Some rights reserved by Quikwhitefox86</a:t>
            </a:r>
          </a:p>
        </p:txBody>
      </p:sp>
    </p:spTree>
    <p:extLst>
      <p:ext uri="{BB962C8B-B14F-4D97-AF65-F5344CB8AC3E}">
        <p14:creationId xmlns:p14="http://schemas.microsoft.com/office/powerpoint/2010/main" val="2528469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descr="http://farm1.staticflickr.com/49/135467578_cc9352c37a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620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1447" y="6324600"/>
            <a:ext cx="2900153" cy="307777"/>
          </a:xfrm>
          <a:prstGeom prst="rect">
            <a:avLst/>
          </a:prstGeom>
        </p:spPr>
        <p:txBody>
          <a:bodyPr wrap="none">
            <a:spAutoFit/>
          </a:bodyPr>
          <a:lstStyle/>
          <a:p>
            <a:r>
              <a:rPr lang="en-US" sz="1400" dirty="0">
                <a:solidFill>
                  <a:schemeClr val="accent2">
                    <a:lumMod val="20000"/>
                    <a:lumOff val="80000"/>
                  </a:schemeClr>
                </a:solidFill>
              </a:rPr>
              <a:t>Some rights reserved by chtfj21</a:t>
            </a:r>
          </a:p>
        </p:txBody>
      </p:sp>
    </p:spTree>
    <p:extLst>
      <p:ext uri="{BB962C8B-B14F-4D97-AF65-F5344CB8AC3E}">
        <p14:creationId xmlns:p14="http://schemas.microsoft.com/office/powerpoint/2010/main" val="22115721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farm6.staticflickr.com/5184/5551576180_bdcceafeb2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860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19795" y="6474023"/>
            <a:ext cx="3248005" cy="307777"/>
          </a:xfrm>
          <a:prstGeom prst="rect">
            <a:avLst/>
          </a:prstGeom>
        </p:spPr>
        <p:txBody>
          <a:bodyPr wrap="none">
            <a:spAutoFit/>
          </a:bodyPr>
          <a:lstStyle/>
          <a:p>
            <a:r>
              <a:rPr lang="en-US" sz="1400" dirty="0">
                <a:solidFill>
                  <a:schemeClr val="accent2">
                    <a:lumMod val="20000"/>
                    <a:lumOff val="80000"/>
                  </a:schemeClr>
                </a:solidFill>
              </a:rPr>
              <a:t>Some rights reserved by TZM Photo</a:t>
            </a:r>
          </a:p>
        </p:txBody>
      </p:sp>
    </p:spTree>
    <p:extLst>
      <p:ext uri="{BB962C8B-B14F-4D97-AF65-F5344CB8AC3E}">
        <p14:creationId xmlns:p14="http://schemas.microsoft.com/office/powerpoint/2010/main" val="14750972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3.staticflickr.com/2273/1806580167_adc3231f3a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5527993"/>
            <a:ext cx="8229600" cy="1143000"/>
          </a:xfrm>
        </p:spPr>
        <p:txBody>
          <a:bodyPr/>
          <a:lstStyle/>
          <a:p>
            <a:r>
              <a:rPr lang="en-US" b="1" dirty="0" smtClean="0"/>
              <a:t>Anubis supervises the process.</a:t>
            </a:r>
            <a:endParaRPr lang="en-US" b="1" dirty="0"/>
          </a:p>
        </p:txBody>
      </p:sp>
      <p:sp>
        <p:nvSpPr>
          <p:cNvPr id="4" name="Rectangle 3"/>
          <p:cNvSpPr/>
          <p:nvPr/>
        </p:nvSpPr>
        <p:spPr>
          <a:xfrm>
            <a:off x="5797353" y="6553200"/>
            <a:ext cx="3270447" cy="307777"/>
          </a:xfrm>
          <a:prstGeom prst="rect">
            <a:avLst/>
          </a:prstGeom>
        </p:spPr>
        <p:txBody>
          <a:bodyPr wrap="none">
            <a:spAutoFit/>
          </a:bodyPr>
          <a:lstStyle/>
          <a:p>
            <a:r>
              <a:rPr lang="en-US" sz="1400" dirty="0">
                <a:hlinkClick r:id="rId3" tooltip="Attribution-NonCommercial-NoDerivs License"/>
              </a:rPr>
              <a:t>Some rights reserved</a:t>
            </a:r>
            <a:r>
              <a:rPr lang="en-US" sz="1400" dirty="0"/>
              <a:t> by </a:t>
            </a:r>
            <a:r>
              <a:rPr lang="en-US" sz="1400" dirty="0" err="1">
                <a:hlinkClick r:id="rId4"/>
              </a:rPr>
              <a:t>hummeline</a:t>
            </a:r>
            <a:endParaRPr lang="en-US" sz="1400" dirty="0"/>
          </a:p>
        </p:txBody>
      </p:sp>
    </p:spTree>
    <p:extLst>
      <p:ext uri="{BB962C8B-B14F-4D97-AF65-F5344CB8AC3E}">
        <p14:creationId xmlns:p14="http://schemas.microsoft.com/office/powerpoint/2010/main" val="23747827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farm4.staticflickr.com/3403/3643941456_bdf22fdcf0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35978" cy="68219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39031" y="6452573"/>
            <a:ext cx="3228769" cy="307777"/>
          </a:xfrm>
          <a:prstGeom prst="rect">
            <a:avLst/>
          </a:prstGeom>
          <a:solidFill>
            <a:schemeClr val="accent2">
              <a:lumMod val="20000"/>
              <a:lumOff val="80000"/>
            </a:schemeClr>
          </a:solidFill>
        </p:spPr>
        <p:txBody>
          <a:bodyPr wrap="none">
            <a:spAutoFit/>
          </a:bodyPr>
          <a:lstStyle/>
          <a:p>
            <a:r>
              <a:rPr lang="en-US" sz="1400" dirty="0">
                <a:hlinkClick r:id="rId3" tooltip="Attribution-ShareAlike License"/>
              </a:rPr>
              <a:t>Some rights reserved</a:t>
            </a:r>
            <a:r>
              <a:rPr lang="en-US" sz="1400" dirty="0"/>
              <a:t> by </a:t>
            </a:r>
            <a:r>
              <a:rPr lang="en-US" sz="1400" dirty="0" err="1">
                <a:hlinkClick r:id="rId4"/>
              </a:rPr>
              <a:t>andrevanb</a:t>
            </a:r>
            <a:endParaRPr lang="en-US" sz="1400" dirty="0"/>
          </a:p>
        </p:txBody>
      </p:sp>
    </p:spTree>
    <p:extLst>
      <p:ext uri="{BB962C8B-B14F-4D97-AF65-F5344CB8AC3E}">
        <p14:creationId xmlns:p14="http://schemas.microsoft.com/office/powerpoint/2010/main" val="5062617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descr="http://farm1.staticflickr.com/114/310108494_8d371269ed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233"/>
            <a:ext cx="9160968" cy="58776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609600"/>
            <a:ext cx="8229600" cy="1143000"/>
          </a:xfrm>
        </p:spPr>
        <p:txBody>
          <a:bodyPr/>
          <a:lstStyle/>
          <a:p>
            <a:pPr algn="l"/>
            <a:r>
              <a:rPr lang="en-US" sz="7200" b="1" dirty="0" err="1" smtClean="0">
                <a:solidFill>
                  <a:schemeClr val="accent2">
                    <a:lumMod val="20000"/>
                    <a:lumOff val="80000"/>
                  </a:schemeClr>
                </a:solidFill>
              </a:rPr>
              <a:t>Canopic</a:t>
            </a:r>
            <a:r>
              <a:rPr lang="en-US" sz="7200" b="1" dirty="0" smtClean="0">
                <a:solidFill>
                  <a:schemeClr val="accent2">
                    <a:lumMod val="20000"/>
                    <a:lumOff val="80000"/>
                  </a:schemeClr>
                </a:solidFill>
              </a:rPr>
              <a:t> Jars</a:t>
            </a:r>
            <a:endParaRPr lang="en-US" sz="7200" b="1" dirty="0">
              <a:solidFill>
                <a:schemeClr val="accent2">
                  <a:lumMod val="20000"/>
                  <a:lumOff val="80000"/>
                </a:schemeClr>
              </a:solidFill>
            </a:endParaRPr>
          </a:p>
        </p:txBody>
      </p:sp>
      <p:sp>
        <p:nvSpPr>
          <p:cNvPr id="4" name="Rectangle 3"/>
          <p:cNvSpPr/>
          <p:nvPr/>
        </p:nvSpPr>
        <p:spPr>
          <a:xfrm>
            <a:off x="5836081" y="6474023"/>
            <a:ext cx="3231719" cy="307777"/>
          </a:xfrm>
          <a:prstGeom prst="rect">
            <a:avLst/>
          </a:prstGeom>
        </p:spPr>
        <p:txBody>
          <a:bodyPr wrap="none">
            <a:spAutoFit/>
          </a:bodyPr>
          <a:lstStyle/>
          <a:p>
            <a:r>
              <a:rPr lang="en-US" sz="1400" dirty="0">
                <a:hlinkClick r:id="rId3" tooltip="Attribution-NonCommercial License"/>
              </a:rPr>
              <a:t>Some rights reserved</a:t>
            </a:r>
            <a:r>
              <a:rPr lang="en-US" sz="1400" dirty="0"/>
              <a:t> by </a:t>
            </a:r>
            <a:r>
              <a:rPr lang="en-US" sz="1400" dirty="0" err="1">
                <a:hlinkClick r:id="rId4"/>
              </a:rPr>
              <a:t>AlbinoFlea</a:t>
            </a:r>
            <a:endParaRPr lang="en-US" sz="1400" dirty="0"/>
          </a:p>
        </p:txBody>
      </p:sp>
      <p:sp>
        <p:nvSpPr>
          <p:cNvPr id="5" name="TextBox 4"/>
          <p:cNvSpPr txBox="1"/>
          <p:nvPr/>
        </p:nvSpPr>
        <p:spPr>
          <a:xfrm>
            <a:off x="0" y="4343400"/>
            <a:ext cx="9160968" cy="923330"/>
          </a:xfrm>
          <a:prstGeom prst="rect">
            <a:avLst/>
          </a:prstGeom>
          <a:solidFill>
            <a:schemeClr val="tx2">
              <a:alpha val="65000"/>
            </a:schemeClr>
          </a:solidFill>
        </p:spPr>
        <p:txBody>
          <a:bodyPr wrap="square" rtlCol="0">
            <a:spAutoFit/>
          </a:bodyPr>
          <a:lstStyle/>
          <a:p>
            <a:r>
              <a:rPr lang="en-US" sz="5400" dirty="0" smtClean="0">
                <a:solidFill>
                  <a:schemeClr val="accent2">
                    <a:lumMod val="20000"/>
                    <a:lumOff val="80000"/>
                  </a:schemeClr>
                </a:solidFill>
              </a:rPr>
              <a:t>				Organ Storage</a:t>
            </a:r>
            <a:endParaRPr lang="en-US" sz="5400" dirty="0">
              <a:solidFill>
                <a:schemeClr val="accent2">
                  <a:lumMod val="20000"/>
                  <a:lumOff val="80000"/>
                </a:schemeClr>
              </a:solidFill>
            </a:endParaRPr>
          </a:p>
        </p:txBody>
      </p:sp>
    </p:spTree>
    <p:extLst>
      <p:ext uri="{BB962C8B-B14F-4D97-AF65-F5344CB8AC3E}">
        <p14:creationId xmlns:p14="http://schemas.microsoft.com/office/powerpoint/2010/main" val="3783678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farm2.staticflickr.com/1326/1022019604_5ca5c59d93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2" y="-28074"/>
            <a:ext cx="9181432" cy="68860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4038600"/>
            <a:ext cx="4572000" cy="1143000"/>
          </a:xfrm>
        </p:spPr>
        <p:txBody>
          <a:bodyPr/>
          <a:lstStyle/>
          <a:p>
            <a:r>
              <a:rPr lang="en-US" sz="11500" b="1" dirty="0" smtClean="0">
                <a:solidFill>
                  <a:schemeClr val="accent5">
                    <a:lumMod val="20000"/>
                    <a:lumOff val="80000"/>
                  </a:schemeClr>
                </a:solidFill>
              </a:rPr>
              <a:t>Why?</a:t>
            </a:r>
            <a:endParaRPr lang="en-US" sz="11500" b="1" dirty="0">
              <a:solidFill>
                <a:schemeClr val="accent5">
                  <a:lumMod val="20000"/>
                  <a:lumOff val="80000"/>
                </a:schemeClr>
              </a:solidFill>
            </a:endParaRPr>
          </a:p>
        </p:txBody>
      </p:sp>
      <p:sp>
        <p:nvSpPr>
          <p:cNvPr id="4" name="Rectangle 3"/>
          <p:cNvSpPr/>
          <p:nvPr/>
        </p:nvSpPr>
        <p:spPr>
          <a:xfrm>
            <a:off x="5845443" y="6397823"/>
            <a:ext cx="3222357" cy="307777"/>
          </a:xfrm>
          <a:prstGeom prst="rect">
            <a:avLst/>
          </a:prstGeom>
        </p:spPr>
        <p:txBody>
          <a:bodyPr wrap="none">
            <a:spAutoFit/>
          </a:bodyPr>
          <a:lstStyle/>
          <a:p>
            <a:r>
              <a:rPr lang="en-US" sz="1400" dirty="0">
                <a:solidFill>
                  <a:schemeClr val="accent5">
                    <a:lumMod val="20000"/>
                    <a:lumOff val="80000"/>
                  </a:schemeClr>
                </a:solidFill>
              </a:rPr>
              <a:t>Some rights reserved by cmgramse</a:t>
            </a:r>
          </a:p>
        </p:txBody>
      </p:sp>
    </p:spTree>
    <p:extLst>
      <p:ext uri="{BB962C8B-B14F-4D97-AF65-F5344CB8AC3E}">
        <p14:creationId xmlns:p14="http://schemas.microsoft.com/office/powerpoint/2010/main" val="24912278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farm4.staticflickr.com/3184/2939868621_a701468bb2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6200000" flipH="1">
            <a:off x="1143001" y="-1143000"/>
            <a:ext cx="6858000"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33152" y="1371600"/>
            <a:ext cx="4834448" cy="1981200"/>
          </a:xfrm>
        </p:spPr>
        <p:txBody>
          <a:bodyPr/>
          <a:lstStyle/>
          <a:p>
            <a:r>
              <a:rPr lang="en-US" sz="6000" b="1" dirty="0" smtClean="0">
                <a:effectLst>
                  <a:glow rad="101600">
                    <a:schemeClr val="accent2">
                      <a:lumMod val="20000"/>
                      <a:lumOff val="80000"/>
                      <a:alpha val="60000"/>
                    </a:schemeClr>
                  </a:glow>
                </a:effectLst>
              </a:rPr>
              <a:t>Forgetting </a:t>
            </a:r>
            <a:r>
              <a:rPr lang="en-US" sz="5400" b="1" dirty="0" smtClean="0">
                <a:effectLst>
                  <a:glow rad="101600">
                    <a:schemeClr val="accent2">
                      <a:lumMod val="20000"/>
                      <a:lumOff val="80000"/>
                      <a:alpha val="60000"/>
                    </a:schemeClr>
                  </a:glow>
                </a:effectLst>
              </a:rPr>
              <a:t>Something?</a:t>
            </a:r>
            <a:endParaRPr lang="en-US" sz="5400" b="1" dirty="0">
              <a:effectLst>
                <a:glow rad="101600">
                  <a:schemeClr val="accent2">
                    <a:lumMod val="20000"/>
                    <a:lumOff val="80000"/>
                    <a:alpha val="60000"/>
                  </a:schemeClr>
                </a:glow>
              </a:effectLst>
            </a:endParaRPr>
          </a:p>
        </p:txBody>
      </p:sp>
      <p:sp>
        <p:nvSpPr>
          <p:cNvPr id="4" name="Rectangle 3"/>
          <p:cNvSpPr/>
          <p:nvPr/>
        </p:nvSpPr>
        <p:spPr>
          <a:xfrm>
            <a:off x="6286269" y="6397823"/>
            <a:ext cx="2781531" cy="307777"/>
          </a:xfrm>
          <a:prstGeom prst="rect">
            <a:avLst/>
          </a:prstGeom>
        </p:spPr>
        <p:txBody>
          <a:bodyPr wrap="none">
            <a:spAutoFit/>
          </a:bodyPr>
          <a:lstStyle/>
          <a:p>
            <a:r>
              <a:rPr lang="en-US" sz="1400" b="0" dirty="0">
                <a:solidFill>
                  <a:schemeClr val="accent2">
                    <a:lumMod val="20000"/>
                    <a:lumOff val="80000"/>
                  </a:schemeClr>
                </a:solidFill>
              </a:rPr>
              <a:t>Some rights reserved by auxesis</a:t>
            </a:r>
          </a:p>
        </p:txBody>
      </p:sp>
    </p:spTree>
    <p:extLst>
      <p:ext uri="{BB962C8B-B14F-4D97-AF65-F5344CB8AC3E}">
        <p14:creationId xmlns:p14="http://schemas.microsoft.com/office/powerpoint/2010/main" val="1837426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1.staticflickr.com/174/377081003_0c889cd242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0" y="0"/>
            <a:ext cx="9194680" cy="68780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1860" y="2296026"/>
            <a:ext cx="8229600" cy="1143000"/>
          </a:xfrm>
        </p:spPr>
        <p:txBody>
          <a:bodyPr/>
          <a:lstStyle/>
          <a:p>
            <a:r>
              <a:rPr lang="en-US" sz="8000" b="1" dirty="0" smtClean="0"/>
              <a:t>Discarded</a:t>
            </a:r>
            <a:endParaRPr lang="en-US" sz="8000" b="1" dirty="0"/>
          </a:p>
        </p:txBody>
      </p:sp>
      <p:sp>
        <p:nvSpPr>
          <p:cNvPr id="4" name="Rectangle 3"/>
          <p:cNvSpPr/>
          <p:nvPr/>
        </p:nvSpPr>
        <p:spPr>
          <a:xfrm>
            <a:off x="3505200" y="6324600"/>
            <a:ext cx="3207929" cy="307777"/>
          </a:xfrm>
          <a:prstGeom prst="rect">
            <a:avLst/>
          </a:prstGeom>
        </p:spPr>
        <p:txBody>
          <a:bodyPr wrap="none">
            <a:spAutoFit/>
          </a:bodyPr>
          <a:lstStyle/>
          <a:p>
            <a:r>
              <a:rPr lang="en-US" sz="1400" dirty="0">
                <a:solidFill>
                  <a:schemeClr val="accent2">
                    <a:lumMod val="20000"/>
                    <a:lumOff val="80000"/>
                  </a:schemeClr>
                </a:solidFill>
              </a:rPr>
              <a:t>Some rights reserved by elliottzone</a:t>
            </a:r>
          </a:p>
        </p:txBody>
      </p:sp>
    </p:spTree>
    <p:extLst>
      <p:ext uri="{BB962C8B-B14F-4D97-AF65-F5344CB8AC3E}">
        <p14:creationId xmlns:p14="http://schemas.microsoft.com/office/powerpoint/2010/main" val="27484521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505"/>
            <a:ext cx="9144000" cy="6067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3" name="Title 2"/>
          <p:cNvSpPr>
            <a:spLocks noGrp="1"/>
          </p:cNvSpPr>
          <p:nvPr>
            <p:ph type="title"/>
          </p:nvPr>
        </p:nvSpPr>
        <p:spPr>
          <a:xfrm>
            <a:off x="2338137" y="1066800"/>
            <a:ext cx="6629400" cy="1828800"/>
          </a:xfrm>
          <a:effectLst>
            <a:softEdge rad="63500"/>
          </a:effectLst>
        </p:spPr>
        <p:txBody>
          <a:bodyPr/>
          <a:lstStyle/>
          <a:p>
            <a:r>
              <a:rPr lang="en-US" sz="8000" b="1" dirty="0" smtClean="0"/>
              <a:t>Game Time!</a:t>
            </a:r>
            <a:endParaRPr lang="en-US" sz="8000" b="1" dirty="0"/>
          </a:p>
        </p:txBody>
      </p:sp>
      <p:sp>
        <p:nvSpPr>
          <p:cNvPr id="4" name="TextBox 3">
            <a:hlinkClick r:id="rId3"/>
          </p:cNvPr>
          <p:cNvSpPr txBox="1"/>
          <p:nvPr/>
        </p:nvSpPr>
        <p:spPr>
          <a:xfrm>
            <a:off x="838200" y="4038600"/>
            <a:ext cx="2743200" cy="153888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5400" dirty="0" smtClean="0"/>
              <a:t>CLICK</a:t>
            </a:r>
            <a:r>
              <a:rPr lang="en-US" sz="4000" dirty="0" smtClean="0"/>
              <a:t> </a:t>
            </a:r>
            <a:br>
              <a:rPr lang="en-US" sz="4000" dirty="0" smtClean="0"/>
            </a:br>
            <a:r>
              <a:rPr lang="en-US" sz="4000" dirty="0" smtClean="0"/>
              <a:t>to play!</a:t>
            </a:r>
            <a:endParaRPr lang="en-US" sz="40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4724400" cy="1600200"/>
          </a:xfrm>
          <a:noFill/>
          <a:ln w="9525">
            <a:noFill/>
            <a:miter lim="800000"/>
            <a:headEnd/>
            <a:tailEnd/>
          </a:ln>
          <a:effectLst>
            <a:softEdge rad="127000"/>
          </a:effectLst>
        </p:spPr>
        <p:txBody>
          <a:bodyPr vert="horz" wrap="square" lIns="91440" tIns="45720" rIns="91440" bIns="45720" numCol="1" anchor="ctr" anchorCtr="0" compatLnSpc="1"/>
          <a:lstStyle/>
          <a:p>
            <a:pPr eaLnBrk="1" hangingPunct="1"/>
            <a:r>
              <a:rPr lang="en-US" sz="8800" b="1" dirty="0" smtClean="0">
                <a:solidFill>
                  <a:schemeClr val="tx1"/>
                </a:solidFill>
              </a:rPr>
              <a:t>Review</a:t>
            </a:r>
          </a:p>
        </p:txBody>
      </p:sp>
      <p:pic>
        <p:nvPicPr>
          <p:cNvPr id="5" name="Picture 4" descr="Isi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76200"/>
            <a:ext cx="2296906" cy="50394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676400"/>
            <a:ext cx="2223867" cy="5083759"/>
          </a:xfrm>
          <a:prstGeom prst="rect">
            <a:avLst/>
          </a:prstGeom>
        </p:spPr>
      </p:pic>
      <p:pic>
        <p:nvPicPr>
          <p:cNvPr id="8" name="Picture 2" descr="http://upload.wikimedia.org/wikipedia/commons/thumb/a/ab/Maat.svg/1000px-Maat.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80809"/>
            <a:ext cx="2286000" cy="473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R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11860"/>
            <a:ext cx="2209800" cy="4848299"/>
          </a:xfrm>
          <a:prstGeom prst="rect">
            <a:avLst/>
          </a:prstGeom>
        </p:spPr>
      </p:pic>
      <p:sp>
        <p:nvSpPr>
          <p:cNvPr id="14" name="TextBox 13"/>
          <p:cNvSpPr txBox="1"/>
          <p:nvPr/>
        </p:nvSpPr>
        <p:spPr>
          <a:xfrm>
            <a:off x="4495800" y="5410200"/>
            <a:ext cx="4495800" cy="1061829"/>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100" i="1" dirty="0" smtClean="0">
                <a:solidFill>
                  <a:schemeClr val="tx1"/>
                </a:solidFill>
              </a:rPr>
              <a:t>Identify each of the following god(</a:t>
            </a:r>
            <a:r>
              <a:rPr lang="en-US" sz="2100" i="1" dirty="0" err="1" smtClean="0">
                <a:solidFill>
                  <a:schemeClr val="tx1"/>
                </a:solidFill>
              </a:rPr>
              <a:t>esse</a:t>
            </a:r>
            <a:r>
              <a:rPr lang="en-US" sz="2100" i="1" dirty="0" smtClean="0">
                <a:solidFill>
                  <a:schemeClr val="tx1"/>
                </a:solidFill>
              </a:rPr>
              <a:t>)s.  What are the distinguishing features of each?</a:t>
            </a:r>
            <a:endParaRPr lang="en-US" sz="2100" i="1" dirty="0">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nubis.p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19600" y="152400"/>
            <a:ext cx="2306196" cy="4942180"/>
          </a:xfrm>
        </p:spPr>
      </p:pic>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1729663"/>
            <a:ext cx="2362200" cy="5128337"/>
          </a:xfrm>
          <a:prstGeom prst="rect">
            <a:avLst/>
          </a:prstGeom>
          <a:noFill/>
          <a:ln w="9525">
            <a:noFill/>
            <a:miter lim="800000"/>
            <a:headEnd/>
            <a:tailEnd/>
          </a:ln>
        </p:spPr>
      </p:pic>
      <p:pic>
        <p:nvPicPr>
          <p:cNvPr id="7" name="Picture 6" descr="S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1" y="304800"/>
            <a:ext cx="2514600" cy="4770849"/>
          </a:xfrm>
          <a:prstGeom prst="rect">
            <a:avLst/>
          </a:prstGeom>
        </p:spPr>
      </p:pic>
      <p:pic>
        <p:nvPicPr>
          <p:cNvPr id="9"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057400" y="850926"/>
            <a:ext cx="2362200" cy="6007074"/>
          </a:xfrm>
          <a:prstGeom prst="rect">
            <a:avLst/>
          </a:prstGeom>
          <a:noFill/>
          <a:ln w="9525">
            <a:noFill/>
            <a:miter lim="800000"/>
            <a:headEnd/>
            <a:tailEnd/>
          </a:ln>
        </p:spPr>
      </p:pic>
      <p:sp>
        <p:nvSpPr>
          <p:cNvPr id="11" name="Title 1"/>
          <p:cNvSpPr>
            <a:spLocks noGrp="1"/>
          </p:cNvSpPr>
          <p:nvPr>
            <p:ph type="title"/>
          </p:nvPr>
        </p:nvSpPr>
        <p:spPr>
          <a:xfrm>
            <a:off x="76200" y="228600"/>
            <a:ext cx="4724400" cy="1600200"/>
          </a:xfrm>
          <a:noFill/>
          <a:ln w="9525">
            <a:noFill/>
            <a:miter lim="800000"/>
            <a:headEnd/>
            <a:tailEnd/>
          </a:ln>
          <a:effectLst>
            <a:softEdge rad="127000"/>
          </a:effectLst>
        </p:spPr>
        <p:txBody>
          <a:bodyPr vert="horz" wrap="square" lIns="91440" tIns="45720" rIns="91440" bIns="45720" numCol="1" anchor="ctr" anchorCtr="0" compatLnSpc="1"/>
          <a:lstStyle/>
          <a:p>
            <a:pPr eaLnBrk="1" hangingPunct="1"/>
            <a:r>
              <a:rPr lang="en-US" sz="8800" b="1" dirty="0" smtClean="0">
                <a:solidFill>
                  <a:schemeClr val="tx1"/>
                </a:solidFill>
              </a:rPr>
              <a:t>Review</a:t>
            </a:r>
          </a:p>
        </p:txBody>
      </p:sp>
      <p:sp>
        <p:nvSpPr>
          <p:cNvPr id="14" name="TextBox 13"/>
          <p:cNvSpPr txBox="1"/>
          <p:nvPr/>
        </p:nvSpPr>
        <p:spPr>
          <a:xfrm>
            <a:off x="4495800" y="5410200"/>
            <a:ext cx="4495800" cy="1061829"/>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100" i="1" dirty="0" smtClean="0">
                <a:solidFill>
                  <a:schemeClr val="tx1"/>
                </a:solidFill>
              </a:rPr>
              <a:t>Identify each of the following god(</a:t>
            </a:r>
            <a:r>
              <a:rPr lang="en-US" sz="2100" i="1" dirty="0" err="1" smtClean="0">
                <a:solidFill>
                  <a:schemeClr val="tx1"/>
                </a:solidFill>
              </a:rPr>
              <a:t>esse</a:t>
            </a:r>
            <a:r>
              <a:rPr lang="en-US" sz="2100" i="1" dirty="0" smtClean="0">
                <a:solidFill>
                  <a:schemeClr val="tx1"/>
                </a:solidFill>
              </a:rPr>
              <a:t>)s.  What are the distinguishing features of each?</a:t>
            </a:r>
            <a:endParaRPr lang="en-US" sz="2100" i="1" dirty="0">
              <a:solidFill>
                <a:schemeClr val="tx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3447200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762000" y="3429000"/>
            <a:ext cx="5029200" cy="1371600"/>
          </a:xfrm>
        </p:spPr>
        <p:txBody>
          <a:bodyPr/>
          <a:lstStyle/>
          <a:p>
            <a:pPr algn="ctr" eaLnBrk="1" hangingPunct="1">
              <a:buFontTx/>
              <a:buNone/>
            </a:pPr>
            <a:r>
              <a:rPr lang="en-US" sz="8800" b="1" dirty="0" smtClean="0"/>
              <a:t>Sun God</a:t>
            </a:r>
            <a:endParaRPr lang="en-US" sz="8800" dirty="0" smtClean="0"/>
          </a:p>
        </p:txBody>
      </p:sp>
      <p:sp>
        <p:nvSpPr>
          <p:cNvPr id="2" name="Title 1"/>
          <p:cNvSpPr>
            <a:spLocks noGrp="1"/>
          </p:cNvSpPr>
          <p:nvPr>
            <p:ph type="title"/>
          </p:nvPr>
        </p:nvSpPr>
        <p:spPr>
          <a:xfrm>
            <a:off x="304800" y="381000"/>
            <a:ext cx="8229600" cy="2667000"/>
          </a:xfrm>
        </p:spPr>
        <p:txBody>
          <a:bodyPr/>
          <a:lstStyle/>
          <a:p>
            <a:pPr algn="l"/>
            <a:r>
              <a:rPr lang="en-US" sz="16600" b="1" dirty="0" smtClean="0">
                <a:solidFill>
                  <a:schemeClr val="tx1"/>
                </a:solidFill>
              </a:rPr>
              <a:t>Ra</a:t>
            </a:r>
            <a:endParaRPr lang="en-US" sz="16600" b="1" dirty="0">
              <a:solidFill>
                <a:schemeClr val="tx1"/>
              </a:solidFill>
            </a:endParaRPr>
          </a:p>
        </p:txBody>
      </p:sp>
      <p:pic>
        <p:nvPicPr>
          <p:cNvPr id="2050" name="Picture 2" descr="http://upload.wikimedia.org/wikipedia/commons/thumb/0/0d/Re-Horakhty.svg/500px-Re-Horakhty.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920" y="533400"/>
            <a:ext cx="2783969" cy="6108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004" y="6474023"/>
            <a:ext cx="2151992" cy="307777"/>
          </a:xfrm>
          <a:prstGeom prst="rect">
            <a:avLst/>
          </a:prstGeom>
        </p:spPr>
        <p:txBody>
          <a:bodyPr wrap="square">
            <a:spAutoFit/>
          </a:bodyPr>
          <a:lstStyle/>
          <a:p>
            <a:pPr algn="ctr"/>
            <a:r>
              <a:rPr lang="en-US" sz="1400" dirty="0" smtClean="0"/>
              <a:t>Art Credit:  </a:t>
            </a:r>
            <a:r>
              <a:rPr lang="en-US" sz="1400" dirty="0" smtClean="0">
                <a:hlinkClick r:id="rId3"/>
              </a:rPr>
              <a:t>Jeff Dahl</a:t>
            </a:r>
            <a:endParaRPr lang="en-US" sz="1400" dirty="0"/>
          </a:p>
        </p:txBody>
      </p:sp>
    </p:spTree>
    <p:extLst>
      <p:ext uri="{BB962C8B-B14F-4D97-AF65-F5344CB8AC3E}">
        <p14:creationId xmlns:p14="http://schemas.microsoft.com/office/powerpoint/2010/main" val="3924213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Egyptian sun god Ra traveled across the sky during the day and through the underworld at night. This tomb painting of the 1200s B.C. shows Ra with a sun disk on his hea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6878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4876800"/>
            <a:ext cx="4648200" cy="1752600"/>
          </a:xfrm>
          <a:noFill/>
          <a:ln w="9525">
            <a:noFill/>
            <a:miter lim="800000"/>
            <a:headEnd/>
            <a:tailEnd/>
          </a:ln>
          <a:effectLst>
            <a:softEdge rad="127000"/>
          </a:effectLst>
        </p:spPr>
        <p:txBody>
          <a:bodyPr vert="horz" wrap="square" lIns="91440" tIns="45720" rIns="91440" bIns="45720" numCol="1" anchor="ctr" anchorCtr="0" compatLnSpc="1"/>
          <a:lstStyle/>
          <a:p>
            <a:pPr eaLnBrk="1" hangingPunct="1"/>
            <a:r>
              <a:rPr lang="en-US" sz="4800" b="1" dirty="0" smtClean="0">
                <a:solidFill>
                  <a:schemeClr val="accent2">
                    <a:lumMod val="20000"/>
                    <a:lumOff val="80000"/>
                  </a:schemeClr>
                </a:solidFill>
              </a:rPr>
              <a:t>Solar Barge</a:t>
            </a:r>
            <a:endParaRPr lang="en-US" sz="4800" b="1" dirty="0">
              <a:solidFill>
                <a:schemeClr val="accent2">
                  <a:lumMod val="20000"/>
                  <a:lumOff val="80000"/>
                </a:schemeClr>
              </a:solidFill>
            </a:endParaRPr>
          </a:p>
        </p:txBody>
      </p:sp>
      <p:sp>
        <p:nvSpPr>
          <p:cNvPr id="6" name="Rectangle 5"/>
          <p:cNvSpPr/>
          <p:nvPr/>
        </p:nvSpPr>
        <p:spPr>
          <a:xfrm>
            <a:off x="4495800" y="6412468"/>
            <a:ext cx="4572000" cy="369332"/>
          </a:xfrm>
          <a:prstGeom prst="rect">
            <a:avLst/>
          </a:prstGeom>
          <a:solidFill>
            <a:schemeClr val="bg1">
              <a:lumMod val="90000"/>
            </a:schemeClr>
          </a:solidFill>
        </p:spPr>
        <p:txBody>
          <a:bodyPr>
            <a:spAutoFit/>
          </a:bodyPr>
          <a:lstStyle/>
          <a:p>
            <a:pPr algn="r"/>
            <a:r>
              <a:rPr lang="en-US" dirty="0"/>
              <a:t>Image Source:  </a:t>
            </a:r>
            <a:r>
              <a:rPr lang="en-US" dirty="0" smtClean="0">
                <a:hlinkClick r:id="rId3"/>
              </a:rPr>
              <a:t>mythencyclopedia.com</a:t>
            </a:r>
            <a:r>
              <a:rPr lang="en-US" dirty="0" smtClean="0"/>
              <a:t> </a:t>
            </a:r>
            <a:endParaRPr lang="en-US" dirty="0"/>
          </a:p>
        </p:txBody>
      </p:sp>
    </p:spTree>
    <p:extLst>
      <p:ext uri="{BB962C8B-B14F-4D97-AF65-F5344CB8AC3E}">
        <p14:creationId xmlns:p14="http://schemas.microsoft.com/office/powerpoint/2010/main" val="366422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Sphinx">
      <a:dk1>
        <a:srgbClr val="253B60"/>
      </a:dk1>
      <a:lt1>
        <a:srgbClr val="FCDFB5"/>
      </a:lt1>
      <a:dk2>
        <a:srgbClr val="000000"/>
      </a:dk2>
      <a:lt2>
        <a:srgbClr val="6997D2"/>
      </a:lt2>
      <a:accent1>
        <a:srgbClr val="7B745A"/>
      </a:accent1>
      <a:accent2>
        <a:srgbClr val="8A6B4C"/>
      </a:accent2>
      <a:accent3>
        <a:srgbClr val="000000"/>
      </a:accent3>
      <a:accent4>
        <a:srgbClr val="253B60"/>
      </a:accent4>
      <a:accent5>
        <a:srgbClr val="7B745A"/>
      </a:accent5>
      <a:accent6>
        <a:srgbClr val="000000"/>
      </a:accent6>
      <a:hlink>
        <a:srgbClr val="253B60"/>
      </a:hlink>
      <a:folHlink>
        <a:srgbClr val="7B745A"/>
      </a:folHlink>
    </a:clrScheme>
    <a:fontScheme name="Egypt">
      <a:majorFont>
        <a:latin typeface="Papyru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Sphinx">
      <a:dk1>
        <a:srgbClr val="253B60"/>
      </a:dk1>
      <a:lt1>
        <a:srgbClr val="FCDFB5"/>
      </a:lt1>
      <a:dk2>
        <a:srgbClr val="000000"/>
      </a:dk2>
      <a:lt2>
        <a:srgbClr val="6997D2"/>
      </a:lt2>
      <a:accent1>
        <a:srgbClr val="7B745A"/>
      </a:accent1>
      <a:accent2>
        <a:srgbClr val="8A6B4C"/>
      </a:accent2>
      <a:accent3>
        <a:srgbClr val="000000"/>
      </a:accent3>
      <a:accent4>
        <a:srgbClr val="253B60"/>
      </a:accent4>
      <a:accent5>
        <a:srgbClr val="7B745A"/>
      </a:accent5>
      <a:accent6>
        <a:srgbClr val="000000"/>
      </a:accent6>
      <a:hlink>
        <a:srgbClr val="253B60"/>
      </a:hlink>
      <a:folHlink>
        <a:srgbClr val="7B745A"/>
      </a:folHlink>
    </a:clrScheme>
    <a:fontScheme name="Egypt">
      <a:majorFont>
        <a:latin typeface="Papyru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Sphinx">
      <a:dk1>
        <a:srgbClr val="253B60"/>
      </a:dk1>
      <a:lt1>
        <a:srgbClr val="FCDFB5"/>
      </a:lt1>
      <a:dk2>
        <a:srgbClr val="000000"/>
      </a:dk2>
      <a:lt2>
        <a:srgbClr val="6997D2"/>
      </a:lt2>
      <a:accent1>
        <a:srgbClr val="7B745A"/>
      </a:accent1>
      <a:accent2>
        <a:srgbClr val="8A6B4C"/>
      </a:accent2>
      <a:accent3>
        <a:srgbClr val="000000"/>
      </a:accent3>
      <a:accent4>
        <a:srgbClr val="253B60"/>
      </a:accent4>
      <a:accent5>
        <a:srgbClr val="7B745A"/>
      </a:accent5>
      <a:accent6>
        <a:srgbClr val="000000"/>
      </a:accent6>
      <a:hlink>
        <a:srgbClr val="253B60"/>
      </a:hlink>
      <a:folHlink>
        <a:srgbClr val="7B745A"/>
      </a:folHlink>
    </a:clrScheme>
    <a:fontScheme name="Egypt">
      <a:majorFont>
        <a:latin typeface="Papyru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7863</TotalTime>
  <Words>759</Words>
  <Application>Microsoft Office PowerPoint</Application>
  <PresentationFormat>On-screen Show (4:3)</PresentationFormat>
  <Paragraphs>194</Paragraphs>
  <Slides>75</Slides>
  <Notes>5</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75</vt:i4>
      </vt:variant>
    </vt:vector>
  </HeadingPairs>
  <TitlesOfParts>
    <vt:vector size="83" baseType="lpstr">
      <vt:lpstr>Arial</vt:lpstr>
      <vt:lpstr>Papyrus</vt:lpstr>
      <vt:lpstr>Impact</vt:lpstr>
      <vt:lpstr>Calibri</vt:lpstr>
      <vt:lpstr>Default Design</vt:lpstr>
      <vt:lpstr>1_Default Design</vt:lpstr>
      <vt:lpstr>2_Default Design</vt:lpstr>
      <vt:lpstr>1_Office Theme</vt:lpstr>
      <vt:lpstr>Religion  in Ancient Egypt</vt:lpstr>
      <vt:lpstr>Good River</vt:lpstr>
      <vt:lpstr>Amun</vt:lpstr>
      <vt:lpstr>Amun</vt:lpstr>
      <vt:lpstr>Benevolence</vt:lpstr>
      <vt:lpstr>PowerPoint Presentation</vt:lpstr>
      <vt:lpstr>Why?</vt:lpstr>
      <vt:lpstr>Ra</vt:lpstr>
      <vt:lpstr>Solar Barge</vt:lpstr>
      <vt:lpstr>Khufu Ship</vt:lpstr>
      <vt:lpstr>Boat Pits</vt:lpstr>
      <vt:lpstr>Amun-Ra</vt:lpstr>
      <vt:lpstr>P</vt:lpstr>
      <vt:lpstr>R.I.P. Steve Irwin 1962-2006</vt:lpstr>
      <vt:lpstr>Sobek</vt:lpstr>
      <vt:lpstr>Kom  Ombo Temple</vt:lpstr>
      <vt:lpstr>PowerPoint Presentation</vt:lpstr>
      <vt:lpstr>Mummified Crocodile</vt:lpstr>
      <vt:lpstr>The Myth of Osiris      and Isis</vt:lpstr>
      <vt:lpstr>Osiris</vt:lpstr>
      <vt:lpstr>PowerPoint Presentation</vt:lpstr>
      <vt:lpstr>Isis</vt:lpstr>
      <vt:lpstr>Mother</vt:lpstr>
      <vt:lpstr>Set</vt:lpstr>
      <vt:lpstr>TRAP</vt:lpstr>
      <vt:lpstr>Usurper</vt:lpstr>
      <vt:lpstr>PowerPoint Presentation</vt:lpstr>
      <vt:lpstr>Horus</vt:lpstr>
      <vt:lpstr>Isis  nurses Horus</vt:lpstr>
      <vt:lpstr>PowerPoint Presentation</vt:lpstr>
      <vt:lpstr>PowerPoint Presentation</vt:lpstr>
      <vt:lpstr>Vs.</vt:lpstr>
      <vt:lpstr>Deposed</vt:lpstr>
      <vt:lpstr>Horus spears Set  (portrayed as a hippopotamus) while Isis  looks on...</vt:lpstr>
      <vt:lpstr>Protector</vt:lpstr>
      <vt:lpstr>The Eye of Horus</vt:lpstr>
      <vt:lpstr>Carne</vt:lpstr>
      <vt:lpstr>Incarnation of Horus</vt:lpstr>
      <vt:lpstr>Horus in the  Flesh</vt:lpstr>
      <vt:lpstr>Double Crown</vt:lpstr>
      <vt:lpstr>Ethical      Religion</vt:lpstr>
      <vt:lpstr>IT’S FUN  TO DO BAD THINGS</vt:lpstr>
      <vt:lpstr>PowerPoint Presentation</vt:lpstr>
      <vt:lpstr>Think Twice</vt:lpstr>
      <vt:lpstr>Book  of the  Dead</vt:lpstr>
      <vt:lpstr>PowerPoint Presentation</vt:lpstr>
      <vt:lpstr>OMG</vt:lpstr>
      <vt:lpstr>PowerPoint Presentation</vt:lpstr>
      <vt:lpstr>Egyptian  Ninja Warrior</vt:lpstr>
      <vt:lpstr>PowerPoint Presentation</vt:lpstr>
      <vt:lpstr>PowerPoint Presentation</vt:lpstr>
      <vt:lpstr>Anubis</vt:lpstr>
      <vt:lpstr>The Weighing of the Heart</vt:lpstr>
      <vt:lpstr>Crocodiles Lions &amp; Hippos</vt:lpstr>
      <vt:lpstr>PowerPoint Presentation</vt:lpstr>
      <vt:lpstr>Ma’at</vt:lpstr>
      <vt:lpstr>Thoth</vt:lpstr>
      <vt:lpstr>PowerPoint Presentation</vt:lpstr>
      <vt:lpstr>PowerPoint Presentation</vt:lpstr>
      <vt:lpstr>PowerPoint Presentation</vt:lpstr>
      <vt:lpstr>Ankh</vt:lpstr>
      <vt:lpstr>PowerPoint Presentation</vt:lpstr>
      <vt:lpstr>Resurrection</vt:lpstr>
      <vt:lpstr>Mummification</vt:lpstr>
      <vt:lpstr>PowerPoint Presentation</vt:lpstr>
      <vt:lpstr>PowerPoint Presentation</vt:lpstr>
      <vt:lpstr>Anubis supervises the process.</vt:lpstr>
      <vt:lpstr>PowerPoint Presentation</vt:lpstr>
      <vt:lpstr>Canopic Jars</vt:lpstr>
      <vt:lpstr>Forgetting Something?</vt:lpstr>
      <vt:lpstr>Discarded</vt:lpstr>
      <vt:lpstr>Game Time!</vt:lpstr>
      <vt:lpstr>Review</vt:lpstr>
      <vt:lpstr>Review</vt:lpstr>
      <vt:lpstr>PowerPoint Presentation</vt:lpstr>
    </vt:vector>
  </TitlesOfParts>
  <Company>tctc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Religion in Ancient Egypt</dc:title>
  <dc:creator>Tom Richey</dc:creator>
  <cp:lastModifiedBy>Tom Richey</cp:lastModifiedBy>
  <cp:revision>406</cp:revision>
  <dcterms:created xsi:type="dcterms:W3CDTF">2007-08-30T12:57:30Z</dcterms:created>
  <dcterms:modified xsi:type="dcterms:W3CDTF">2014-04-13T18:04:18Z</dcterms:modified>
</cp:coreProperties>
</file>