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54"/>
  </p:notesMasterIdLst>
  <p:sldIdLst>
    <p:sldId id="509" r:id="rId4"/>
    <p:sldId id="383" r:id="rId5"/>
    <p:sldId id="389" r:id="rId6"/>
    <p:sldId id="396" r:id="rId7"/>
    <p:sldId id="397" r:id="rId8"/>
    <p:sldId id="398" r:id="rId9"/>
    <p:sldId id="399" r:id="rId10"/>
    <p:sldId id="407" r:id="rId11"/>
    <p:sldId id="472" r:id="rId12"/>
    <p:sldId id="506" r:id="rId13"/>
    <p:sldId id="467" r:id="rId14"/>
    <p:sldId id="443" r:id="rId15"/>
    <p:sldId id="445" r:id="rId16"/>
    <p:sldId id="448" r:id="rId17"/>
    <p:sldId id="406" r:id="rId18"/>
    <p:sldId id="385" r:id="rId19"/>
    <p:sldId id="430" r:id="rId20"/>
    <p:sldId id="384" r:id="rId21"/>
    <p:sldId id="288" r:id="rId22"/>
    <p:sldId id="289" r:id="rId23"/>
    <p:sldId id="507" r:id="rId24"/>
    <p:sldId id="381" r:id="rId25"/>
    <p:sldId id="395" r:id="rId26"/>
    <p:sldId id="476" r:id="rId27"/>
    <p:sldId id="481" r:id="rId28"/>
    <p:sldId id="487" r:id="rId29"/>
    <p:sldId id="408" r:id="rId30"/>
    <p:sldId id="493" r:id="rId31"/>
    <p:sldId id="429" r:id="rId32"/>
    <p:sldId id="409" r:id="rId33"/>
    <p:sldId id="414" r:id="rId34"/>
    <p:sldId id="412" r:id="rId35"/>
    <p:sldId id="492" r:id="rId36"/>
    <p:sldId id="491" r:id="rId37"/>
    <p:sldId id="456" r:id="rId38"/>
    <p:sldId id="496" r:id="rId39"/>
    <p:sldId id="458" r:id="rId40"/>
    <p:sldId id="434" r:id="rId41"/>
    <p:sldId id="435" r:id="rId42"/>
    <p:sldId id="460" r:id="rId43"/>
    <p:sldId id="461" r:id="rId44"/>
    <p:sldId id="501" r:id="rId45"/>
    <p:sldId id="502" r:id="rId46"/>
    <p:sldId id="503" r:id="rId47"/>
    <p:sldId id="504" r:id="rId48"/>
    <p:sldId id="505" r:id="rId49"/>
    <p:sldId id="439" r:id="rId50"/>
    <p:sldId id="500" r:id="rId51"/>
    <p:sldId id="508" r:id="rId52"/>
    <p:sldId id="425" r:id="rId53"/>
  </p:sldIdLst>
  <p:sldSz cx="9144000" cy="6858000" type="screen4x3"/>
  <p:notesSz cx="6858000" cy="9144000"/>
  <p:embeddedFontLst>
    <p:embeddedFont>
      <p:font typeface="Futura XBlkCn BT" panose="020B0806020204020204" pitchFamily="34" charset="0"/>
      <p:regular r:id="rId55"/>
    </p:embeddedFont>
    <p:embeddedFont>
      <p:font typeface="Kartika" panose="02020503030404060203" pitchFamily="18" charset="0"/>
      <p:regular r:id="rId56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Garamond" panose="02020404030301010803" pitchFamily="18" charset="0"/>
      <p:regular r:id="rId62"/>
      <p:bold r:id="rId63"/>
      <p:italic r:id="rId64"/>
    </p:embeddedFont>
    <p:embeddedFont>
      <p:font typeface="Brush Script MT" panose="03060802040406070304" pitchFamily="66" charset="0"/>
      <p:italic r:id="rId65"/>
    </p:embeddedFont>
    <p:embeddedFont>
      <p:font typeface="Franklin Gothic Demi" panose="020B0703020102020204" pitchFamily="34" charset="0"/>
      <p:regular r:id="rId66"/>
      <p:italic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Gin" panose="00000500000000000000" pitchFamily="2" charset="0"/>
      <p:regular r:id="rId70"/>
      <p:italic r:id="rId71"/>
    </p:embeddedFont>
    <p:embeddedFont>
      <p:font typeface="Century Schoolbook" panose="02040604050505020304" pitchFamily="18" charset="0"/>
      <p:regular r:id="rId72"/>
      <p:bold r:id="rId73"/>
      <p:italic r:id="rId74"/>
      <p:bold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 Richey" initials="TF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6A3"/>
    <a:srgbClr val="D3D0BC"/>
    <a:srgbClr val="DCB343"/>
    <a:srgbClr val="262626"/>
    <a:srgbClr val="CCD4E8"/>
    <a:srgbClr val="2F2A25"/>
    <a:srgbClr val="574E43"/>
    <a:srgbClr val="7E7161"/>
    <a:srgbClr val="2F2F2F"/>
    <a:srgbClr val="454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1" d="100"/>
          <a:sy n="71" d="100"/>
        </p:scale>
        <p:origin x="57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8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897B4-25C0-4523-9350-0D6DEA76E4C2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67C91-AC39-4117-B6F0-5D3E5E0DF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5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67C91-AC39-4117-B6F0-5D3E5E0DF7C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6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67C91-AC39-4117-B6F0-5D3E5E0DF7CC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1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44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11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5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21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29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12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8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0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80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29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37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6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16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56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23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46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82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9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93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51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0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6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7B54-43FA-4D9C-83CA-AB59405246D0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C3656-F4C4-4AD5-9947-1BB50FDD5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7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FB8D-54D5-4D16-9132-CC105760F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1F60C-71EC-41CE-8412-1460F97EC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2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lickr.com/photos/usfwshq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Golbez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0.jpeg"/><Relationship Id="rId4" Type="http://schemas.openxmlformats.org/officeDocument/2006/relationships/hyperlink" Target="http://1.bp.blogspot.com/_yAbHLt6zUIE/TNblH9a2-ZI/AAAAAAAADBY/BNNtEJlhwPc/s1600/govt+land+grants+railways+1880+reduced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hyperlink" Target="http://commons.wikimedia.org/wiki/User:Golbez" TargetMode="Externa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profbutler.watermelon-kid.com/students/reading/1302_maps-1.htm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lickr.com/photos/sethw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://www.flickr.com/photos/viralbu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User:Golbez" TargetMode="Externa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commons.wikimedia.org/wiki/User:Golbez" TargetMode="Externa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hyperlink" Target="http://www.youtube.com/tomforamerica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User:Golbez" TargetMode="External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5/CP_steam_loc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9144000" cy="2514600"/>
          </a:xfrm>
        </p:spPr>
        <p:txBody>
          <a:bodyPr>
            <a:noAutofit/>
          </a:bodyPr>
          <a:lstStyle/>
          <a:p>
            <a:r>
              <a:rPr lang="en-US" sz="19000" dirty="0" smtClean="0">
                <a:ln w="571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n" pitchFamily="2" charset="0"/>
              </a:rPr>
              <a:t>USHC 4.1</a:t>
            </a:r>
            <a:endParaRPr lang="en-US" sz="19000" dirty="0">
              <a:ln w="571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i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19246" y="6474023"/>
            <a:ext cx="2153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Credit: </a:t>
            </a:r>
            <a:r>
              <a:rPr lang="en-US" sz="1400" dirty="0"/>
              <a:t>Mr </a:t>
            </a:r>
            <a:r>
              <a:rPr lang="en-US" sz="1400" dirty="0" smtClean="0"/>
              <a:t>Snrub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 rot="21277721">
            <a:off x="-332996" y="3920400"/>
            <a:ext cx="9886500" cy="8002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600" b="1" dirty="0" smtClean="0"/>
              <a:t>US HISTORY EOC REVIEW</a:t>
            </a:r>
            <a:endParaRPr lang="en-US" sz="4600" b="1" dirty="0"/>
          </a:p>
        </p:txBody>
      </p:sp>
    </p:spTree>
    <p:extLst>
      <p:ext uri="{BB962C8B-B14F-4D97-AF65-F5344CB8AC3E}">
        <p14:creationId xmlns:p14="http://schemas.microsoft.com/office/powerpoint/2010/main" val="18393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4.bp.blogspot.com/_RFsc9-yN7W4/STfhgYKB_XI/AAAAAAAABUw/ER7iwlcTwyw/s1600/145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888578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638"/>
            <a:ext cx="4268788" cy="5973762"/>
          </a:xfr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8857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</a:schemeClr>
              </a:gs>
              <a:gs pos="60000">
                <a:schemeClr val="tx1">
                  <a:lumMod val="100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24400" y="-152400"/>
            <a:ext cx="423068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00" dirty="0" smtClean="0">
                <a:solidFill>
                  <a:schemeClr val="bg2"/>
                </a:solidFill>
                <a:latin typeface="+mj-lt"/>
              </a:rPr>
              <a:t>Land</a:t>
            </a:r>
            <a:r>
              <a:rPr lang="en-US" sz="168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9800" dirty="0" smtClean="0">
                <a:solidFill>
                  <a:schemeClr val="bg2"/>
                </a:solidFill>
                <a:latin typeface="+mj-lt"/>
              </a:rPr>
              <a:t>grants</a:t>
            </a:r>
            <a:endParaRPr lang="en-US" sz="9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5025" y="4495800"/>
            <a:ext cx="4310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encourage settlement &amp; economic development of the West</a:t>
            </a:r>
            <a:endParaRPr lang="en-US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728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4.bp.blogspot.com/_RFsc9-yN7W4/STfhgYKB_XI/AAAAAAAABUw/ER7iwlcTwyw/s1600/145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888578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638"/>
            <a:ext cx="4268788" cy="5973762"/>
          </a:xfr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8857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</a:schemeClr>
              </a:gs>
              <a:gs pos="60000">
                <a:schemeClr val="tx1">
                  <a:lumMod val="100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38600" y="1143000"/>
            <a:ext cx="51054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Homestead </a:t>
            </a:r>
            <a:r>
              <a:rPr lang="en-US" sz="5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5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5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</a:t>
            </a:r>
          </a:p>
          <a:p>
            <a:pPr algn="ctr"/>
            <a:endParaRPr lang="en-US" sz="5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8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Pacific </a:t>
            </a:r>
            <a:r>
              <a:rPr lang="en-US" sz="5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5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Railway Act</a:t>
            </a:r>
          </a:p>
          <a:p>
            <a:pPr algn="ctr"/>
            <a:endParaRPr lang="en-US" sz="5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endParaRPr lang="en-US" sz="4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153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arm6.staticflickr.com/5337/7071606649_c3a4caef9e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48200"/>
            <a:ext cx="9144000" cy="1143000"/>
          </a:xfrm>
        </p:spPr>
        <p:txBody>
          <a:bodyPr>
            <a:noAutofit/>
          </a:bodyPr>
          <a:lstStyle/>
          <a:p>
            <a:r>
              <a:rPr lang="en-US" sz="11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HOMESTEADS</a:t>
            </a:r>
            <a:endParaRPr lang="en-US" sz="115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31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6.staticflickr.com/5337/7071606649_c3a4caef9e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1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0"/>
            <a:ext cx="4572000" cy="1752600"/>
          </a:xfrm>
        </p:spPr>
        <p:txBody>
          <a:bodyPr>
            <a:noAutofit/>
          </a:bodyPr>
          <a:lstStyle/>
          <a:p>
            <a:pPr algn="l"/>
            <a:r>
              <a:rPr lang="en-US" sz="6600" dirty="0" smtClean="0"/>
              <a:t>Homestead Act</a:t>
            </a:r>
            <a:endParaRPr lang="en-US" sz="48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6324600"/>
            <a:ext cx="419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0063DC"/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rgbClr val="0063DC"/>
                </a:solidFill>
                <a:latin typeface="Arial" panose="020B0604020202020204" pitchFamily="34" charset="0"/>
                <a:hlinkClick r:id="rId4"/>
              </a:rPr>
              <a:t>USFWS Headquarters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2209800" y="1828800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(1862)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5048071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 Acre homesteads for small farmers</a:t>
            </a:r>
            <a:endParaRPr lang="en-US" sz="3600" dirty="0">
              <a:solidFill>
                <a:schemeClr val="bg1"/>
              </a:solidFill>
              <a:effectLst>
                <a:glow rad="254000">
                  <a:schemeClr val="tx1"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822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upload.wikimedia.org/wikipedia/commons/0/0d/United_States_1859-186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19" l="0" r="98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6" t="22596" r="36152" b="33655"/>
          <a:stretch/>
        </p:blipFill>
        <p:spPr bwMode="auto">
          <a:xfrm>
            <a:off x="0" y="0"/>
            <a:ext cx="915692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64845" y="6397823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</a:rPr>
              <a:t>Map Credit: </a:t>
            </a:r>
            <a:r>
              <a:rPr lang="en-US" sz="1400" dirty="0" err="1" smtClean="0">
                <a:solidFill>
                  <a:prstClr val="white"/>
                </a:solidFill>
                <a:latin typeface="Arial" panose="020B0604020202020204" pitchFamily="34" charset="0"/>
                <a:hlinkClick r:id="rId4" tooltip="User:Golbez"/>
              </a:rPr>
              <a:t>Golbez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3810000" y="685800"/>
            <a:ext cx="5105400" cy="4572000"/>
          </a:xfrm>
          <a:prstGeom prst="leftArrow">
            <a:avLst>
              <a:gd name="adj1" fmla="val 57143"/>
              <a:gd name="adj2" fmla="val 4817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+mj-lt"/>
              </a:rPr>
              <a:t>600,000</a:t>
            </a:r>
            <a:r>
              <a:rPr lang="en-US" sz="6000" dirty="0" smtClean="0"/>
              <a:t> </a:t>
            </a:r>
            <a:r>
              <a:rPr lang="en-US" sz="5400" dirty="0" smtClean="0"/>
              <a:t>Families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282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6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File:Gov Stanford Locomotive at the California State Railroad Museum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9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86800" cy="16764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</a:rPr>
              <a:t>PACIFIC </a:t>
            </a: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</a:rPr>
              <a:t>RAILWAY ACT</a:t>
            </a:r>
            <a:endParaRPr 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3124200"/>
            <a:ext cx="7696200" cy="1516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Government </a:t>
            </a:r>
            <a:r>
              <a:rPr lang="en-US" sz="4400" b="1" dirty="0" smtClean="0">
                <a:solidFill>
                  <a:srgbClr val="76F898"/>
                </a:solidFill>
              </a:rPr>
              <a:t>subsidies</a:t>
            </a:r>
            <a:r>
              <a:rPr lang="en-US" sz="4400" dirty="0" smtClean="0">
                <a:solidFill>
                  <a:srgbClr val="76F898"/>
                </a:solidFill>
              </a:rPr>
              <a:t> </a:t>
            </a: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for corporations constructing railroads 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2200" y="6400800"/>
            <a:ext cx="2723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Photo by BenFranske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34133" y="1591270"/>
            <a:ext cx="17748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</a:rPr>
              <a:t>1862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08206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90600"/>
            <a:ext cx="9144000" cy="510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1905000"/>
          </a:xfrm>
        </p:spPr>
        <p:txBody>
          <a:bodyPr anchor="t">
            <a:noAutofit/>
          </a:bodyPr>
          <a:lstStyle/>
          <a:p>
            <a:pPr algn="l"/>
            <a:r>
              <a:rPr lang="en-US" sz="10500" dirty="0" smtClean="0"/>
              <a:t>SUBSIDIES</a:t>
            </a:r>
            <a:endParaRPr lang="en-US" sz="105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029200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Financial incentives from </a:t>
            </a:r>
            <a:br>
              <a:rPr lang="en-US" sz="2800" b="1" i="1" dirty="0" smtClean="0"/>
            </a:br>
            <a:r>
              <a:rPr lang="en-US" sz="2800" b="1" i="1" dirty="0" smtClean="0"/>
              <a:t>authorities intended to encourage desired outcomes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3541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6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File:Gov Stanford Locomotive at the California State Railroad Museum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9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3267670"/>
            <a:ext cx="4724400" cy="27499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This marked the first time that the federal government had given money directly to corporations for internal improvements.</a:t>
            </a:r>
            <a:endParaRPr lang="en-US" sz="28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2200" y="6400800"/>
            <a:ext cx="2723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Photo by BenFranske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34133" y="1591270"/>
            <a:ext cx="17748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</a:rPr>
              <a:t>1862</a:t>
            </a:r>
            <a:endParaRPr lang="en-US" sz="5400" b="1" dirty="0"/>
          </a:p>
        </p:txBody>
      </p:sp>
      <p:sp>
        <p:nvSpPr>
          <p:cNvPr id="4" name="Rectangle 3"/>
          <p:cNvSpPr/>
          <p:nvPr/>
        </p:nvSpPr>
        <p:spPr>
          <a:xfrm>
            <a:off x="543333" y="1591270"/>
            <a:ext cx="4028667" cy="409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r>
              <a:rPr lang="en-US" sz="26000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</a:t>
            </a:r>
            <a:r>
              <a:rPr lang="en-US" sz="26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2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86800" cy="16764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</a:rPr>
              <a:t>PACIFIC </a:t>
            </a: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</a:rPr>
              <a:t>RAILWAY ACT</a:t>
            </a:r>
            <a:endParaRPr 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9.staticflickr.com/8438/7751368306_ff209a893b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598" y="1676400"/>
            <a:ext cx="552091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33478" y="6474995"/>
            <a:ext cx="3310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Some rights reserved by Brett Jordan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>
            <a:noAutofit/>
          </a:bodyPr>
          <a:lstStyle/>
          <a:p>
            <a:pPr algn="l"/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</a:rPr>
              <a:t>Federal Land Grants</a:t>
            </a:r>
            <a:endParaRPr 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2" descr="http://farm9.staticflickr.com/8438/7751368306_ff209a893b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599" y="4387516"/>
            <a:ext cx="552091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28598" y="3962400"/>
            <a:ext cx="5520913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8600" y="4191000"/>
            <a:ext cx="5520913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6832" y="3854294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199" y="3854817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5684" y="3854804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6051" y="3858032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98448" y="3859078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38815" y="3859601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87300" y="3854115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27667" y="3859089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75186" y="3856345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15553" y="3858320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764038" y="3858111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904405" y="3856356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056802" y="3859018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197169" y="3859541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45654" y="3858654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486021" y="3857798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638694" y="3858059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779061" y="3858582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927546" y="3863885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067913" y="3861797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220310" y="3862843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360677" y="3863366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509162" y="3864942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649529" y="3862854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97048" y="3860348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37415" y="3862085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085900" y="3863661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226267" y="3860121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378664" y="3862783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519031" y="3863306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667516" y="3860763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07883" y="3863438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958816" y="3860739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099183" y="3866245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247668" y="3862965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388035" y="3866487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40432" y="3865618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680799" y="3866141"/>
            <a:ext cx="1" cy="4199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388035" y="2685632"/>
            <a:ext cx="938213" cy="19468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  <a:effectLst>
            <a:glow rad="76200">
              <a:srgbClr val="C00000">
                <a:alpha val="8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5388035" y="5410843"/>
            <a:ext cx="938213" cy="19468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  <a:effectLst>
            <a:glow rad="76200">
              <a:srgbClr val="C00000">
                <a:alpha val="8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49" name="TextBox 2048"/>
          <p:cNvSpPr txBox="1"/>
          <p:nvPr/>
        </p:nvSpPr>
        <p:spPr>
          <a:xfrm>
            <a:off x="6477000" y="2438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>
                    <a:lumMod val="95000"/>
                  </a:schemeClr>
                </a:solidFill>
              </a:rPr>
              <a:t>Square mile held or sold by government</a:t>
            </a:r>
            <a:endParaRPr lang="en-US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471764" y="5087677"/>
            <a:ext cx="2596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>
                    <a:lumMod val="95000"/>
                  </a:schemeClr>
                </a:solidFill>
              </a:rPr>
              <a:t>Square mile granted to the railroad company</a:t>
            </a:r>
            <a:endParaRPr lang="en-US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51" name="TextBox 2050"/>
          <p:cNvSpPr txBox="1"/>
          <p:nvPr/>
        </p:nvSpPr>
        <p:spPr>
          <a:xfrm>
            <a:off x="5867400" y="3429000"/>
            <a:ext cx="3000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CHECKERBOARD PATTERN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2052" name="Rectangle 2051"/>
          <p:cNvSpPr/>
          <p:nvPr/>
        </p:nvSpPr>
        <p:spPr>
          <a:xfrm>
            <a:off x="6400800" y="1371600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Subsidies</a:t>
            </a:r>
            <a:endParaRPr lang="en-US" sz="32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0" y="3798022"/>
            <a:ext cx="5749511" cy="817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 useBgFill="1">
        <p:nvSpPr>
          <p:cNvPr id="59" name="Rectangle 58"/>
          <p:cNvSpPr/>
          <p:nvPr/>
        </p:nvSpPr>
        <p:spPr>
          <a:xfrm>
            <a:off x="0" y="4261632"/>
            <a:ext cx="5749511" cy="817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9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lobalsecurity.org/military/facility/images/transcontinental-railroad-map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" y="152400"/>
            <a:ext cx="913614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88578"/>
          </a:xfrm>
          <a:prstGeom prst="rect">
            <a:avLst/>
          </a:prstGeom>
          <a:gradFill flip="none" rotWithShape="1">
            <a:gsLst>
              <a:gs pos="44000">
                <a:schemeClr val="accent1">
                  <a:alpha val="0"/>
                  <a:lumMod val="0"/>
                </a:schemeClr>
              </a:gs>
              <a:gs pos="55000">
                <a:schemeClr val="tx1">
                  <a:lumMod val="100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24400" y="762000"/>
            <a:ext cx="423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/>
                </a:solidFill>
              </a:rPr>
              <a:t>The federal government </a:t>
            </a:r>
            <a:r>
              <a:rPr lang="en-US" sz="5400" dirty="0" smtClean="0">
                <a:solidFill>
                  <a:schemeClr val="bg2"/>
                </a:solidFill>
                <a:latin typeface="+mj-lt"/>
              </a:rPr>
              <a:t>subsidized </a:t>
            </a:r>
            <a:r>
              <a:rPr lang="en-US" sz="3600" dirty="0" smtClean="0">
                <a:solidFill>
                  <a:schemeClr val="bg2"/>
                </a:solidFill>
              </a:rPr>
              <a:t>several Transcontinental railroads with </a:t>
            </a:r>
            <a:r>
              <a:rPr lang="en-US" sz="4800" dirty="0" smtClean="0">
                <a:solidFill>
                  <a:schemeClr val="bg2"/>
                </a:solidFill>
                <a:latin typeface="+mj-lt"/>
              </a:rPr>
              <a:t>Land Grants</a:t>
            </a:r>
            <a:endParaRPr lang="en-US" sz="48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5/CP_steam_loco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9" y="228600"/>
            <a:ext cx="8382002" cy="1453243"/>
          </a:xfrm>
        </p:spPr>
        <p:txBody>
          <a:bodyPr anchor="t">
            <a:noAutofit/>
          </a:bodyPr>
          <a:lstStyle/>
          <a:p>
            <a:pPr algn="l"/>
            <a:r>
              <a:rPr lang="en-US" sz="11500" dirty="0" smtClean="0">
                <a:ln w="1841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n" pitchFamily="2" charset="0"/>
              </a:rPr>
              <a:t>USHC 4.1</a:t>
            </a:r>
            <a:endParaRPr lang="en-US" sz="11500" dirty="0">
              <a:ln w="1841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i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22070" y="6400800"/>
            <a:ext cx="2153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Photo Credit: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Mr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Snrub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14531" r="9846" b="12219"/>
          <a:stretch/>
        </p:blipFill>
        <p:spPr>
          <a:xfrm>
            <a:off x="304799" y="5785757"/>
            <a:ext cx="990601" cy="919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9436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@</a:t>
            </a:r>
            <a:r>
              <a:rPr lang="en-US" sz="3200" dirty="0" err="1" smtClean="0">
                <a:solidFill>
                  <a:schemeClr val="bg1"/>
                </a:solidFill>
              </a:rPr>
              <a:t>TomRichey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90600" y="2316268"/>
            <a:ext cx="7620000" cy="2865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24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Summarize the impact that government policy and the construction of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transcontinental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railroads had on the development of the national market and on the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Native American peoples. </a:t>
            </a:r>
          </a:p>
          <a:p>
            <a:pPr algn="l">
              <a:spcAft>
                <a:spcPts val="2400"/>
              </a:spcAft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339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90600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solidFill>
                  <a:schemeClr val="bg1">
                    <a:lumMod val="95000"/>
                  </a:schemeClr>
                </a:solidFill>
              </a:rPr>
              <a:t>The First Transcontinental Railroad</a:t>
            </a:r>
            <a:endParaRPr lang="en-US" sz="4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6890" y="1828800"/>
            <a:ext cx="4692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u="sng" dirty="0">
                <a:solidFill>
                  <a:schemeClr val="bg1">
                    <a:lumMod val="95000"/>
                  </a:schemeClr>
                </a:solidFill>
              </a:rPr>
              <a:t>Central Pacific </a:t>
            </a:r>
            <a:r>
              <a:rPr lang="en-US" sz="3600" b="1" u="sng" dirty="0" smtClean="0">
                <a:solidFill>
                  <a:schemeClr val="bg1">
                    <a:lumMod val="95000"/>
                  </a:schemeClr>
                </a:solidFill>
              </a:rPr>
              <a:t>RR</a:t>
            </a:r>
            <a:endParaRPr lang="en-US" sz="3600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543" y="5076050"/>
            <a:ext cx="4342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u="sng" dirty="0" smtClean="0">
                <a:solidFill>
                  <a:schemeClr val="bg1">
                    <a:lumMod val="95000"/>
                  </a:schemeClr>
                </a:solidFill>
              </a:rPr>
              <a:t>Union Pacific RR</a:t>
            </a:r>
            <a:endParaRPr lang="en-US" sz="3600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778045" y="2476500"/>
            <a:ext cx="3810000" cy="417731"/>
          </a:xfrm>
          <a:prstGeom prst="rightArrow">
            <a:avLst/>
          </a:prstGeom>
          <a:solidFill>
            <a:srgbClr val="84B6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flipH="1">
            <a:off x="4876800" y="5765124"/>
            <a:ext cx="3733800" cy="407076"/>
          </a:xfrm>
          <a:prstGeom prst="rightArrow">
            <a:avLst/>
          </a:prstGeom>
          <a:solidFill>
            <a:srgbClr val="84B6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71600" y="4676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hlinkClick r:id="rId4"/>
              </a:rPr>
              <a:t>http://1.bp.blogspot.com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028" name="Picture 4" descr="Transcontinental Railroa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 t="27541" r="41454" b="58882"/>
          <a:stretch/>
        </p:blipFill>
        <p:spPr bwMode="auto">
          <a:xfrm>
            <a:off x="0" y="3155462"/>
            <a:ext cx="9144000" cy="179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upload.wikimedia.org/wikipedia/commons/2/25/CP_steam_loco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upload.wikimedia.org/wikipedia/commons/0/0d/United_States_1859-18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839200" cy="59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324600" cy="11430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latin typeface="+mn-lt"/>
              </a:rPr>
              <a:t>The National Market</a:t>
            </a:r>
            <a:endParaRPr lang="en-US" sz="36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862851" y="3196587"/>
            <a:ext cx="6401993" cy="195479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NATURAL RESOURCES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flipH="1">
            <a:off x="1219200" y="1334600"/>
            <a:ext cx="6781800" cy="1892203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MANUFACTURED GOODS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64845" y="6397823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</a:rPr>
              <a:t>Map Credit: </a:t>
            </a:r>
            <a:r>
              <a:rPr lang="en-US" sz="1400" dirty="0" err="1" smtClean="0">
                <a:solidFill>
                  <a:prstClr val="white"/>
                </a:solidFill>
                <a:latin typeface="Arial" panose="020B0604020202020204" pitchFamily="34" charset="0"/>
                <a:hlinkClick r:id="rId6" tooltip="User:Golbez"/>
              </a:rPr>
              <a:t>Golbez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2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profbutler.watermelon-kid.com/images/maps/HIST1302_Part_1/Public_Domai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profbutler.watermelon-kid.com/images/maps/HIST1302_Part_1/Public_Domai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9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29523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smtClean="0">
                <a:hlinkClick r:id="rId2"/>
              </a:rPr>
              <a:t>Doc Butler's US History Website</a:t>
            </a:r>
            <a:endParaRPr lang="en-US" sz="1400" dirty="0"/>
          </a:p>
        </p:txBody>
      </p:sp>
      <p:pic>
        <p:nvPicPr>
          <p:cNvPr id="9" name="Picture 2" descr="http://profbutler.watermelon-kid.com/images/maps/HIST1302_Part_1/Public_Doma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"/>
          <a:stretch/>
        </p:blipFill>
        <p:spPr bwMode="auto">
          <a:xfrm>
            <a:off x="0" y="-304800"/>
            <a:ext cx="9160042" cy="5715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549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ailroad.lindahall.org/siteart/essays/crockers_worker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8458200" cy="686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47800" y="0"/>
            <a:ext cx="7696200" cy="6888578"/>
          </a:xfrm>
          <a:prstGeom prst="rect">
            <a:avLst/>
          </a:prstGeom>
          <a:gradFill flip="none" rotWithShape="1">
            <a:gsLst>
              <a:gs pos="26000">
                <a:srgbClr val="FFFFF3">
                  <a:alpha val="0"/>
                </a:srgbClr>
              </a:gs>
              <a:gs pos="85000">
                <a:srgbClr val="FFFFF3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74638"/>
            <a:ext cx="3581400" cy="3306762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>
                  <a:solidFill>
                    <a:srgbClr val="FFFFF3"/>
                  </a:solidFill>
                </a:ln>
                <a:effectLst>
                  <a:outerShdw blurRad="50800" dist="50800" dir="5400000" algn="ctr" rotWithShape="0">
                    <a:srgbClr val="FFFFF3"/>
                  </a:outerShdw>
                </a:effectLst>
              </a:rPr>
              <a:t>Credit </a:t>
            </a:r>
            <a:r>
              <a:rPr lang="en-US" sz="6000" b="1" dirty="0" smtClean="0">
                <a:ln>
                  <a:solidFill>
                    <a:srgbClr val="FFFFF3"/>
                  </a:solidFill>
                </a:ln>
                <a:effectLst>
                  <a:outerShdw blurRad="50800" dist="50800" dir="5400000" algn="ctr" rotWithShape="0">
                    <a:srgbClr val="FFFFF3"/>
                  </a:outerShdw>
                </a:effectLst>
              </a:rPr>
              <a:t>Mobilier Scandal</a:t>
            </a:r>
            <a:endParaRPr lang="en-US" sz="6000" b="1" dirty="0">
              <a:ln>
                <a:solidFill>
                  <a:srgbClr val="FFFFF3"/>
                </a:solidFill>
              </a:ln>
              <a:effectLst>
                <a:outerShdw blurRad="50800" dist="50800" dir="5400000" algn="ctr" rotWithShape="0">
                  <a:srgbClr val="FFFFF3"/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3856037"/>
            <a:ext cx="3505200" cy="2544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>
                <a:effectLst>
                  <a:glow rad="127000">
                    <a:srgbClr val="FFFFF3">
                      <a:alpha val="80000"/>
                    </a:srgbClr>
                  </a:glow>
                  <a:outerShdw blurRad="50800" dist="50800" dir="5400000" algn="ctr" rotWithShape="0">
                    <a:srgbClr val="FFFFF3"/>
                  </a:outerShdw>
                </a:effectLst>
              </a:rPr>
              <a:t>A Union Pacific executive created a RR construction company to defraud the government.</a:t>
            </a:r>
            <a:endParaRPr lang="en-US" b="1" i="1" dirty="0">
              <a:effectLst>
                <a:glow rad="127000">
                  <a:srgbClr val="FFFFF3">
                    <a:alpha val="80000"/>
                  </a:srgbClr>
                </a:glow>
                <a:outerShdw blurRad="50800" dist="50800" dir="5400000" algn="ctr" rotWithShape="0">
                  <a:srgbClr val="FFFFF3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2ndair.files.wordpress.com/2013/04/bosses-of-the-sen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909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5775325"/>
            <a:ext cx="9124950" cy="1006475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Public Perception</a:t>
            </a:r>
            <a:endParaRPr lang="en-US" sz="7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0658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icturinghistory.gc.cuny.edu/images/gast-p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16" y="2628"/>
            <a:ext cx="9189116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096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There’s still stuff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my way!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263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2.staticflickr.com/1152/595800194_0ff6819918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305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b="1" i="1" dirty="0" smtClean="0">
                <a:latin typeface="+mn-lt"/>
              </a:rPr>
              <a:t>If this car were a train...</a:t>
            </a:r>
            <a:endParaRPr lang="en-US" sz="5400" b="1" i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8800" y="6400800"/>
            <a:ext cx="2802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hlinkClick r:id="rId3" tooltip="Attribution-ShareAlike License"/>
              </a:rPr>
              <a:t>Some rights reserved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Seth W.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3-eu-west-1.amazonaws.com/lookandlearn-preview/XB/XB246/XB2466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r="10313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05800" cy="1143000"/>
          </a:xfrm>
        </p:spPr>
        <p:txBody>
          <a:bodyPr>
            <a:noAutofit/>
          </a:bodyPr>
          <a:lstStyle/>
          <a:p>
            <a:pPr algn="l"/>
            <a:r>
              <a:rPr lang="en-US" b="1" i="1" dirty="0" smtClean="0">
                <a:effectLst>
                  <a:glow rad="101600">
                    <a:srgbClr val="CCD4E8">
                      <a:alpha val="60000"/>
                    </a:srgbClr>
                  </a:glow>
                </a:effectLst>
                <a:latin typeface="+mn-lt"/>
              </a:rPr>
              <a:t>This just isn’t </a:t>
            </a:r>
            <a:br>
              <a:rPr lang="en-US" b="1" i="1" dirty="0" smtClean="0">
                <a:effectLst>
                  <a:glow rad="101600">
                    <a:srgbClr val="CCD4E8">
                      <a:alpha val="60000"/>
                    </a:srgbClr>
                  </a:glow>
                </a:effectLst>
                <a:latin typeface="+mn-lt"/>
              </a:rPr>
            </a:br>
            <a:r>
              <a:rPr lang="en-US" b="1" i="1" dirty="0" smtClean="0">
                <a:effectLst>
                  <a:glow rad="101600">
                    <a:srgbClr val="CCD4E8">
                      <a:alpha val="60000"/>
                    </a:srgbClr>
                  </a:glow>
                </a:effectLst>
                <a:latin typeface="+mn-lt"/>
              </a:rPr>
              <a:t>going to work...</a:t>
            </a:r>
            <a:endParaRPr lang="en-US" b="1" i="1" dirty="0">
              <a:effectLst>
                <a:glow rad="101600">
                  <a:srgbClr val="CCD4E8">
                    <a:alpha val="60000"/>
                  </a:srgb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82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2.staticflickr.com/1161/761931409_8f0f9c0800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323" y="3352800"/>
            <a:ext cx="4849677" cy="1143000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BYE, SON!</a:t>
            </a:r>
            <a:endParaRPr lang="en-US" sz="8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61737" y="6367046"/>
            <a:ext cx="3172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63DC"/>
                </a:solidFill>
                <a:latin typeface="Arial" panose="020B0604020202020204" pitchFamily="34" charset="0"/>
                <a:hlinkClick r:id="rId3" tooltip="Attribution-ShareAlike License"/>
              </a:rPr>
              <a:t>Some rights reserved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 by </a:t>
            </a:r>
            <a:r>
              <a:rPr lang="en-US" sz="1600" dirty="0">
                <a:solidFill>
                  <a:srgbClr val="0063DC"/>
                </a:solidFill>
                <a:latin typeface="Arial" panose="020B0604020202020204" pitchFamily="34" charset="0"/>
                <a:hlinkClick r:id="rId4"/>
              </a:rPr>
              <a:t>viralbus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6327"/>
            <a:ext cx="3608523" cy="36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2/25/CP_steam_loco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upload.wikimedia.org/wikipedia/commons/0/0d/United_States_1859-1860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9" l="0" r="98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839200" cy="59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7818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The U.S. in 1860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64845" y="6397823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Map Credit: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hlinkClick r:id="rId6" tooltip="User:Golbez"/>
              </a:rPr>
              <a:t>Golbez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en/8/85/Map_of_the_Great_Plain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058" r="2548" b="2068"/>
          <a:stretch/>
        </p:blipFill>
        <p:spPr bwMode="auto">
          <a:xfrm>
            <a:off x="-304800" y="0"/>
            <a:ext cx="9525000" cy="69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762000"/>
            <a:ext cx="5410200" cy="43434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chemeClr val="bg1">
                      <a:alpha val="55000"/>
                    </a:schemeClr>
                  </a:outerShdw>
                </a:effectLst>
                <a:latin typeface="+mn-lt"/>
              </a:rPr>
              <a:t>Prior to 1870, </a:t>
            </a:r>
            <a:r>
              <a:rPr lang="en-US" sz="10500" b="1" dirty="0" smtClean="0">
                <a:effectLst>
                  <a:outerShdw blurRad="38100" dist="38100" dir="2700000" algn="tl">
                    <a:schemeClr val="bg1">
                      <a:alpha val="55000"/>
                    </a:schemeClr>
                  </a:outerShdw>
                </a:effectLst>
              </a:rPr>
              <a:t>MILLIONS</a:t>
            </a:r>
            <a:r>
              <a:rPr lang="en-US" sz="8000" b="1" dirty="0" smtClean="0">
                <a:effectLst>
                  <a:outerShdw blurRad="38100" dist="38100" dir="2700000" algn="tl">
                    <a:schemeClr val="bg1">
                      <a:alpha val="55000"/>
                    </a:schemeClr>
                  </a:outerShdw>
                </a:effectLst>
              </a:rPr>
              <a:t/>
            </a:r>
            <a:br>
              <a:rPr lang="en-US" sz="8000" b="1" dirty="0" smtClean="0">
                <a:effectLst>
                  <a:outerShdw blurRad="38100" dist="38100" dir="2700000" algn="tl">
                    <a:schemeClr val="bg1">
                      <a:alpha val="55000"/>
                    </a:scheme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chemeClr val="bg1">
                      <a:alpha val="55000"/>
                    </a:schemeClr>
                  </a:outerShdw>
                </a:effectLst>
                <a:latin typeface="+mn-lt"/>
              </a:rPr>
              <a:t>of buffalo roamed the </a:t>
            </a:r>
            <a:r>
              <a:rPr lang="en-US" sz="6600" b="1" dirty="0" smtClean="0">
                <a:effectLst>
                  <a:outerShdw blurRad="38100" dist="38100" dir="2700000" algn="tl">
                    <a:schemeClr val="bg1">
                      <a:alpha val="55000"/>
                    </a:schemeClr>
                  </a:outerShdw>
                </a:effectLst>
              </a:rPr>
              <a:t>Great Plains.</a:t>
            </a:r>
            <a:endParaRPr lang="en-US" sz="4000" b="1" dirty="0">
              <a:effectLst>
                <a:outerShdw blurRad="38100" dist="38100" dir="2700000" algn="tl">
                  <a:schemeClr val="bg1">
                    <a:alpha val="55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8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en/8/85/Map_of_the_Great_Plain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058" r="2548" b="2068"/>
          <a:stretch/>
        </p:blipFill>
        <p:spPr bwMode="auto">
          <a:xfrm>
            <a:off x="-304800" y="0"/>
            <a:ext cx="9525000" cy="69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590800"/>
            <a:ext cx="5410200" cy="3810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 1900, they were nearly </a:t>
            </a:r>
            <a:r>
              <a:rPr lang="en-US" sz="10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EXTINCT</a:t>
            </a:r>
            <a:r>
              <a:rPr lang="en-US" sz="8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41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thumb/c/cf/Alfred_Jacob_Miller_-_Hunting_Buffalo_-_Walters_371940190.jpg/1024px-Alfred_Jacob_Miller_-_Hunting_Buffalo_-_Walters_3719401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5" t="19546" r="2488" b="-1"/>
          <a:stretch/>
        </p:blipFill>
        <p:spPr bwMode="auto">
          <a:xfrm>
            <a:off x="-76200" y="0"/>
            <a:ext cx="9220200" cy="6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220200" cy="6888578"/>
          </a:xfrm>
          <a:prstGeom prst="rect">
            <a:avLst/>
          </a:prstGeom>
          <a:gradFill flip="none" rotWithShape="1">
            <a:gsLst>
              <a:gs pos="58000">
                <a:schemeClr val="accent1">
                  <a:alpha val="0"/>
                  <a:lumMod val="0"/>
                </a:schemeClr>
              </a:gs>
              <a:gs pos="76000">
                <a:schemeClr val="tx1">
                  <a:lumMod val="100000"/>
                  <a:alpha val="6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600200"/>
          </a:xfrm>
        </p:spPr>
        <p:txBody>
          <a:bodyPr>
            <a:noAutofit/>
          </a:bodyPr>
          <a:lstStyle/>
          <a:p>
            <a:pPr algn="l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Plains Indians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5181600"/>
            <a:ext cx="701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extermination of the buffalo made it impossible for the Plains Indians to continue their way of life. 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1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le:Bodmer -- Blackfoot Indian, 1840-1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063" cy="70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276600"/>
            <a:ext cx="7696200" cy="3001962"/>
          </a:xfrm>
        </p:spPr>
        <p:txBody>
          <a:bodyPr>
            <a:norm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  <a:effectLst>
                  <a:glow rad="63500">
                    <a:srgbClr val="2F2A25">
                      <a:alpha val="80000"/>
                    </a:srgbClr>
                  </a:glow>
                </a:effectLst>
                <a:latin typeface="+mn-lt"/>
              </a:rPr>
              <a:t>The Indians were also </a:t>
            </a:r>
            <a:r>
              <a:rPr lang="en-US" sz="4800" dirty="0" smtClean="0">
                <a:effectLst>
                  <a:glow rad="63500">
                    <a:srgbClr val="2F2A25">
                      <a:alpha val="80000"/>
                    </a:srgbClr>
                  </a:glow>
                </a:effectLst>
              </a:rPr>
              <a:t/>
            </a:r>
            <a:br>
              <a:rPr lang="en-US" sz="4800" dirty="0" smtClean="0">
                <a:effectLst>
                  <a:glow rad="63500">
                    <a:srgbClr val="2F2A25">
                      <a:alpha val="80000"/>
                    </a:srgbClr>
                  </a:glow>
                </a:effectLst>
              </a:rPr>
            </a:br>
            <a:r>
              <a:rPr lang="en-US" sz="11500" dirty="0" smtClean="0">
                <a:ln w="28575">
                  <a:solidFill>
                    <a:srgbClr val="2F2A25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way</a:t>
            </a:r>
            <a:endParaRPr lang="en-US" sz="11500" dirty="0">
              <a:ln w="28575">
                <a:solidFill>
                  <a:srgbClr val="2F2A25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53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2.staticflickr.com/1413/5116221628_798af665e3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5622"/>
            <a:ext cx="8229600" cy="259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1890, all tribes had been placed on </a:t>
            </a:r>
            <a:r>
              <a:rPr lang="en-US" sz="10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reservations</a:t>
            </a:r>
            <a:endParaRPr lang="en-US" sz="10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6889" y="6474023"/>
            <a:ext cx="30909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Some rights reserved by SG_Design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7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goldmapsonline.com/_images/maps/us-l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0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304800"/>
            <a:ext cx="4343400" cy="41148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13800" dirty="0" smtClean="0">
                <a:solidFill>
                  <a:srgbClr val="FEAF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</a:t>
            </a:r>
            <a:r>
              <a:rPr lang="en-US" sz="8800" dirty="0" smtClean="0">
                <a:solidFill>
                  <a:srgbClr val="FEAF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CLAIMS</a:t>
            </a:r>
            <a:r>
              <a:rPr lang="en-US" sz="8800" dirty="0" smtClean="0">
                <a:solidFill>
                  <a:srgbClr val="FEA901"/>
                </a:solidFill>
              </a:rPr>
              <a:t/>
            </a:r>
            <a:br>
              <a:rPr lang="en-US" sz="8800" dirty="0" smtClean="0">
                <a:solidFill>
                  <a:srgbClr val="FEA901"/>
                </a:solidFill>
              </a:rPr>
            </a:b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the U.S.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37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File:Cavalry and Indi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2712"/>
            <a:ext cx="9160042" cy="622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le:Cavalry and India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22"/>
          <a:stretch/>
        </p:blipFill>
        <p:spPr bwMode="auto">
          <a:xfrm>
            <a:off x="1" y="0"/>
            <a:ext cx="916004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ile:Cavalry and India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95"/>
          <a:stretch/>
        </p:blipFill>
        <p:spPr bwMode="auto">
          <a:xfrm>
            <a:off x="-16042" y="5486400"/>
            <a:ext cx="91600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581400"/>
            <a:ext cx="9143999" cy="2895600"/>
          </a:xfrm>
        </p:spPr>
        <p:txBody>
          <a:bodyPr>
            <a:noAutofit/>
          </a:bodyPr>
          <a:lstStyle/>
          <a:p>
            <a:r>
              <a:rPr lang="en-US" sz="8800" dirty="0" smtClean="0">
                <a:effectLst>
                  <a:outerShdw blurRad="38100" dist="38100" dir="2700000" algn="tl">
                    <a:srgbClr val="EFD6A3"/>
                  </a:outerShdw>
                </a:effectLst>
              </a:rPr>
              <a:t>THE INDIAN WARS</a:t>
            </a:r>
            <a:endParaRPr lang="en-US" sz="8800" dirty="0">
              <a:effectLst>
                <a:outerShdw blurRad="38100" dist="38100" dir="2700000" algn="tl">
                  <a:srgbClr val="EFD6A3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2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1/19/William-Tecumseh-Sherman.jpg/807px-William-Tecumseh-Sher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763"/>
            <a:ext cx="5408446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838200"/>
            <a:ext cx="5257800" cy="4191000"/>
          </a:xfrm>
        </p:spPr>
        <p:txBody>
          <a:bodyPr>
            <a:normAutofit/>
          </a:bodyPr>
          <a:lstStyle/>
          <a:p>
            <a:pPr marL="114300" indent="-114300">
              <a:spcBef>
                <a:spcPts val="0"/>
              </a:spcBef>
              <a:buNone/>
            </a:pPr>
            <a:r>
              <a:rPr lang="en-US" sz="3000" i="1" dirty="0" smtClean="0"/>
              <a:t>“Hostilities between the races will continue till the Indians are all killed or taken to a Country where they can be watched.”</a:t>
            </a:r>
          </a:p>
          <a:p>
            <a:pPr marL="114300" indent="-114300">
              <a:spcBef>
                <a:spcPts val="0"/>
              </a:spcBef>
              <a:buNone/>
            </a:pPr>
            <a:endParaRPr lang="en-US" sz="2600" i="1" dirty="0" smtClean="0"/>
          </a:p>
          <a:p>
            <a:pPr marL="114300" indent="-114300">
              <a:spcBef>
                <a:spcPts val="0"/>
              </a:spcBef>
              <a:buNone/>
            </a:pPr>
            <a:r>
              <a:rPr lang="en-US" sz="2600" i="1" dirty="0"/>
              <a:t>	</a:t>
            </a:r>
            <a:r>
              <a:rPr lang="en-US" sz="2600" i="1" dirty="0" smtClean="0"/>
              <a:t>	     William T. Sherman</a:t>
            </a:r>
          </a:p>
          <a:p>
            <a:pPr marL="114300" indent="-114300">
              <a:spcBef>
                <a:spcPts val="0"/>
              </a:spcBef>
              <a:buNone/>
            </a:pPr>
            <a:r>
              <a:rPr lang="en-US" sz="2600" i="1" dirty="0" smtClean="0"/>
              <a:t>		     June 10, 1867</a:t>
            </a:r>
          </a:p>
        </p:txBody>
      </p:sp>
    </p:spTree>
    <p:extLst>
      <p:ext uri="{BB962C8B-B14F-4D97-AF65-F5344CB8AC3E}">
        <p14:creationId xmlns:p14="http://schemas.microsoft.com/office/powerpoint/2010/main" val="26571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B5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1/16/Custer_Bvt_MG_Geo_A_1865_LC-BH831-365-crop.jpg/819px-Custer_Bvt_MG_Geo_A_1865_LC-BH831-365-cro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8" r="2754"/>
          <a:stretch/>
        </p:blipFill>
        <p:spPr bwMode="auto">
          <a:xfrm>
            <a:off x="0" y="-76200"/>
            <a:ext cx="5181600" cy="705970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457200"/>
            <a:ext cx="5257800" cy="2392362"/>
          </a:xfrm>
        </p:spPr>
        <p:txBody>
          <a:bodyPr>
            <a:normAutofit/>
          </a:bodyPr>
          <a:lstStyle/>
          <a:p>
            <a:r>
              <a:rPr lang="en-US" sz="8800" dirty="0" smtClean="0"/>
              <a:t>Custer’s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“Last Stand”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5105400" y="3962400"/>
            <a:ext cx="3581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Battle of the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Little </a:t>
            </a:r>
            <a:r>
              <a:rPr lang="en-US" sz="3200" b="1" dirty="0"/>
              <a:t>Bighorn 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2800" i="1" dirty="0"/>
              <a:t>(Montana - 1876)</a:t>
            </a:r>
          </a:p>
        </p:txBody>
      </p:sp>
    </p:spTree>
    <p:extLst>
      <p:ext uri="{BB962C8B-B14F-4D97-AF65-F5344CB8AC3E}">
        <p14:creationId xmlns:p14="http://schemas.microsoft.com/office/powerpoint/2010/main" val="57656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1.staticflickr.com/167/438348691_e7b2537339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8074"/>
            <a:ext cx="9144000" cy="68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-42793"/>
            <a:ext cx="9144000" cy="6900793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61000">
                <a:srgbClr val="000000">
                  <a:alpha val="0"/>
                  <a:lumMod val="0"/>
                </a:srgbClr>
              </a:gs>
              <a:gs pos="26000">
                <a:schemeClr val="bg1">
                  <a:alpha val="0"/>
                  <a:lumMod val="0"/>
                </a:schemeClr>
              </a:gs>
              <a:gs pos="91000">
                <a:schemeClr val="tx1">
                  <a:alpha val="8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63423" y="6488668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</a:rPr>
              <a:t>Some rights reserved by puuikibeach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294293"/>
            <a:ext cx="6424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Custer was celebrated by several generations as an American hero.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923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upload.wikimedia.org/wikipedia/commons/2/25/CP_steam_loco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upload.wikimedia.org/wikipedia/commons/0/0d/United_States_1859-18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839200" cy="59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324600" cy="11430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latin typeface="+mn-lt"/>
              </a:rPr>
              <a:t>How do we create a national </a:t>
            </a:r>
            <a:r>
              <a:rPr lang="en-US" sz="3600" b="1" i="1" dirty="0">
                <a:solidFill>
                  <a:schemeClr val="bg1"/>
                </a:solidFill>
                <a:latin typeface="+mn-lt"/>
              </a:rPr>
              <a:t>m</a:t>
            </a:r>
            <a:r>
              <a:rPr lang="en-US" sz="3600" b="1" i="1" dirty="0" smtClean="0">
                <a:solidFill>
                  <a:schemeClr val="bg1"/>
                </a:solidFill>
                <a:latin typeface="+mn-lt"/>
              </a:rPr>
              <a:t>arket?</a:t>
            </a:r>
            <a:endParaRPr lang="en-US" sz="36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64845" y="6397823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Map Credit: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  <a:hlinkClick r:id="rId6" tooltip="User:Golbez"/>
              </a:rPr>
              <a:t>Golbez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2857517"/>
            <a:ext cx="2859741" cy="195479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NATURAL RESOURCES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flipH="1">
            <a:off x="4191000" y="1460597"/>
            <a:ext cx="4267200" cy="1892203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MANUFACTURED GOODS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02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upload.wikimedia.org/wikipedia/commons/1/15/Little_Bighorn_memorial_obelis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"/>
          <a:stretch/>
        </p:blipFill>
        <p:spPr bwMode="auto">
          <a:xfrm>
            <a:off x="0" y="-10886"/>
            <a:ext cx="9144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533400"/>
            <a:ext cx="4648200" cy="1905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U.S. ARMY Memorial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4495800"/>
            <a:ext cx="3581400" cy="6749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dirty="0" smtClean="0"/>
              <a:t>Erected 1881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40757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8.staticflickr.com/7154/6734222589_2c0c98b020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4648200" cy="1905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Indian Memorial</a:t>
            </a:r>
            <a:endParaRPr lang="en-US" sz="6600" dirty="0"/>
          </a:p>
        </p:txBody>
      </p:sp>
      <p:sp>
        <p:nvSpPr>
          <p:cNvPr id="4" name="Rectangle 3"/>
          <p:cNvSpPr/>
          <p:nvPr/>
        </p:nvSpPr>
        <p:spPr>
          <a:xfrm>
            <a:off x="5758881" y="6474023"/>
            <a:ext cx="33089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Some rights reserved by Nomadic Lass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029200" y="4963886"/>
            <a:ext cx="3581400" cy="6749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Erected 2003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67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upload.wikimedia.org/wikipedia/commons/6/67/Poster_2013-08-14_08-45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7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6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raremaps.com/maps/medium/2073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4419600" cy="11430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Dawes Act</a:t>
            </a:r>
            <a:endParaRPr lang="en-US" sz="7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3147" y="613201"/>
            <a:ext cx="2079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(1887)</a:t>
            </a:r>
            <a:endParaRPr lang="en-US" sz="4800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90600" y="2209800"/>
            <a:ext cx="6705600" cy="2819400"/>
          </a:xfrm>
        </p:spPr>
        <p:txBody>
          <a:bodyPr anchor="t">
            <a:no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Reservations were broken up and tribal lands were distributed to individual Indian families.</a:t>
            </a:r>
          </a:p>
        </p:txBody>
      </p:sp>
    </p:spTree>
    <p:extLst>
      <p:ext uri="{BB962C8B-B14F-4D97-AF65-F5344CB8AC3E}">
        <p14:creationId xmlns:p14="http://schemas.microsoft.com/office/powerpoint/2010/main" val="28321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raremaps.com/maps/medium/2073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4419600" cy="11430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Dawes Act</a:t>
            </a:r>
            <a:endParaRPr lang="en-US" sz="7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3147" y="613201"/>
            <a:ext cx="2079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(1887)</a:t>
            </a:r>
            <a:endParaRPr lang="en-US" sz="4800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90600" y="2133600"/>
            <a:ext cx="6705600" cy="2819400"/>
          </a:xfrm>
        </p:spPr>
        <p:txBody>
          <a:bodyPr anchor="t"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Surplus lands in Indian </a:t>
            </a:r>
            <a:r>
              <a:rPr 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Territory were opened to </a:t>
            </a:r>
            <a:r>
              <a:rPr lang="en-US" sz="6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white settlement</a:t>
            </a:r>
            <a:r>
              <a:rPr lang="en-US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53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_UP2qRjBuA7M/TMBCKiqGbRI/AAAAAAAAAJM/SuB5Rk2KYak/s1600/wox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1614"/>
          <a:stretch/>
        </p:blipFill>
        <p:spPr bwMode="auto">
          <a:xfrm>
            <a:off x="0" y="0"/>
            <a:ext cx="9144000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62400"/>
            <a:ext cx="9144000" cy="1249362"/>
          </a:xfrm>
          <a:solidFill>
            <a:srgbClr val="101010">
              <a:alpha val="90000"/>
            </a:srgbClr>
          </a:solidFill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 ASSIMILATION</a:t>
            </a:r>
            <a:br>
              <a:rPr lang="en-US" sz="8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133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upload.wikimedia.org/wikipedia/commons/b/b3/Male_Carlisle_School_Students_18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39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825425"/>
            <a:ext cx="9144000" cy="584775"/>
          </a:xfrm>
          <a:prstGeom prst="rect">
            <a:avLst/>
          </a:prstGeom>
          <a:solidFill>
            <a:srgbClr val="36363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Carlisle Indian School (PA), 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1879-1918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4724400"/>
            <a:ext cx="9144000" cy="107721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prstClr val="black"/>
                </a:solidFill>
              </a:rPr>
              <a:t>The last armed conflict between the U.S. Army and Native Americans</a:t>
            </a:r>
            <a:endParaRPr lang="en-US" sz="3200" b="1" i="1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6553200" cy="2057400"/>
          </a:xfrm>
        </p:spPr>
        <p:txBody>
          <a:bodyPr>
            <a:noAutofit/>
          </a:bodyPr>
          <a:lstStyle/>
          <a:p>
            <a:r>
              <a:rPr lang="en-US" sz="7200" dirty="0" smtClean="0"/>
              <a:t>Wounded Knee Massacre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7620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prstClr val="black"/>
                </a:solidFill>
              </a:rPr>
              <a:t>1890</a:t>
            </a:r>
            <a:endParaRPr lang="en-US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icturinghistory.gc.cuny.edu/images/gast-p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16" y="2628"/>
            <a:ext cx="9189116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4328318"/>
          </a:xfrm>
        </p:spPr>
        <p:txBody>
          <a:bodyPr>
            <a:noAutofit/>
          </a:bodyPr>
          <a:lstStyle/>
          <a:p>
            <a:r>
              <a:rPr lang="en-US" sz="16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MANIFEST </a:t>
            </a:r>
            <a:br>
              <a:rPr lang="en-US" sz="16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DESTINY</a:t>
            </a:r>
            <a:endParaRPr lang="en-US" sz="16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0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.encyclopediavirginia.org/files/2012/03/Southern_Chival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3"/>
          <a:stretch/>
        </p:blipFill>
        <p:spPr bwMode="auto">
          <a:xfrm>
            <a:off x="1" y="232810"/>
            <a:ext cx="9136882" cy="540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874" y="3284621"/>
            <a:ext cx="6370717" cy="16784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875" b="1" dirty="0">
                <a:ln>
                  <a:solidFill>
                    <a:srgbClr val="151418"/>
                  </a:solidFill>
                </a:ln>
                <a:solidFill>
                  <a:srgbClr val="FAF2E4"/>
                </a:solidFill>
                <a:effectLst>
                  <a:glow rad="127000">
                    <a:srgbClr val="151418">
                      <a:alpha val="9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the</a:t>
            </a:r>
            <a:r>
              <a:rPr lang="en-US" sz="13875" b="1" dirty="0">
                <a:ln>
                  <a:solidFill>
                    <a:srgbClr val="151418"/>
                  </a:solidFill>
                </a:ln>
                <a:solidFill>
                  <a:srgbClr val="FAF2E4"/>
                </a:solidFill>
                <a:effectLst>
                  <a:glow rad="127000">
                    <a:srgbClr val="151418">
                      <a:alpha val="9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 EOC</a:t>
            </a:r>
            <a:endParaRPr lang="en-US" sz="13875" b="1" dirty="0">
              <a:ln>
                <a:solidFill>
                  <a:srgbClr val="151418"/>
                </a:solidFill>
              </a:ln>
              <a:solidFill>
                <a:srgbClr val="FAF2E4"/>
              </a:solidFill>
              <a:effectLst>
                <a:glow rad="127000">
                  <a:srgbClr val="151418">
                    <a:alpha val="9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32811"/>
            <a:ext cx="274922" cy="5405988"/>
          </a:xfrm>
          <a:prstGeom prst="rect">
            <a:avLst/>
          </a:prstGeom>
          <a:gradFill flip="none" rotWithShape="1">
            <a:gsLst>
              <a:gs pos="0">
                <a:srgbClr val="FAF2E4"/>
              </a:gs>
              <a:gs pos="100000">
                <a:srgbClr val="FAF2E4">
                  <a:lumMod val="100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8782517" y="210398"/>
            <a:ext cx="363956" cy="5428401"/>
          </a:xfrm>
          <a:prstGeom prst="rect">
            <a:avLst/>
          </a:prstGeom>
          <a:gradFill flip="none" rotWithShape="1">
            <a:gsLst>
              <a:gs pos="0">
                <a:srgbClr val="FAF2E4"/>
              </a:gs>
              <a:gs pos="100000">
                <a:srgbClr val="FAF2E4">
                  <a:lumMod val="100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66" y="830178"/>
            <a:ext cx="4568992" cy="2598821"/>
          </a:xfrm>
        </p:spPr>
        <p:txBody>
          <a:bodyPr>
            <a:noAutofit/>
          </a:bodyPr>
          <a:lstStyle/>
          <a:p>
            <a:pPr algn="ctr"/>
            <a:r>
              <a:rPr lang="en-US" sz="16500" dirty="0">
                <a:ln w="38100">
                  <a:solidFill>
                    <a:srgbClr val="FAF2E4"/>
                  </a:solidFill>
                </a:ln>
                <a:solidFill>
                  <a:srgbClr val="9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BEAT</a:t>
            </a:r>
            <a:endParaRPr lang="en-US" sz="16500" dirty="0">
              <a:ln w="38100">
                <a:solidFill>
                  <a:srgbClr val="FAF2E4"/>
                </a:solidFill>
              </a:ln>
              <a:solidFill>
                <a:srgbClr val="9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09" y="491409"/>
            <a:ext cx="2279949" cy="9385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0" y="5283631"/>
            <a:ext cx="9136883" cy="355167"/>
          </a:xfrm>
          <a:prstGeom prst="rect">
            <a:avLst/>
          </a:prstGeom>
          <a:gradFill flip="none" rotWithShape="1">
            <a:gsLst>
              <a:gs pos="0">
                <a:srgbClr val="FAF2E4"/>
              </a:gs>
              <a:gs pos="100000">
                <a:srgbClr val="FAF2E4">
                  <a:lumMod val="100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7" y="232809"/>
            <a:ext cx="9136883" cy="450593"/>
          </a:xfrm>
          <a:prstGeom prst="rect">
            <a:avLst/>
          </a:prstGeom>
          <a:gradFill flip="none" rotWithShape="1">
            <a:gsLst>
              <a:gs pos="0">
                <a:srgbClr val="FAF2E4"/>
              </a:gs>
              <a:gs pos="100000">
                <a:srgbClr val="FAF2E4">
                  <a:lumMod val="100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462" y="5411450"/>
            <a:ext cx="8827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Garamond" panose="02020404030301010803" pitchFamily="18" charset="0"/>
              </a:rPr>
              <a:t>eocreview.com</a:t>
            </a:r>
            <a:endParaRPr lang="en-US" sz="88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53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upload.wikimedia.org/wikipedia/commons/2/25/CP_steam_loco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471863"/>
            <a:ext cx="9144000" cy="5386137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</a:schemeClr>
              </a:gs>
              <a:gs pos="8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i="1" dirty="0" smtClean="0">
                <a:solidFill>
                  <a:schemeClr val="bg1">
                    <a:lumMod val="95000"/>
                  </a:schemeClr>
                </a:solidFill>
              </a:rPr>
              <a:t>How Are Marketplaces Created?</a:t>
            </a:r>
            <a:endParaRPr lang="en-US" sz="4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2" descr="File:Thomas Jefferson by Rembrandt Peale, 18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6" b="1476"/>
          <a:stretch/>
        </p:blipFill>
        <p:spPr bwMode="auto">
          <a:xfrm>
            <a:off x="381000" y="1447006"/>
            <a:ext cx="3810000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Alexander Hamilton portrait by John Trumbull 18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23" t="2997" r="6109" b="12140"/>
          <a:stretch/>
        </p:blipFill>
        <p:spPr bwMode="auto">
          <a:xfrm>
            <a:off x="4953000" y="1447007"/>
            <a:ext cx="3810000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127020"/>
              </p:ext>
            </p:extLst>
          </p:nvPr>
        </p:nvGraphicFramePr>
        <p:xfrm>
          <a:off x="609600" y="4953000"/>
          <a:ext cx="3962400" cy="152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</a:rPr>
                        <a:t>Jefferson</a:t>
                      </a:r>
                      <a:endParaRPr lang="en-US" sz="36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i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Laissez-faire</a:t>
                      </a:r>
                      <a:endParaRPr lang="en-US" sz="2800" i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The market will develop on its own.</a:t>
                      </a:r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955163"/>
              </p:ext>
            </p:extLst>
          </p:nvPr>
        </p:nvGraphicFramePr>
        <p:xfrm>
          <a:off x="4572000" y="4953000"/>
          <a:ext cx="3962400" cy="152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24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36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</a:rPr>
                        <a:t>Hamilton</a:t>
                      </a:r>
                      <a:endParaRPr lang="en-US" sz="36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i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Government Action</a:t>
                      </a:r>
                      <a:endParaRPr lang="en-US" sz="2800" i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Government needs to assist.</a:t>
                      </a:r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16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4191000"/>
            <a:ext cx="504825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700" dirty="0">
                <a:solidFill>
                  <a:prstClr val="white"/>
                </a:solidFill>
                <a:latin typeface="Franklin Gothic Demi" panose="020B0703020102020204" pitchFamily="34" charset="0"/>
                <a:cs typeface="Kartika" panose="02020503030404060203" pitchFamily="18" charset="0"/>
              </a:rPr>
              <a:t>LEARNING.  </a:t>
            </a:r>
            <a:endParaRPr lang="en-US" sz="5700" dirty="0">
              <a:solidFill>
                <a:srgbClr val="072F54"/>
              </a:solidFill>
              <a:latin typeface="Franklin Gothic Demi" panose="020B0703020102020204" pitchFamily="34" charset="0"/>
              <a:cs typeface="Kartika" panose="020205030304040602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10049" y="4191000"/>
            <a:ext cx="499296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700" dirty="0" smtClean="0">
                <a:solidFill>
                  <a:prstClr val="white"/>
                </a:solidFill>
                <a:latin typeface="Franklin Gothic Demi" panose="020B0703020102020204" pitchFamily="34" charset="0"/>
                <a:cs typeface="Kartika" panose="02020503030404060203" pitchFamily="18" charset="0"/>
              </a:rPr>
              <a:t>DELIVERED.  </a:t>
            </a:r>
            <a:endParaRPr lang="en-US" sz="5700" dirty="0">
              <a:solidFill>
                <a:srgbClr val="072F54"/>
              </a:solidFill>
              <a:latin typeface="Franklin Gothic Demi" panose="020B070302010202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42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upload.wikimedia.org/wikipedia/commons/2/25/CP_steam_loco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upload.wikimedia.org/wikipedia/commons/2/25/United_States_1861-08-1862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2" b="94092" l="1900" r="9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79"/>
          <a:stretch/>
        </p:blipFill>
        <p:spPr bwMode="auto">
          <a:xfrm>
            <a:off x="304800" y="1371600"/>
            <a:ext cx="8382000" cy="53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12954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1">
                    <a:lumMod val="95000"/>
                  </a:schemeClr>
                </a:solidFill>
              </a:rPr>
              <a:t>EXIT JEFFERSONIANS</a:t>
            </a:r>
            <a:endParaRPr lang="en-US" sz="2400" b="1" i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5" name="Picture 2" descr="File:Thomas Jefferson by Rembrandt Peale, 18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6" b="1476"/>
          <a:stretch/>
        </p:blipFill>
        <p:spPr bwMode="auto">
          <a:xfrm>
            <a:off x="4953000" y="4343400"/>
            <a:ext cx="1373863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6019800" y="3863181"/>
            <a:ext cx="2286000" cy="861219"/>
          </a:xfrm>
          <a:prstGeom prst="wedgeRoundRectCallout">
            <a:avLst>
              <a:gd name="adj1" fmla="val -52412"/>
              <a:gd name="adj2" fmla="val 88578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+mj-lt"/>
              </a:rPr>
              <a:t>PEACE OUT!</a:t>
            </a:r>
            <a:endParaRPr lang="en-US" sz="36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1400" y="6474023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Map Credit: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hlinkClick r:id="rId8" tooltip="User:Golbez"/>
              </a:rPr>
              <a:t>Golbez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0" y="1447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i="1" dirty="0" smtClean="0">
                <a:solidFill>
                  <a:schemeClr val="bg1">
                    <a:lumMod val="95000"/>
                  </a:schemeClr>
                </a:solidFill>
              </a:rPr>
              <a:t>1860-1861</a:t>
            </a:r>
            <a:endParaRPr lang="en-US" sz="40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0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2/25/CP_steam_loco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upload.wikimedia.org/wikipedia/commons/2/25/United_States_1861-08-1862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2" b="94092" l="1900" r="986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79"/>
          <a:stretch/>
        </p:blipFill>
        <p:spPr bwMode="auto">
          <a:xfrm>
            <a:off x="304800" y="1371600"/>
            <a:ext cx="8382000" cy="53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054099"/>
            <a:ext cx="7086600" cy="213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Secession created a large Republican majority in Congress that was friendly to government intervention in the economy.</a:t>
            </a:r>
            <a:endParaRPr lang="en-US" sz="29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410200" cy="1706562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1">
                    <a:lumMod val="95000"/>
                  </a:schemeClr>
                </a:solidFill>
              </a:rPr>
              <a:t>Secession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A Hamiltonian Triumph</a:t>
            </a:r>
            <a:endParaRPr lang="en-US" sz="2400" b="1" i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26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6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le:AbrahamLincolnOilPainting1869Resto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133" y="0"/>
            <a:ext cx="5154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" name="Rectangle 4"/>
          <p:cNvSpPr/>
          <p:nvPr/>
        </p:nvSpPr>
        <p:spPr>
          <a:xfrm>
            <a:off x="3365433" y="-1104900"/>
            <a:ext cx="1295400" cy="9067800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609600"/>
            <a:ext cx="4432233" cy="2316163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</a:rPr>
              <a:t>The Party </a:t>
            </a:r>
            <a:r>
              <a:rPr lang="en-US" sz="6600" dirty="0" smtClean="0">
                <a:solidFill>
                  <a:schemeClr val="bg1">
                    <a:lumMod val="95000"/>
                  </a:schemeClr>
                </a:solidFill>
              </a:rPr>
              <a:t>of Lincoln</a:t>
            </a:r>
            <a:endParaRPr lang="en-US" sz="6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67" y="3429000"/>
            <a:ext cx="3555933" cy="239633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700" b="1" dirty="0" smtClean="0">
                <a:solidFill>
                  <a:schemeClr val="bg1">
                    <a:lumMod val="95000"/>
                  </a:schemeClr>
                </a:solidFill>
              </a:rPr>
              <a:t>Free Soil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700" b="1" dirty="0" smtClean="0">
                <a:solidFill>
                  <a:schemeClr val="bg1">
                    <a:lumMod val="95000"/>
                  </a:schemeClr>
                </a:solidFill>
              </a:rPr>
              <a:t>Industry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Big Business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0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4.bp.blogspot.com/_RFsc9-yN7W4/STfhgYKB_XI/AAAAAAAABUw/ER7iwlcTwyw/s1600/145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888578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638"/>
            <a:ext cx="4268788" cy="5973762"/>
          </a:xfr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88857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</a:schemeClr>
              </a:gs>
              <a:gs pos="60000">
                <a:schemeClr val="tx1">
                  <a:lumMod val="100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24400" y="524500"/>
            <a:ext cx="4230688" cy="513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0" dirty="0" smtClean="0">
                <a:solidFill>
                  <a:schemeClr val="bg2"/>
                </a:solidFill>
                <a:latin typeface="+mj-lt"/>
              </a:rPr>
              <a:t>LOTS</a:t>
            </a:r>
          </a:p>
          <a:p>
            <a:pPr algn="ctr">
              <a:lnSpc>
                <a:spcPct val="85000"/>
              </a:lnSpc>
            </a:pPr>
            <a:r>
              <a:rPr lang="en-US" sz="9600" b="1" i="1" dirty="0">
                <a:solidFill>
                  <a:schemeClr val="bg2"/>
                </a:solidFill>
              </a:rPr>
              <a:t>o</a:t>
            </a:r>
            <a:r>
              <a:rPr lang="en-US" sz="4400" b="1" i="1" dirty="0" smtClean="0">
                <a:solidFill>
                  <a:schemeClr val="bg2"/>
                </a:solidFill>
              </a:rPr>
              <a:t>f Federal </a:t>
            </a:r>
            <a:r>
              <a:rPr lang="en-US" sz="12500" dirty="0" smtClean="0">
                <a:solidFill>
                  <a:schemeClr val="bg2"/>
                </a:solidFill>
                <a:latin typeface="+mj-lt"/>
              </a:rPr>
              <a:t>Land</a:t>
            </a:r>
            <a:endParaRPr lang="en-US" sz="125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49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l War">
      <a:majorFont>
        <a:latin typeface="Gin"/>
        <a:ea typeface=""/>
        <a:cs typeface=""/>
      </a:majorFont>
      <a:minorFont>
        <a:latin typeface="Century School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15045</TotalTime>
  <Words>508</Words>
  <Application>Microsoft Office PowerPoint</Application>
  <PresentationFormat>On-screen Show (4:3)</PresentationFormat>
  <Paragraphs>121</Paragraphs>
  <Slides>50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Futura XBlkCn BT</vt:lpstr>
      <vt:lpstr>Kartika</vt:lpstr>
      <vt:lpstr>Calibri</vt:lpstr>
      <vt:lpstr>Garamond</vt:lpstr>
      <vt:lpstr>Brush Script MT</vt:lpstr>
      <vt:lpstr>Franklin Gothic Demi</vt:lpstr>
      <vt:lpstr>Calibri Light</vt:lpstr>
      <vt:lpstr>Gin</vt:lpstr>
      <vt:lpstr>Arial</vt:lpstr>
      <vt:lpstr>Century Schoolbook</vt:lpstr>
      <vt:lpstr>Office Theme</vt:lpstr>
      <vt:lpstr>1_Office Theme</vt:lpstr>
      <vt:lpstr>2_Office Theme</vt:lpstr>
      <vt:lpstr>USHC 4.1</vt:lpstr>
      <vt:lpstr>USHC 4.1</vt:lpstr>
      <vt:lpstr>The U.S. in 1860</vt:lpstr>
      <vt:lpstr>How do we create a national market?</vt:lpstr>
      <vt:lpstr>How Are Marketplaces Created?</vt:lpstr>
      <vt:lpstr>EXIT JEFFERSONIANS</vt:lpstr>
      <vt:lpstr>Secession A Hamiltonian Triumph</vt:lpstr>
      <vt:lpstr>The Party of Lincoln</vt:lpstr>
      <vt:lpstr>PowerPoint Presentation</vt:lpstr>
      <vt:lpstr>PowerPoint Presentation</vt:lpstr>
      <vt:lpstr>PowerPoint Presentation</vt:lpstr>
      <vt:lpstr>HOMESTEADS</vt:lpstr>
      <vt:lpstr>Homestead Act</vt:lpstr>
      <vt:lpstr>PowerPoint Presentation</vt:lpstr>
      <vt:lpstr>PACIFIC RAILWAY ACT</vt:lpstr>
      <vt:lpstr>SUBSIDIES</vt:lpstr>
      <vt:lpstr>PACIFIC RAILWAY ACT</vt:lpstr>
      <vt:lpstr>Federal Land Grants</vt:lpstr>
      <vt:lpstr>PowerPoint Presentation</vt:lpstr>
      <vt:lpstr>The First Transcontinental Railroad</vt:lpstr>
      <vt:lpstr>The National Market</vt:lpstr>
      <vt:lpstr>PowerPoint Presentation</vt:lpstr>
      <vt:lpstr>PowerPoint Presentation</vt:lpstr>
      <vt:lpstr>Credit Mobilier Scandal</vt:lpstr>
      <vt:lpstr>The Public Perception</vt:lpstr>
      <vt:lpstr>PowerPoint Presentation</vt:lpstr>
      <vt:lpstr>If this car were a train...</vt:lpstr>
      <vt:lpstr>This just isn’t  going to work...</vt:lpstr>
      <vt:lpstr>BYE, SON!</vt:lpstr>
      <vt:lpstr>Prior to 1870, MILLIONS of buffalo roamed the Great Plains.</vt:lpstr>
      <vt:lpstr>By 1900, they were nearly EXTINCT.</vt:lpstr>
      <vt:lpstr>Plains Indians</vt:lpstr>
      <vt:lpstr>The Indians were also  in the way</vt:lpstr>
      <vt:lpstr>PowerPoint Presentation</vt:lpstr>
      <vt:lpstr>GOLD CLAIMS in the U.S.</vt:lpstr>
      <vt:lpstr>THE INDIAN WARS</vt:lpstr>
      <vt:lpstr>PowerPoint Presentation</vt:lpstr>
      <vt:lpstr>Custer’s  “Last Stand”</vt:lpstr>
      <vt:lpstr>PowerPoint Presentation</vt:lpstr>
      <vt:lpstr>U.S. ARMY Memorial</vt:lpstr>
      <vt:lpstr>Indian Memorial</vt:lpstr>
      <vt:lpstr>PowerPoint Presentation</vt:lpstr>
      <vt:lpstr>Dawes Act</vt:lpstr>
      <vt:lpstr>Dawes Act</vt:lpstr>
      <vt:lpstr>GOAL: ASSIMILATION  </vt:lpstr>
      <vt:lpstr>PowerPoint Presentation</vt:lpstr>
      <vt:lpstr>Wounded Knee Massacre</vt:lpstr>
      <vt:lpstr>MANIFEST  DESTINY</vt:lpstr>
      <vt:lpstr>BEAT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Transcontinental Railroads</dc:title>
  <dc:creator>Tom Richey</dc:creator>
  <cp:keywords>Transcontinental Railroads</cp:keywords>
  <cp:lastModifiedBy>Tom Richey</cp:lastModifiedBy>
  <cp:revision>541</cp:revision>
  <dcterms:created xsi:type="dcterms:W3CDTF">2011-01-12T02:35:30Z</dcterms:created>
  <dcterms:modified xsi:type="dcterms:W3CDTF">2014-03-18T14:10:24Z</dcterms:modified>
</cp:coreProperties>
</file>