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</p:sldMasterIdLst>
  <p:notesMasterIdLst>
    <p:notesMasterId r:id="rId13"/>
  </p:notesMasterIdLst>
  <p:sldIdLst>
    <p:sldId id="316" r:id="rId3"/>
    <p:sldId id="318" r:id="rId4"/>
    <p:sldId id="259" r:id="rId5"/>
    <p:sldId id="261" r:id="rId6"/>
    <p:sldId id="313" r:id="rId7"/>
    <p:sldId id="314" r:id="rId8"/>
    <p:sldId id="315" r:id="rId9"/>
    <p:sldId id="311" r:id="rId10"/>
    <p:sldId id="312" r:id="rId11"/>
    <p:sldId id="319" r:id="rId12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564"/>
    <a:srgbClr val="4A7D94"/>
    <a:srgbClr val="3E7186"/>
    <a:srgbClr val="4B8AA3"/>
    <a:srgbClr val="335767"/>
    <a:srgbClr val="FCF3EA"/>
    <a:srgbClr val="FBF0E5"/>
    <a:srgbClr val="5D96AF"/>
    <a:srgbClr val="3A6B7E"/>
    <a:srgbClr val="44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A173-72C9-4D4D-9D50-EC83F01A3B3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8145A-E242-4742-9130-19B9EFE9E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AF6-1B2C-44D0-ABC6-E8F026EE5F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AF6-1B2C-44D0-ABC6-E8F026EE5F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1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7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4A7D94"/>
            </a:gs>
            <a:gs pos="100000">
              <a:srgbClr val="2E556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99AA-C347-4BD9-8F29-34E487259ADF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A631-C3CC-440B-A8E5-56ECA3A2D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://www.youtube.com/tomforameri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Antebellum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3524864"/>
            <a:ext cx="9144000" cy="11233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Sectionalism &amp; Reform</a:t>
            </a:r>
            <a:endParaRPr 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ubtitle 8"/>
          <p:cNvSpPr txBox="1">
            <a:spLocks/>
          </p:cNvSpPr>
          <p:nvPr/>
        </p:nvSpPr>
        <p:spPr>
          <a:xfrm>
            <a:off x="152400" y="5029200"/>
            <a:ext cx="4495800" cy="112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USHC 2.3 &amp; 2.4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7212"/>
            <a:ext cx="4072362" cy="18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70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“Before the [Civil] War”</a:t>
            </a:r>
            <a:endParaRPr lang="en-US" sz="60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7762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1820 - 1860</a:t>
            </a:r>
            <a:endParaRPr lang="en-US" sz="13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3588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Missouri Compromise</a:t>
            </a:r>
            <a:endParaRPr lang="en-US" sz="3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53588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Civil War</a:t>
            </a:r>
            <a:endParaRPr lang="en-US" sz="3200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685800"/>
            <a:ext cx="876300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Antebellum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616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9600" y="2438400"/>
            <a:ext cx="2133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2439538"/>
            <a:ext cx="2133600" cy="1066800"/>
          </a:xfrm>
          <a:prstGeom prst="rect">
            <a:avLst/>
          </a:prstGeom>
          <a:gradFill>
            <a:gsLst>
              <a:gs pos="0">
                <a:schemeClr val="accent4">
                  <a:tint val="45000"/>
                  <a:satMod val="300000"/>
                  <a:lumMod val="50000"/>
                </a:schemeClr>
              </a:gs>
              <a:gs pos="35000">
                <a:schemeClr val="accent4">
                  <a:tint val="45000"/>
                  <a:satMod val="300000"/>
                  <a:lumMod val="50000"/>
                </a:schemeClr>
              </a:gs>
              <a:gs pos="69000">
                <a:schemeClr val="accent4">
                  <a:tint val="45000"/>
                  <a:satMod val="350000"/>
                  <a:lumMod val="50000"/>
                </a:schemeClr>
              </a:gs>
              <a:gs pos="100000">
                <a:schemeClr val="accent4">
                  <a:tint val="60000"/>
                  <a:satMod val="350000"/>
                  <a:lumMod val="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3810000"/>
            <a:ext cx="2133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3810000"/>
            <a:ext cx="2133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3811138"/>
            <a:ext cx="2133600" cy="1066800"/>
          </a:xfrm>
          <a:prstGeom prst="rect">
            <a:avLst/>
          </a:prstGeom>
          <a:gradFill>
            <a:gsLst>
              <a:gs pos="0">
                <a:schemeClr val="accent4">
                  <a:tint val="45000"/>
                  <a:satMod val="300000"/>
                  <a:lumMod val="50000"/>
                </a:schemeClr>
              </a:gs>
              <a:gs pos="35000">
                <a:schemeClr val="accent4">
                  <a:tint val="45000"/>
                  <a:satMod val="300000"/>
                  <a:lumMod val="50000"/>
                </a:schemeClr>
              </a:gs>
              <a:gs pos="69000">
                <a:schemeClr val="accent4">
                  <a:tint val="45000"/>
                  <a:satMod val="350000"/>
                  <a:lumMod val="50000"/>
                </a:schemeClr>
              </a:gs>
              <a:gs pos="100000">
                <a:schemeClr val="accent4">
                  <a:tint val="60000"/>
                  <a:satMod val="350000"/>
                  <a:lumMod val="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5181600"/>
            <a:ext cx="2133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5181600"/>
            <a:ext cx="2133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5182738"/>
            <a:ext cx="2133600" cy="1066800"/>
          </a:xfrm>
          <a:prstGeom prst="rect">
            <a:avLst/>
          </a:prstGeom>
          <a:gradFill>
            <a:gsLst>
              <a:gs pos="0">
                <a:schemeClr val="accent4">
                  <a:tint val="45000"/>
                  <a:satMod val="300000"/>
                  <a:lumMod val="50000"/>
                </a:schemeClr>
              </a:gs>
              <a:gs pos="35000">
                <a:schemeClr val="accent4">
                  <a:tint val="45000"/>
                  <a:satMod val="300000"/>
                  <a:lumMod val="50000"/>
                </a:schemeClr>
              </a:gs>
              <a:gs pos="69000">
                <a:schemeClr val="accent4">
                  <a:tint val="45000"/>
                  <a:satMod val="350000"/>
                  <a:lumMod val="50000"/>
                </a:schemeClr>
              </a:gs>
              <a:gs pos="100000">
                <a:schemeClr val="accent4">
                  <a:tint val="60000"/>
                  <a:satMod val="350000"/>
                  <a:lumMod val="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438400"/>
            <a:ext cx="2133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66706"/>
              </p:ext>
            </p:extLst>
          </p:nvPr>
        </p:nvGraphicFramePr>
        <p:xfrm>
          <a:off x="161924" y="1600200"/>
          <a:ext cx="8763000" cy="4804709"/>
        </p:xfrm>
        <a:graphic>
          <a:graphicData uri="http://schemas.openxmlformats.org/drawingml/2006/table">
            <a:tbl>
              <a:tblPr/>
              <a:tblGrid>
                <a:gridCol w="1905000"/>
                <a:gridCol w="2286000"/>
                <a:gridCol w="2286000"/>
                <a:gridCol w="2286000"/>
              </a:tblGrid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NORTH</a:t>
                      </a: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SOUTH</a:t>
                      </a: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Trebuchet MS" pitchFamily="34" charset="0"/>
                          <a:ea typeface="Calibri"/>
                          <a:cs typeface="Times New Roman"/>
                        </a:rPr>
                        <a:t>WEST</a:t>
                      </a:r>
                      <a:endParaRPr lang="en-US" sz="24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1304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>Economy</a:t>
                      </a: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1385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>Political </a:t>
                      </a: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Leaders</a:t>
                      </a: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1385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>Political </a:t>
                      </a: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Issues</a:t>
                      </a:r>
                      <a:endParaRPr lang="en-US" sz="24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SECTIONALISM</a:t>
            </a:r>
            <a:endParaRPr lang="en-US" sz="7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7479" y="2710190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Industry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1501" y="2711328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Agriculture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5600" y="2495884"/>
            <a:ext cx="213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Developing Agricultural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3743235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Daniel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Webster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3743234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John C.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Calhoun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05600" y="3743233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Henry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Clay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3599" y="5301734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DB86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Slavery (Anti)</a:t>
            </a:r>
          </a:p>
          <a:p>
            <a:pPr lvl="0" algn="ctr"/>
            <a:r>
              <a:rPr lang="en-US" sz="2400" b="1" dirty="0">
                <a:solidFill>
                  <a:srgbClr val="B3B43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Tariff (Pro)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599" y="5301734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B3B43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Slavery (Pro)</a:t>
            </a:r>
          </a:p>
          <a:p>
            <a:pPr lvl="0" algn="ctr"/>
            <a:r>
              <a:rPr lang="en-US" sz="2400" b="1" dirty="0">
                <a:solidFill>
                  <a:srgbClr val="DB86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Tariff (Anti)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5601" y="5299501"/>
            <a:ext cx="213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Economic Development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43035"/>
              </p:ext>
            </p:extLst>
          </p:nvPr>
        </p:nvGraphicFramePr>
        <p:xfrm>
          <a:off x="228599" y="1523199"/>
          <a:ext cx="8686801" cy="4648199"/>
        </p:xfrm>
        <a:graphic>
          <a:graphicData uri="http://schemas.openxmlformats.org/drawingml/2006/table">
            <a:tbl>
              <a:tblPr/>
              <a:tblGrid>
                <a:gridCol w="2388461"/>
                <a:gridCol w="2453899"/>
                <a:gridCol w="3844441"/>
              </a:tblGrid>
              <a:tr h="942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Movement</a:t>
                      </a:r>
                      <a:endParaRPr lang="en-US" sz="18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Key Figures</a:t>
                      </a:r>
                      <a:endParaRPr lang="en-US" sz="18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Information</a:t>
                      </a:r>
                      <a:endParaRPr lang="en-US" sz="18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1130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Second Great Awakening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trike="sngStrike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______________</a:t>
                      </a:r>
                      <a:endParaRPr lang="en-US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837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Abolitionism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816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Temperance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trike="sngStrike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______________</a:t>
                      </a:r>
                      <a:endParaRPr lang="en-US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  <a:tr h="921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Women’s </a:t>
                      </a:r>
                      <a:r>
                        <a:rPr lang="en-US" sz="28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28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2800" b="1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>Rights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kern="12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838200"/>
          </a:xfrm>
        </p:spPr>
        <p:txBody>
          <a:bodyPr>
            <a:noAutofit/>
          </a:bodyPr>
          <a:lstStyle/>
          <a:p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Antebellum Reform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5486400"/>
            <a:ext cx="348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B3B435">
                    <a:lumMod val="20000"/>
                    <a:lumOff val="80000"/>
                  </a:srgbClr>
                </a:solidFill>
                <a:latin typeface="Trebuchet MS" pitchFamily="34" charset="0"/>
                <a:ea typeface="Calibri"/>
                <a:cs typeface="Times New Roman"/>
              </a:rPr>
              <a:t>Women should vote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321" y="4572000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B3B435">
                    <a:lumMod val="20000"/>
                    <a:lumOff val="80000"/>
                  </a:srgbClr>
                </a:solidFill>
                <a:latin typeface="Trebuchet MS" pitchFamily="34" charset="0"/>
                <a:ea typeface="Calibri"/>
                <a:cs typeface="Times New Roman"/>
              </a:rPr>
              <a:t>Anti-Alcohol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3740" y="3743980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B3B435">
                    <a:lumMod val="20000"/>
                    <a:lumOff val="80000"/>
                  </a:srgbClr>
                </a:solidFill>
                <a:latin typeface="Trebuchet MS" pitchFamily="34" charset="0"/>
                <a:ea typeface="Calibri"/>
                <a:cs typeface="Times New Roman"/>
              </a:rPr>
              <a:t>Anti-Slavery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2987" y="2506219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B3B435">
                    <a:lumMod val="20000"/>
                    <a:lumOff val="80000"/>
                  </a:srgbClr>
                </a:solidFill>
                <a:latin typeface="Trebuchet MS" pitchFamily="34" charset="0"/>
                <a:ea typeface="Calibri"/>
                <a:cs typeface="Times New Roman"/>
              </a:rPr>
              <a:t>Religious Revival</a:t>
            </a:r>
          </a:p>
          <a:p>
            <a:pPr lvl="0" algn="ctr"/>
            <a:r>
              <a:rPr lang="en-US" sz="2800" b="1" dirty="0">
                <a:solidFill>
                  <a:srgbClr val="B3B435">
                    <a:lumMod val="20000"/>
                    <a:lumOff val="80000"/>
                  </a:srgbClr>
                </a:solidFill>
                <a:latin typeface="Trebuchet MS" pitchFamily="34" charset="0"/>
                <a:ea typeface="Calibri"/>
                <a:cs typeface="Times New Roman"/>
              </a:rPr>
              <a:t>Baptists / Methodists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0799" y="5301734"/>
            <a:ext cx="25192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DB8631">
                    <a:lumMod val="20000"/>
                    <a:lumOff val="80000"/>
                  </a:srgbClr>
                </a:solidFill>
                <a:latin typeface="Trebuchet MS" pitchFamily="34" charset="0"/>
                <a:cs typeface="Times New Roman"/>
              </a:rPr>
              <a:t>Elizabeth Cady </a:t>
            </a:r>
            <a:r>
              <a:rPr lang="en-US" sz="3200" b="1" dirty="0">
                <a:solidFill>
                  <a:srgbClr val="DB8631">
                    <a:lumMod val="20000"/>
                    <a:lumOff val="80000"/>
                  </a:srgbClr>
                </a:solidFill>
                <a:latin typeface="Trebuchet MS" pitchFamily="34" charset="0"/>
                <a:cs typeface="Times New Roman"/>
              </a:rPr>
              <a:t>Stanton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0799" y="3603248"/>
            <a:ext cx="2502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DB8631">
                    <a:lumMod val="20000"/>
                    <a:lumOff val="80000"/>
                  </a:srgbClr>
                </a:solidFill>
                <a:latin typeface="Trebuchet MS" pitchFamily="34" charset="0"/>
                <a:cs typeface="Times New Roman"/>
              </a:rPr>
              <a:t>William Lloyd </a:t>
            </a:r>
            <a:r>
              <a:rPr lang="en-US" sz="3200" b="1" dirty="0">
                <a:solidFill>
                  <a:srgbClr val="DB8631">
                    <a:lumMod val="20000"/>
                    <a:lumOff val="80000"/>
                  </a:srgbClr>
                </a:solidFill>
                <a:latin typeface="Trebuchet MS" pitchFamily="34" charset="0"/>
                <a:cs typeface="Times New Roman"/>
              </a:rPr>
              <a:t>Garrison</a:t>
            </a:r>
            <a:endParaRPr lang="en-US" sz="2000" b="1" dirty="0">
              <a:solidFill>
                <a:srgbClr val="DB8631">
                  <a:lumMod val="20000"/>
                  <a:lumOff val="80000"/>
                </a:srgbClr>
              </a:solidFill>
              <a:latin typeface="Trebuchet MS" pitchFamily="34" charset="0"/>
              <a:cs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54102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William Lloyd Garrison</a:t>
            </a:r>
          </a:p>
          <a:p>
            <a:pPr marL="287338" lvl="1" indent="-287338"/>
            <a:r>
              <a:rPr lang="en-US" sz="2400" dirty="0" smtClean="0"/>
              <a:t>American Anti-Slavery Society</a:t>
            </a:r>
          </a:p>
          <a:p>
            <a:pPr marL="287338" lvl="1" indent="-287338"/>
            <a:r>
              <a:rPr lang="en-US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Liberator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(1831-1865)</a:t>
            </a:r>
          </a:p>
          <a:p>
            <a:pPr marL="470218" lvl="3" indent="-287338"/>
            <a:r>
              <a:rPr lang="en-US" sz="3200" dirty="0" smtClean="0"/>
              <a:t>Boston, MA, Newspaper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NOTE:  	</a:t>
            </a:r>
          </a:p>
          <a:p>
            <a:pPr indent="-7938">
              <a:buNone/>
            </a:pPr>
            <a:r>
              <a:rPr lang="en-US" sz="2400" b="1" dirty="0" smtClean="0"/>
              <a:t>Abolition was a </a:t>
            </a:r>
            <a:r>
              <a:rPr lang="en-US" sz="2400" b="1" i="1" dirty="0" smtClean="0"/>
              <a:t>radical </a:t>
            </a:r>
            <a:r>
              <a:rPr lang="en-US" sz="2400" b="1" dirty="0" smtClean="0"/>
              <a:t>movement – especially in its early years.</a:t>
            </a:r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4152"/>
            <a:ext cx="8686800" cy="1416048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Abolitionism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images.acswebnetworks.com/1/934/garrison_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055" y="1828800"/>
            <a:ext cx="291509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37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9" y="12700"/>
            <a:ext cx="7379219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32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b.utexas.edu/maps/historical/ward_1912/us_expansion_184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44000" cy="68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0" y="990600"/>
            <a:ext cx="2487168" cy="1426464"/>
          </a:xfrm>
          <a:gradFill>
            <a:gsLst>
              <a:gs pos="0">
                <a:schemeClr val="accent2">
                  <a:lumMod val="50000"/>
                </a:schemeClr>
              </a:gs>
              <a:gs pos="5500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Strongest </a:t>
            </a:r>
            <a:r>
              <a:rPr lang="en-US" sz="4800" b="1" dirty="0" smtClean="0"/>
              <a:t>HERE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880"/>
            <a:ext cx="4038600" cy="156972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76800" y="3733800"/>
            <a:ext cx="2487168" cy="1426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Weakest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52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40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95800" y="4495800"/>
            <a:ext cx="42672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The harder the North pushed…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3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r="5152" b="6088"/>
          <a:stretch/>
        </p:blipFill>
        <p:spPr>
          <a:xfrm flipH="1">
            <a:off x="0" y="533399"/>
            <a:ext cx="9144000" cy="5774054"/>
          </a:xfrm>
        </p:spPr>
      </p:pic>
      <p:sp>
        <p:nvSpPr>
          <p:cNvPr id="7" name="Content Placeholder 10"/>
          <p:cNvSpPr txBox="1">
            <a:spLocks/>
          </p:cNvSpPr>
          <p:nvPr/>
        </p:nvSpPr>
        <p:spPr>
          <a:xfrm>
            <a:off x="457200" y="4495800"/>
            <a:ext cx="4953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The harder the South pushed back.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85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3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4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5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6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7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8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ppt/theme/themeOverride9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131</Words>
  <Application>Microsoft Office PowerPoint</Application>
  <PresentationFormat>On-screen Show (4:3)</PresentationFormat>
  <Paragraphs>58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Trebuchet MS</vt:lpstr>
      <vt:lpstr>Calibri</vt:lpstr>
      <vt:lpstr>Arial Black</vt:lpstr>
      <vt:lpstr>Times New Roman</vt:lpstr>
      <vt:lpstr>Arial</vt:lpstr>
      <vt:lpstr>Candara</vt:lpstr>
      <vt:lpstr>Tradeshow</vt:lpstr>
      <vt:lpstr>2_Office Theme</vt:lpstr>
      <vt:lpstr>Antebellum America</vt:lpstr>
      <vt:lpstr>PowerPoint Presentation</vt:lpstr>
      <vt:lpstr>SECTIONALISM</vt:lpstr>
      <vt:lpstr>Antebellum Reform</vt:lpstr>
      <vt:lpstr>Abolitionism</vt:lpstr>
      <vt:lpstr>PowerPoint Presentation</vt:lpstr>
      <vt:lpstr>Reform Movements</vt:lpstr>
      <vt:lpstr>PowerPoint Presentation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 and Antebellum Reform (USHC 2.3-4)</dc:title>
  <dc:creator>Tom Richey</dc:creator>
  <cp:lastModifiedBy>Tom Richey</cp:lastModifiedBy>
  <cp:revision>41</cp:revision>
  <dcterms:created xsi:type="dcterms:W3CDTF">2011-05-16T11:32:10Z</dcterms:created>
  <dcterms:modified xsi:type="dcterms:W3CDTF">2016-05-16T16:39:43Z</dcterms:modified>
</cp:coreProperties>
</file>