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</p:sldMasterIdLst>
  <p:notesMasterIdLst>
    <p:notesMasterId r:id="rId19"/>
  </p:notesMasterIdLst>
  <p:sldIdLst>
    <p:sldId id="299" r:id="rId4"/>
    <p:sldId id="276" r:id="rId5"/>
    <p:sldId id="277" r:id="rId6"/>
    <p:sldId id="296" r:id="rId7"/>
    <p:sldId id="278" r:id="rId8"/>
    <p:sldId id="279" r:id="rId9"/>
    <p:sldId id="281" r:id="rId10"/>
    <p:sldId id="280" r:id="rId11"/>
    <p:sldId id="282" r:id="rId12"/>
    <p:sldId id="283" r:id="rId13"/>
    <p:sldId id="289" r:id="rId14"/>
    <p:sldId id="290" r:id="rId15"/>
    <p:sldId id="291" r:id="rId16"/>
    <p:sldId id="297" r:id="rId17"/>
    <p:sldId id="300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39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9F4160-121F-49D4-AF41-088CBA12CEA8}" type="datetimeFigureOut">
              <a:rPr lang="en-US" smtClean="0"/>
              <a:pPr/>
              <a:t>5/16/2016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B99A4F-2346-4246-A43E-81EB1847A0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962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Jefferson’s agrarian economic model depended</a:t>
            </a:r>
            <a:r>
              <a:rPr lang="en-US" baseline="0" dirty="0" smtClean="0"/>
              <a:t> on trade with Europe.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4621E3-8D91-43FE-B1BE-73D03655BDC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1722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C364B-A886-40AB-983F-7C8D66679B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840FB-2265-4A22-B1C8-0E77711E64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C364B-A886-40AB-983F-7C8D66679B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840FB-2265-4A22-B1C8-0E77711E64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C364B-A886-40AB-983F-7C8D66679B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840FB-2265-4A22-B1C8-0E77711E64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96DEB-91A8-4244-89B8-40C8C1082613}" type="datetimeFigureOut">
              <a:rPr lang="en-US" smtClean="0">
                <a:solidFill>
                  <a:prstClr val="white">
                    <a:tint val="95000"/>
                  </a:prstClr>
                </a:solidFill>
              </a:rPr>
              <a:pPr/>
              <a:t>5/16/2016</a:t>
            </a:fld>
            <a:endParaRPr lang="en-US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C097A-8A14-4D9E-BC95-8DB4D0560275}" type="slidenum">
              <a:rPr lang="en-US" smtClean="0">
                <a:solidFill>
                  <a:prstClr val="white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96DEB-91A8-4244-89B8-40C8C1082613}" type="datetimeFigureOut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5/16/2016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C097A-8A14-4D9E-BC95-8DB4D0560275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96DEB-91A8-4244-89B8-40C8C1082613}" type="datetimeFigureOut">
              <a:rPr lang="en-US" smtClean="0">
                <a:solidFill>
                  <a:prstClr val="white">
                    <a:tint val="95000"/>
                  </a:prstClr>
                </a:solidFill>
              </a:rPr>
              <a:pPr/>
              <a:t>5/16/2016</a:t>
            </a:fld>
            <a:endParaRPr lang="en-US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C097A-8A14-4D9E-BC95-8DB4D0560275}" type="slidenum">
              <a:rPr lang="en-US" smtClean="0">
                <a:solidFill>
                  <a:prstClr val="white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95000"/>
                </a:prst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96DEB-91A8-4244-89B8-40C8C1082613}" type="datetimeFigureOut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5/16/2016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C097A-8A14-4D9E-BC95-8DB4D0560275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96DEB-91A8-4244-89B8-40C8C1082613}" type="datetimeFigureOut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5/16/2016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C097A-8A14-4D9E-BC95-8DB4D0560275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96DEB-91A8-4244-89B8-40C8C1082613}" type="datetimeFigureOut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5/16/2016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C097A-8A14-4D9E-BC95-8DB4D0560275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96DEB-91A8-4244-89B8-40C8C1082613}" type="datetimeFigureOut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5/16/2016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C097A-8A14-4D9E-BC95-8DB4D0560275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96DEB-91A8-4244-89B8-40C8C1082613}" type="datetimeFigureOut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5/16/2016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C097A-8A14-4D9E-BC95-8DB4D0560275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C364B-A886-40AB-983F-7C8D66679B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840FB-2265-4A22-B1C8-0E77711E64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2C396DEB-91A8-4244-89B8-40C8C1082613}" type="datetimeFigureOut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5/16/2016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473C097A-8A14-4D9E-BC95-8DB4D0560275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96DEB-91A8-4244-89B8-40C8C1082613}" type="datetimeFigureOut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5/16/2016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C097A-8A14-4D9E-BC95-8DB4D0560275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96DEB-91A8-4244-89B8-40C8C1082613}" type="datetimeFigureOut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5/16/2016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C097A-8A14-4D9E-BC95-8DB4D0560275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E20D-232A-47E8-8FDB-17CD01AF0984}" type="datetimeFigureOut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5/16/2016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6336-2B4A-402D-A477-F0BC818CA747}" type="slidenum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6885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E20D-232A-47E8-8FDB-17CD01AF0984}" type="datetimeFigureOut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5/16/2016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6336-2B4A-402D-A477-F0BC818CA747}" type="slidenum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74582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E20D-232A-47E8-8FDB-17CD01AF0984}" type="datetimeFigureOut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5/16/2016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6336-2B4A-402D-A477-F0BC818CA747}" type="slidenum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9116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E20D-232A-47E8-8FDB-17CD01AF0984}" type="datetimeFigureOut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5/16/2016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6336-2B4A-402D-A477-F0BC818CA747}" type="slidenum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2937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E20D-232A-47E8-8FDB-17CD01AF0984}" type="datetimeFigureOut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5/16/2016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6336-2B4A-402D-A477-F0BC818CA747}" type="slidenum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43732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E20D-232A-47E8-8FDB-17CD01AF0984}" type="datetimeFigureOut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5/16/2016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6336-2B4A-402D-A477-F0BC818CA747}" type="slidenum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36379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E20D-232A-47E8-8FDB-17CD01AF0984}" type="datetimeFigureOut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5/16/2016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6336-2B4A-402D-A477-F0BC818CA747}" type="slidenum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278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C364B-A886-40AB-983F-7C8D66679B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840FB-2265-4A22-B1C8-0E77711E64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E20D-232A-47E8-8FDB-17CD01AF0984}" type="datetimeFigureOut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5/16/2016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6336-2B4A-402D-A477-F0BC818CA747}" type="slidenum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51537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E20D-232A-47E8-8FDB-17CD01AF0984}" type="datetimeFigureOut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5/16/2016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6336-2B4A-402D-A477-F0BC818CA747}" type="slidenum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21399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E20D-232A-47E8-8FDB-17CD01AF0984}" type="datetimeFigureOut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5/16/2016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6336-2B4A-402D-A477-F0BC818CA747}" type="slidenum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5528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4"/>
            <a:ext cx="2057400" cy="438785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4"/>
            <a:ext cx="6019800" cy="43878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E20D-232A-47E8-8FDB-17CD01AF0984}" type="datetimeFigureOut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5/16/2016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6336-2B4A-402D-A477-F0BC818CA747}" type="slidenum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4354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C364B-A886-40AB-983F-7C8D66679B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840FB-2265-4A22-B1C8-0E77711E64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C364B-A886-40AB-983F-7C8D66679B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840FB-2265-4A22-B1C8-0E77711E64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C364B-A886-40AB-983F-7C8D66679B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840FB-2265-4A22-B1C8-0E77711E64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C364B-A886-40AB-983F-7C8D66679B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840FB-2265-4A22-B1C8-0E77711E64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C364B-A886-40AB-983F-7C8D66679B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840FB-2265-4A22-B1C8-0E77711E64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009C364B-A886-40AB-983F-7C8D66679B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751840FB-2265-4A22-B1C8-0E77711E64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6A44CD73-0DDD-4392-BB15-F5A55E781B7A}" type="datetimeFigureOut">
              <a:rPr lang="en-US" smtClean="0"/>
              <a:pPr/>
              <a:t>5/16/2016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09B7FB91-6348-4768-91A7-C728DF3486A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2C396DEB-91A8-4244-89B8-40C8C1082613}" type="datetimeFigureOut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5/16/2016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473C097A-8A14-4D9E-BC95-8DB4D0560275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5000">
              <a:schemeClr val="tx1"/>
            </a:gs>
            <a:gs pos="91000">
              <a:schemeClr val="tx1"/>
            </a:gs>
            <a:gs pos="57000">
              <a:srgbClr val="0B4E8B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FEE20D-232A-47E8-8FDB-17CD01AF0984}" type="datetimeFigureOut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5/16/2016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836336-2B4A-402D-A477-F0BC818CA747}" type="slidenum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603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hyperlink" Target="http://www.tomrichey.net/" TargetMode="External"/><Relationship Id="rId7" Type="http://schemas.openxmlformats.org/officeDocument/2006/relationships/hyperlink" Target="http://twitter.com/tomrichey" TargetMode="External"/><Relationship Id="rId12" Type="http://schemas.openxmlformats.org/officeDocument/2006/relationships/image" Target="../media/image33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9.png"/><Relationship Id="rId11" Type="http://schemas.openxmlformats.org/officeDocument/2006/relationships/image" Target="../media/image32.png"/><Relationship Id="rId5" Type="http://schemas.openxmlformats.org/officeDocument/2006/relationships/hyperlink" Target="https://www.facebook.com/pages/Tom-Richey/14074617563" TargetMode="External"/><Relationship Id="rId10" Type="http://schemas.openxmlformats.org/officeDocument/2006/relationships/image" Target="../media/image31.png"/><Relationship Id="rId4" Type="http://schemas.openxmlformats.org/officeDocument/2006/relationships/image" Target="../media/image28.png"/><Relationship Id="rId9" Type="http://schemas.openxmlformats.org/officeDocument/2006/relationships/hyperlink" Target="http://www.youtube.com/tomforamerica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5" Type="http://schemas.openxmlformats.org/officeDocument/2006/relationships/image" Target="../media/image6.jpe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3.xml"/><Relationship Id="rId1" Type="http://schemas.openxmlformats.org/officeDocument/2006/relationships/audio" Target="file:///T:\APUSH\Unit%2004%20-%20The%20Jeffersonian%20Republic\to%20infinity%20and%20beyond.mp3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wmf"/><Relationship Id="rId5" Type="http://schemas.openxmlformats.org/officeDocument/2006/relationships/image" Target="../media/image11.wmf"/><Relationship Id="rId4" Type="http://schemas.openxmlformats.org/officeDocument/2006/relationships/image" Target="../media/image10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6.jpeg"/><Relationship Id="rId4" Type="http://schemas.openxmlformats.org/officeDocument/2006/relationships/hyperlink" Target="http://www.breitbart.com/article.php?id=CNG.b9761a6dd74acc50652592c49cffc83e.161&amp;show_article=1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7" Type="http://schemas.openxmlformats.org/officeDocument/2006/relationships/image" Target="../media/image20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9.wmf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upload.wikimedia.org/wikipedia/commons/4/45/Jackson_Square_New_Orleans.JPG"/>
          <p:cNvPicPr>
            <a:picLocks noChangeAspect="1" noChangeArrowheads="1"/>
          </p:cNvPicPr>
          <p:nvPr/>
        </p:nvPicPr>
        <p:blipFill rotWithShape="1">
          <a:blip r:embed="rId2" cstate="print"/>
          <a:srcRect r="26230" b="26230"/>
          <a:stretch/>
        </p:blipFill>
        <p:spPr bwMode="auto">
          <a:xfrm>
            <a:off x="1" y="1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1" y="304800"/>
            <a:ext cx="5181599" cy="2514600"/>
          </a:xfrm>
        </p:spPr>
        <p:txBody>
          <a:bodyPr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800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Territorial </a:t>
            </a:r>
            <a:r>
              <a:rPr lang="en-US" sz="600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Acquisitions</a:t>
            </a:r>
            <a:endParaRPr lang="en-US" sz="6000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61491" y="5867400"/>
            <a:ext cx="3744309" cy="1022132"/>
          </a:xfrm>
        </p:spPr>
        <p:txBody>
          <a:bodyPr anchor="ctr">
            <a:normAutofit/>
          </a:bodyPr>
          <a:lstStyle/>
          <a:p>
            <a:pPr algn="ctr"/>
            <a:r>
              <a:rPr lang="en-US" sz="5400" b="1" dirty="0" smtClean="0">
                <a:solidFill>
                  <a:schemeClr val="bg1"/>
                </a:solidFill>
              </a:rPr>
              <a:t>USHC 2.1</a:t>
            </a:r>
            <a:endParaRPr lang="en-US" sz="5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469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71600"/>
          </a:xfr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490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Madison’s War Message</a:t>
            </a:r>
            <a:r>
              <a:rPr lang="en-US" sz="600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en-US" sz="600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US" sz="310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to Congress (1812)</a:t>
            </a:r>
            <a:endParaRPr lang="en-US" sz="5400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698987"/>
            <a:ext cx="4268788" cy="715355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PROVOCATIONS</a:t>
            </a:r>
            <a:endParaRPr lang="en-U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2449512"/>
            <a:ext cx="4648200" cy="3951288"/>
          </a:xfrm>
        </p:spPr>
        <p:txBody>
          <a:bodyPr>
            <a:normAutofit/>
          </a:bodyPr>
          <a:lstStyle/>
          <a:p>
            <a:pPr marL="576072" indent="-457200">
              <a:spcBef>
                <a:spcPts val="1200"/>
              </a:spcBef>
              <a:spcAft>
                <a:spcPts val="1200"/>
              </a:spcAft>
              <a:buSzPct val="100000"/>
              <a:buFont typeface="+mj-lt"/>
              <a:buAutoNum type="arabicPeriod"/>
            </a:pPr>
            <a:r>
              <a:rPr lang="en-US" sz="2800" b="1" dirty="0" smtClean="0"/>
              <a:t>Impressment of Sailors</a:t>
            </a:r>
          </a:p>
          <a:p>
            <a:pPr marL="576072" indent="-457200">
              <a:spcBef>
                <a:spcPts val="1200"/>
              </a:spcBef>
              <a:spcAft>
                <a:spcPts val="1200"/>
              </a:spcAft>
              <a:buSzPct val="100000"/>
              <a:buFont typeface="+mj-lt"/>
              <a:buAutoNum type="arabicPeriod"/>
            </a:pPr>
            <a:r>
              <a:rPr lang="en-US" sz="2800" b="1" dirty="0" smtClean="0"/>
              <a:t>Cutting off Trade</a:t>
            </a:r>
          </a:p>
          <a:p>
            <a:pPr marL="576072" indent="-457200">
              <a:spcBef>
                <a:spcPts val="1200"/>
              </a:spcBef>
              <a:spcAft>
                <a:spcPts val="1200"/>
              </a:spcAft>
              <a:buSzPct val="100000"/>
              <a:buFont typeface="+mj-lt"/>
              <a:buAutoNum type="arabicPeriod"/>
            </a:pPr>
            <a:r>
              <a:rPr lang="en-US" sz="2800" b="1" dirty="0" smtClean="0"/>
              <a:t>Arming 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Native Americans </a:t>
            </a:r>
            <a:r>
              <a:rPr lang="en-US" sz="2800" b="1" dirty="0" smtClean="0"/>
              <a:t>on the western frontier</a:t>
            </a:r>
            <a:endParaRPr lang="en-US" sz="2800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49825" y="1524001"/>
            <a:ext cx="4041775" cy="890342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en-US" sz="3600" dirty="0" smtClean="0"/>
              <a:t>James Madison</a:t>
            </a:r>
          </a:p>
          <a:p>
            <a:pPr algn="ctr"/>
            <a:r>
              <a:rPr lang="en-US" dirty="0" smtClean="0"/>
              <a:t>Fourth President of the U.S.</a:t>
            </a:r>
            <a:endParaRPr lang="en-US" dirty="0"/>
          </a:p>
        </p:txBody>
      </p:sp>
      <p:pic>
        <p:nvPicPr>
          <p:cNvPr id="7" name="Picture 4" descr="File:James Madison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47392" y="2449513"/>
            <a:ext cx="3246641" cy="39512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0346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Battle of New Orleans</a:t>
            </a:r>
            <a:r>
              <a:rPr lang="en-US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</a:br>
            <a:r>
              <a:rPr lang="en-US" sz="40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January 8, 1815</a:t>
            </a:r>
            <a:endParaRPr lang="en-US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>
          <a:xfrm>
            <a:off x="152400" y="1698987"/>
            <a:ext cx="4267200" cy="715355"/>
          </a:xfrm>
        </p:spPr>
        <p:txBody>
          <a:bodyPr/>
          <a:lstStyle/>
          <a:p>
            <a:r>
              <a:rPr lang="en-US" dirty="0" smtClean="0"/>
              <a:t>CONSEQUENCES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/>
          <a:lstStyle/>
          <a:p>
            <a:pPr algn="ctr"/>
            <a:r>
              <a:rPr lang="en-US" dirty="0" smtClean="0"/>
              <a:t>Gen. Andrew Jackson</a:t>
            </a:r>
            <a:endParaRPr lang="en-US" dirty="0"/>
          </a:p>
        </p:txBody>
      </p:sp>
      <p:pic>
        <p:nvPicPr>
          <p:cNvPr id="12" name="Picture 2" descr="File:Battle of New Orleans.jpg">
            <a:hlinkClick r:id="" action="ppaction://noaction"/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2438400"/>
            <a:ext cx="4118918" cy="304800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152400" y="5715000"/>
            <a:ext cx="8686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Although the Battle of New Orleans took place after the Treaty of Ghent was signed, the Battle of New Orleans was important because the decisive victory gave Americans a  sense of </a:t>
            </a:r>
            <a:r>
              <a:rPr lang="en-US" sz="2000" b="1" dirty="0" smtClean="0">
                <a:solidFill>
                  <a:srgbClr val="C00000"/>
                </a:solidFill>
              </a:rPr>
              <a:t>national pride</a:t>
            </a:r>
            <a:r>
              <a:rPr lang="en-US" sz="2000" b="1" dirty="0" smtClean="0"/>
              <a:t>.</a:t>
            </a:r>
            <a:endParaRPr lang="en-US" sz="2000" b="1" dirty="0"/>
          </a:p>
        </p:txBody>
      </p:sp>
      <p:sp>
        <p:nvSpPr>
          <p:cNvPr id="14" name="Content Placeholder 13"/>
          <p:cNvSpPr>
            <a:spLocks noGrp="1"/>
          </p:cNvSpPr>
          <p:nvPr>
            <p:ph sz="half" idx="2"/>
          </p:nvPr>
        </p:nvSpPr>
        <p:spPr>
          <a:xfrm>
            <a:off x="152400" y="2449512"/>
            <a:ext cx="4724400" cy="3951288"/>
          </a:xfrm>
        </p:spPr>
        <p:txBody>
          <a:bodyPr/>
          <a:lstStyle/>
          <a:p>
            <a:pPr marL="576072" indent="-457200">
              <a:buSzPct val="100000"/>
              <a:buFont typeface="+mj-lt"/>
              <a:buAutoNum type="arabicPeriod"/>
            </a:pPr>
            <a:r>
              <a:rPr lang="en-US" sz="2800" b="1" dirty="0" smtClean="0"/>
              <a:t>Surge of national pride</a:t>
            </a:r>
          </a:p>
          <a:p>
            <a:pPr marL="576072" indent="-457200">
              <a:buSzPct val="100000"/>
              <a:buNone/>
            </a:pPr>
            <a:endParaRPr lang="en-US" b="1" dirty="0" smtClean="0"/>
          </a:p>
          <a:p>
            <a:pPr marL="576072" indent="-457200" algn="ctr">
              <a:buSzPct val="100000"/>
              <a:buNone/>
            </a:pPr>
            <a:r>
              <a:rPr lang="en-US" sz="4000" b="1" i="1" dirty="0" smtClean="0">
                <a:solidFill>
                  <a:srgbClr val="FF0000"/>
                </a:solidFill>
              </a:rPr>
              <a:t>AME</a:t>
            </a:r>
            <a:r>
              <a:rPr lang="en-US" sz="4000" b="1" i="1" dirty="0" smtClean="0">
                <a:ln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RI</a:t>
            </a:r>
            <a:r>
              <a:rPr lang="en-US" sz="4000" b="1" i="1" dirty="0" smtClean="0">
                <a:solidFill>
                  <a:srgbClr val="0070C0"/>
                </a:solidFill>
              </a:rPr>
              <a:t>CA!</a:t>
            </a:r>
          </a:p>
          <a:p>
            <a:pPr marL="576072" indent="-457200">
              <a:buSzPct val="100000"/>
              <a:buNone/>
            </a:pPr>
            <a:endParaRPr lang="en-US" b="1" dirty="0" smtClean="0"/>
          </a:p>
          <a:p>
            <a:pPr marL="576072" indent="-457200">
              <a:buSzPct val="100000"/>
              <a:buFont typeface="+mj-lt"/>
              <a:buAutoNum type="arabicPeriod" startAt="2"/>
            </a:pPr>
            <a:r>
              <a:rPr lang="en-US" sz="2800" b="1" dirty="0" smtClean="0"/>
              <a:t>Andrew Jackson:  </a:t>
            </a:r>
          </a:p>
          <a:p>
            <a:pPr marL="576072" indent="-457200">
              <a:buSzPct val="100000"/>
              <a:buNone/>
            </a:pPr>
            <a:r>
              <a:rPr lang="en-US" sz="2800" b="1" dirty="0" smtClean="0"/>
              <a:t>		National Hero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514" name="Picture 2" descr="http://upload.wikimedia.org/wikipedia/commons/4/45/Jackson_Square_New_Orlean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534400" cy="1251062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5300" dirty="0" smtClean="0">
                <a:ln w="11430"/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Jackson Square</a:t>
            </a:r>
            <a:r>
              <a:rPr lang="en-US" dirty="0" smtClean="0">
                <a:ln w="11430"/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en-US" dirty="0" smtClean="0">
                <a:ln w="11430"/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4400" dirty="0" smtClean="0">
                <a:ln w="11430"/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New Orleans</a:t>
            </a:r>
            <a:endParaRPr lang="en-US" dirty="0">
              <a:ln w="11430"/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4611469"/>
            <a:ext cx="9144000" cy="646331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 smtClean="0">
                <a:solidFill>
                  <a:schemeClr val="bg1"/>
                </a:solidFill>
              </a:rPr>
              <a:t>The Champion of the Common [White] Man</a:t>
            </a:r>
            <a:endParaRPr lang="en-US" sz="36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7" descr="http://pendulumopinions.files.wordpress.com/2009/07/trail-of-tea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168211"/>
            <a:ext cx="9144000" cy="5689790"/>
          </a:xfrm>
          <a:prstGeom prst="rect">
            <a:avLst/>
          </a:prstGeom>
          <a:noFill/>
        </p:spPr>
      </p:pic>
      <p:pic>
        <p:nvPicPr>
          <p:cNvPr id="2049" name="Picture 10" descr="File:Andrew Jackson.jpg"/>
          <p:cNvPicPr>
            <a:picLocks noChangeAspect="1" noChangeArrowheads="1"/>
          </p:cNvPicPr>
          <p:nvPr/>
        </p:nvPicPr>
        <p:blipFill>
          <a:blip r:embed="rId3" cstate="print"/>
          <a:srcRect b="19643"/>
          <a:stretch>
            <a:fillRect/>
          </a:stretch>
        </p:blipFill>
        <p:spPr bwMode="auto">
          <a:xfrm>
            <a:off x="6628882" y="0"/>
            <a:ext cx="2515118" cy="2460625"/>
          </a:xfrm>
          <a:prstGeom prst="rect">
            <a:avLst/>
          </a:prstGeom>
          <a:noFill/>
        </p:spPr>
      </p:pic>
      <p:pic>
        <p:nvPicPr>
          <p:cNvPr id="2050" name="Picture 13" descr="http://blog.newsok.com/religionandvalues/files/2009/01/oklahomamap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143000"/>
            <a:ext cx="2209800" cy="1745742"/>
          </a:xfrm>
          <a:prstGeom prst="rect">
            <a:avLst/>
          </a:prstGeom>
          <a:noFill/>
        </p:spPr>
      </p:pic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421957"/>
            <a:ext cx="6629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0" y="0"/>
            <a:ext cx="6705600" cy="1251062"/>
          </a:xfrm>
        </p:spPr>
        <p:txBody>
          <a:bodyPr>
            <a:normAutofit fontScale="9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lvl="0" algn="ctr"/>
            <a:r>
              <a:rPr lang="en-US" sz="490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ea typeface="Calibri" pitchFamily="34" charset="0"/>
                <a:cs typeface="TimesNewRomanPSMT"/>
              </a:rPr>
              <a:t>Indian Removal </a:t>
            </a:r>
            <a:r>
              <a:rPr lang="en-US" sz="480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ea typeface="Calibri" pitchFamily="34" charset="0"/>
                <a:cs typeface="TimesNewRomanPSMT"/>
              </a:rPr>
              <a:t/>
            </a:r>
            <a:br>
              <a:rPr lang="en-US" sz="480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ea typeface="Calibri" pitchFamily="34" charset="0"/>
                <a:cs typeface="TimesNewRomanPSMT"/>
              </a:rPr>
            </a:br>
            <a:r>
              <a:rPr lang="en-US" sz="4000" i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ea typeface="Calibri" pitchFamily="34" charset="0"/>
                <a:cs typeface="TimesNewRomanPSMT"/>
              </a:rPr>
              <a:t>Trail of Tears</a:t>
            </a:r>
            <a:endParaRPr lang="en-US" i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r="9834"/>
          <a:stretch/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962400" y="2351782"/>
            <a:ext cx="2133600" cy="15696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Louisiana Purchase</a:t>
            </a:r>
          </a:p>
          <a:p>
            <a:pPr algn="ctr"/>
            <a:r>
              <a:rPr lang="en-US" sz="3200" b="1" dirty="0" smtClean="0"/>
              <a:t>(1803)</a:t>
            </a:r>
            <a:endParaRPr lang="en-US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581400" y="4332982"/>
            <a:ext cx="1905000" cy="15696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Texas</a:t>
            </a:r>
          </a:p>
          <a:p>
            <a:pPr algn="ctr"/>
            <a:r>
              <a:rPr lang="en-US" sz="2400" b="1" dirty="0" smtClean="0"/>
              <a:t>Annexation</a:t>
            </a:r>
          </a:p>
          <a:p>
            <a:pPr algn="ctr"/>
            <a:r>
              <a:rPr lang="en-US" sz="3200" b="1" dirty="0" smtClean="0"/>
              <a:t>(1845)</a:t>
            </a:r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85800" y="762000"/>
            <a:ext cx="1905000" cy="163121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Oregon</a:t>
            </a:r>
          </a:p>
          <a:p>
            <a:pPr algn="ctr"/>
            <a:r>
              <a:rPr lang="en-US" sz="3200" b="1" dirty="0" smtClean="0"/>
              <a:t>Treaty</a:t>
            </a:r>
          </a:p>
          <a:p>
            <a:pPr algn="ctr"/>
            <a:r>
              <a:rPr lang="en-US" sz="3200" b="1" dirty="0"/>
              <a:t>(</a:t>
            </a:r>
            <a:r>
              <a:rPr lang="en-US" sz="3200" b="1" dirty="0" smtClean="0"/>
              <a:t>1846)</a:t>
            </a:r>
            <a:endParaRPr lang="en-US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914400" y="3289012"/>
            <a:ext cx="2133600" cy="15696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Mexican Cession</a:t>
            </a:r>
          </a:p>
          <a:p>
            <a:pPr algn="ctr"/>
            <a:r>
              <a:rPr lang="en-US" sz="3200" b="1" dirty="0" smtClean="0"/>
              <a:t>(1848)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4202302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5000">
              <a:schemeClr val="tx1"/>
            </a:gs>
            <a:gs pos="91000">
              <a:schemeClr val="tx1"/>
            </a:gs>
            <a:gs pos="57000">
              <a:srgbClr val="0B4E8B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562600"/>
            <a:ext cx="5162550" cy="961525"/>
          </a:xfrm>
          <a:prstGeom prst="rect">
            <a:avLst/>
          </a:prstGeom>
        </p:spPr>
      </p:pic>
      <p:pic>
        <p:nvPicPr>
          <p:cNvPr id="4" name="Picture 3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0842"/>
            <a:ext cx="9124950" cy="4174958"/>
          </a:xfrm>
          <a:prstGeom prst="rect">
            <a:avLst/>
          </a:prstGeom>
        </p:spPr>
      </p:pic>
      <p:pic>
        <p:nvPicPr>
          <p:cNvPr id="1027" name="Picture 3" descr="E:\Graphics\Stucco Social Media Icons\64px\stucco-facebook-64px.pn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929" y="5562600"/>
            <a:ext cx="870129" cy="870129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:\Graphics\Stucco Social Media Icons\64px\stucco-twitter-64px.png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5562600"/>
            <a:ext cx="870129" cy="870129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http://www.r-speightjr.com/wp-content/uploads/2013/05/youtube_icon.pn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5562601"/>
            <a:ext cx="870128" cy="870128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5074" y="4032371"/>
            <a:ext cx="5066215" cy="15302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4032370"/>
            <a:ext cx="5206435" cy="1530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5112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b="1" dirty="0" smtClean="0">
                <a:solidFill>
                  <a:srgbClr val="FFC000"/>
                </a:solidFill>
              </a:rPr>
              <a:t>The Louisiana Purchase (1803)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2946" name="Picture 2" descr="http://upload.wikimedia.org/wikipedia/commons/5/5b/United_States_1802-1803-03.png"/>
          <p:cNvPicPr>
            <a:picLocks noChangeAspect="1" noChangeArrowheads="1"/>
          </p:cNvPicPr>
          <p:nvPr/>
        </p:nvPicPr>
        <p:blipFill>
          <a:blip r:embed="rId3" cstate="print"/>
          <a:srcRect t="2757"/>
          <a:stretch>
            <a:fillRect/>
          </a:stretch>
        </p:blipFill>
        <p:spPr bwMode="auto">
          <a:xfrm>
            <a:off x="0" y="838200"/>
            <a:ext cx="9144000" cy="6019800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b="1" dirty="0" smtClean="0">
                <a:solidFill>
                  <a:srgbClr val="FFC000"/>
                </a:solidFill>
              </a:rPr>
              <a:t>The Louisiana Purchase (1803)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 t="2829"/>
          <a:stretch>
            <a:fillRect/>
          </a:stretch>
        </p:blipFill>
        <p:spPr bwMode="auto">
          <a:xfrm>
            <a:off x="0" y="838200"/>
            <a:ext cx="91440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2536"/>
            <a:ext cx="8229600" cy="4625609"/>
          </a:xfrm>
        </p:spPr>
        <p:txBody>
          <a:bodyPr/>
          <a:lstStyle/>
          <a:p>
            <a:endParaRPr lang="en-US"/>
          </a:p>
        </p:txBody>
      </p:sp>
      <p:pic>
        <p:nvPicPr>
          <p:cNvPr id="1026" name="Picture 2" descr="File:Thomas Jefferson by Rembrandt Peale, 18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6392" y="884381"/>
            <a:ext cx="4527808" cy="5400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4" cstate="print"/>
          <a:srcRect l="20506" t="5997" r="32726" b="18450"/>
          <a:stretch/>
        </p:blipFill>
        <p:spPr bwMode="auto">
          <a:xfrm>
            <a:off x="304800" y="417945"/>
            <a:ext cx="2743200" cy="300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1028" name="Picture 4" descr="http://upload.wikimedia.org/wikipedia/commons/thumb/6/6c/Constitution_of_the_United_States%2C_page_1.jpg/634px-Constitution_of_the_United_States%2C_page_1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7" t="2338" r="52967" b="56563"/>
          <a:stretch/>
        </p:blipFill>
        <p:spPr bwMode="auto">
          <a:xfrm>
            <a:off x="6172200" y="381000"/>
            <a:ext cx="2743200" cy="3002412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800600"/>
            <a:ext cx="9144000" cy="838200"/>
          </a:xfrm>
        </p:spPr>
        <p:txBody>
          <a:bodyPr>
            <a:noAutofit/>
          </a:bodyPr>
          <a:lstStyle/>
          <a:p>
            <a:pPr algn="ctr"/>
            <a:r>
              <a:rPr lang="en-US" sz="6600" b="1" dirty="0" smtClean="0">
                <a:solidFill>
                  <a:srgbClr val="FFC000"/>
                </a:solidFill>
              </a:rPr>
              <a:t>Jefferson’s Dilemma</a:t>
            </a:r>
            <a:endParaRPr lang="en-US" sz="66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53192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51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b="1" dirty="0" smtClean="0">
                <a:solidFill>
                  <a:srgbClr val="FFC000"/>
                </a:solidFill>
              </a:rPr>
              <a:t>The Lewis and Clark Expedition</a:t>
            </a:r>
            <a:endParaRPr lang="en-US" b="1" dirty="0">
              <a:solidFill>
                <a:srgbClr val="FFC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 t="1599"/>
          <a:stretch>
            <a:fillRect/>
          </a:stretch>
        </p:blipFill>
        <p:spPr bwMode="auto">
          <a:xfrm>
            <a:off x="0" y="762000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loud 4"/>
          <p:cNvSpPr/>
          <p:nvPr/>
        </p:nvSpPr>
        <p:spPr>
          <a:xfrm flipH="1">
            <a:off x="0" y="838200"/>
            <a:ext cx="5334000" cy="4267200"/>
          </a:xfrm>
          <a:prstGeom prst="cloud">
            <a:avLst/>
          </a:prstGeom>
          <a:solidFill>
            <a:schemeClr val="accent1"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026" name="Picture 2" descr="http://factology.com/sacajawea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419600"/>
            <a:ext cx="2519008" cy="24384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85800" y="1219200"/>
            <a:ext cx="2743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prstClr val="white"/>
                </a:solidFill>
              </a:rPr>
              <a:t>NORTHWEST PASSAGE?</a:t>
            </a:r>
          </a:p>
        </p:txBody>
      </p:sp>
      <p:sp>
        <p:nvSpPr>
          <p:cNvPr id="8" name="5-Point Star 7"/>
          <p:cNvSpPr/>
          <p:nvPr/>
        </p:nvSpPr>
        <p:spPr>
          <a:xfrm>
            <a:off x="5334000" y="3581400"/>
            <a:ext cx="457200" cy="381000"/>
          </a:xfrm>
          <a:prstGeom prst="star5">
            <a:avLst/>
          </a:prstGeom>
          <a:solidFill>
            <a:srgbClr val="85AB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rot="10800000">
            <a:off x="2286000" y="2590800"/>
            <a:ext cx="2971800" cy="1219200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to infinity and beyond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839200" y="60198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89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89"/>
                            </p:stCondLst>
                            <p:childTnLst>
                              <p:par>
                                <p:cTn id="8" presetID="22" presetClass="entr" presetSubtype="2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08176"/>
          </a:xfrm>
        </p:spPr>
        <p:txBody>
          <a:bodyPr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540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The United States Economy</a:t>
            </a:r>
            <a:br>
              <a:rPr lang="en-US" sz="540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US" sz="320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Early 19</a:t>
            </a:r>
            <a:r>
              <a:rPr lang="en-US" sz="3200" spc="150" baseline="3000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th</a:t>
            </a:r>
            <a:r>
              <a:rPr lang="en-US" sz="320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Century</a:t>
            </a:r>
            <a:endParaRPr lang="en-US" sz="5400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75106" name="Picture 2" descr="http://www.nationsonline.org/bilder/world_outline_map.jpg"/>
          <p:cNvPicPr>
            <a:picLocks noChangeAspect="1" noChangeArrowheads="1"/>
          </p:cNvPicPr>
          <p:nvPr/>
        </p:nvPicPr>
        <p:blipFill>
          <a:blip r:embed="rId3" cstate="print"/>
          <a:srcRect l="22328" t="13111" r="49067" b="60669"/>
          <a:stretch>
            <a:fillRect/>
          </a:stretch>
        </p:blipFill>
        <p:spPr bwMode="auto">
          <a:xfrm>
            <a:off x="304800" y="2057400"/>
            <a:ext cx="8550442" cy="3962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75109" name="Picture 5" descr="C:\Users\Richey\AppData\Local\Microsoft\Windows\Temporary Internet Files\Content.IE5\OHKYV3N0\MC900287459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2895600"/>
            <a:ext cx="2362200" cy="1478187"/>
          </a:xfrm>
          <a:prstGeom prst="rect">
            <a:avLst/>
          </a:prstGeom>
          <a:noFill/>
        </p:spPr>
      </p:pic>
      <p:pic>
        <p:nvPicPr>
          <p:cNvPr id="175112" name="Picture 8" descr="C:\Users\Richey\AppData\Local\Microsoft\Windows\Temporary Internet Files\Content.IE5\OHKYV3N0\MC900296363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33600" y="3124200"/>
            <a:ext cx="1825782" cy="1868032"/>
          </a:xfrm>
          <a:prstGeom prst="rect">
            <a:avLst/>
          </a:prstGeom>
          <a:noFill/>
        </p:spPr>
      </p:pic>
      <p:pic>
        <p:nvPicPr>
          <p:cNvPr id="175113" name="Picture 9" descr="C:\Users\Richey\AppData\Local\Microsoft\Windows\Temporary Internet Files\Content.IE5\DR47IJ6J\MC900234466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39000" y="2286000"/>
            <a:ext cx="1618307" cy="1387602"/>
          </a:xfrm>
          <a:prstGeom prst="rect">
            <a:avLst/>
          </a:prstGeom>
          <a:noFill/>
        </p:spPr>
      </p:pic>
      <p:pic>
        <p:nvPicPr>
          <p:cNvPr id="175114" name="Picture 10" descr="C:\Users\Richey\AppData\Local\Microsoft\Windows\Temporary Internet Files\Content.IE5\M9LMYCCK\MC900368446[1]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96000" y="1828800"/>
            <a:ext cx="1149519" cy="1443228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228600" y="6172200"/>
            <a:ext cx="853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Agriculture + Trade = Prosperity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5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6.6605E-7 L 0.47517 -0.1248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75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700" y="-6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7517 -0.12489 L 0.00017 -0.00278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75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700" y="6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5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5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5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511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75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4.64385E-6 L -0.34618 0.23913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75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00" y="12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511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sz="540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Embargo Act of 1807</a:t>
            </a:r>
            <a:endParaRPr lang="en-US" sz="5400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4" name="Picture 2" descr="File:Ograbme.jpg">
            <a:hlinkClick r:id="" action="ppaction://noaction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778" t="1437" r="1389" b="10909"/>
          <a:stretch>
            <a:fillRect/>
          </a:stretch>
        </p:blipFill>
        <p:spPr bwMode="auto">
          <a:xfrm>
            <a:off x="4876800" y="3657600"/>
            <a:ext cx="3993330" cy="2790114"/>
          </a:xfrm>
          <a:prstGeom prst="rect">
            <a:avLst/>
          </a:prstGeom>
          <a:noFill/>
        </p:spPr>
      </p:pic>
      <p:sp>
        <p:nvSpPr>
          <p:cNvPr id="5" name="&quot;No&quot; Symbol 4"/>
          <p:cNvSpPr/>
          <p:nvPr/>
        </p:nvSpPr>
        <p:spPr>
          <a:xfrm>
            <a:off x="304800" y="1828800"/>
            <a:ext cx="3352800" cy="1066800"/>
          </a:xfrm>
          <a:prstGeom prst="noSmoking">
            <a:avLst>
              <a:gd name="adj" fmla="val 83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</a:rPr>
              <a:t>TRADE</a:t>
            </a:r>
            <a:endParaRPr lang="en-US" sz="4400" b="1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3124200"/>
            <a:ext cx="358140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OBJECTIVES:</a:t>
            </a:r>
          </a:p>
          <a:p>
            <a:endParaRPr lang="en-US" sz="1200" b="1" dirty="0" smtClean="0"/>
          </a:p>
          <a:p>
            <a:r>
              <a:rPr lang="en-US" sz="2800" b="1" dirty="0" smtClean="0"/>
              <a:t>Economic Coercion</a:t>
            </a:r>
          </a:p>
          <a:p>
            <a:endParaRPr lang="en-US" sz="1200" b="1" dirty="0" smtClean="0"/>
          </a:p>
          <a:p>
            <a:r>
              <a:rPr lang="en-US" sz="2800" b="1" dirty="0" smtClean="0"/>
              <a:t>Avoid War</a:t>
            </a:r>
          </a:p>
          <a:p>
            <a:r>
              <a:rPr lang="en-US" dirty="0" smtClean="0"/>
              <a:t>(Get Britain to stop impressing American sailors without going to war)</a:t>
            </a:r>
          </a:p>
          <a:p>
            <a:endParaRPr lang="en-US" dirty="0" smtClean="0"/>
          </a:p>
          <a:p>
            <a:pPr lvl="0"/>
            <a:r>
              <a:rPr lang="en-US" sz="3200" b="1" dirty="0" smtClean="0">
                <a:solidFill>
                  <a:srgbClr val="C00000"/>
                </a:solidFill>
              </a:rPr>
              <a:t>RESULT:  FAILURE</a:t>
            </a:r>
            <a:endParaRPr lang="en-US" sz="2800" b="1" dirty="0" smtClean="0">
              <a:solidFill>
                <a:srgbClr val="C00000"/>
              </a:solidFill>
            </a:endParaRPr>
          </a:p>
          <a:p>
            <a:endParaRPr lang="en-US" dirty="0" smtClean="0"/>
          </a:p>
        </p:txBody>
      </p:sp>
      <p:grpSp>
        <p:nvGrpSpPr>
          <p:cNvPr id="3" name="Group 8"/>
          <p:cNvGrpSpPr/>
          <p:nvPr/>
        </p:nvGrpSpPr>
        <p:grpSpPr>
          <a:xfrm>
            <a:off x="4876800" y="1905000"/>
            <a:ext cx="3888029" cy="1484986"/>
            <a:chOff x="4876800" y="1981200"/>
            <a:chExt cx="3888029" cy="1484986"/>
          </a:xfrm>
        </p:grpSpPr>
        <p:pic>
          <p:nvPicPr>
            <p:cNvPr id="178177" name="Picture 1" descr="C:\Users\Richey\AppData\Local\Microsoft\Windows\Temporary Internet Files\Content.IE5\683ZTW03\MC900440412[1]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934200" y="1981200"/>
              <a:ext cx="1830629" cy="1484986"/>
            </a:xfrm>
            <a:prstGeom prst="rect">
              <a:avLst/>
            </a:prstGeom>
            <a:noFill/>
          </p:spPr>
        </p:pic>
        <p:sp>
          <p:nvSpPr>
            <p:cNvPr id="8" name="TextBox 7"/>
            <p:cNvSpPr txBox="1"/>
            <p:nvPr/>
          </p:nvSpPr>
          <p:spPr>
            <a:xfrm>
              <a:off x="4876800" y="2057400"/>
              <a:ext cx="19812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/>
                <a:t>NEW ENGLAND</a:t>
              </a:r>
              <a:endParaRPr lang="en-US" sz="2800" b="1" dirty="0"/>
            </a:p>
          </p:txBody>
        </p:sp>
      </p:grpSp>
      <p:pic>
        <p:nvPicPr>
          <p:cNvPr id="65538" name="Picture 2" descr="http://img.breitbart.com/images/2010/11/10/CNG.b9761a6dd74acc50652592c49cffc83e.161/photo_1289433877606-1-1.jpg">
            <a:hlinkClick r:id="rId4" tooltip="The United States has had an embargo against Cuba on the books since the 1960s.  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62800" y="0"/>
            <a:ext cx="1981200" cy="13908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File:Ograbme.jpg"/>
          <p:cNvPicPr>
            <a:picLocks noChangeAspect="1" noChangeArrowheads="1"/>
          </p:cNvPicPr>
          <p:nvPr/>
        </p:nvPicPr>
        <p:blipFill>
          <a:blip r:embed="rId2" cstate="print"/>
          <a:srcRect l="2778" t="1437" r="1389" b="10909"/>
          <a:stretch>
            <a:fillRect/>
          </a:stretch>
        </p:blipFill>
        <p:spPr bwMode="auto">
          <a:xfrm>
            <a:off x="0" y="228600"/>
            <a:ext cx="9161096" cy="64008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sz="540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The “War Hawks”</a:t>
            </a:r>
            <a:endParaRPr lang="en-US" sz="5400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 smtClean="0"/>
              <a:t>Henry Clay (KY)</a:t>
            </a:r>
            <a:endParaRPr lang="en-US" sz="28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 smtClean="0"/>
              <a:t>John C. Calhoun (SC)</a:t>
            </a:r>
            <a:endParaRPr lang="en-US" sz="2800" dirty="0"/>
          </a:p>
        </p:txBody>
      </p:sp>
      <p:pic>
        <p:nvPicPr>
          <p:cNvPr id="181250" name="Picture 2" descr="File:JCCalhoun-1822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48354" y="2449513"/>
            <a:ext cx="3235116" cy="3951287"/>
          </a:xfrm>
          <a:prstGeom prst="rect">
            <a:avLst/>
          </a:prstGeom>
          <a:noFill/>
        </p:spPr>
      </p:pic>
      <p:pic>
        <p:nvPicPr>
          <p:cNvPr id="181252" name="Picture 4" descr="File:Henry Clay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200" y="2428548"/>
            <a:ext cx="3276600" cy="3995152"/>
          </a:xfrm>
          <a:prstGeom prst="rect">
            <a:avLst/>
          </a:prstGeom>
          <a:noFill/>
        </p:spPr>
      </p:pic>
      <p:pic>
        <p:nvPicPr>
          <p:cNvPr id="1028" name="Picture 4" descr="C:\Documents and Settings\trichey\Local Settings\Temporary Internet Files\Content.IE5\0191C0AL\MC900088464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0000" y="0"/>
            <a:ext cx="1524000" cy="1436197"/>
          </a:xfrm>
          <a:prstGeom prst="rect">
            <a:avLst/>
          </a:prstGeom>
          <a:noFill/>
        </p:spPr>
      </p:pic>
      <p:pic>
        <p:nvPicPr>
          <p:cNvPr id="8" name="hawk sound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3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Module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Module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Custom 17">
      <a:dk1>
        <a:srgbClr val="072F54"/>
      </a:dk1>
      <a:lt1>
        <a:sysClr val="window" lastClr="FFFFFF"/>
      </a:lt1>
      <a:dk2>
        <a:srgbClr val="072F54"/>
      </a:dk2>
      <a:lt2>
        <a:srgbClr val="FFFFFF"/>
      </a:lt2>
      <a:accent1>
        <a:srgbClr val="FFFFFF"/>
      </a:accent1>
      <a:accent2>
        <a:srgbClr val="FDDF8B"/>
      </a:accent2>
      <a:accent3>
        <a:srgbClr val="FDDF8B"/>
      </a:accent3>
      <a:accent4>
        <a:srgbClr val="9ECCF6"/>
      </a:accent4>
      <a:accent5>
        <a:srgbClr val="FDDF8B"/>
      </a:accent5>
      <a:accent6>
        <a:srgbClr val="FDDF8B"/>
      </a:accent6>
      <a:hlink>
        <a:srgbClr val="FDDF8B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quity">
    <a:dk1>
      <a:sysClr val="windowText" lastClr="000000"/>
    </a:dk1>
    <a:lt1>
      <a:sysClr val="window" lastClr="FFFFFF"/>
    </a:lt1>
    <a:dk2>
      <a:srgbClr val="696464"/>
    </a:dk2>
    <a:lt2>
      <a:srgbClr val="E9E5DC"/>
    </a:lt2>
    <a:accent1>
      <a:srgbClr val="D34817"/>
    </a:accent1>
    <a:accent2>
      <a:srgbClr val="9B2D1F"/>
    </a:accent2>
    <a:accent3>
      <a:srgbClr val="A28E6A"/>
    </a:accent3>
    <a:accent4>
      <a:srgbClr val="956251"/>
    </a:accent4>
    <a:accent5>
      <a:srgbClr val="918485"/>
    </a:accent5>
    <a:accent6>
      <a:srgbClr val="855D5D"/>
    </a:accent6>
    <a:hlink>
      <a:srgbClr val="CC9900"/>
    </a:hlink>
    <a:folHlink>
      <a:srgbClr val="96A9A9"/>
    </a:folHlink>
  </a:clrScheme>
</a:themeOverride>
</file>

<file path=ppt/theme/themeOverride2.xml><?xml version="1.0" encoding="utf-8"?>
<a:themeOverride xmlns:a="http://schemas.openxmlformats.org/drawingml/2006/main">
  <a:clrScheme name="Equity">
    <a:dk1>
      <a:sysClr val="windowText" lastClr="000000"/>
    </a:dk1>
    <a:lt1>
      <a:sysClr val="window" lastClr="FFFFFF"/>
    </a:lt1>
    <a:dk2>
      <a:srgbClr val="696464"/>
    </a:dk2>
    <a:lt2>
      <a:srgbClr val="E9E5DC"/>
    </a:lt2>
    <a:accent1>
      <a:srgbClr val="D34817"/>
    </a:accent1>
    <a:accent2>
      <a:srgbClr val="9B2D1F"/>
    </a:accent2>
    <a:accent3>
      <a:srgbClr val="A28E6A"/>
    </a:accent3>
    <a:accent4>
      <a:srgbClr val="956251"/>
    </a:accent4>
    <a:accent5>
      <a:srgbClr val="918485"/>
    </a:accent5>
    <a:accent6>
      <a:srgbClr val="855D5D"/>
    </a:accent6>
    <a:hlink>
      <a:srgbClr val="CC9900"/>
    </a:hlink>
    <a:folHlink>
      <a:srgbClr val="96A9A9"/>
    </a:folHlink>
  </a:clrScheme>
</a:themeOverride>
</file>

<file path=ppt/theme/themeOverride3.xml><?xml version="1.0" encoding="utf-8"?>
<a:themeOverride xmlns:a="http://schemas.openxmlformats.org/drawingml/2006/main">
  <a:clrScheme name="Equity">
    <a:dk1>
      <a:sysClr val="windowText" lastClr="000000"/>
    </a:dk1>
    <a:lt1>
      <a:sysClr val="window" lastClr="FFFFFF"/>
    </a:lt1>
    <a:dk2>
      <a:srgbClr val="696464"/>
    </a:dk2>
    <a:lt2>
      <a:srgbClr val="E9E5DC"/>
    </a:lt2>
    <a:accent1>
      <a:srgbClr val="D34817"/>
    </a:accent1>
    <a:accent2>
      <a:srgbClr val="9B2D1F"/>
    </a:accent2>
    <a:accent3>
      <a:srgbClr val="A28E6A"/>
    </a:accent3>
    <a:accent4>
      <a:srgbClr val="956251"/>
    </a:accent4>
    <a:accent5>
      <a:srgbClr val="918485"/>
    </a:accent5>
    <a:accent6>
      <a:srgbClr val="855D5D"/>
    </a:accent6>
    <a:hlink>
      <a:srgbClr val="CC9900"/>
    </a:hlink>
    <a:folHlink>
      <a:srgbClr val="96A9A9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334</TotalTime>
  <Words>203</Words>
  <Application>Microsoft Office PowerPoint</Application>
  <PresentationFormat>On-screen Show (4:3)</PresentationFormat>
  <Paragraphs>55</Paragraphs>
  <Slides>15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Arial</vt:lpstr>
      <vt:lpstr>Calibri</vt:lpstr>
      <vt:lpstr>Corbel</vt:lpstr>
      <vt:lpstr>TimesNewRomanPSMT</vt:lpstr>
      <vt:lpstr>Wingdings</vt:lpstr>
      <vt:lpstr>Wingdings 2</vt:lpstr>
      <vt:lpstr>Wingdings 3</vt:lpstr>
      <vt:lpstr>1_Module</vt:lpstr>
      <vt:lpstr>4_Module</vt:lpstr>
      <vt:lpstr>1_Office Theme</vt:lpstr>
      <vt:lpstr>Territorial Acquisitions</vt:lpstr>
      <vt:lpstr>The Louisiana Purchase (1803)</vt:lpstr>
      <vt:lpstr>The Louisiana Purchase (1803)</vt:lpstr>
      <vt:lpstr>Jefferson’s Dilemma</vt:lpstr>
      <vt:lpstr>The Lewis and Clark Expedition</vt:lpstr>
      <vt:lpstr>The United States Economy Early 19th Century</vt:lpstr>
      <vt:lpstr>Embargo Act of 1807</vt:lpstr>
      <vt:lpstr>PowerPoint Presentation</vt:lpstr>
      <vt:lpstr>The “War Hawks”</vt:lpstr>
      <vt:lpstr>Madison’s War Message to Congress (1812)</vt:lpstr>
      <vt:lpstr>Battle of New Orleans January 8, 1815</vt:lpstr>
      <vt:lpstr>Jackson Square New Orleans</vt:lpstr>
      <vt:lpstr>Indian Removal  Trail of Tears</vt:lpstr>
      <vt:lpstr>PowerPoint Presentation</vt:lpstr>
      <vt:lpstr>PowerPoint Presentation</vt:lpstr>
    </vt:vector>
  </TitlesOfParts>
  <Company>SDOC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Territorial Acquisitions (USHC 2.1)</dc:title>
  <dc:creator>Tom Richey</dc:creator>
  <cp:lastModifiedBy>Tom Richey</cp:lastModifiedBy>
  <cp:revision>31</cp:revision>
  <dcterms:created xsi:type="dcterms:W3CDTF">2011-05-15T23:41:03Z</dcterms:created>
  <dcterms:modified xsi:type="dcterms:W3CDTF">2016-05-16T15:47:34Z</dcterms:modified>
</cp:coreProperties>
</file>