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708" r:id="rId2"/>
    <p:sldMasterId id="2147483720" r:id="rId3"/>
  </p:sldMasterIdLst>
  <p:notesMasterIdLst>
    <p:notesMasterId r:id="rId36"/>
  </p:notesMasterIdLst>
  <p:handoutMasterIdLst>
    <p:handoutMasterId r:id="rId37"/>
  </p:handoutMasterIdLst>
  <p:sldIdLst>
    <p:sldId id="397" r:id="rId4"/>
    <p:sldId id="417" r:id="rId5"/>
    <p:sldId id="402" r:id="rId6"/>
    <p:sldId id="415" r:id="rId7"/>
    <p:sldId id="263" r:id="rId8"/>
    <p:sldId id="421" r:id="rId9"/>
    <p:sldId id="367" r:id="rId10"/>
    <p:sldId id="412" r:id="rId11"/>
    <p:sldId id="264" r:id="rId12"/>
    <p:sldId id="267" r:id="rId13"/>
    <p:sldId id="268" r:id="rId14"/>
    <p:sldId id="418" r:id="rId15"/>
    <p:sldId id="413" r:id="rId16"/>
    <p:sldId id="408" r:id="rId17"/>
    <p:sldId id="409" r:id="rId18"/>
    <p:sldId id="407" r:id="rId19"/>
    <p:sldId id="382" r:id="rId20"/>
    <p:sldId id="269" r:id="rId21"/>
    <p:sldId id="420" r:id="rId22"/>
    <p:sldId id="393" r:id="rId23"/>
    <p:sldId id="394" r:id="rId24"/>
    <p:sldId id="386" r:id="rId25"/>
    <p:sldId id="399" r:id="rId26"/>
    <p:sldId id="414" r:id="rId27"/>
    <p:sldId id="398" r:id="rId28"/>
    <p:sldId id="387" r:id="rId29"/>
    <p:sldId id="388" r:id="rId30"/>
    <p:sldId id="389" r:id="rId31"/>
    <p:sldId id="390" r:id="rId32"/>
    <p:sldId id="391" r:id="rId33"/>
    <p:sldId id="392" r:id="rId34"/>
    <p:sldId id="422" r:id="rId35"/>
  </p:sldIdLst>
  <p:sldSz cx="9144000" cy="6858000" type="screen4x3"/>
  <p:notesSz cx="9369425" cy="7077075"/>
  <p:embeddedFontLst>
    <p:embeddedFont>
      <p:font typeface="Calibri" panose="020F0502020204030204" pitchFamily="34" charset="0"/>
      <p:regular r:id="rId38"/>
      <p:bold r:id="rId39"/>
      <p:italic r:id="rId40"/>
      <p:boldItalic r:id="rId41"/>
    </p:embeddedFont>
    <p:embeddedFont>
      <p:font typeface="Impact" panose="020B0806030902050204" pitchFamily="34" charset="0"/>
      <p:regular r:id="rId42"/>
    </p:embeddedFont>
    <p:embeddedFont>
      <p:font typeface="Monotype Corsiva" panose="03010101010201010101" pitchFamily="66" charset="0"/>
      <p:italic r:id="rId43"/>
    </p:embeddedFont>
    <p:embeddedFont>
      <p:font typeface="Castellar" panose="020A0402060406010301" pitchFamily="18" charset="0"/>
      <p:regular r:id="rId44"/>
    </p:embeddedFont>
    <p:embeddedFont>
      <p:font typeface="Corbel" panose="020B0503020204020204" pitchFamily="34" charset="0"/>
      <p:regular r:id="rId45"/>
      <p:bold r:id="rId46"/>
      <p:italic r:id="rId47"/>
      <p:boldItalic r:id="rId48"/>
    </p:embeddedFont>
    <p:embeddedFont>
      <p:font typeface="Copperplate Gothic Light" panose="020E0507020206020404" pitchFamily="34" charset="0"/>
      <p:regular r:id="rId49"/>
    </p:embeddedFont>
    <p:embeddedFont>
      <p:font typeface="Tahoma" panose="020B0604030504040204" pitchFamily="34" charset="0"/>
      <p:regular r:id="rId50"/>
      <p:bold r:id="rId51"/>
    </p:embeddedFont>
    <p:embeddedFont>
      <p:font typeface="Felix Titling" panose="04060505060202020A04" pitchFamily="82" charset="0"/>
      <p:regular r:id="rId52"/>
    </p:embeddedFont>
    <p:embeddedFont>
      <p:font typeface="Aharoni" panose="02010803020104030203" pitchFamily="2" charset="-79"/>
      <p:bold r:id="rId53"/>
    </p:embeddedFont>
    <p:embeddedFont>
      <p:font typeface="Informal Roman" panose="030604020304060B0204" pitchFamily="66" charset="0"/>
      <p:regular r:id="rId54"/>
    </p:embeddedFont>
    <p:embeddedFont>
      <p:font typeface="Wingdings 2" panose="05020102010507070707" pitchFamily="18" charset="2"/>
      <p:regular r:id="rId55"/>
    </p:embeddedFont>
    <p:embeddedFont>
      <p:font typeface="Wingdings 3" panose="05040102010807070707" pitchFamily="18" charset="2"/>
      <p:regular r:id="rId56"/>
    </p:embeddedFont>
    <p:embeddedFont>
      <p:font typeface="Garamond" panose="02020404030301010803" pitchFamily="18" charset="0"/>
      <p:regular r:id="rId57"/>
      <p:bold r:id="rId58"/>
      <p:italic r:id="rId59"/>
    </p:embeddedFont>
    <p:embeddedFont>
      <p:font typeface="Comic Sans MS" panose="030F0702030302020204" pitchFamily="66" charset="0"/>
      <p:regular r:id="rId60"/>
      <p:bold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971FAB-28D7-4130-8EC0-B2C567D5E406}">
          <p14:sldIdLst>
            <p14:sldId id="397"/>
            <p14:sldId id="417"/>
            <p14:sldId id="402"/>
            <p14:sldId id="415"/>
            <p14:sldId id="263"/>
            <p14:sldId id="421"/>
            <p14:sldId id="367"/>
            <p14:sldId id="412"/>
            <p14:sldId id="264"/>
            <p14:sldId id="267"/>
            <p14:sldId id="268"/>
            <p14:sldId id="418"/>
            <p14:sldId id="413"/>
            <p14:sldId id="408"/>
            <p14:sldId id="409"/>
            <p14:sldId id="407"/>
            <p14:sldId id="382"/>
            <p14:sldId id="269"/>
            <p14:sldId id="420"/>
            <p14:sldId id="393"/>
            <p14:sldId id="394"/>
            <p14:sldId id="386"/>
            <p14:sldId id="399"/>
            <p14:sldId id="414"/>
            <p14:sldId id="398"/>
          </p14:sldIdLst>
        </p14:section>
        <p14:section name="Marshall Court Game" id="{3D527435-172E-43E1-9B06-3A47AEC1C68D}">
          <p14:sldIdLst>
            <p14:sldId id="387"/>
            <p14:sldId id="388"/>
            <p14:sldId id="389"/>
            <p14:sldId id="390"/>
            <p14:sldId id="391"/>
            <p14:sldId id="392"/>
            <p14:sldId id="4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B30"/>
    <a:srgbClr val="3C81F2"/>
    <a:srgbClr val="C1D4FB"/>
    <a:srgbClr val="005DA2"/>
    <a:srgbClr val="85ABF7"/>
    <a:srgbClr val="A1B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60"/>
  </p:normalViewPr>
  <p:slideViewPr>
    <p:cSldViewPr>
      <p:cViewPr varScale="1">
        <p:scale>
          <a:sx n="67" d="100"/>
          <a:sy n="67" d="100"/>
        </p:scale>
        <p:origin x="51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3854"/>
          </a:xfrm>
          <a:prstGeom prst="rect">
            <a:avLst/>
          </a:prstGeom>
        </p:spPr>
        <p:txBody>
          <a:bodyPr vert="horz" lIns="93973" tIns="46986" rIns="93973" bIns="46986" rtlCol="0"/>
          <a:lstStyle>
            <a:lvl1pPr algn="r">
              <a:defRPr sz="1200"/>
            </a:lvl1pPr>
          </a:lstStyle>
          <a:p>
            <a:fld id="{3382D381-679A-4A56-8E4D-1ACD2F3FFD94}" type="datetimeFigureOut">
              <a:rPr lang="en-US" smtClean="0"/>
              <a:t>5/18/2015</a:t>
            </a:fld>
            <a:endParaRPr lang="en-US"/>
          </a:p>
        </p:txBody>
      </p:sp>
      <p:sp>
        <p:nvSpPr>
          <p:cNvPr id="4" name="Footer Placeholder 3"/>
          <p:cNvSpPr>
            <a:spLocks noGrp="1"/>
          </p:cNvSpPr>
          <p:nvPr>
            <p:ph type="ftr" sz="quarter" idx="2"/>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21993"/>
            <a:ext cx="4060084" cy="353854"/>
          </a:xfrm>
          <a:prstGeom prst="rect">
            <a:avLst/>
          </a:prstGeom>
        </p:spPr>
        <p:txBody>
          <a:bodyPr vert="horz" lIns="93973" tIns="46986" rIns="93973" bIns="46986" rtlCol="0" anchor="b"/>
          <a:lstStyle>
            <a:lvl1pPr algn="r">
              <a:defRPr sz="1200"/>
            </a:lvl1pPr>
          </a:lstStyle>
          <a:p>
            <a:fld id="{D64DFB29-9E07-4C81-AB92-99A04079DA8B}" type="slidenum">
              <a:rPr lang="en-US" smtClean="0"/>
              <a:t>‹#›</a:t>
            </a:fld>
            <a:endParaRPr lang="en-US"/>
          </a:p>
        </p:txBody>
      </p:sp>
    </p:spTree>
    <p:extLst>
      <p:ext uri="{BB962C8B-B14F-4D97-AF65-F5344CB8AC3E}">
        <p14:creationId xmlns:p14="http://schemas.microsoft.com/office/powerpoint/2010/main" val="195103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5307173" y="0"/>
            <a:ext cx="4060084" cy="353854"/>
          </a:xfrm>
          <a:prstGeom prst="rect">
            <a:avLst/>
          </a:prstGeom>
        </p:spPr>
        <p:txBody>
          <a:bodyPr vert="horz" lIns="93973" tIns="46986" rIns="93973" bIns="46986" rtlCol="0"/>
          <a:lstStyle>
            <a:lvl1pPr algn="r">
              <a:defRPr sz="1200"/>
            </a:lvl1pPr>
          </a:lstStyle>
          <a:p>
            <a:fld id="{5E80C6D4-BE25-452C-9754-80F6E60C5618}" type="datetimeFigureOut">
              <a:rPr lang="en-US" smtClean="0"/>
              <a:pPr/>
              <a:t>5/18/2015</a:t>
            </a:fld>
            <a:endParaRPr lang="en-US"/>
          </a:p>
        </p:txBody>
      </p:sp>
      <p:sp>
        <p:nvSpPr>
          <p:cNvPr id="4" name="Slide Image Placeholder 3"/>
          <p:cNvSpPr>
            <a:spLocks noGrp="1" noRot="1" noChangeAspect="1"/>
          </p:cNvSpPr>
          <p:nvPr>
            <p:ph type="sldImg" idx="2"/>
          </p:nvPr>
        </p:nvSpPr>
        <p:spPr>
          <a:xfrm>
            <a:off x="2916238" y="530225"/>
            <a:ext cx="3536950" cy="2654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936943" y="3361611"/>
            <a:ext cx="7495540" cy="3184684"/>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21993"/>
            <a:ext cx="4060084" cy="353854"/>
          </a:xfrm>
          <a:prstGeom prst="rect">
            <a:avLst/>
          </a:prstGeom>
        </p:spPr>
        <p:txBody>
          <a:bodyPr vert="horz" lIns="93973" tIns="46986" rIns="93973" bIns="46986" rtlCol="0" anchor="b"/>
          <a:lstStyle>
            <a:lvl1pPr algn="r">
              <a:defRPr sz="1200"/>
            </a:lvl1pPr>
          </a:lstStyle>
          <a:p>
            <a:fld id="{964621E3-8D91-43FE-B1BE-73D03655BDCE}" type="slidenum">
              <a:rPr lang="en-US" smtClean="0"/>
              <a:pPr/>
              <a:t>‹#›</a:t>
            </a:fld>
            <a:endParaRPr lang="en-US"/>
          </a:p>
        </p:txBody>
      </p:sp>
    </p:spTree>
    <p:extLst>
      <p:ext uri="{BB962C8B-B14F-4D97-AF65-F5344CB8AC3E}">
        <p14:creationId xmlns:p14="http://schemas.microsoft.com/office/powerpoint/2010/main" val="255973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4650" y="530225"/>
            <a:ext cx="3540125" cy="2654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18</a:t>
            </a:fld>
            <a:endParaRPr lang="en-US"/>
          </a:p>
        </p:txBody>
      </p:sp>
    </p:spTree>
    <p:extLst>
      <p:ext uri="{BB962C8B-B14F-4D97-AF65-F5344CB8AC3E}">
        <p14:creationId xmlns:p14="http://schemas.microsoft.com/office/powerpoint/2010/main" val="263940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2"/>
            <a:ext cx="9143999" cy="513543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5/18/2015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5/18/2015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9"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9"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9" y="1743135"/>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9"/>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7"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91"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60"/>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9761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16069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54645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425466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718294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0953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0471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02826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255044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98315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7324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C364B-A886-40AB-983F-7C8D66679BCC}"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2"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2"/>
            <a:ext cx="8229600" cy="125106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C396DEB-91A8-4244-89B8-40C8C1082613}" type="datetimeFigureOut">
              <a:rPr lang="en-US" smtClean="0">
                <a:solidFill>
                  <a:prstClr val="black">
                    <a:tint val="95000"/>
                  </a:prstClr>
                </a:solidFill>
              </a:rPr>
              <a:pPr/>
              <a:t>5/18/2015</a:t>
            </a:fld>
            <a:endParaRPr lang="en-US">
              <a:solidFill>
                <a:prstClr val="black">
                  <a:tint val="95000"/>
                </a:prstClr>
              </a:solidFill>
            </a:endParaRPr>
          </a:p>
        </p:txBody>
      </p:sp>
      <p:sp>
        <p:nvSpPr>
          <p:cNvPr id="5" name="Footer Placeholder 4"/>
          <p:cNvSpPr>
            <a:spLocks noGrp="1"/>
          </p:cNvSpPr>
          <p:nvPr>
            <p:ph type="ftr" sz="quarter" idx="3"/>
          </p:nvPr>
        </p:nvSpPr>
        <p:spPr>
          <a:xfrm>
            <a:off x="2640600"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5/18/2015</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46782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Federalism_in_the_United_States" TargetMode="External"/><Relationship Id="rId3" Type="http://schemas.openxmlformats.org/officeDocument/2006/relationships/image" Target="../media/image24.wmf"/><Relationship Id="rId7" Type="http://schemas.openxmlformats.org/officeDocument/2006/relationships/hyperlink" Target="http://en.wikipedia.org/wiki/Elastic_clause"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en.wikipedia.org/wiki/Supremacy_Clause" TargetMode="External"/><Relationship Id="rId5" Type="http://schemas.openxmlformats.org/officeDocument/2006/relationships/image" Target="../media/image2.png"/><Relationship Id="rId4" Type="http://schemas.openxmlformats.org/officeDocument/2006/relationships/image" Target="../media/image25.wmf"/><Relationship Id="rId9" Type="http://schemas.openxmlformats.org/officeDocument/2006/relationships/hyperlink" Target="http://en.wikipedia.org/wiki/Implied_power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Federalism_in_the_United_States" TargetMode="External"/><Relationship Id="rId3" Type="http://schemas.openxmlformats.org/officeDocument/2006/relationships/hyperlink" Target="http://www.youtube.com/watch?v=BBgghnQF6E4" TargetMode="External"/><Relationship Id="rId7" Type="http://schemas.openxmlformats.org/officeDocument/2006/relationships/hyperlink" Target="http://en.wikipedia.org/wiki/Commerce_Clause"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25.xml"/><Relationship Id="rId4" Type="http://schemas.openxmlformats.org/officeDocument/2006/relationships/image" Target="../media/image27.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press-pubs.uchicago.edu/founders/documents/a1_8_18s11.html" TargetMode="External"/><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source.org/wiki/The_Federalist_Papers/No._45" TargetMode="External"/><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hyperlink" Target="http://en.wikipedia.org/wiki/Second_Report_on_Public_Credit"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hyperlink" Target="https://www.facebook.com/pages/Tom-Richey/14074617563" TargetMode="Externa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hyperlink" Target="http://www.youtube.com/tomforameric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hyperlink" Target="http://www.thebulletin.org/content/doomsday-clock/overvie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gaetanle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www.flickr.com/photos/gertcha/"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wav"/><Relationship Id="rId7" Type="http://schemas.openxmlformats.org/officeDocument/2006/relationships/image" Target="../media/image14.png"/><Relationship Id="rId2" Type="http://schemas.microsoft.com/office/2007/relationships/media" Target="../media/media1.wav"/><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5255" y="1075146"/>
            <a:ext cx="4664836" cy="5782854"/>
          </a:xfrm>
          <a:prstGeom prst="rect">
            <a:avLst/>
          </a:prstGeom>
          <a:noFill/>
          <a:ln w="9525">
            <a:noFill/>
            <a:miter lim="800000"/>
            <a:headEnd/>
            <a:tailEnd/>
          </a:ln>
        </p:spPr>
      </p:pic>
      <p:sp>
        <p:nvSpPr>
          <p:cNvPr id="8" name="Rectangle 7"/>
          <p:cNvSpPr/>
          <p:nvPr/>
        </p:nvSpPr>
        <p:spPr>
          <a:xfrm>
            <a:off x="3124200" y="0"/>
            <a:ext cx="2362200" cy="6858000"/>
          </a:xfrm>
          <a:prstGeom prst="rect">
            <a:avLst/>
          </a:prstGeom>
          <a:gradFill flip="none" rotWithShape="1">
            <a:gsLst>
              <a:gs pos="0">
                <a:schemeClr val="bg1">
                  <a:alpha val="0"/>
                </a:schemeClr>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2667000" y="-2438399"/>
            <a:ext cx="1524000" cy="6858000"/>
          </a:xfrm>
          <a:prstGeom prst="rect">
            <a:avLst/>
          </a:prstGeom>
          <a:gradFill flip="none" rotWithShape="1">
            <a:gsLst>
              <a:gs pos="0">
                <a:schemeClr val="bg1">
                  <a:alpha val="0"/>
                </a:schemeClr>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p:cNvSpPr>
            <a:spLocks noGrp="1"/>
          </p:cNvSpPr>
          <p:nvPr>
            <p:ph type="ctrTitle"/>
          </p:nvPr>
        </p:nvSpPr>
        <p:spPr>
          <a:xfrm>
            <a:off x="381000" y="381000"/>
            <a:ext cx="8763000" cy="2286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2806700" indent="-2806700"/>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Marshall    Court</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3048000" y="2971800"/>
            <a:ext cx="5105400" cy="2031325"/>
          </a:xfrm>
          <a:prstGeom prst="rect">
            <a:avLst/>
          </a:prstGeom>
          <a:noFill/>
        </p:spPr>
        <p:txBody>
          <a:bodyPr wrap="square" rtlCol="0">
            <a:spAutoFit/>
          </a:bodyPr>
          <a:lstStyle/>
          <a:p>
            <a:pPr algn="ctr"/>
            <a:r>
              <a:rPr lang="en-US" sz="6000" dirty="0" smtClean="0">
                <a:latin typeface="Informal Roman" pitchFamily="66" charset="0"/>
              </a:rPr>
              <a:t>Revenge of the </a:t>
            </a:r>
            <a:r>
              <a:rPr lang="en-US" sz="6600" dirty="0" smtClean="0">
                <a:latin typeface="Informal Roman" pitchFamily="66" charset="0"/>
              </a:rPr>
              <a:t>Federalists</a:t>
            </a:r>
            <a:endParaRPr lang="en-US" sz="6600" dirty="0">
              <a:latin typeface="Informal Roman" pitchFamily="66" charset="0"/>
            </a:endParaRPr>
          </a:p>
        </p:txBody>
      </p:sp>
      <p:pic>
        <p:nvPicPr>
          <p:cNvPr id="3074" name="Picture 2" descr="C:\Users\Tom\AppData\Local\Microsoft\Windows\Temporary Internet Files\Content.IE5\VXBNUF10\MP90030571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574019" flipH="1">
            <a:off x="5099184" y="3924151"/>
            <a:ext cx="3406195" cy="352374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47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John Marshall</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038600" y="1828801"/>
            <a:ext cx="4648200" cy="4297363"/>
          </a:xfrm>
        </p:spPr>
        <p:txBody>
          <a:bodyPr>
            <a:normAutofit/>
          </a:bodyPr>
          <a:lstStyle/>
          <a:p>
            <a:r>
              <a:rPr lang="en-US" sz="3600" b="1" dirty="0" smtClean="0"/>
              <a:t>Federalist</a:t>
            </a:r>
          </a:p>
          <a:p>
            <a:r>
              <a:rPr lang="en-US" sz="3600" b="1" dirty="0" smtClean="0"/>
              <a:t>Secretary of State </a:t>
            </a:r>
            <a:r>
              <a:rPr lang="en-US" sz="2800" b="1" dirty="0" smtClean="0"/>
              <a:t>(Adams Administration)</a:t>
            </a:r>
            <a:endParaRPr lang="en-US" b="1" dirty="0" smtClean="0"/>
          </a:p>
          <a:p>
            <a:endParaRPr lang="en-US" sz="3600" b="1" dirty="0"/>
          </a:p>
          <a:p>
            <a:r>
              <a:rPr lang="en-US" sz="3600" b="1" dirty="0" smtClean="0"/>
              <a:t>Chief Justice	</a:t>
            </a:r>
          </a:p>
          <a:p>
            <a:pPr>
              <a:buNone/>
            </a:pPr>
            <a:r>
              <a:rPr lang="en-US" sz="3600" b="1" dirty="0" smtClean="0"/>
              <a:t>	</a:t>
            </a:r>
            <a:r>
              <a:rPr lang="en-US" sz="2800" b="1" dirty="0" smtClean="0"/>
              <a:t>of the Supreme Court</a:t>
            </a:r>
          </a:p>
          <a:p>
            <a:pPr>
              <a:buNone/>
            </a:pPr>
            <a:r>
              <a:rPr lang="en-US" sz="2800" b="1" i="1" dirty="0" smtClean="0"/>
              <a:t>	“Midnight” Appointment</a:t>
            </a:r>
            <a:endParaRPr lang="en-US" sz="3600" b="1" i="1" dirty="0"/>
          </a:p>
        </p:txBody>
      </p:sp>
      <p:sp>
        <p:nvSpPr>
          <p:cNvPr id="6" name="Rectangle 5"/>
          <p:cNvSpPr/>
          <p:nvPr/>
        </p:nvSpPr>
        <p:spPr>
          <a:xfrm>
            <a:off x="304800" y="5410204"/>
            <a:ext cx="2971800" cy="1015663"/>
          </a:xfrm>
          <a:prstGeom prst="rect">
            <a:avLst/>
          </a:prstGeom>
        </p:spPr>
        <p:txBody>
          <a:bodyPr wrap="square">
            <a:spAutoFit/>
          </a:bodyPr>
          <a:lstStyle/>
          <a:p>
            <a:pPr algn="ctr"/>
            <a:r>
              <a:rPr lang="en-US" sz="3600" b="1" dirty="0" smtClean="0">
                <a:solidFill>
                  <a:prstClr val="black"/>
                </a:solidFill>
              </a:rPr>
              <a:t>John Marshall </a:t>
            </a:r>
          </a:p>
          <a:p>
            <a:pPr algn="ctr"/>
            <a:r>
              <a:rPr lang="en-US" sz="2400" b="1" dirty="0" smtClean="0">
                <a:solidFill>
                  <a:prstClr val="black"/>
                </a:solidFill>
              </a:rPr>
              <a:t>Chief Justice</a:t>
            </a:r>
          </a:p>
        </p:txBody>
      </p:sp>
      <p:pic>
        <p:nvPicPr>
          <p:cNvPr id="7" name="Picture 4"/>
          <p:cNvPicPr>
            <a:picLocks noChangeAspect="1" noChangeArrowheads="1"/>
          </p:cNvPicPr>
          <p:nvPr/>
        </p:nvPicPr>
        <p:blipFill>
          <a:blip r:embed="rId2" cstate="print"/>
          <a:srcRect/>
          <a:stretch>
            <a:fillRect/>
          </a:stretch>
        </p:blipFill>
        <p:spPr bwMode="auto">
          <a:xfrm>
            <a:off x="381000" y="1828799"/>
            <a:ext cx="3298650" cy="40892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99781"/>
            <a:ext cx="3657600" cy="1077218"/>
          </a:xfrm>
          <a:prstGeom prst="rect">
            <a:avLst/>
          </a:prstGeom>
        </p:spPr>
        <p:txBody>
          <a:bodyPr wrap="square">
            <a:spAutoFit/>
          </a:bodyPr>
          <a:lstStyle/>
          <a:p>
            <a:pPr marL="438912" lvl="0" indent="-320040" algn="ctr">
              <a:buClr>
                <a:srgbClr val="D16349"/>
              </a:buClr>
              <a:buSzPct val="80000"/>
            </a:pPr>
            <a:r>
              <a:rPr lang="en-US" sz="3600" b="1" dirty="0">
                <a:solidFill>
                  <a:prstClr val="black"/>
                </a:solidFill>
              </a:rPr>
              <a:t>William Marbury </a:t>
            </a:r>
          </a:p>
          <a:p>
            <a:pPr marL="438912" lvl="0" indent="-320040" algn="ctr">
              <a:buClr>
                <a:srgbClr val="D16349"/>
              </a:buClr>
              <a:buSzPct val="80000"/>
            </a:pPr>
            <a:r>
              <a:rPr lang="en-US" sz="2800" b="1" dirty="0">
                <a:solidFill>
                  <a:prstClr val="black"/>
                </a:solidFill>
              </a:rPr>
              <a:t>(Midnight Judge) </a:t>
            </a:r>
          </a:p>
        </p:txBody>
      </p:sp>
      <p:sp>
        <p:nvSpPr>
          <p:cNvPr id="6" name="Rectangle 5"/>
          <p:cNvSpPr/>
          <p:nvPr/>
        </p:nvSpPr>
        <p:spPr>
          <a:xfrm>
            <a:off x="5486403" y="5399781"/>
            <a:ext cx="3652345" cy="1077218"/>
          </a:xfrm>
          <a:prstGeom prst="rect">
            <a:avLst/>
          </a:prstGeom>
        </p:spPr>
        <p:txBody>
          <a:bodyPr wrap="square">
            <a:spAutoFit/>
          </a:bodyPr>
          <a:lstStyle/>
          <a:p>
            <a:pPr marL="438912" lvl="0" indent="-320040" algn="ctr">
              <a:buClr>
                <a:srgbClr val="D16349"/>
              </a:buClr>
              <a:buSzPct val="80000"/>
            </a:pPr>
            <a:r>
              <a:rPr lang="en-US" sz="3600" b="1" dirty="0">
                <a:solidFill>
                  <a:prstClr val="black"/>
                </a:solidFill>
              </a:rPr>
              <a:t>James Madison </a:t>
            </a:r>
          </a:p>
          <a:p>
            <a:pPr marL="438912" lvl="0" indent="-320040" algn="ctr">
              <a:buClr>
                <a:srgbClr val="D16349"/>
              </a:buClr>
              <a:buSzPct val="80000"/>
            </a:pPr>
            <a:r>
              <a:rPr lang="en-US" sz="2800" b="1" dirty="0">
                <a:solidFill>
                  <a:prstClr val="black"/>
                </a:solidFill>
              </a:rPr>
              <a:t>(Secretary of State)</a:t>
            </a:r>
          </a:p>
        </p:txBody>
      </p:sp>
      <p:sp>
        <p:nvSpPr>
          <p:cNvPr id="8" name="Rectangle 7"/>
          <p:cNvSpPr/>
          <p:nvPr/>
        </p:nvSpPr>
        <p:spPr>
          <a:xfrm>
            <a:off x="3173034" y="2231610"/>
            <a:ext cx="2636940" cy="2400657"/>
          </a:xfrm>
          <a:prstGeom prst="rect">
            <a:avLst/>
          </a:prstGeom>
        </p:spPr>
        <p:txBody>
          <a:bodyPr wrap="none">
            <a:spAutoFit/>
          </a:bodyPr>
          <a:lstStyle/>
          <a:p>
            <a:pPr marL="438912" lvl="0" indent="-320040" algn="ctr">
              <a:buClr>
                <a:srgbClr val="D16349"/>
              </a:buClr>
              <a:buSzPct val="80000"/>
            </a:pPr>
            <a:r>
              <a:rPr lang="en-US" sz="15000" b="1" i="1" dirty="0" smtClean="0">
                <a:ln w="7620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vs.</a:t>
            </a:r>
            <a:endParaRPr lang="en-US" sz="15000" b="1" i="1" dirty="0">
              <a:ln w="7620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File:Marbury.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4866" y="1752092"/>
            <a:ext cx="2819400" cy="3644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James Madi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701" y="1752092"/>
            <a:ext cx="3005747" cy="36581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6"/>
          <p:cNvSpPr>
            <a:spLocks noGrp="1"/>
          </p:cNvSpPr>
          <p:nvPr>
            <p:ph type="title"/>
          </p:nvPr>
        </p:nvSpPr>
        <p:spPr>
          <a:xfrm>
            <a:off x="0" y="0"/>
            <a:ext cx="7010400" cy="1447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Marbury v. Madison</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7016595" y="312006"/>
            <a:ext cx="1822609" cy="707886"/>
          </a:xfrm>
          <a:prstGeom prst="rect">
            <a:avLst/>
          </a:prstGeom>
          <a:noFill/>
        </p:spPr>
        <p:txBody>
          <a:bodyPr wrap="square" rtlCol="0">
            <a:spAutoFit/>
          </a:bodyPr>
          <a:lstStyle/>
          <a:p>
            <a:pPr algn="ctr"/>
            <a:r>
              <a:rPr lang="en-US" sz="4000" b="1" dirty="0" smtClean="0">
                <a:solidFill>
                  <a:prstClr val="white"/>
                </a:solidFill>
                <a:cs typeface="Calibri" pitchFamily="34" charset="0"/>
              </a:rPr>
              <a:t>(1803)</a:t>
            </a:r>
            <a:endParaRPr lang="en-US" sz="2000" b="1" dirty="0">
              <a:solidFill>
                <a:prstClr val="white"/>
              </a:solidFill>
              <a:cs typeface="Calibri" pitchFamily="34" charset="0"/>
            </a:endParaRPr>
          </a:p>
        </p:txBody>
      </p:sp>
      <p:sp>
        <p:nvSpPr>
          <p:cNvPr id="3" name="TextBox 2"/>
          <p:cNvSpPr txBox="1"/>
          <p:nvPr/>
        </p:nvSpPr>
        <p:spPr>
          <a:xfrm>
            <a:off x="434866" y="5410201"/>
            <a:ext cx="2819400" cy="892552"/>
          </a:xfrm>
          <a:prstGeom prst="rect">
            <a:avLst/>
          </a:prstGeom>
          <a:noFill/>
        </p:spPr>
        <p:txBody>
          <a:bodyPr wrap="square" rtlCol="0">
            <a:spAutoFit/>
          </a:bodyPr>
          <a:lstStyle/>
          <a:p>
            <a:pPr algn="ctr"/>
            <a:r>
              <a:rPr lang="en-US" sz="2800" b="1" dirty="0" smtClean="0"/>
              <a:t>William Marbury</a:t>
            </a:r>
          </a:p>
          <a:p>
            <a:pPr algn="ctr"/>
            <a:r>
              <a:rPr lang="en-US" sz="2400" dirty="0" smtClean="0"/>
              <a:t>(Midnight Judge)</a:t>
            </a:r>
            <a:endParaRPr lang="en-US" sz="2400" dirty="0"/>
          </a:p>
        </p:txBody>
      </p:sp>
      <p:sp>
        <p:nvSpPr>
          <p:cNvPr id="14" name="TextBox 13"/>
          <p:cNvSpPr txBox="1"/>
          <p:nvPr/>
        </p:nvSpPr>
        <p:spPr>
          <a:xfrm>
            <a:off x="5809701" y="5410200"/>
            <a:ext cx="3029503" cy="892552"/>
          </a:xfrm>
          <a:prstGeom prst="rect">
            <a:avLst/>
          </a:prstGeom>
          <a:noFill/>
        </p:spPr>
        <p:txBody>
          <a:bodyPr wrap="square" rtlCol="0">
            <a:spAutoFit/>
          </a:bodyPr>
          <a:lstStyle/>
          <a:p>
            <a:pPr algn="ctr"/>
            <a:r>
              <a:rPr lang="en-US" sz="2800" b="1" dirty="0" smtClean="0"/>
              <a:t>James Madison</a:t>
            </a:r>
          </a:p>
          <a:p>
            <a:pPr algn="ctr"/>
            <a:r>
              <a:rPr lang="en-US" sz="2400" dirty="0" smtClean="0"/>
              <a:t>(Secretary of State)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99781"/>
            <a:ext cx="3657600" cy="1077218"/>
          </a:xfrm>
          <a:prstGeom prst="rect">
            <a:avLst/>
          </a:prstGeom>
        </p:spPr>
        <p:txBody>
          <a:bodyPr wrap="square">
            <a:spAutoFit/>
          </a:bodyPr>
          <a:lstStyle/>
          <a:p>
            <a:pPr marL="438912" lvl="0" indent="-320040" algn="ctr">
              <a:buClr>
                <a:srgbClr val="D16349"/>
              </a:buClr>
              <a:buSzPct val="80000"/>
            </a:pPr>
            <a:r>
              <a:rPr lang="en-US" sz="3600" b="1" dirty="0">
                <a:solidFill>
                  <a:prstClr val="black"/>
                </a:solidFill>
              </a:rPr>
              <a:t>William Marbury </a:t>
            </a:r>
          </a:p>
          <a:p>
            <a:pPr marL="438912" lvl="0" indent="-320040" algn="ctr">
              <a:buClr>
                <a:srgbClr val="D16349"/>
              </a:buClr>
              <a:buSzPct val="80000"/>
            </a:pPr>
            <a:r>
              <a:rPr lang="en-US" sz="2800" b="1" dirty="0">
                <a:solidFill>
                  <a:prstClr val="black"/>
                </a:solidFill>
              </a:rPr>
              <a:t>(Midnight Judge) </a:t>
            </a:r>
          </a:p>
        </p:txBody>
      </p:sp>
      <p:sp>
        <p:nvSpPr>
          <p:cNvPr id="6" name="Rectangle 5"/>
          <p:cNvSpPr/>
          <p:nvPr/>
        </p:nvSpPr>
        <p:spPr>
          <a:xfrm>
            <a:off x="5486403" y="5399781"/>
            <a:ext cx="3652345" cy="1077218"/>
          </a:xfrm>
          <a:prstGeom prst="rect">
            <a:avLst/>
          </a:prstGeom>
        </p:spPr>
        <p:txBody>
          <a:bodyPr wrap="square">
            <a:spAutoFit/>
          </a:bodyPr>
          <a:lstStyle/>
          <a:p>
            <a:pPr marL="438912" lvl="0" indent="-320040" algn="ctr">
              <a:buClr>
                <a:srgbClr val="D16349"/>
              </a:buClr>
              <a:buSzPct val="80000"/>
            </a:pPr>
            <a:r>
              <a:rPr lang="en-US" sz="3600" b="1" dirty="0">
                <a:solidFill>
                  <a:prstClr val="black"/>
                </a:solidFill>
              </a:rPr>
              <a:t>James Madison </a:t>
            </a:r>
          </a:p>
          <a:p>
            <a:pPr marL="438912" lvl="0" indent="-320040" algn="ctr">
              <a:buClr>
                <a:srgbClr val="D16349"/>
              </a:buClr>
              <a:buSzPct val="80000"/>
            </a:pPr>
            <a:r>
              <a:rPr lang="en-US" sz="2800" b="1" dirty="0">
                <a:solidFill>
                  <a:prstClr val="black"/>
                </a:solidFill>
              </a:rPr>
              <a:t>(Secretary of State)</a:t>
            </a:r>
          </a:p>
        </p:txBody>
      </p:sp>
      <p:sp>
        <p:nvSpPr>
          <p:cNvPr id="8" name="Rectangle 7"/>
          <p:cNvSpPr/>
          <p:nvPr/>
        </p:nvSpPr>
        <p:spPr>
          <a:xfrm>
            <a:off x="3173034" y="2231610"/>
            <a:ext cx="2636940" cy="2400657"/>
          </a:xfrm>
          <a:prstGeom prst="rect">
            <a:avLst/>
          </a:prstGeom>
        </p:spPr>
        <p:txBody>
          <a:bodyPr wrap="none">
            <a:spAutoFit/>
          </a:bodyPr>
          <a:lstStyle/>
          <a:p>
            <a:pPr marL="438912" lvl="0" indent="-320040" algn="ctr">
              <a:buClr>
                <a:srgbClr val="D16349"/>
              </a:buClr>
              <a:buSzPct val="80000"/>
            </a:pPr>
            <a:r>
              <a:rPr lang="en-US" sz="15000" b="1" i="1" dirty="0" smtClean="0">
                <a:ln w="7620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vs.</a:t>
            </a:r>
            <a:endParaRPr lang="en-US" sz="15000" b="1" i="1" dirty="0">
              <a:ln w="7620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File:Marbury.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4866" y="1752092"/>
            <a:ext cx="2819400" cy="3644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James Madi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701" y="1752092"/>
            <a:ext cx="3005747" cy="36581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371600"/>
            <a:ext cx="9448800" cy="54864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69850" h="69850" prst="divot"/>
            </a:sp3d>
          </a:bodyPr>
          <a:lstStyle/>
          <a:p>
            <a:pPr algn="ctr"/>
            <a:r>
              <a:rPr lang="en-US" sz="4800" b="1" dirty="0" smtClean="0"/>
              <a:t>Writ of</a:t>
            </a:r>
            <a:r>
              <a:rPr lang="en-US" sz="4800" dirty="0" smtClean="0"/>
              <a:t/>
            </a:r>
            <a:br>
              <a:rPr lang="en-US" sz="4800" dirty="0" smtClean="0"/>
            </a:br>
            <a:r>
              <a:rPr lang="en-US" sz="9600" b="1" dirty="0" smtClean="0">
                <a:solidFill>
                  <a:srgbClr val="FFFF00"/>
                </a:solidFill>
                <a:latin typeface="Felix Titling" pitchFamily="82" charset="0"/>
              </a:rPr>
              <a:t>MANDAMUS</a:t>
            </a:r>
          </a:p>
          <a:p>
            <a:pPr algn="ctr"/>
            <a:endParaRPr lang="en-US" sz="4800" dirty="0"/>
          </a:p>
          <a:p>
            <a:pPr algn="ctr"/>
            <a:r>
              <a:rPr lang="en-US" sz="4000" b="1" i="1" dirty="0" smtClean="0"/>
              <a:t>as per Judiciary Act of 1789</a:t>
            </a:r>
            <a:endParaRPr lang="en-US" sz="4000" b="1" i="1" dirty="0"/>
          </a:p>
        </p:txBody>
      </p:sp>
      <p:sp>
        <p:nvSpPr>
          <p:cNvPr id="11" name="Title 6"/>
          <p:cNvSpPr>
            <a:spLocks noGrp="1"/>
          </p:cNvSpPr>
          <p:nvPr>
            <p:ph type="title"/>
          </p:nvPr>
        </p:nvSpPr>
        <p:spPr>
          <a:xfrm>
            <a:off x="0" y="0"/>
            <a:ext cx="7010400" cy="1447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Marbury v. Madison</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7016595" y="312006"/>
            <a:ext cx="1822609" cy="707886"/>
          </a:xfrm>
          <a:prstGeom prst="rect">
            <a:avLst/>
          </a:prstGeom>
          <a:noFill/>
        </p:spPr>
        <p:txBody>
          <a:bodyPr wrap="square" rtlCol="0">
            <a:spAutoFit/>
          </a:bodyPr>
          <a:lstStyle/>
          <a:p>
            <a:pPr algn="ctr"/>
            <a:r>
              <a:rPr lang="en-US" sz="4000" b="1" dirty="0" smtClean="0">
                <a:solidFill>
                  <a:prstClr val="white"/>
                </a:solidFill>
                <a:cs typeface="Calibri" pitchFamily="34" charset="0"/>
              </a:rPr>
              <a:t>(1803)</a:t>
            </a:r>
            <a:endParaRPr lang="en-US" sz="2000" b="1" dirty="0">
              <a:solidFill>
                <a:prstClr val="white"/>
              </a:solidFill>
              <a:cs typeface="Calibri" pitchFamily="34" charset="0"/>
            </a:endParaRPr>
          </a:p>
        </p:txBody>
      </p:sp>
    </p:spTree>
    <p:extLst>
      <p:ext uri="{BB962C8B-B14F-4D97-AF65-F5344CB8AC3E}">
        <p14:creationId xmlns:p14="http://schemas.microsoft.com/office/powerpoint/2010/main" val="250055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backgrounds.picaboo.com/download/b0/03/b032c0e8e30c4731970b9dcdd5736350/Parchment%2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7" t="1859"/>
          <a:stretch/>
        </p:blipFill>
        <p:spPr bwMode="auto">
          <a:xfrm>
            <a:off x="2" y="0"/>
            <a:ext cx="9143999"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1" y="1828801"/>
            <a:ext cx="8229601" cy="4708981"/>
          </a:xfrm>
          <a:prstGeom prst="rect">
            <a:avLst/>
          </a:prstGeom>
        </p:spPr>
        <p:txBody>
          <a:bodyPr wrap="square">
            <a:spAutoFit/>
          </a:bodyPr>
          <a:lstStyle/>
          <a:p>
            <a:r>
              <a:rPr lang="en-US" sz="6000" b="1" kern="0" dirty="0" smtClean="0">
                <a:solidFill>
                  <a:prstClr val="black"/>
                </a:solidFill>
                <a:latin typeface="Monotype Corsiva" pitchFamily="66" charset="0"/>
              </a:rPr>
              <a:t>The </a:t>
            </a:r>
            <a:r>
              <a:rPr lang="en-US" sz="6000" b="1" kern="0" dirty="0">
                <a:solidFill>
                  <a:prstClr val="black"/>
                </a:solidFill>
                <a:latin typeface="Monotype Corsiva" pitchFamily="66" charset="0"/>
              </a:rPr>
              <a:t>judiciary, from the </a:t>
            </a:r>
            <a:r>
              <a:rPr lang="en-US" sz="6000" b="1" kern="0" dirty="0" smtClean="0">
                <a:solidFill>
                  <a:prstClr val="black"/>
                </a:solidFill>
                <a:latin typeface="Monotype Corsiva" pitchFamily="66" charset="0"/>
              </a:rPr>
              <a:t/>
            </a:r>
            <a:br>
              <a:rPr lang="en-US" sz="6000" b="1" kern="0" dirty="0" smtClean="0">
                <a:solidFill>
                  <a:prstClr val="black"/>
                </a:solidFill>
                <a:latin typeface="Monotype Corsiva" pitchFamily="66" charset="0"/>
              </a:rPr>
            </a:br>
            <a:r>
              <a:rPr lang="en-US" sz="6000" b="1" kern="0" dirty="0" smtClean="0">
                <a:solidFill>
                  <a:prstClr val="black"/>
                </a:solidFill>
                <a:latin typeface="Monotype Corsiva" pitchFamily="66" charset="0"/>
              </a:rPr>
              <a:t>nature </a:t>
            </a:r>
            <a:r>
              <a:rPr lang="en-US" sz="6000" b="1" kern="0" dirty="0">
                <a:solidFill>
                  <a:prstClr val="black"/>
                </a:solidFill>
                <a:latin typeface="Monotype Corsiva" pitchFamily="66" charset="0"/>
              </a:rPr>
              <a:t>of its functions, will always be the least dangerous to the political rights of the </a:t>
            </a:r>
            <a:r>
              <a:rPr lang="en-US" sz="6000" b="1" kern="0" dirty="0" smtClean="0">
                <a:solidFill>
                  <a:prstClr val="black"/>
                </a:solidFill>
                <a:latin typeface="Monotype Corsiva" pitchFamily="66" charset="0"/>
              </a:rPr>
              <a:t>Constitution...</a:t>
            </a:r>
            <a:endParaRPr lang="en-US" sz="6000" kern="0" dirty="0" smtClean="0">
              <a:solidFill>
                <a:sysClr val="windowText" lastClr="000000"/>
              </a:solidFill>
            </a:endParaRPr>
          </a:p>
        </p:txBody>
      </p:sp>
      <p:sp>
        <p:nvSpPr>
          <p:cNvPr id="8" name="Rectangle 7"/>
          <p:cNvSpPr/>
          <p:nvPr/>
        </p:nvSpPr>
        <p:spPr>
          <a:xfrm>
            <a:off x="480819" y="616805"/>
            <a:ext cx="6890110" cy="877163"/>
          </a:xfrm>
          <a:prstGeom prst="rect">
            <a:avLst/>
          </a:prstGeom>
        </p:spPr>
        <p:txBody>
          <a:bodyPr wrap="square">
            <a:spAutoFit/>
          </a:bodyPr>
          <a:lstStyle/>
          <a:p>
            <a:r>
              <a:rPr lang="en-US" sz="5100" b="1" kern="0" dirty="0" smtClean="0">
                <a:solidFill>
                  <a:prstClr val="black"/>
                </a:solidFill>
                <a:latin typeface="Monotype Corsiva" pitchFamily="66" charset="0"/>
              </a:rPr>
              <a:t>From The Federalist No. 78</a:t>
            </a:r>
            <a:endParaRPr lang="en-US" sz="5100" dirty="0"/>
          </a:p>
        </p:txBody>
      </p:sp>
      <p:pic>
        <p:nvPicPr>
          <p:cNvPr id="1026" name="Picture 2" descr="http://upload.wikimedia.org/wikipedia/commons/thumb/0/05/Alexander_Hamilton_portrait_by_John_Trumbull_1806.jpg/220px-Alexander_Hamilton_portrait_by_John_Trumbull_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18914" t="4570" r="14654" b="19121"/>
          <a:stretch/>
        </p:blipFill>
        <p:spPr bwMode="auto">
          <a:xfrm>
            <a:off x="7370931" y="381002"/>
            <a:ext cx="1392071" cy="18970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6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a:spLocks noGrp="1"/>
          </p:cNvSpPr>
          <p:nvPr>
            <p:ph type="title"/>
          </p:nvPr>
        </p:nvSpPr>
        <p:spPr>
          <a:xfrm>
            <a:off x="0" y="0"/>
            <a:ext cx="7010400" cy="1447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Marbury v. Madison</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7016595" y="312006"/>
            <a:ext cx="1822609" cy="707886"/>
          </a:xfrm>
          <a:prstGeom prst="rect">
            <a:avLst/>
          </a:prstGeom>
          <a:noFill/>
        </p:spPr>
        <p:txBody>
          <a:bodyPr wrap="square" rtlCol="0">
            <a:spAutoFit/>
          </a:bodyPr>
          <a:lstStyle/>
          <a:p>
            <a:pPr algn="ctr"/>
            <a:r>
              <a:rPr lang="en-US" sz="4000" b="1" dirty="0" smtClean="0">
                <a:solidFill>
                  <a:prstClr val="white"/>
                </a:solidFill>
                <a:cs typeface="Calibri" pitchFamily="34" charset="0"/>
              </a:rPr>
              <a:t>(1803)</a:t>
            </a:r>
            <a:endParaRPr lang="en-US" sz="2000" b="1" dirty="0">
              <a:solidFill>
                <a:prstClr val="white"/>
              </a:solidFill>
              <a:cs typeface="Calibri" pitchFamily="34" charset="0"/>
            </a:endParaRPr>
          </a:p>
        </p:txBody>
      </p:sp>
      <p:sp>
        <p:nvSpPr>
          <p:cNvPr id="11" name="Rectangle 10"/>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12" name="Picture 4"/>
          <p:cNvPicPr>
            <a:picLocks noChangeAspect="1" noChangeArrowheads="1"/>
          </p:cNvPicPr>
          <p:nvPr/>
        </p:nvPicPr>
        <p:blipFill>
          <a:blip r:embed="rId2" cstate="print"/>
          <a:srcRect/>
          <a:stretch>
            <a:fillRect/>
          </a:stretch>
        </p:blipFill>
        <p:spPr bwMode="auto">
          <a:xfrm>
            <a:off x="381000" y="1828800"/>
            <a:ext cx="2888996" cy="3581400"/>
          </a:xfrm>
          <a:prstGeom prst="rect">
            <a:avLst/>
          </a:prstGeom>
          <a:noFill/>
          <a:ln w="9525">
            <a:noFill/>
            <a:miter lim="800000"/>
            <a:headEnd/>
            <a:tailEnd/>
          </a:ln>
        </p:spPr>
      </p:pic>
      <p:sp>
        <p:nvSpPr>
          <p:cNvPr id="2" name="TextBox 1"/>
          <p:cNvSpPr txBox="1"/>
          <p:nvPr/>
        </p:nvSpPr>
        <p:spPr>
          <a:xfrm>
            <a:off x="3962400" y="2438403"/>
            <a:ext cx="4724400" cy="4508927"/>
          </a:xfrm>
          <a:prstGeom prst="rect">
            <a:avLst/>
          </a:prstGeom>
          <a:noFill/>
        </p:spPr>
        <p:txBody>
          <a:bodyPr wrap="square" rtlCol="0">
            <a:spAutoFit/>
          </a:bodyPr>
          <a:lstStyle/>
          <a:p>
            <a:pPr algn="ctr"/>
            <a:r>
              <a:rPr lang="en-US" sz="28700" b="1" dirty="0" smtClean="0">
                <a:ln w="1905"/>
                <a:effectLst>
                  <a:innerShdw blurRad="69850" dist="43180" dir="5400000">
                    <a:srgbClr val="000000">
                      <a:alpha val="65000"/>
                    </a:srgbClr>
                  </a:innerShdw>
                </a:effectLst>
                <a:latin typeface="Castellar" pitchFamily="18" charset="0"/>
              </a:rPr>
              <a:t>???</a:t>
            </a:r>
            <a:endParaRPr lang="en-US" sz="28700" b="1" dirty="0">
              <a:ln w="1905"/>
              <a:effectLst>
                <a:innerShdw blurRad="69850" dist="43180" dir="5400000">
                  <a:srgbClr val="000000">
                    <a:alpha val="65000"/>
                  </a:srgbClr>
                </a:innerShdw>
              </a:effectLst>
              <a:latin typeface="Castellar" pitchFamily="18" charset="0"/>
            </a:endParaRPr>
          </a:p>
        </p:txBody>
      </p:sp>
      <p:sp>
        <p:nvSpPr>
          <p:cNvPr id="3" name="TextBox 2"/>
          <p:cNvSpPr txBox="1"/>
          <p:nvPr/>
        </p:nvSpPr>
        <p:spPr>
          <a:xfrm>
            <a:off x="3276600" y="1828802"/>
            <a:ext cx="5867400" cy="830997"/>
          </a:xfrm>
          <a:prstGeom prst="rect">
            <a:avLst/>
          </a:prstGeom>
          <a:noFill/>
        </p:spPr>
        <p:txBody>
          <a:bodyPr wrap="square" rtlCol="0">
            <a:spAutoFit/>
          </a:bodyPr>
          <a:lstStyle/>
          <a:p>
            <a:pPr algn="ctr"/>
            <a:r>
              <a:rPr lang="en-US" sz="4800" b="1" dirty="0" smtClean="0"/>
              <a:t>Marshall’s Dilemma</a:t>
            </a:r>
            <a:endParaRPr lang="en-US" sz="4800" b="1" dirty="0"/>
          </a:p>
        </p:txBody>
      </p:sp>
    </p:spTree>
    <p:extLst>
      <p:ext uri="{BB962C8B-B14F-4D97-AF65-F5344CB8AC3E}">
        <p14:creationId xmlns:p14="http://schemas.microsoft.com/office/powerpoint/2010/main" val="2316367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12" name="Picture 4"/>
          <p:cNvPicPr>
            <a:picLocks noChangeAspect="1" noChangeArrowheads="1"/>
          </p:cNvPicPr>
          <p:nvPr/>
        </p:nvPicPr>
        <p:blipFill>
          <a:blip r:embed="rId2" cstate="print"/>
          <a:srcRect/>
          <a:stretch>
            <a:fillRect/>
          </a:stretch>
        </p:blipFill>
        <p:spPr bwMode="auto">
          <a:xfrm>
            <a:off x="381000" y="1828800"/>
            <a:ext cx="2888996" cy="3581400"/>
          </a:xfrm>
          <a:prstGeom prst="rect">
            <a:avLst/>
          </a:prstGeom>
          <a:noFill/>
          <a:ln w="9525">
            <a:noFill/>
            <a:miter lim="800000"/>
            <a:headEnd/>
            <a:tailEnd/>
          </a:ln>
        </p:spPr>
      </p:pic>
      <p:sp>
        <p:nvSpPr>
          <p:cNvPr id="2" name="TextBox 1"/>
          <p:cNvSpPr txBox="1"/>
          <p:nvPr/>
        </p:nvSpPr>
        <p:spPr>
          <a:xfrm>
            <a:off x="3269996" y="3043299"/>
            <a:ext cx="5874004" cy="1938992"/>
          </a:xfrm>
          <a:prstGeom prst="rect">
            <a:avLst/>
          </a:prstGeom>
          <a:noFill/>
        </p:spPr>
        <p:txBody>
          <a:bodyPr wrap="square" rtlCol="0">
            <a:spAutoFit/>
          </a:bodyPr>
          <a:lstStyle/>
          <a:p>
            <a:pPr algn="ctr"/>
            <a:r>
              <a:rPr lang="en-US" sz="4000" b="1" dirty="0" smtClean="0">
                <a:ln w="10541" cmpd="sng">
                  <a:noFill/>
                  <a:prstDash val="solid"/>
                </a:ln>
                <a:latin typeface="+mj-lt"/>
              </a:rPr>
              <a:t>Judiciary Act of 1789 is </a:t>
            </a:r>
            <a:r>
              <a:rPr lang="en-US" sz="3600" b="1" dirty="0" smtClean="0">
                <a:ln w="10541" cmpd="sng">
                  <a:solidFill>
                    <a:schemeClr val="accent1">
                      <a:shade val="88000"/>
                      <a:satMod val="110000"/>
                    </a:schemeClr>
                  </a:solidFill>
                  <a:prstDash val="solid"/>
                </a:ln>
                <a:latin typeface="Castellar" pitchFamily="18" charset="0"/>
              </a:rPr>
              <a:t>UNCONSTITUTINAL</a:t>
            </a:r>
            <a:endParaRPr lang="en-US" sz="3600" b="1" dirty="0">
              <a:ln w="10541" cmpd="sng">
                <a:solidFill>
                  <a:schemeClr val="accent1">
                    <a:shade val="88000"/>
                    <a:satMod val="110000"/>
                  </a:schemeClr>
                </a:solidFill>
                <a:prstDash val="solid"/>
              </a:ln>
              <a:latin typeface="Castellar" pitchFamily="18" charset="0"/>
            </a:endParaRPr>
          </a:p>
        </p:txBody>
      </p:sp>
      <p:sp>
        <p:nvSpPr>
          <p:cNvPr id="3" name="TextBox 2"/>
          <p:cNvSpPr txBox="1"/>
          <p:nvPr/>
        </p:nvSpPr>
        <p:spPr>
          <a:xfrm>
            <a:off x="3276600" y="1828802"/>
            <a:ext cx="5867400" cy="830997"/>
          </a:xfrm>
          <a:prstGeom prst="rect">
            <a:avLst/>
          </a:prstGeom>
          <a:noFill/>
        </p:spPr>
        <p:txBody>
          <a:bodyPr wrap="square" rtlCol="0">
            <a:spAutoFit/>
          </a:bodyPr>
          <a:lstStyle/>
          <a:p>
            <a:pPr algn="ctr"/>
            <a:r>
              <a:rPr lang="en-US" sz="4800" b="1" dirty="0" smtClean="0"/>
              <a:t>Marshall’s Decision</a:t>
            </a:r>
            <a:endParaRPr lang="en-US" sz="4800" b="1" dirty="0"/>
          </a:p>
        </p:txBody>
      </p:sp>
      <p:sp>
        <p:nvSpPr>
          <p:cNvPr id="9" name="Title 6"/>
          <p:cNvSpPr>
            <a:spLocks noGrp="1"/>
          </p:cNvSpPr>
          <p:nvPr>
            <p:ph type="title"/>
          </p:nvPr>
        </p:nvSpPr>
        <p:spPr>
          <a:xfrm>
            <a:off x="0" y="0"/>
            <a:ext cx="7010400" cy="1447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Marbury v. Madison</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7016595" y="312006"/>
            <a:ext cx="1822609" cy="707886"/>
          </a:xfrm>
          <a:prstGeom prst="rect">
            <a:avLst/>
          </a:prstGeom>
          <a:noFill/>
        </p:spPr>
        <p:txBody>
          <a:bodyPr wrap="square" rtlCol="0">
            <a:spAutoFit/>
          </a:bodyPr>
          <a:lstStyle/>
          <a:p>
            <a:pPr algn="ctr"/>
            <a:r>
              <a:rPr lang="en-US" sz="4000" b="1" dirty="0" smtClean="0">
                <a:solidFill>
                  <a:prstClr val="white"/>
                </a:solidFill>
                <a:cs typeface="Calibri" pitchFamily="34" charset="0"/>
              </a:rPr>
              <a:t>(1803)</a:t>
            </a:r>
            <a:endParaRPr lang="en-US" sz="2000" b="1" dirty="0">
              <a:solidFill>
                <a:prstClr val="white"/>
              </a:solidFill>
              <a:cs typeface="Calibri" pitchFamily="34" charset="0"/>
            </a:endParaRPr>
          </a:p>
        </p:txBody>
      </p:sp>
    </p:spTree>
    <p:extLst>
      <p:ext uri="{BB962C8B-B14F-4D97-AF65-F5344CB8AC3E}">
        <p14:creationId xmlns:p14="http://schemas.microsoft.com/office/powerpoint/2010/main" val="3000614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f/f7/Plaque_of_Marbury_v._Madison_at_SCOTUS_Building.JPG/1280px-Plaque_of_Marbury_v._Madison_at_SCOTUS_Buildi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357" r="370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144000" cy="125272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ix Titling" pitchFamily="82" charset="0"/>
              </a:rPr>
              <a:t>JUDICIAL REVIEW</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ix Titling" pitchFamily="82" charset="0"/>
            </a:endParaRPr>
          </a:p>
        </p:txBody>
      </p:sp>
    </p:spTree>
    <p:extLst>
      <p:ext uri="{BB962C8B-B14F-4D97-AF65-F5344CB8AC3E}">
        <p14:creationId xmlns:p14="http://schemas.microsoft.com/office/powerpoint/2010/main" val="34736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828803"/>
            <a:ext cx="5410200" cy="4089231"/>
          </a:xfrm>
        </p:spPr>
        <p:txBody>
          <a:bodyPr>
            <a:normAutofit/>
          </a:bodyPr>
          <a:lstStyle/>
          <a:p>
            <a:pPr marL="118872" indent="0">
              <a:buNone/>
            </a:pPr>
            <a:r>
              <a:rPr lang="en-US" sz="4400" b="1" dirty="0" smtClean="0"/>
              <a:t>Marshall:</a:t>
            </a:r>
            <a:br>
              <a:rPr lang="en-US" sz="4400" b="1" dirty="0" smtClean="0"/>
            </a:br>
            <a:endParaRPr lang="en-US" sz="1800" b="1" dirty="0" smtClean="0"/>
          </a:p>
          <a:p>
            <a:pPr>
              <a:buNone/>
            </a:pPr>
            <a:r>
              <a:rPr lang="en-US" b="1" dirty="0" smtClean="0"/>
              <a:t>	</a:t>
            </a:r>
            <a:r>
              <a:rPr lang="en-US" sz="4000" b="1" dirty="0" smtClean="0"/>
              <a:t>The Supreme Court can declare laws to be unconstitutional.</a:t>
            </a:r>
          </a:p>
          <a:p>
            <a:pPr lvl="1"/>
            <a:r>
              <a:rPr lang="en-US" b="1" i="1" dirty="0" smtClean="0"/>
              <a:t>(in this case, a federal law passed by Congress)</a:t>
            </a:r>
            <a:endParaRPr lang="en-US" b="1" i="1" dirty="0"/>
          </a:p>
        </p:txBody>
      </p:sp>
      <p:sp>
        <p:nvSpPr>
          <p:cNvPr id="10" name="Rectangle 9"/>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11" name="Picture 4"/>
          <p:cNvPicPr>
            <a:picLocks noChangeAspect="1" noChangeArrowheads="1"/>
          </p:cNvPicPr>
          <p:nvPr/>
        </p:nvPicPr>
        <p:blipFill>
          <a:blip r:embed="rId2" cstate="print"/>
          <a:srcRect/>
          <a:stretch>
            <a:fillRect/>
          </a:stretch>
        </p:blipFill>
        <p:spPr bwMode="auto">
          <a:xfrm>
            <a:off x="381000" y="1828800"/>
            <a:ext cx="2888996" cy="3581400"/>
          </a:xfrm>
          <a:prstGeom prst="rect">
            <a:avLst/>
          </a:prstGeom>
          <a:noFill/>
          <a:ln w="9525">
            <a:noFill/>
            <a:miter lim="800000"/>
            <a:headEnd/>
            <a:tailEnd/>
          </a:ln>
        </p:spPr>
      </p:pic>
      <p:sp>
        <p:nvSpPr>
          <p:cNvPr id="7" name="Title 1"/>
          <p:cNvSpPr>
            <a:spLocks noGrp="1"/>
          </p:cNvSpPr>
          <p:nvPr>
            <p:ph type="title"/>
          </p:nvPr>
        </p:nvSpPr>
        <p:spPr>
          <a:xfrm>
            <a:off x="0" y="76200"/>
            <a:ext cx="9144000" cy="125272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ix Titling" pitchFamily="82" charset="0"/>
              </a:rPr>
              <a:t>JUDICIAL REVIEW</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elix Titling"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2" y="0"/>
            <a:ext cx="5822781" cy="1600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Comparing</a:t>
            </a:r>
            <a:r>
              <a:rPr lang="en-US"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Jefferson &amp; Marshall</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928986226"/>
              </p:ext>
            </p:extLst>
          </p:nvPr>
        </p:nvGraphicFramePr>
        <p:xfrm>
          <a:off x="0" y="2211842"/>
          <a:ext cx="9144000" cy="4646159"/>
        </p:xfrm>
        <a:graphic>
          <a:graphicData uri="http://schemas.openxmlformats.org/drawingml/2006/table">
            <a:tbl>
              <a:tblPr>
                <a:tableStyleId>{5DA37D80-6434-44D0-A028-1B22A696006F}</a:tableStyleId>
              </a:tblPr>
              <a:tblGrid>
                <a:gridCol w="2971800"/>
                <a:gridCol w="3048000"/>
                <a:gridCol w="3124200"/>
              </a:tblGrid>
              <a:tr h="839888">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c>
                  <a:txBody>
                    <a:bodyPr/>
                    <a:lstStyle/>
                    <a:p>
                      <a:pPr marL="0" marR="0" algn="ctr">
                        <a:spcBef>
                          <a:spcPts val="0"/>
                        </a:spcBef>
                        <a:spcAft>
                          <a:spcPts val="0"/>
                        </a:spcAft>
                      </a:pPr>
                      <a:r>
                        <a:rPr lang="en-US" sz="2800" dirty="0" smtClean="0"/>
                        <a:t>Federalism</a:t>
                      </a:r>
                      <a:endParaRPr lang="en-US" sz="1500" dirty="0">
                        <a:latin typeface="Garamond" pitchFamily="18" charset="0"/>
                        <a:ea typeface="Calibri"/>
                        <a:cs typeface="Times New Roman"/>
                      </a:endParaRPr>
                    </a:p>
                  </a:txBody>
                  <a:tcPr marL="54591" marR="54591" marT="0" marB="0" anchor="ctr"/>
                </a:tc>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r>
              <a:tr h="853440">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c>
                  <a:txBody>
                    <a:bodyPr/>
                    <a:lstStyle/>
                    <a:p>
                      <a:pPr marL="0" marR="0" algn="ctr">
                        <a:spcBef>
                          <a:spcPts val="0"/>
                        </a:spcBef>
                        <a:spcAft>
                          <a:spcPts val="0"/>
                        </a:spcAft>
                      </a:pPr>
                      <a:r>
                        <a:rPr lang="en-US" sz="2800" dirty="0" smtClean="0"/>
                        <a:t>Strict / Loose Construction?</a:t>
                      </a:r>
                      <a:endParaRPr lang="en-US" sz="1500" dirty="0">
                        <a:latin typeface="Garamond" pitchFamily="18" charset="0"/>
                        <a:ea typeface="Calibri"/>
                        <a:cs typeface="Times New Roman"/>
                      </a:endParaRPr>
                    </a:p>
                  </a:txBody>
                  <a:tcPr marL="54591" marR="54591" marT="0" marB="0" anchor="ctr"/>
                </a:tc>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r>
              <a:tr h="839888">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c>
                  <a:txBody>
                    <a:bodyPr/>
                    <a:lstStyle/>
                    <a:p>
                      <a:pPr marL="0" marR="0" algn="ctr">
                        <a:spcBef>
                          <a:spcPts val="0"/>
                        </a:spcBef>
                        <a:spcAft>
                          <a:spcPts val="0"/>
                        </a:spcAft>
                      </a:pPr>
                      <a:r>
                        <a:rPr kumimoji="0" lang="en-US" sz="2800" u="none" strike="noStrike" kern="1200" cap="none" spc="0" normalizeH="0" baseline="0" noProof="0" dirty="0" smtClean="0">
                          <a:ln>
                            <a:noFill/>
                          </a:ln>
                          <a:effectLst/>
                          <a:uLnTx/>
                          <a:uFillTx/>
                        </a:rPr>
                        <a:t>National Bank?</a:t>
                      </a:r>
                      <a:endParaRPr lang="en-US" sz="1100" dirty="0">
                        <a:latin typeface="Garamond" pitchFamily="18" charset="0"/>
                        <a:ea typeface="Calibri"/>
                        <a:cs typeface="Times New Roman"/>
                      </a:endParaRPr>
                    </a:p>
                  </a:txBody>
                  <a:tcPr marL="54591" marR="54591" marT="0" marB="0" anchor="ctr"/>
                </a:tc>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r>
              <a:tr h="853440">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c>
                  <a:txBody>
                    <a:bodyPr/>
                    <a:lstStyle/>
                    <a:p>
                      <a:pPr marL="0" marR="0" algn="ctr">
                        <a:spcBef>
                          <a:spcPts val="0"/>
                        </a:spcBef>
                        <a:spcAft>
                          <a:spcPts val="0"/>
                        </a:spcAft>
                      </a:pPr>
                      <a:r>
                        <a:rPr kumimoji="0" lang="en-US" sz="2800" u="none" strike="noStrike" kern="1200" cap="none" spc="0" normalizeH="0" baseline="0" noProof="0" dirty="0" smtClean="0">
                          <a:ln>
                            <a:noFill/>
                          </a:ln>
                          <a:effectLst/>
                          <a:uLnTx/>
                          <a:uFillTx/>
                        </a:rPr>
                        <a:t>Favored Economic Pursuit?</a:t>
                      </a:r>
                      <a:endParaRPr lang="en-US" sz="1100" dirty="0">
                        <a:latin typeface="Garamond" pitchFamily="18" charset="0"/>
                        <a:ea typeface="Calibri"/>
                        <a:cs typeface="Times New Roman"/>
                      </a:endParaRPr>
                    </a:p>
                  </a:txBody>
                  <a:tcPr marL="54591" marR="54591" marT="0" marB="0" anchor="ctr"/>
                </a:tc>
                <a:tc>
                  <a:txBody>
                    <a:bodyPr/>
                    <a:lstStyle/>
                    <a:p>
                      <a:pPr marL="0" marR="0">
                        <a:spcBef>
                          <a:spcPts val="0"/>
                        </a:spcBef>
                        <a:spcAft>
                          <a:spcPts val="0"/>
                        </a:spcAft>
                      </a:pPr>
                      <a:endParaRPr lang="en-US" sz="1200" dirty="0">
                        <a:latin typeface="Garamond" pitchFamily="18" charset="0"/>
                        <a:ea typeface="Calibri"/>
                        <a:cs typeface="Times New Roman"/>
                      </a:endParaRPr>
                    </a:p>
                  </a:txBody>
                  <a:tcPr marL="54591" marR="54591" marT="0" marB="0"/>
                </a:tc>
              </a:tr>
              <a:tr h="1259503">
                <a:tc>
                  <a:txBody>
                    <a:bodyPr/>
                    <a:lstStyle/>
                    <a:p>
                      <a:pPr marL="0" marR="0">
                        <a:spcBef>
                          <a:spcPts val="0"/>
                        </a:spcBef>
                        <a:spcAft>
                          <a:spcPts val="0"/>
                        </a:spcAft>
                      </a:pPr>
                      <a:endParaRPr lang="en-US" sz="700" dirty="0" smtClean="0"/>
                    </a:p>
                    <a:p>
                      <a:pPr marL="0" marR="0" algn="ctr">
                        <a:spcBef>
                          <a:spcPts val="0"/>
                        </a:spcBef>
                        <a:spcAft>
                          <a:spcPts val="0"/>
                        </a:spcAft>
                      </a:pPr>
                      <a:r>
                        <a:rPr lang="en-US" sz="2400" i="1" dirty="0" smtClean="0"/>
                        <a:t>Marbury v. Madison</a:t>
                      </a:r>
                      <a:r>
                        <a:rPr lang="en-US" sz="2400" dirty="0" smtClean="0"/>
                        <a:t>:</a:t>
                      </a:r>
                      <a:endParaRPr lang="en-US" sz="1600" dirty="0">
                        <a:latin typeface="Garamond" pitchFamily="18" charset="0"/>
                        <a:ea typeface="Calibri"/>
                        <a:cs typeface="Times New Roman"/>
                      </a:endParaRPr>
                    </a:p>
                  </a:txBody>
                  <a:tcPr marL="54591" marR="54591" marT="0" marB="0"/>
                </a:tc>
                <a:tc>
                  <a:txBody>
                    <a:bodyPr/>
                    <a:lstStyle/>
                    <a:p>
                      <a:pPr marL="0" marR="0" algn="ctr">
                        <a:spcBef>
                          <a:spcPts val="0"/>
                        </a:spcBef>
                        <a:spcAft>
                          <a:spcPts val="0"/>
                        </a:spcAft>
                      </a:pPr>
                      <a:endParaRPr lang="en-US" sz="400" dirty="0" smtClean="0"/>
                    </a:p>
                    <a:p>
                      <a:pPr marL="0" marR="0" algn="ctr">
                        <a:spcBef>
                          <a:spcPts val="0"/>
                        </a:spcBef>
                        <a:spcAft>
                          <a:spcPts val="0"/>
                        </a:spcAft>
                      </a:pPr>
                      <a:r>
                        <a:rPr lang="en-US" sz="2800" dirty="0" smtClean="0"/>
                        <a:t>Who </a:t>
                      </a:r>
                      <a:r>
                        <a:rPr lang="en-US" sz="2800" dirty="0"/>
                        <a:t>interprets </a:t>
                      </a:r>
                      <a:r>
                        <a:rPr lang="en-US" sz="2800" dirty="0" smtClean="0"/>
                        <a:t/>
                      </a:r>
                      <a:br>
                        <a:rPr lang="en-US" sz="2800" dirty="0" smtClean="0"/>
                      </a:br>
                      <a:r>
                        <a:rPr lang="en-US" sz="2800" dirty="0" smtClean="0"/>
                        <a:t>the </a:t>
                      </a:r>
                      <a:r>
                        <a:rPr lang="en-US" sz="2800" dirty="0"/>
                        <a:t>Constitution?</a:t>
                      </a:r>
                      <a:endParaRPr lang="en-US" sz="1500" dirty="0">
                        <a:latin typeface="Garamond" pitchFamily="18" charset="0"/>
                        <a:ea typeface="Calibri"/>
                        <a:cs typeface="Times New Roman"/>
                      </a:endParaRPr>
                    </a:p>
                  </a:txBody>
                  <a:tcPr marL="54591" marR="54591" marT="0" marB="0"/>
                </a:tc>
                <a:tc>
                  <a:txBody>
                    <a:bodyPr/>
                    <a:lstStyle/>
                    <a:p>
                      <a:pPr marL="0" marR="0">
                        <a:spcBef>
                          <a:spcPts val="0"/>
                        </a:spcBef>
                        <a:spcAft>
                          <a:spcPts val="0"/>
                        </a:spcAft>
                      </a:pPr>
                      <a:endParaRPr lang="en-US" sz="700" dirty="0"/>
                    </a:p>
                    <a:p>
                      <a:pPr marL="0" marR="0" algn="ctr">
                        <a:spcBef>
                          <a:spcPts val="0"/>
                        </a:spcBef>
                        <a:spcAft>
                          <a:spcPts val="0"/>
                        </a:spcAft>
                      </a:pPr>
                      <a:r>
                        <a:rPr lang="en-US" sz="2400" dirty="0" smtClean="0"/>
                        <a:t>Kentucky</a:t>
                      </a:r>
                      <a:r>
                        <a:rPr lang="en-US" sz="2400" baseline="0" dirty="0" smtClean="0"/>
                        <a:t> Resolution</a:t>
                      </a:r>
                      <a:r>
                        <a:rPr lang="en-US" sz="2400" dirty="0" smtClean="0"/>
                        <a:t>:</a:t>
                      </a:r>
                      <a:endParaRPr lang="en-US" sz="1600" dirty="0">
                        <a:latin typeface="Garamond" pitchFamily="18" charset="0"/>
                        <a:ea typeface="Calibri"/>
                        <a:cs typeface="Times New Roman"/>
                      </a:endParaRPr>
                    </a:p>
                  </a:txBody>
                  <a:tcPr marL="54591" marR="54591" marT="0" marB="0"/>
                </a:tc>
              </a:tr>
            </a:tbl>
          </a:graphicData>
        </a:graphic>
      </p:graphicFrame>
      <p:pic>
        <p:nvPicPr>
          <p:cNvPr id="1026" name="Picture 2"/>
          <p:cNvPicPr>
            <a:picLocks noChangeAspect="1" noChangeArrowheads="1"/>
          </p:cNvPicPr>
          <p:nvPr/>
        </p:nvPicPr>
        <p:blipFill>
          <a:blip r:embed="rId3" cstate="print"/>
          <a:srcRect/>
          <a:stretch>
            <a:fillRect/>
          </a:stretch>
        </p:blipFill>
        <p:spPr bwMode="auto">
          <a:xfrm>
            <a:off x="7551642" y="17680"/>
            <a:ext cx="1573962" cy="2209800"/>
          </a:xfrm>
          <a:prstGeom prst="rect">
            <a:avLst/>
          </a:prstGeom>
          <a:noFill/>
          <a:effectLst>
            <a:softEdge rad="31750"/>
          </a:effectLst>
        </p:spPr>
      </p:pic>
      <p:pic>
        <p:nvPicPr>
          <p:cNvPr id="1025" name="Picture 1"/>
          <p:cNvPicPr>
            <a:picLocks noChangeAspect="1" noChangeArrowheads="1"/>
          </p:cNvPicPr>
          <p:nvPr/>
        </p:nvPicPr>
        <p:blipFill>
          <a:blip r:embed="rId4" cstate="print"/>
          <a:srcRect/>
          <a:stretch>
            <a:fillRect/>
          </a:stretch>
        </p:blipFill>
        <p:spPr bwMode="auto">
          <a:xfrm>
            <a:off x="-24372" y="17680"/>
            <a:ext cx="1719892" cy="2209800"/>
          </a:xfrm>
          <a:prstGeom prst="rect">
            <a:avLst/>
          </a:prstGeom>
          <a:noFill/>
          <a:effectLst>
            <a:softEdge rad="31750"/>
          </a:effectLst>
        </p:spPr>
      </p:pic>
      <p:sp>
        <p:nvSpPr>
          <p:cNvPr id="5" name="Rectangle 4"/>
          <p:cNvSpPr/>
          <p:nvPr/>
        </p:nvSpPr>
        <p:spPr>
          <a:xfrm>
            <a:off x="1573962" y="1409583"/>
            <a:ext cx="1931238" cy="800219"/>
          </a:xfrm>
          <a:prstGeom prst="rect">
            <a:avLst/>
          </a:prstGeom>
        </p:spPr>
        <p:txBody>
          <a:bodyPr wrap="square">
            <a:spAutoFit/>
          </a:bodyPr>
          <a:lstStyle/>
          <a:p>
            <a:pPr lvl="0"/>
            <a:r>
              <a:rPr lang="en-US" sz="2800" b="1" dirty="0" smtClean="0">
                <a:ea typeface="Calibri"/>
                <a:cs typeface="Times New Roman"/>
              </a:rPr>
              <a:t>Marshall</a:t>
            </a:r>
            <a:endParaRPr lang="en-US" sz="1100" dirty="0">
              <a:ea typeface="Calibri"/>
              <a:cs typeface="Times New Roman"/>
            </a:endParaRPr>
          </a:p>
          <a:p>
            <a:pPr lvl="0"/>
            <a:r>
              <a:rPr lang="en-US" b="1" dirty="0" smtClean="0">
                <a:ea typeface="Calibri"/>
                <a:cs typeface="Times New Roman"/>
              </a:rPr>
              <a:t>(Federalist)</a:t>
            </a:r>
            <a:endParaRPr lang="en-US" sz="1100" dirty="0">
              <a:ea typeface="Calibri"/>
              <a:cs typeface="Times New Roman"/>
            </a:endParaRPr>
          </a:p>
        </p:txBody>
      </p:sp>
      <p:sp>
        <p:nvSpPr>
          <p:cNvPr id="7" name="Rectangle 6"/>
          <p:cNvSpPr/>
          <p:nvPr/>
        </p:nvSpPr>
        <p:spPr>
          <a:xfrm>
            <a:off x="5486399" y="1427261"/>
            <a:ext cx="1953475" cy="800219"/>
          </a:xfrm>
          <a:prstGeom prst="rect">
            <a:avLst/>
          </a:prstGeom>
        </p:spPr>
        <p:txBody>
          <a:bodyPr wrap="square">
            <a:spAutoFit/>
          </a:bodyPr>
          <a:lstStyle/>
          <a:p>
            <a:pPr lvl="0" algn="r"/>
            <a:r>
              <a:rPr lang="en-US" sz="2800" b="1" dirty="0" smtClean="0">
                <a:ea typeface="Calibri"/>
                <a:cs typeface="Times New Roman"/>
              </a:rPr>
              <a:t>Jefferson</a:t>
            </a:r>
            <a:endParaRPr lang="en-US" sz="1000" dirty="0">
              <a:ea typeface="Calibri"/>
              <a:cs typeface="Times New Roman"/>
            </a:endParaRPr>
          </a:p>
          <a:p>
            <a:pPr lvl="0" algn="r"/>
            <a:r>
              <a:rPr lang="en-US" b="1" dirty="0" smtClean="0">
                <a:ea typeface="Calibri"/>
                <a:cs typeface="Times New Roman"/>
              </a:rPr>
              <a:t>(Republican)</a:t>
            </a:r>
            <a:endParaRPr lang="en-US" sz="1100" dirty="0">
              <a:ea typeface="Calibri"/>
              <a:cs typeface="Times New Roman"/>
            </a:endParaRPr>
          </a:p>
        </p:txBody>
      </p:sp>
      <p:sp>
        <p:nvSpPr>
          <p:cNvPr id="8" name="TextBox 7"/>
          <p:cNvSpPr txBox="1"/>
          <p:nvPr/>
        </p:nvSpPr>
        <p:spPr>
          <a:xfrm>
            <a:off x="15767" y="2165132"/>
            <a:ext cx="2956034" cy="954107"/>
          </a:xfrm>
          <a:prstGeom prst="rect">
            <a:avLst/>
          </a:prstGeom>
          <a:noFill/>
        </p:spPr>
        <p:txBody>
          <a:bodyPr wrap="square" rtlCol="0">
            <a:spAutoFit/>
          </a:bodyPr>
          <a:lstStyle/>
          <a:p>
            <a:pPr algn="ctr"/>
            <a:r>
              <a:rPr lang="en-US" sz="2800" b="1" i="1" dirty="0" smtClean="0">
                <a:solidFill>
                  <a:schemeClr val="accent1">
                    <a:lumMod val="40000"/>
                    <a:lumOff val="60000"/>
                  </a:schemeClr>
                </a:solidFill>
              </a:rPr>
              <a:t>Strong Central Government</a:t>
            </a:r>
            <a:endParaRPr lang="en-US" sz="2800" b="1" i="1" dirty="0">
              <a:solidFill>
                <a:schemeClr val="accent1">
                  <a:lumMod val="40000"/>
                  <a:lumOff val="60000"/>
                </a:schemeClr>
              </a:solidFill>
            </a:endParaRPr>
          </a:p>
        </p:txBody>
      </p:sp>
      <p:sp>
        <p:nvSpPr>
          <p:cNvPr id="9" name="TextBox 8"/>
          <p:cNvSpPr txBox="1"/>
          <p:nvPr/>
        </p:nvSpPr>
        <p:spPr>
          <a:xfrm>
            <a:off x="5989582" y="2362200"/>
            <a:ext cx="3151789" cy="584775"/>
          </a:xfrm>
          <a:prstGeom prst="rect">
            <a:avLst/>
          </a:prstGeom>
          <a:noFill/>
        </p:spPr>
        <p:txBody>
          <a:bodyPr wrap="square" rtlCol="0">
            <a:spAutoFit/>
          </a:bodyPr>
          <a:lstStyle/>
          <a:p>
            <a:pPr algn="ctr"/>
            <a:r>
              <a:rPr lang="en-US" sz="3200" b="1" i="1" dirty="0" smtClean="0">
                <a:solidFill>
                  <a:schemeClr val="accent2">
                    <a:lumMod val="40000"/>
                    <a:lumOff val="60000"/>
                  </a:schemeClr>
                </a:solidFill>
              </a:rPr>
              <a:t>States’ Rights</a:t>
            </a:r>
            <a:endParaRPr lang="en-US" sz="3200" b="1" i="1" dirty="0">
              <a:solidFill>
                <a:schemeClr val="accent2">
                  <a:lumMod val="40000"/>
                  <a:lumOff val="60000"/>
                </a:schemeClr>
              </a:solidFill>
            </a:endParaRPr>
          </a:p>
        </p:txBody>
      </p:sp>
      <p:sp>
        <p:nvSpPr>
          <p:cNvPr id="10" name="TextBox 9"/>
          <p:cNvSpPr txBox="1"/>
          <p:nvPr/>
        </p:nvSpPr>
        <p:spPr>
          <a:xfrm>
            <a:off x="0" y="3115250"/>
            <a:ext cx="2956034" cy="707886"/>
          </a:xfrm>
          <a:prstGeom prst="rect">
            <a:avLst/>
          </a:prstGeom>
          <a:noFill/>
        </p:spPr>
        <p:txBody>
          <a:bodyPr wrap="square" rtlCol="0">
            <a:spAutoFit/>
          </a:bodyPr>
          <a:lstStyle/>
          <a:p>
            <a:pPr algn="ctr"/>
            <a:r>
              <a:rPr lang="en-US" sz="4000" b="1" i="1" dirty="0" smtClean="0">
                <a:solidFill>
                  <a:schemeClr val="accent1">
                    <a:lumMod val="40000"/>
                    <a:lumOff val="60000"/>
                  </a:schemeClr>
                </a:solidFill>
                <a:latin typeface="Comic Sans MS" pitchFamily="66" charset="0"/>
              </a:rPr>
              <a:t>Loose</a:t>
            </a:r>
            <a:endParaRPr lang="en-US" sz="4000" b="1" i="1" dirty="0">
              <a:solidFill>
                <a:schemeClr val="accent1">
                  <a:lumMod val="40000"/>
                  <a:lumOff val="60000"/>
                </a:schemeClr>
              </a:solidFill>
              <a:latin typeface="Comic Sans MS" pitchFamily="66" charset="0"/>
            </a:endParaRPr>
          </a:p>
        </p:txBody>
      </p:sp>
      <p:sp>
        <p:nvSpPr>
          <p:cNvPr id="11" name="TextBox 10"/>
          <p:cNvSpPr txBox="1"/>
          <p:nvPr/>
        </p:nvSpPr>
        <p:spPr>
          <a:xfrm>
            <a:off x="5973815" y="3102114"/>
            <a:ext cx="3151789" cy="707886"/>
          </a:xfrm>
          <a:prstGeom prst="rect">
            <a:avLst/>
          </a:prstGeom>
          <a:noFill/>
        </p:spPr>
        <p:txBody>
          <a:bodyPr wrap="square" rtlCol="0">
            <a:spAutoFit/>
          </a:bodyPr>
          <a:lstStyle/>
          <a:p>
            <a:pPr algn="ctr"/>
            <a:r>
              <a:rPr lang="en-US" sz="4000" b="1" dirty="0" smtClean="0">
                <a:solidFill>
                  <a:schemeClr val="accent2">
                    <a:lumMod val="40000"/>
                    <a:lumOff val="60000"/>
                  </a:schemeClr>
                </a:solidFill>
                <a:latin typeface="Copperplate Gothic Light" pitchFamily="34" charset="0"/>
              </a:rPr>
              <a:t>STRICT</a:t>
            </a:r>
            <a:endParaRPr lang="en-US" sz="2800" b="1" dirty="0">
              <a:solidFill>
                <a:schemeClr val="accent2">
                  <a:lumMod val="40000"/>
                  <a:lumOff val="60000"/>
                </a:schemeClr>
              </a:solidFill>
              <a:latin typeface="Copperplate Gothic Light" pitchFamily="34" charset="0"/>
            </a:endParaRPr>
          </a:p>
        </p:txBody>
      </p:sp>
      <p:sp>
        <p:nvSpPr>
          <p:cNvPr id="12" name="TextBox 11"/>
          <p:cNvSpPr txBox="1"/>
          <p:nvPr/>
        </p:nvSpPr>
        <p:spPr>
          <a:xfrm>
            <a:off x="0" y="4048780"/>
            <a:ext cx="2956034" cy="523220"/>
          </a:xfrm>
          <a:prstGeom prst="rect">
            <a:avLst/>
          </a:prstGeom>
          <a:noFill/>
        </p:spPr>
        <p:txBody>
          <a:bodyPr wrap="square" rtlCol="0">
            <a:spAutoFit/>
          </a:bodyPr>
          <a:lstStyle/>
          <a:p>
            <a:pPr algn="ctr"/>
            <a:r>
              <a:rPr lang="en-US" sz="2800" b="1" i="1" dirty="0" smtClean="0">
                <a:solidFill>
                  <a:schemeClr val="accent1">
                    <a:lumMod val="40000"/>
                    <a:lumOff val="60000"/>
                  </a:schemeClr>
                </a:solidFill>
              </a:rPr>
              <a:t>Constitutional</a:t>
            </a:r>
            <a:endParaRPr lang="en-US" sz="2800" b="1" i="1" dirty="0">
              <a:solidFill>
                <a:schemeClr val="accent1">
                  <a:lumMod val="40000"/>
                  <a:lumOff val="60000"/>
                </a:schemeClr>
              </a:solidFill>
            </a:endParaRPr>
          </a:p>
        </p:txBody>
      </p:sp>
      <p:sp>
        <p:nvSpPr>
          <p:cNvPr id="13" name="TextBox 12"/>
          <p:cNvSpPr txBox="1"/>
          <p:nvPr/>
        </p:nvSpPr>
        <p:spPr>
          <a:xfrm>
            <a:off x="5989582" y="4043561"/>
            <a:ext cx="3136022" cy="523220"/>
          </a:xfrm>
          <a:prstGeom prst="rect">
            <a:avLst/>
          </a:prstGeom>
          <a:noFill/>
        </p:spPr>
        <p:txBody>
          <a:bodyPr wrap="square" rtlCol="0">
            <a:spAutoFit/>
          </a:bodyPr>
          <a:lstStyle/>
          <a:p>
            <a:pPr algn="ctr"/>
            <a:r>
              <a:rPr lang="en-US" sz="2800" b="1" i="1" dirty="0" smtClean="0">
                <a:solidFill>
                  <a:schemeClr val="accent2">
                    <a:lumMod val="40000"/>
                    <a:lumOff val="60000"/>
                  </a:schemeClr>
                </a:solidFill>
              </a:rPr>
              <a:t>Unconstitutional</a:t>
            </a:r>
            <a:endParaRPr lang="en-US" sz="2800" b="1" i="1" dirty="0">
              <a:solidFill>
                <a:schemeClr val="accent2">
                  <a:lumMod val="40000"/>
                  <a:lumOff val="60000"/>
                </a:schemeClr>
              </a:solidFill>
            </a:endParaRPr>
          </a:p>
        </p:txBody>
      </p:sp>
      <p:sp>
        <p:nvSpPr>
          <p:cNvPr id="14" name="TextBox 13"/>
          <p:cNvSpPr txBox="1"/>
          <p:nvPr/>
        </p:nvSpPr>
        <p:spPr>
          <a:xfrm>
            <a:off x="0" y="4886980"/>
            <a:ext cx="2956034" cy="523220"/>
          </a:xfrm>
          <a:prstGeom prst="rect">
            <a:avLst/>
          </a:prstGeom>
          <a:noFill/>
        </p:spPr>
        <p:txBody>
          <a:bodyPr wrap="square" rtlCol="0">
            <a:spAutoFit/>
          </a:bodyPr>
          <a:lstStyle/>
          <a:p>
            <a:pPr algn="ctr"/>
            <a:r>
              <a:rPr lang="en-US" sz="2800" b="1" i="1" dirty="0" smtClean="0">
                <a:solidFill>
                  <a:schemeClr val="accent1">
                    <a:lumMod val="40000"/>
                    <a:lumOff val="60000"/>
                  </a:schemeClr>
                </a:solidFill>
              </a:rPr>
              <a:t>Commerce</a:t>
            </a:r>
            <a:endParaRPr lang="en-US" sz="2800" b="1" i="1" dirty="0">
              <a:solidFill>
                <a:schemeClr val="accent1">
                  <a:lumMod val="40000"/>
                  <a:lumOff val="60000"/>
                </a:schemeClr>
              </a:solidFill>
            </a:endParaRPr>
          </a:p>
        </p:txBody>
      </p:sp>
      <p:sp>
        <p:nvSpPr>
          <p:cNvPr id="15" name="TextBox 14"/>
          <p:cNvSpPr txBox="1"/>
          <p:nvPr/>
        </p:nvSpPr>
        <p:spPr>
          <a:xfrm>
            <a:off x="5989582" y="4881761"/>
            <a:ext cx="3136022" cy="523220"/>
          </a:xfrm>
          <a:prstGeom prst="rect">
            <a:avLst/>
          </a:prstGeom>
          <a:noFill/>
        </p:spPr>
        <p:txBody>
          <a:bodyPr wrap="square" rtlCol="0">
            <a:spAutoFit/>
          </a:bodyPr>
          <a:lstStyle/>
          <a:p>
            <a:pPr algn="ctr"/>
            <a:r>
              <a:rPr lang="en-US" sz="2800" b="1" i="1" dirty="0" smtClean="0">
                <a:solidFill>
                  <a:schemeClr val="accent2">
                    <a:lumMod val="40000"/>
                    <a:lumOff val="60000"/>
                  </a:schemeClr>
                </a:solidFill>
              </a:rPr>
              <a:t>Agriculture</a:t>
            </a:r>
            <a:endParaRPr lang="en-US" sz="2800" b="1" i="1" dirty="0">
              <a:solidFill>
                <a:schemeClr val="accent2">
                  <a:lumMod val="40000"/>
                  <a:lumOff val="60000"/>
                </a:schemeClr>
              </a:solidFill>
            </a:endParaRPr>
          </a:p>
        </p:txBody>
      </p:sp>
      <p:sp>
        <p:nvSpPr>
          <p:cNvPr id="16" name="TextBox 15"/>
          <p:cNvSpPr txBox="1"/>
          <p:nvPr/>
        </p:nvSpPr>
        <p:spPr>
          <a:xfrm>
            <a:off x="0" y="6106180"/>
            <a:ext cx="2956034" cy="523220"/>
          </a:xfrm>
          <a:prstGeom prst="rect">
            <a:avLst/>
          </a:prstGeom>
          <a:noFill/>
        </p:spPr>
        <p:txBody>
          <a:bodyPr wrap="square" rtlCol="0">
            <a:spAutoFit/>
          </a:bodyPr>
          <a:lstStyle/>
          <a:p>
            <a:pPr algn="ctr"/>
            <a:r>
              <a:rPr lang="en-US" sz="2800" b="1" i="1" dirty="0" smtClean="0">
                <a:solidFill>
                  <a:schemeClr val="accent1">
                    <a:lumMod val="40000"/>
                    <a:lumOff val="60000"/>
                  </a:schemeClr>
                </a:solidFill>
              </a:rPr>
              <a:t>SUPREME COURT</a:t>
            </a:r>
            <a:endParaRPr lang="en-US" sz="2800" b="1" i="1" dirty="0">
              <a:solidFill>
                <a:schemeClr val="accent1">
                  <a:lumMod val="40000"/>
                  <a:lumOff val="60000"/>
                </a:schemeClr>
              </a:solidFill>
            </a:endParaRPr>
          </a:p>
        </p:txBody>
      </p:sp>
      <p:sp>
        <p:nvSpPr>
          <p:cNvPr id="17" name="TextBox 16"/>
          <p:cNvSpPr txBox="1"/>
          <p:nvPr/>
        </p:nvSpPr>
        <p:spPr>
          <a:xfrm>
            <a:off x="5989582" y="6100961"/>
            <a:ext cx="3136022" cy="584775"/>
          </a:xfrm>
          <a:prstGeom prst="rect">
            <a:avLst/>
          </a:prstGeom>
          <a:noFill/>
        </p:spPr>
        <p:txBody>
          <a:bodyPr wrap="square" rtlCol="0">
            <a:spAutoFit/>
          </a:bodyPr>
          <a:lstStyle/>
          <a:p>
            <a:pPr algn="ctr"/>
            <a:r>
              <a:rPr lang="en-US" sz="3200" b="1" i="1" dirty="0" smtClean="0">
                <a:solidFill>
                  <a:schemeClr val="accent2">
                    <a:lumMod val="40000"/>
                    <a:lumOff val="60000"/>
                  </a:schemeClr>
                </a:solidFill>
              </a:rPr>
              <a:t>STATES</a:t>
            </a:r>
            <a:endParaRPr lang="en-US" sz="3200" b="1" i="1" dirty="0">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2.bp.blogspot.com/-hJ4rMEYswlk/TaZ_9PPREsI/AAAAAAAAGMs/LUffwIcAzsk/s400/Lamp0.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9"/>
          <a:stretch/>
        </p:blipFill>
        <p:spPr bwMode="auto">
          <a:xfrm>
            <a:off x="0" y="-7429"/>
            <a:ext cx="9144000" cy="6865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54" y="5257800"/>
            <a:ext cx="9138745" cy="1143000"/>
          </a:xfrm>
        </p:spPr>
        <p:txBody>
          <a:bodyPr>
            <a:noAutofit/>
          </a:bodyPr>
          <a:lstStyle/>
          <a:p>
            <a:r>
              <a:rPr lang="en-US" sz="11500" b="1" dirty="0" smtClean="0">
                <a:ln w="44450">
                  <a:solidFill>
                    <a:schemeClr val="tx1"/>
                  </a:solidFill>
                </a:ln>
                <a:solidFill>
                  <a:schemeClr val="bg1"/>
                </a:solidFill>
                <a:effectLst>
                  <a:glow rad="101600">
                    <a:schemeClr val="bg1">
                      <a:alpha val="60000"/>
                    </a:schemeClr>
                  </a:glow>
                </a:effectLst>
                <a:latin typeface="Impact" pitchFamily="34" charset="0"/>
                <a:cs typeface="Aharoni" pitchFamily="2" charset="-79"/>
              </a:rPr>
              <a:t>I LOVE BANK.</a:t>
            </a:r>
            <a:endParaRPr lang="en-US" sz="11500" b="1" dirty="0">
              <a:ln w="44450">
                <a:solidFill>
                  <a:schemeClr val="tx1"/>
                </a:solidFill>
              </a:ln>
              <a:solidFill>
                <a:schemeClr val="bg1"/>
              </a:solidFill>
              <a:effectLst>
                <a:glow rad="101600">
                  <a:schemeClr val="bg1">
                    <a:alpha val="60000"/>
                  </a:schemeClr>
                </a:glow>
              </a:effectLst>
              <a:latin typeface="Impact" pitchFamily="34" charset="0"/>
              <a:cs typeface="Aharoni" pitchFamily="2" charset="-79"/>
            </a:endParaRPr>
          </a:p>
        </p:txBody>
      </p:sp>
      <p:pic>
        <p:nvPicPr>
          <p:cNvPr id="1026" name="Picture 2" descr="http://static.quickmeme.com/media/social/q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71600"/>
            <a:ext cx="61436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quickmeme.com/media/social/q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219200"/>
            <a:ext cx="61436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43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5255" y="1075146"/>
            <a:ext cx="4664836" cy="5782854"/>
          </a:xfrm>
          <a:prstGeom prst="rect">
            <a:avLst/>
          </a:prstGeom>
          <a:noFill/>
          <a:ln w="9525">
            <a:noFill/>
            <a:miter lim="800000"/>
            <a:headEnd/>
            <a:tailEnd/>
          </a:ln>
        </p:spPr>
      </p:pic>
      <p:sp>
        <p:nvSpPr>
          <p:cNvPr id="8" name="Rectangle 7"/>
          <p:cNvSpPr/>
          <p:nvPr/>
        </p:nvSpPr>
        <p:spPr>
          <a:xfrm>
            <a:off x="3124200" y="0"/>
            <a:ext cx="2362200" cy="6858000"/>
          </a:xfrm>
          <a:prstGeom prst="rect">
            <a:avLst/>
          </a:prstGeom>
          <a:gradFill flip="none" rotWithShape="1">
            <a:gsLst>
              <a:gs pos="0">
                <a:schemeClr val="bg1">
                  <a:alpha val="0"/>
                </a:schemeClr>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2667000" y="-2438399"/>
            <a:ext cx="1524000" cy="6858000"/>
          </a:xfrm>
          <a:prstGeom prst="rect">
            <a:avLst/>
          </a:prstGeom>
          <a:gradFill flip="none" rotWithShape="1">
            <a:gsLst>
              <a:gs pos="0">
                <a:schemeClr val="bg1">
                  <a:alpha val="0"/>
                </a:schemeClr>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p:cNvSpPr>
            <a:spLocks noGrp="1"/>
          </p:cNvSpPr>
          <p:nvPr>
            <p:ph type="ctrTitle"/>
          </p:nvPr>
        </p:nvSpPr>
        <p:spPr>
          <a:xfrm>
            <a:off x="3848100" y="457200"/>
            <a:ext cx="4838700" cy="1524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USHC 1.7</a:t>
            </a:r>
            <a:b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2400" dirty="0">
              <a:latin typeface="Garamond" pitchFamily="18" charset="0"/>
            </a:endParaRPr>
          </a:p>
        </p:txBody>
      </p:sp>
      <p:pic>
        <p:nvPicPr>
          <p:cNvPr id="3074" name="Picture 2" descr="C:\Users\Tom\AppData\Local\Microsoft\Windows\Temporary Internet Files\Content.IE5\VXBNUF10\MP90030571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574019" flipH="1">
            <a:off x="5099184" y="3924151"/>
            <a:ext cx="3406195" cy="3523742"/>
          </a:xfrm>
          <a:prstGeom prst="rect">
            <a:avLst/>
          </a:prstGeom>
          <a:noFill/>
        </p:spPr>
      </p:pic>
      <p:sp>
        <p:nvSpPr>
          <p:cNvPr id="4" name="Rectangle 3"/>
          <p:cNvSpPr/>
          <p:nvPr/>
        </p:nvSpPr>
        <p:spPr>
          <a:xfrm>
            <a:off x="4267200" y="1737479"/>
            <a:ext cx="4267200" cy="3139321"/>
          </a:xfrm>
          <a:prstGeom prst="rect">
            <a:avLst/>
          </a:prstGeom>
        </p:spPr>
        <p:txBody>
          <a:bodyPr wrap="square">
            <a:spAutoFit/>
          </a:bodyPr>
          <a:lstStyle/>
          <a:p>
            <a:r>
              <a:rPr lang="en-US" sz="2200" b="1" dirty="0">
                <a:latin typeface="Garamond" pitchFamily="18" charset="0"/>
              </a:rPr>
              <a:t>Summarize the expansion of the power of the national government as a result of Supreme Court decisions under Chief Justice John Marshall, such as the establishment of judicial review in </a:t>
            </a:r>
            <a:r>
              <a:rPr lang="en-US" sz="2200" b="1" i="1" dirty="0">
                <a:latin typeface="Garamond" pitchFamily="18" charset="0"/>
              </a:rPr>
              <a:t>Marbury v. Madison </a:t>
            </a:r>
            <a:r>
              <a:rPr lang="en-US" sz="2200" b="1" dirty="0">
                <a:latin typeface="Garamond" pitchFamily="18" charset="0"/>
              </a:rPr>
              <a:t>and the impact of political party affiliation on the Court. </a:t>
            </a:r>
            <a:endParaRPr lang="en-US" sz="2200" b="1" dirty="0"/>
          </a:p>
        </p:txBody>
      </p:sp>
    </p:spTree>
    <p:extLst>
      <p:ext uri="{BB962C8B-B14F-4D97-AF65-F5344CB8AC3E}">
        <p14:creationId xmlns:p14="http://schemas.microsoft.com/office/powerpoint/2010/main" val="101499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066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McCulloch v. Maryland</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4294967295"/>
          </p:nvPr>
        </p:nvSpPr>
        <p:spPr>
          <a:xfrm>
            <a:off x="3505200" y="4800600"/>
            <a:ext cx="5638800" cy="1676400"/>
          </a:xfrm>
        </p:spPr>
        <p:txBody>
          <a:bodyPr>
            <a:normAutofit fontScale="92500"/>
          </a:bodyPr>
          <a:lstStyle/>
          <a:p>
            <a:pPr marL="114300" indent="4763">
              <a:buNone/>
            </a:pPr>
            <a:r>
              <a:rPr lang="en-US" sz="3000" b="1" i="1" dirty="0" smtClean="0"/>
              <a:t>Maryland had placed a tax on the Bank of the United States.  The  B.U.S. sued Maryland in protest.</a:t>
            </a:r>
            <a:endParaRPr lang="en-US" sz="3000" b="1" i="1" dirty="0"/>
          </a:p>
        </p:txBody>
      </p:sp>
      <p:sp>
        <p:nvSpPr>
          <p:cNvPr id="6" name="TextBox 5"/>
          <p:cNvSpPr txBox="1"/>
          <p:nvPr/>
        </p:nvSpPr>
        <p:spPr>
          <a:xfrm>
            <a:off x="609600" y="951301"/>
            <a:ext cx="1600200" cy="646331"/>
          </a:xfrm>
          <a:prstGeom prst="rect">
            <a:avLst/>
          </a:prstGeom>
          <a:noFill/>
        </p:spPr>
        <p:txBody>
          <a:bodyPr wrap="square" rtlCol="0">
            <a:spAutoFit/>
          </a:bodyPr>
          <a:lstStyle/>
          <a:p>
            <a:r>
              <a:rPr lang="en-US" sz="3600" b="1" dirty="0" smtClean="0">
                <a:latin typeface="Calibri" pitchFamily="34" charset="0"/>
                <a:cs typeface="Calibri" pitchFamily="34" charset="0"/>
              </a:rPr>
              <a:t>1819</a:t>
            </a:r>
            <a:endParaRPr lang="en-US" b="1" dirty="0">
              <a:latin typeface="Calibri" pitchFamily="34" charset="0"/>
              <a:cs typeface="Calibri" pitchFamily="34" charset="0"/>
            </a:endParaRPr>
          </a:p>
        </p:txBody>
      </p:sp>
      <p:pic>
        <p:nvPicPr>
          <p:cNvPr id="10" name="Picture 2" descr="C:\Users\Tom\AppData\Local\Microsoft\Windows\Temporary Internet Files\Content.IE5\OIJICIE5\MC900440380[1].png"/>
          <p:cNvPicPr>
            <a:picLocks noChangeAspect="1" noChangeArrowheads="1"/>
          </p:cNvPicPr>
          <p:nvPr/>
        </p:nvPicPr>
        <p:blipFill>
          <a:blip r:embed="rId2" cstate="print"/>
          <a:srcRect b="10000"/>
          <a:stretch>
            <a:fillRect/>
          </a:stretch>
        </p:blipFill>
        <p:spPr bwMode="auto">
          <a:xfrm>
            <a:off x="3581400" y="2209800"/>
            <a:ext cx="2438400" cy="2194560"/>
          </a:xfrm>
          <a:prstGeom prst="rect">
            <a:avLst/>
          </a:prstGeom>
          <a:noFill/>
        </p:spPr>
      </p:pic>
      <p:pic>
        <p:nvPicPr>
          <p:cNvPr id="11" name="Picture 6" descr="C:\Users\Tom\AppData\Local\Microsoft\Windows\Temporary Internet Files\Content.IE5\DQRHCO83\MC900013502[1].wmf"/>
          <p:cNvPicPr>
            <a:picLocks noChangeAspect="1" noChangeArrowheads="1"/>
          </p:cNvPicPr>
          <p:nvPr/>
        </p:nvPicPr>
        <p:blipFill>
          <a:blip r:embed="rId3" cstate="print"/>
          <a:srcRect/>
          <a:stretch>
            <a:fillRect/>
          </a:stretch>
        </p:blipFill>
        <p:spPr bwMode="auto">
          <a:xfrm rot="592852">
            <a:off x="6359900" y="2533758"/>
            <a:ext cx="2540184" cy="1373281"/>
          </a:xfrm>
          <a:prstGeom prst="rect">
            <a:avLst/>
          </a:prstGeom>
          <a:noFill/>
        </p:spPr>
      </p:pic>
      <p:sp>
        <p:nvSpPr>
          <p:cNvPr id="12" name="Rectangle 11"/>
          <p:cNvSpPr/>
          <p:nvPr/>
        </p:nvSpPr>
        <p:spPr>
          <a:xfrm>
            <a:off x="3886200" y="1600202"/>
            <a:ext cx="5257800" cy="769441"/>
          </a:xfrm>
          <a:prstGeom prst="rect">
            <a:avLst/>
          </a:prstGeom>
        </p:spPr>
        <p:txBody>
          <a:bodyPr wrap="square">
            <a:spAutoFit/>
          </a:bodyPr>
          <a:lstStyle/>
          <a:p>
            <a:pPr algn="ctr"/>
            <a:r>
              <a:rPr lang="en-US" sz="4400" b="1" dirty="0" smtClean="0"/>
              <a:t>BUS  vs.  Maryland</a:t>
            </a:r>
          </a:p>
        </p:txBody>
      </p:sp>
      <p:sp>
        <p:nvSpPr>
          <p:cNvPr id="13" name="Rectangle 12"/>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14" name="Picture 4"/>
          <p:cNvPicPr>
            <a:picLocks noChangeAspect="1" noChangeArrowheads="1"/>
          </p:cNvPicPr>
          <p:nvPr/>
        </p:nvPicPr>
        <p:blipFill>
          <a:blip r:embed="rId4" cstate="print"/>
          <a:srcRect/>
          <a:stretch>
            <a:fillRect/>
          </a:stretch>
        </p:blipFill>
        <p:spPr bwMode="auto">
          <a:xfrm>
            <a:off x="381000" y="1828800"/>
            <a:ext cx="2888996"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429000" y="4419600"/>
            <a:ext cx="5715000" cy="1066800"/>
          </a:xfrm>
          <a:prstGeom prst="rect">
            <a:avLst/>
          </a:prstGeom>
        </p:spPr>
        <p:txBody>
          <a:bodyPr vert="horz" lIns="54864" tIns="91440" rtlCol="0">
            <a:noAutofit/>
          </a:bodyPr>
          <a:lstStyle/>
          <a:p>
            <a:pPr marL="114300" indent="4763" algn="ctr">
              <a:buClr>
                <a:srgbClr val="D16349"/>
              </a:buClr>
              <a:buSzPct val="80000"/>
              <a:buFont typeface="Wingdings 2"/>
              <a:buNone/>
            </a:pPr>
            <a:r>
              <a:rPr lang="en-US" sz="3200" b="1" i="1" dirty="0" smtClean="0"/>
              <a:t>The Marshall Court ruled</a:t>
            </a:r>
            <a:br>
              <a:rPr lang="en-US" sz="3200" b="1" i="1" dirty="0" smtClean="0"/>
            </a:br>
            <a:r>
              <a:rPr lang="en-US" sz="3200" b="1" i="1" dirty="0" smtClean="0"/>
              <a:t>in the Bank’s favor.</a:t>
            </a:r>
            <a:endParaRPr lang="en-US" sz="3200" b="1" i="1" dirty="0"/>
          </a:p>
        </p:txBody>
      </p:sp>
      <p:pic>
        <p:nvPicPr>
          <p:cNvPr id="14" name="Picture 2" descr="C:\Users\Tom\AppData\Local\Microsoft\Windows\Temporary Internet Files\Content.IE5\OIJICIE5\MC900440380[1].png"/>
          <p:cNvPicPr>
            <a:picLocks noChangeAspect="1" noChangeArrowheads="1"/>
          </p:cNvPicPr>
          <p:nvPr/>
        </p:nvPicPr>
        <p:blipFill>
          <a:blip r:embed="rId2" cstate="print"/>
          <a:srcRect b="10000"/>
          <a:stretch>
            <a:fillRect/>
          </a:stretch>
        </p:blipFill>
        <p:spPr bwMode="auto">
          <a:xfrm>
            <a:off x="3581400" y="2209800"/>
            <a:ext cx="2438400" cy="2194560"/>
          </a:xfrm>
          <a:prstGeom prst="rect">
            <a:avLst/>
          </a:prstGeom>
          <a:noFill/>
        </p:spPr>
      </p:pic>
      <p:pic>
        <p:nvPicPr>
          <p:cNvPr id="15" name="Picture 6" descr="C:\Users\Tom\AppData\Local\Microsoft\Windows\Temporary Internet Files\Content.IE5\DQRHCO83\MC900013502[1].wmf"/>
          <p:cNvPicPr>
            <a:picLocks noChangeAspect="1" noChangeArrowheads="1"/>
          </p:cNvPicPr>
          <p:nvPr/>
        </p:nvPicPr>
        <p:blipFill>
          <a:blip r:embed="rId3" cstate="print"/>
          <a:srcRect/>
          <a:stretch>
            <a:fillRect/>
          </a:stretch>
        </p:blipFill>
        <p:spPr bwMode="auto">
          <a:xfrm rot="592852">
            <a:off x="6359900" y="2533758"/>
            <a:ext cx="2540184" cy="1373281"/>
          </a:xfrm>
          <a:prstGeom prst="rect">
            <a:avLst/>
          </a:prstGeom>
          <a:noFill/>
        </p:spPr>
      </p:pic>
      <p:sp>
        <p:nvSpPr>
          <p:cNvPr id="16" name="Rectangle 15"/>
          <p:cNvSpPr/>
          <p:nvPr/>
        </p:nvSpPr>
        <p:spPr>
          <a:xfrm>
            <a:off x="3657600" y="1600202"/>
            <a:ext cx="5257800" cy="769441"/>
          </a:xfrm>
          <a:prstGeom prst="rect">
            <a:avLst/>
          </a:prstGeom>
        </p:spPr>
        <p:txBody>
          <a:bodyPr wrap="square">
            <a:spAutoFit/>
          </a:bodyPr>
          <a:lstStyle/>
          <a:p>
            <a:pPr algn="ctr"/>
            <a:r>
              <a:rPr lang="en-US" sz="4400" b="1" dirty="0" smtClean="0"/>
              <a:t>THE DECISION:</a:t>
            </a:r>
          </a:p>
        </p:txBody>
      </p:sp>
      <p:sp>
        <p:nvSpPr>
          <p:cNvPr id="17" name="Multiply 16"/>
          <p:cNvSpPr/>
          <p:nvPr/>
        </p:nvSpPr>
        <p:spPr>
          <a:xfrm>
            <a:off x="6172200" y="1981200"/>
            <a:ext cx="2971800" cy="2590800"/>
          </a:xfrm>
          <a:prstGeom prst="mathMultiply">
            <a:avLst>
              <a:gd name="adj1" fmla="val 852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1" name="Picture 3" descr="C:\Users\Tom\AppData\Local\Microsoft\Windows\Temporary Internet Files\Content.IE5\CKT9UPW3\MC900434713[1].wmf"/>
          <p:cNvPicPr>
            <a:picLocks noChangeAspect="1" noChangeArrowheads="1"/>
          </p:cNvPicPr>
          <p:nvPr/>
        </p:nvPicPr>
        <p:blipFill>
          <a:blip r:embed="rId4" cstate="print"/>
          <a:srcRect/>
          <a:stretch>
            <a:fillRect/>
          </a:stretch>
        </p:blipFill>
        <p:spPr bwMode="auto">
          <a:xfrm rot="978490">
            <a:off x="3968169" y="2506099"/>
            <a:ext cx="1844675" cy="1933575"/>
          </a:xfrm>
          <a:prstGeom prst="rect">
            <a:avLst/>
          </a:prstGeom>
          <a:noFill/>
        </p:spPr>
      </p:pic>
      <p:sp>
        <p:nvSpPr>
          <p:cNvPr id="19" name="Rectangle 18"/>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20" name="Picture 4"/>
          <p:cNvPicPr>
            <a:picLocks noChangeAspect="1" noChangeArrowheads="1"/>
          </p:cNvPicPr>
          <p:nvPr/>
        </p:nvPicPr>
        <p:blipFill>
          <a:blip r:embed="rId5" cstate="print"/>
          <a:srcRect/>
          <a:stretch>
            <a:fillRect/>
          </a:stretch>
        </p:blipFill>
        <p:spPr bwMode="auto">
          <a:xfrm>
            <a:off x="381000" y="1828800"/>
            <a:ext cx="2888996" cy="3581400"/>
          </a:xfrm>
          <a:prstGeom prst="rect">
            <a:avLst/>
          </a:prstGeom>
          <a:noFill/>
          <a:ln w="9525">
            <a:noFill/>
            <a:miter lim="800000"/>
            <a:headEnd/>
            <a:tailEnd/>
          </a:ln>
        </p:spPr>
      </p:pic>
      <p:sp>
        <p:nvSpPr>
          <p:cNvPr id="21" name="Rectangle 20">
            <a:hlinkClick r:id="rId6"/>
          </p:cNvPr>
          <p:cNvSpPr/>
          <p:nvPr/>
        </p:nvSpPr>
        <p:spPr>
          <a:xfrm>
            <a:off x="3429000" y="6248403"/>
            <a:ext cx="2667000"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200" b="1" dirty="0" smtClean="0">
                <a:solidFill>
                  <a:schemeClr val="tx1"/>
                </a:solidFill>
              </a:rPr>
              <a:t>S</a:t>
            </a:r>
            <a:r>
              <a:rPr lang="en-US" sz="2000" b="1" dirty="0" smtClean="0">
                <a:solidFill>
                  <a:schemeClr val="tx1"/>
                </a:solidFill>
              </a:rPr>
              <a:t>UPREMACY</a:t>
            </a:r>
            <a:r>
              <a:rPr lang="en-US" sz="2200" b="1" dirty="0" smtClean="0">
                <a:solidFill>
                  <a:schemeClr val="tx1"/>
                </a:solidFill>
              </a:rPr>
              <a:t> C</a:t>
            </a:r>
            <a:r>
              <a:rPr lang="en-US" sz="2000" b="1" dirty="0" smtClean="0">
                <a:solidFill>
                  <a:schemeClr val="tx1"/>
                </a:solidFill>
              </a:rPr>
              <a:t>LAUSE</a:t>
            </a:r>
            <a:endParaRPr lang="en-US" sz="2200" dirty="0">
              <a:solidFill>
                <a:schemeClr val="tx1"/>
              </a:solidFill>
            </a:endParaRPr>
          </a:p>
        </p:txBody>
      </p:sp>
      <p:sp>
        <p:nvSpPr>
          <p:cNvPr id="22" name="Rectangle 21">
            <a:hlinkClick r:id="rId7"/>
          </p:cNvPr>
          <p:cNvSpPr/>
          <p:nvPr/>
        </p:nvSpPr>
        <p:spPr>
          <a:xfrm>
            <a:off x="6324600" y="5669581"/>
            <a:ext cx="2667000"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200" b="1" dirty="0" smtClean="0">
                <a:solidFill>
                  <a:schemeClr val="tx1"/>
                </a:solidFill>
              </a:rPr>
              <a:t>ELASTIC CLAUSE</a:t>
            </a:r>
            <a:endParaRPr lang="en-US" sz="2200" dirty="0">
              <a:solidFill>
                <a:schemeClr val="tx1"/>
              </a:solidFill>
            </a:endParaRPr>
          </a:p>
        </p:txBody>
      </p:sp>
      <p:sp>
        <p:nvSpPr>
          <p:cNvPr id="23" name="Rectangle 22">
            <a:hlinkClick r:id="rId8"/>
          </p:cNvPr>
          <p:cNvSpPr/>
          <p:nvPr/>
        </p:nvSpPr>
        <p:spPr>
          <a:xfrm>
            <a:off x="3429000" y="5652197"/>
            <a:ext cx="2667000"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200" b="1" dirty="0" smtClean="0">
                <a:solidFill>
                  <a:schemeClr val="tx1"/>
                </a:solidFill>
              </a:rPr>
              <a:t>FEDERALISM</a:t>
            </a:r>
            <a:endParaRPr lang="en-US" sz="2200" dirty="0">
              <a:solidFill>
                <a:schemeClr val="tx1"/>
              </a:solidFill>
            </a:endParaRPr>
          </a:p>
        </p:txBody>
      </p:sp>
      <p:sp>
        <p:nvSpPr>
          <p:cNvPr id="24" name="Rectangle 23">
            <a:hlinkClick r:id="rId9"/>
          </p:cNvPr>
          <p:cNvSpPr/>
          <p:nvPr/>
        </p:nvSpPr>
        <p:spPr>
          <a:xfrm>
            <a:off x="6324600" y="6274715"/>
            <a:ext cx="2667000" cy="43088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200" b="1" dirty="0" smtClean="0">
                <a:solidFill>
                  <a:schemeClr val="tx1"/>
                </a:solidFill>
              </a:rPr>
              <a:t>IMPLIED POWERS</a:t>
            </a:r>
            <a:endParaRPr lang="en-US" sz="2200" dirty="0">
              <a:solidFill>
                <a:schemeClr val="tx1"/>
              </a:solidFill>
            </a:endParaRPr>
          </a:p>
        </p:txBody>
      </p:sp>
      <p:sp>
        <p:nvSpPr>
          <p:cNvPr id="18" name="Title 6"/>
          <p:cNvSpPr>
            <a:spLocks noGrp="1"/>
          </p:cNvSpPr>
          <p:nvPr>
            <p:ph type="title"/>
          </p:nvPr>
        </p:nvSpPr>
        <p:spPr>
          <a:xfrm>
            <a:off x="0" y="0"/>
            <a:ext cx="9144000" cy="1066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McCulloch v. Maryland</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TextBox 24"/>
          <p:cNvSpPr txBox="1"/>
          <p:nvPr/>
        </p:nvSpPr>
        <p:spPr>
          <a:xfrm>
            <a:off x="609600" y="951301"/>
            <a:ext cx="1600200" cy="646331"/>
          </a:xfrm>
          <a:prstGeom prst="rect">
            <a:avLst/>
          </a:prstGeom>
          <a:noFill/>
        </p:spPr>
        <p:txBody>
          <a:bodyPr wrap="square" rtlCol="0">
            <a:spAutoFit/>
          </a:bodyPr>
          <a:lstStyle/>
          <a:p>
            <a:r>
              <a:rPr lang="en-US" sz="3600" b="1" dirty="0" smtClean="0">
                <a:latin typeface="Calibri" pitchFamily="34" charset="0"/>
                <a:cs typeface="Calibri" pitchFamily="34" charset="0"/>
              </a:rPr>
              <a:t>1819</a:t>
            </a:r>
            <a:endParaRPr lang="en-US" b="1"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wipe(down)">
                                      <p:cBhvr>
                                        <p:cTn id="13" dur="500"/>
                                        <p:tgtEl>
                                          <p:spTgt spid="2051"/>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17"/>
                                        </p:tgtEl>
                                        <p:attrNameLst>
                                          <p:attrName>ppt_w</p:attrName>
                                        </p:attrNameLst>
                                      </p:cBhvr>
                                      <p:tavLst>
                                        <p:tav tm="0">
                                          <p:val>
                                            <p:strVal val="#ppt_w*.05"/>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17"/>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981200"/>
            <a:ext cx="5410200" cy="4724400"/>
          </a:xfrm>
        </p:spPr>
        <p:txBody>
          <a:bodyPr>
            <a:normAutofit/>
          </a:bodyPr>
          <a:lstStyle/>
          <a:p>
            <a:pPr marL="342900" indent="-223838">
              <a:buNone/>
            </a:pPr>
            <a:r>
              <a:rPr lang="en-US" sz="4000" b="1" dirty="0" smtClean="0"/>
              <a:t>“The power to tax involves the power to destroy.”</a:t>
            </a:r>
          </a:p>
          <a:p>
            <a:pPr marL="342900" indent="-223838">
              <a:buNone/>
            </a:pPr>
            <a:endParaRPr lang="en-US" sz="2000" b="1" dirty="0" smtClean="0"/>
          </a:p>
          <a:p>
            <a:pPr lvl="1">
              <a:buNone/>
            </a:pPr>
            <a:r>
              <a:rPr lang="en-US" b="1" dirty="0" smtClean="0"/>
              <a:t>	John Marshall</a:t>
            </a:r>
          </a:p>
          <a:p>
            <a:pPr lvl="1">
              <a:buNone/>
            </a:pPr>
            <a:r>
              <a:rPr lang="en-US" b="1" i="1" dirty="0" smtClean="0"/>
              <a:t>	McCulloch v. Maryland</a:t>
            </a:r>
            <a:endParaRPr lang="en-US" b="1" i="1" dirty="0"/>
          </a:p>
        </p:txBody>
      </p:sp>
      <p:sp>
        <p:nvSpPr>
          <p:cNvPr id="10" name="Rectangle 9"/>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11" name="Picture 4"/>
          <p:cNvPicPr>
            <a:picLocks noChangeAspect="1" noChangeArrowheads="1"/>
          </p:cNvPicPr>
          <p:nvPr/>
        </p:nvPicPr>
        <p:blipFill>
          <a:blip r:embed="rId2" cstate="print"/>
          <a:srcRect/>
          <a:stretch>
            <a:fillRect/>
          </a:stretch>
        </p:blipFill>
        <p:spPr bwMode="auto">
          <a:xfrm>
            <a:off x="381000" y="1828800"/>
            <a:ext cx="2888996" cy="3581400"/>
          </a:xfrm>
          <a:prstGeom prst="rect">
            <a:avLst/>
          </a:prstGeom>
          <a:noFill/>
          <a:ln w="9525">
            <a:noFill/>
            <a:miter lim="800000"/>
            <a:headEnd/>
            <a:tailEnd/>
          </a:ln>
        </p:spPr>
      </p:pic>
      <p:sp>
        <p:nvSpPr>
          <p:cNvPr id="9" name="Title 6"/>
          <p:cNvSpPr>
            <a:spLocks noGrp="1"/>
          </p:cNvSpPr>
          <p:nvPr>
            <p:ph type="title"/>
          </p:nvPr>
        </p:nvSpPr>
        <p:spPr>
          <a:xfrm>
            <a:off x="0" y="0"/>
            <a:ext cx="9144000" cy="1066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McCulloch v. Maryland</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609600" y="951301"/>
            <a:ext cx="1600200" cy="646331"/>
          </a:xfrm>
          <a:prstGeom prst="rect">
            <a:avLst/>
          </a:prstGeom>
          <a:noFill/>
        </p:spPr>
        <p:txBody>
          <a:bodyPr wrap="square" rtlCol="0">
            <a:spAutoFit/>
          </a:bodyPr>
          <a:lstStyle/>
          <a:p>
            <a:r>
              <a:rPr lang="en-US" sz="3600" b="1" dirty="0" smtClean="0">
                <a:solidFill>
                  <a:prstClr val="white"/>
                </a:solidFill>
                <a:latin typeface="Calibri" pitchFamily="34" charset="0"/>
                <a:cs typeface="Calibri" pitchFamily="34" charset="0"/>
              </a:rPr>
              <a:t>1819</a:t>
            </a:r>
            <a:endParaRPr lang="en-US" b="1" dirty="0">
              <a:solidFill>
                <a:prstClr val="white"/>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srcRect/>
          <a:stretch>
            <a:fillRect/>
          </a:stretch>
        </p:blipFill>
        <p:spPr bwMode="auto">
          <a:xfrm>
            <a:off x="3542376" y="1828801"/>
            <a:ext cx="2553624" cy="1688771"/>
          </a:xfrm>
          <a:prstGeom prst="rect">
            <a:avLst/>
          </a:prstGeom>
          <a:noFill/>
          <a:ln w="9525">
            <a:noFill/>
            <a:miter lim="800000"/>
            <a:headEnd/>
            <a:tailEnd/>
          </a:ln>
        </p:spPr>
      </p:pic>
      <p:pic>
        <p:nvPicPr>
          <p:cNvPr id="4102" name="Picture 6">
            <a:hlinkClick r:id="rId3"/>
          </p:cNvPr>
          <p:cNvPicPr>
            <a:picLocks noChangeAspect="1" noChangeArrowheads="1"/>
          </p:cNvPicPr>
          <p:nvPr/>
        </p:nvPicPr>
        <p:blipFill>
          <a:blip r:embed="rId4" cstate="print"/>
          <a:srcRect/>
          <a:stretch>
            <a:fillRect/>
          </a:stretch>
        </p:blipFill>
        <p:spPr bwMode="auto">
          <a:xfrm>
            <a:off x="6553201" y="1607128"/>
            <a:ext cx="2286000" cy="3117271"/>
          </a:xfrm>
          <a:prstGeom prst="rect">
            <a:avLst/>
          </a:prstGeom>
          <a:noFill/>
          <a:ln w="9525">
            <a:noFill/>
            <a:miter lim="800000"/>
            <a:headEnd/>
            <a:tailEnd/>
          </a:ln>
          <a:effectLst>
            <a:glow rad="63500">
              <a:schemeClr val="accent2">
                <a:satMod val="175000"/>
                <a:alpha val="40000"/>
              </a:schemeClr>
            </a:glow>
            <a:softEdge rad="31750"/>
          </a:effectLst>
        </p:spPr>
      </p:pic>
      <p:pic>
        <p:nvPicPr>
          <p:cNvPr id="26" name="Picture 8">
            <a:hlinkClick r:id="rId5" action="ppaction://hlinksldjump"/>
          </p:cNvPr>
          <p:cNvPicPr>
            <a:picLocks noChangeAspect="1" noChangeArrowheads="1"/>
          </p:cNvPicPr>
          <p:nvPr/>
        </p:nvPicPr>
        <p:blipFill>
          <a:blip r:embed="rId6" cstate="print"/>
          <a:srcRect/>
          <a:stretch>
            <a:fillRect/>
          </a:stretch>
        </p:blipFill>
        <p:spPr bwMode="auto">
          <a:xfrm>
            <a:off x="3581404" y="3977262"/>
            <a:ext cx="2509861" cy="2118740"/>
          </a:xfrm>
          <a:prstGeom prst="rect">
            <a:avLst/>
          </a:prstGeom>
          <a:noFill/>
          <a:ln w="9525">
            <a:noFill/>
            <a:miter lim="800000"/>
            <a:headEnd/>
            <a:tailEnd/>
          </a:ln>
          <a:effectLst>
            <a:glow rad="63500">
              <a:schemeClr val="accent2">
                <a:satMod val="175000"/>
                <a:alpha val="40000"/>
              </a:schemeClr>
            </a:glow>
            <a:softEdge rad="12700"/>
          </a:effectLst>
        </p:spPr>
      </p:pic>
      <p:sp>
        <p:nvSpPr>
          <p:cNvPr id="15" name="Rectangle 14">
            <a:hlinkClick r:id="rId7"/>
          </p:cNvPr>
          <p:cNvSpPr/>
          <p:nvPr/>
        </p:nvSpPr>
        <p:spPr>
          <a:xfrm>
            <a:off x="6553200" y="5660648"/>
            <a:ext cx="2286000" cy="89255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tx1"/>
                </a:solidFill>
              </a:rPr>
              <a:t>COMMERCE </a:t>
            </a:r>
            <a:r>
              <a:rPr lang="en-US" sz="2400" b="1" dirty="0" smtClean="0">
                <a:solidFill>
                  <a:schemeClr val="tx1"/>
                </a:solidFill>
              </a:rPr>
              <a:t>CLAUSE</a:t>
            </a:r>
            <a:endParaRPr lang="en-US" sz="2800" dirty="0">
              <a:solidFill>
                <a:schemeClr val="tx1"/>
              </a:solidFill>
            </a:endParaRPr>
          </a:p>
        </p:txBody>
      </p:sp>
      <p:sp>
        <p:nvSpPr>
          <p:cNvPr id="23" name="Rectangle 22">
            <a:hlinkClick r:id="rId8"/>
          </p:cNvPr>
          <p:cNvSpPr/>
          <p:nvPr/>
        </p:nvSpPr>
        <p:spPr>
          <a:xfrm>
            <a:off x="6553200" y="4938355"/>
            <a:ext cx="2286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tx1"/>
                </a:solidFill>
              </a:rPr>
              <a:t>FEDERALISM</a:t>
            </a:r>
            <a:endParaRPr lang="en-US" sz="2800" dirty="0">
              <a:solidFill>
                <a:schemeClr val="tx1"/>
              </a:solidFill>
            </a:endParaRPr>
          </a:p>
        </p:txBody>
      </p:sp>
      <p:sp>
        <p:nvSpPr>
          <p:cNvPr id="18" name="Title 6"/>
          <p:cNvSpPr>
            <a:spLocks noGrp="1"/>
          </p:cNvSpPr>
          <p:nvPr>
            <p:ph type="title"/>
          </p:nvPr>
        </p:nvSpPr>
        <p:spPr>
          <a:xfrm>
            <a:off x="152400" y="152400"/>
            <a:ext cx="6934200" cy="1066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Gibbons v. Ogden</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7239000" y="381000"/>
            <a:ext cx="1600200" cy="646331"/>
          </a:xfrm>
          <a:prstGeom prst="rect">
            <a:avLst/>
          </a:prstGeom>
          <a:noFill/>
        </p:spPr>
        <p:txBody>
          <a:bodyPr wrap="square" rtlCol="0">
            <a:spAutoFit/>
          </a:bodyPr>
          <a:lstStyle/>
          <a:p>
            <a:pPr algn="r"/>
            <a:r>
              <a:rPr lang="en-US" sz="3600" b="1" dirty="0" smtClean="0">
                <a:solidFill>
                  <a:prstClr val="white"/>
                </a:solidFill>
                <a:latin typeface="Calibri" pitchFamily="34" charset="0"/>
                <a:cs typeface="Calibri" pitchFamily="34" charset="0"/>
              </a:rPr>
              <a:t>1824</a:t>
            </a:r>
            <a:endParaRPr lang="en-US" b="1" dirty="0">
              <a:solidFill>
                <a:prstClr val="white"/>
              </a:solidFill>
              <a:latin typeface="Calibri" pitchFamily="34" charset="0"/>
              <a:cs typeface="Calibri" pitchFamily="34" charset="0"/>
            </a:endParaRPr>
          </a:p>
        </p:txBody>
      </p:sp>
      <p:sp>
        <p:nvSpPr>
          <p:cNvPr id="20" name="Rectangle 19"/>
          <p:cNvSpPr/>
          <p:nvPr/>
        </p:nvSpPr>
        <p:spPr>
          <a:xfrm>
            <a:off x="304800" y="5410204"/>
            <a:ext cx="2971800" cy="1015663"/>
          </a:xfrm>
          <a:prstGeom prst="rect">
            <a:avLst/>
          </a:prstGeom>
        </p:spPr>
        <p:txBody>
          <a:bodyPr wrap="square">
            <a:spAutoFit/>
          </a:bodyPr>
          <a:lstStyle/>
          <a:p>
            <a:pPr algn="ctr"/>
            <a:r>
              <a:rPr lang="en-US" sz="3600" b="1" dirty="0" smtClean="0"/>
              <a:t>John Marshall </a:t>
            </a:r>
          </a:p>
          <a:p>
            <a:pPr algn="ctr"/>
            <a:r>
              <a:rPr lang="en-US" sz="2400" b="1" dirty="0" smtClean="0"/>
              <a:t>Chief Justice</a:t>
            </a:r>
          </a:p>
        </p:txBody>
      </p:sp>
      <p:pic>
        <p:nvPicPr>
          <p:cNvPr id="21" name="Picture 4"/>
          <p:cNvPicPr>
            <a:picLocks noChangeAspect="1" noChangeArrowheads="1"/>
          </p:cNvPicPr>
          <p:nvPr/>
        </p:nvPicPr>
        <p:blipFill>
          <a:blip r:embed="rId9" cstate="print"/>
          <a:srcRect/>
          <a:stretch>
            <a:fillRect/>
          </a:stretch>
        </p:blipFill>
        <p:spPr bwMode="auto">
          <a:xfrm>
            <a:off x="381000" y="1828800"/>
            <a:ext cx="2888996"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backgrounds.picaboo.com/download/b0/03/b032c0e8e30c4731970b9dcdd5736350/Parchment%2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7" t="1859"/>
          <a:stretch/>
        </p:blipFill>
        <p:spPr bwMode="auto">
          <a:xfrm>
            <a:off x="2" y="0"/>
            <a:ext cx="9143999"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 name="Picture 2" descr="File:Constitution We the People.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19601" y="304800"/>
            <a:ext cx="4414343" cy="1600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1" y="2286000"/>
            <a:ext cx="8229601" cy="3785652"/>
          </a:xfrm>
          <a:prstGeom prst="rect">
            <a:avLst/>
          </a:prstGeom>
        </p:spPr>
        <p:txBody>
          <a:bodyPr wrap="square">
            <a:spAutoFit/>
          </a:bodyPr>
          <a:lstStyle/>
          <a:p>
            <a:r>
              <a:rPr lang="en-US" sz="6000" b="1" kern="0" dirty="0">
                <a:solidFill>
                  <a:prstClr val="black"/>
                </a:solidFill>
                <a:latin typeface="Monotype Corsiva" pitchFamily="66" charset="0"/>
              </a:rPr>
              <a:t>[The Congress shall have Power] To regulate Commerce with foreign Nations, and among the several </a:t>
            </a:r>
            <a:r>
              <a:rPr lang="en-US" sz="6000" b="1" kern="0" dirty="0" smtClean="0">
                <a:solidFill>
                  <a:prstClr val="black"/>
                </a:solidFill>
                <a:latin typeface="Monotype Corsiva" pitchFamily="66" charset="0"/>
              </a:rPr>
              <a:t>States...</a:t>
            </a:r>
            <a:endParaRPr lang="en-US" sz="6000" kern="0" dirty="0" smtClean="0">
              <a:solidFill>
                <a:sysClr val="windowText" lastClr="000000"/>
              </a:solidFill>
            </a:endParaRPr>
          </a:p>
        </p:txBody>
      </p:sp>
      <p:sp>
        <p:nvSpPr>
          <p:cNvPr id="8" name="Rectangle 7"/>
          <p:cNvSpPr/>
          <p:nvPr/>
        </p:nvSpPr>
        <p:spPr>
          <a:xfrm>
            <a:off x="457200" y="382250"/>
            <a:ext cx="3329758" cy="1446550"/>
          </a:xfrm>
          <a:prstGeom prst="rect">
            <a:avLst/>
          </a:prstGeom>
        </p:spPr>
        <p:txBody>
          <a:bodyPr wrap="none">
            <a:spAutoFit/>
          </a:bodyPr>
          <a:lstStyle/>
          <a:p>
            <a:r>
              <a:rPr lang="en-US" sz="4400" b="1" kern="0" dirty="0" smtClean="0">
                <a:solidFill>
                  <a:prstClr val="black"/>
                </a:solidFill>
                <a:latin typeface="Monotype Corsiva" pitchFamily="66" charset="0"/>
              </a:rPr>
              <a:t>From </a:t>
            </a:r>
            <a:r>
              <a:rPr lang="en-US" sz="4400" b="1" i="1" kern="0" dirty="0" smtClean="0">
                <a:solidFill>
                  <a:prstClr val="black"/>
                </a:solidFill>
                <a:latin typeface="Monotype Corsiva" pitchFamily="66" charset="0"/>
              </a:rPr>
              <a:t>Article I, </a:t>
            </a:r>
            <a:br>
              <a:rPr lang="en-US" sz="4400" b="1" i="1" kern="0" dirty="0" smtClean="0">
                <a:solidFill>
                  <a:prstClr val="black"/>
                </a:solidFill>
                <a:latin typeface="Monotype Corsiva" pitchFamily="66" charset="0"/>
              </a:rPr>
            </a:br>
            <a:r>
              <a:rPr lang="en-US" sz="4400" b="1" i="1" kern="0" dirty="0" smtClean="0">
                <a:solidFill>
                  <a:prstClr val="black"/>
                </a:solidFill>
                <a:latin typeface="Monotype Corsiva" pitchFamily="66" charset="0"/>
              </a:rPr>
              <a:t>          Section 8</a:t>
            </a:r>
            <a:endParaRPr lang="en-US" sz="4400" dirty="0">
              <a:solidFill>
                <a:prstClr val="black"/>
              </a:solidFill>
            </a:endParaRPr>
          </a:p>
        </p:txBody>
      </p:sp>
    </p:spTree>
    <p:extLst>
      <p:ext uri="{BB962C8B-B14F-4D97-AF65-F5344CB8AC3E}">
        <p14:creationId xmlns:p14="http://schemas.microsoft.com/office/powerpoint/2010/main" val="115623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p:cNvPicPr>
            <a:picLocks noChangeAspect="1" noChangeArrowheads="1"/>
          </p:cNvPicPr>
          <p:nvPr/>
        </p:nvPicPr>
        <p:blipFill>
          <a:blip r:embed="rId2" cstate="print"/>
          <a:srcRect l="-6566" r="-5990"/>
          <a:stretch>
            <a:fillRect/>
          </a:stretch>
        </p:blipFill>
        <p:spPr bwMode="auto">
          <a:xfrm>
            <a:off x="0" y="0"/>
            <a:ext cx="9144000" cy="6858000"/>
          </a:xfrm>
          <a:prstGeom prst="rect">
            <a:avLst/>
          </a:prstGeom>
          <a:solidFill>
            <a:schemeClr val="tx1"/>
          </a:solidFill>
          <a:ln w="9525">
            <a:noFill/>
            <a:miter lim="800000"/>
            <a:headEnd/>
            <a:tailEnd/>
          </a:ln>
        </p:spPr>
      </p:pic>
      <p:sp>
        <p:nvSpPr>
          <p:cNvPr id="8" name="Rectangle 7"/>
          <p:cNvSpPr/>
          <p:nvPr/>
        </p:nvSpPr>
        <p:spPr>
          <a:xfrm>
            <a:off x="3733800" y="76200"/>
            <a:ext cx="2971800" cy="2667000"/>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p:cNvPicPr>
            <a:picLocks noChangeAspect="1" noChangeArrowheads="1"/>
          </p:cNvPicPr>
          <p:nvPr/>
        </p:nvPicPr>
        <p:blipFill>
          <a:blip r:embed="rId2" cstate="print"/>
          <a:srcRect l="43242" t="2222" r="12110" b="58111"/>
          <a:stretch>
            <a:fillRect/>
          </a:stretch>
        </p:blipFill>
        <p:spPr bwMode="auto">
          <a:xfrm>
            <a:off x="0" y="2"/>
            <a:ext cx="9144000" cy="6858001"/>
          </a:xfrm>
          <a:prstGeom prst="rect">
            <a:avLst/>
          </a:prstGeom>
          <a:solidFill>
            <a:schemeClr val="tx1"/>
          </a:solidFill>
          <a:ln w="9525">
            <a:noFill/>
            <a:miter lim="800000"/>
            <a:headEnd/>
            <a:tailEnd/>
          </a:ln>
        </p:spPr>
      </p:pic>
      <p:sp>
        <p:nvSpPr>
          <p:cNvPr id="10" name="TextBox 9"/>
          <p:cNvSpPr txBox="1"/>
          <p:nvPr/>
        </p:nvSpPr>
        <p:spPr>
          <a:xfrm>
            <a:off x="1981200" y="5029202"/>
            <a:ext cx="2057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t>Gibbons </a:t>
            </a:r>
            <a:r>
              <a:rPr lang="en-US" sz="2400" b="1" dirty="0" smtClean="0"/>
              <a:t/>
            </a:r>
            <a:br>
              <a:rPr lang="en-US" sz="2400" b="1" dirty="0" smtClean="0"/>
            </a:br>
            <a:r>
              <a:rPr lang="en-US" sz="2400" b="1" dirty="0" smtClean="0"/>
              <a:t>(&amp; Vanderbilt)</a:t>
            </a:r>
            <a:endParaRPr lang="en-US" sz="2400" b="1" dirty="0"/>
          </a:p>
        </p:txBody>
      </p:sp>
      <p:sp>
        <p:nvSpPr>
          <p:cNvPr id="11" name="Right Arrow 10"/>
          <p:cNvSpPr/>
          <p:nvPr/>
        </p:nvSpPr>
        <p:spPr>
          <a:xfrm>
            <a:off x="4114800" y="45720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4114800" y="50292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dkl3fnj1o5loa.cloudfront.net/wp-content/uploads/2010/03/rich-uncle-penny-bags-medicare-tax-monopoly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86201"/>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om\AppData\Local\Microsoft\Windows\Temporary Internet Files\Content.IE5\ZJOEIU64\MP900305711[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3160715"/>
            <a:ext cx="2662629" cy="2822575"/>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Left)">
                                      <p:cBhvr>
                                        <p:cTn id="22" dur="1000"/>
                                        <p:tgtEl>
                                          <p:spTgt spid="11"/>
                                        </p:tgtEl>
                                      </p:cBhvr>
                                    </p:animEffect>
                                  </p:childTnLst>
                                </p:cTn>
                              </p:par>
                            </p:childTnLst>
                          </p:cTn>
                        </p:par>
                        <p:par>
                          <p:cTn id="23" fill="hold">
                            <p:stCondLst>
                              <p:cond delay="2500"/>
                            </p:stCondLst>
                            <p:childTnLst>
                              <p:par>
                                <p:cTn id="24" presetID="1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Right)">
                                      <p:cBhvr>
                                        <p:cTn id="26" dur="1000"/>
                                        <p:tgtEl>
                                          <p:spTgt spid="12"/>
                                        </p:tgtEl>
                                      </p:cBhvr>
                                    </p:animEffect>
                                  </p:childTnLst>
                                </p:cTn>
                              </p:par>
                              <p:par>
                                <p:cTn id="27" presetID="22" presetClass="exit" presetSubtype="8" fill="hold" grpId="1" nodeType="withEffect">
                                  <p:stCondLst>
                                    <p:cond delay="0"/>
                                  </p:stCondLst>
                                  <p:childTnLst>
                                    <p:animEffect transition="out" filter="wipe(left)">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childTnLst>
                          </p:cTn>
                        </p:par>
                        <p:par>
                          <p:cTn id="30" fill="hold">
                            <p:stCondLst>
                              <p:cond delay="3500"/>
                            </p:stCondLst>
                            <p:childTnLst>
                              <p:par>
                                <p:cTn id="31" presetID="22" presetClass="exit" presetSubtype="2" fill="hold" grpId="1" nodeType="afterEffect">
                                  <p:stCondLst>
                                    <p:cond delay="0"/>
                                  </p:stCondLst>
                                  <p:childTnLst>
                                    <p:animEffect transition="out" filter="wipe(right)">
                                      <p:cBhvr>
                                        <p:cTn id="32" dur="1000"/>
                                        <p:tgtEl>
                                          <p:spTgt spid="12"/>
                                        </p:tgtEl>
                                      </p:cBhvr>
                                    </p:animEffect>
                                    <p:set>
                                      <p:cBhvr>
                                        <p:cTn id="33" dur="1" fill="hold">
                                          <p:stCondLst>
                                            <p:cond delay="999"/>
                                          </p:stCondLst>
                                        </p:cTn>
                                        <p:tgtEl>
                                          <p:spTgt spid="12"/>
                                        </p:tgtEl>
                                        <p:attrNameLst>
                                          <p:attrName>style.visibility</p:attrName>
                                        </p:attrNameLst>
                                      </p:cBhvr>
                                      <p:to>
                                        <p:strVal val="hidden"/>
                                      </p:to>
                                    </p:set>
                                  </p:childTnLst>
                                </p:cTn>
                              </p:par>
                            </p:childTnLst>
                          </p:cTn>
                        </p:par>
                        <p:par>
                          <p:cTn id="34" fill="hold">
                            <p:stCondLst>
                              <p:cond delay="4500"/>
                            </p:stCondLst>
                            <p:childTnLst>
                              <p:par>
                                <p:cTn id="35" presetID="2" presetClass="entr" presetSubtype="2" fill="hold" nodeType="afterEffect">
                                  <p:stCondLst>
                                    <p:cond delay="100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1+#ppt_w/2"/>
                                          </p:val>
                                        </p:tav>
                                        <p:tav tm="100000">
                                          <p:val>
                                            <p:strVal val="#ppt_x"/>
                                          </p:val>
                                        </p:tav>
                                      </p:tavLst>
                                    </p:anim>
                                    <p:anim calcmode="lin" valueType="num">
                                      <p:cBhvr additive="base">
                                        <p:cTn id="3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2" presetClass="exit" presetSubtype="1" fill="hold" nodeType="clickEffect">
                                  <p:stCondLst>
                                    <p:cond delay="0"/>
                                  </p:stCondLst>
                                  <p:childTnLst>
                                    <p:animEffect transition="out" filter="slide(fromTop)">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2" presetClass="exit" presetSubtype="4" fill="hold" grpId="1" nodeType="withEffect">
                                  <p:stCondLst>
                                    <p:cond delay="0"/>
                                  </p:stCondLst>
                                  <p:childTnLst>
                                    <p:animEffect transition="out" filter="slide(fromBottom)">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 calcmode="lin" valueType="num">
                                      <p:cBhvr>
                                        <p:cTn id="53" dur="500" fill="hold"/>
                                        <p:tgtEl>
                                          <p:spTgt spid="3075"/>
                                        </p:tgtEl>
                                        <p:attrNameLst>
                                          <p:attrName>ppt_w</p:attrName>
                                        </p:attrNameLst>
                                      </p:cBhvr>
                                      <p:tavLst>
                                        <p:tav tm="0">
                                          <p:val>
                                            <p:fltVal val="0"/>
                                          </p:val>
                                        </p:tav>
                                        <p:tav tm="100000">
                                          <p:val>
                                            <p:strVal val="#ppt_w"/>
                                          </p:val>
                                        </p:tav>
                                      </p:tavLst>
                                    </p:anim>
                                    <p:anim calcmode="lin" valueType="num">
                                      <p:cBhvr>
                                        <p:cTn id="54" dur="500" fill="hold"/>
                                        <p:tgtEl>
                                          <p:spTgt spid="3075"/>
                                        </p:tgtEl>
                                        <p:attrNameLst>
                                          <p:attrName>ppt_h</p:attrName>
                                        </p:attrNameLst>
                                      </p:cBhvr>
                                      <p:tavLst>
                                        <p:tav tm="0">
                                          <p:val>
                                            <p:fltVal val="0"/>
                                          </p:val>
                                        </p:tav>
                                        <p:tav tm="100000">
                                          <p:val>
                                            <p:strVal val="#ppt_h"/>
                                          </p:val>
                                        </p:tav>
                                      </p:tavLst>
                                    </p:anim>
                                    <p:anim calcmode="lin" valueType="num">
                                      <p:cBhvr>
                                        <p:cTn id="55" dur="500" fill="hold"/>
                                        <p:tgtEl>
                                          <p:spTgt spid="3075"/>
                                        </p:tgtEl>
                                        <p:attrNameLst>
                                          <p:attrName>style.rotation</p:attrName>
                                        </p:attrNameLst>
                                      </p:cBhvr>
                                      <p:tavLst>
                                        <p:tav tm="0">
                                          <p:val>
                                            <p:fltVal val="360"/>
                                          </p:val>
                                        </p:tav>
                                        <p:tav tm="100000">
                                          <p:val>
                                            <p:fltVal val="0"/>
                                          </p:val>
                                        </p:tav>
                                      </p:tavLst>
                                    </p:anim>
                                    <p:animEffect transition="in" filter="fade">
                                      <p:cBhvr>
                                        <p:cTn id="56" dur="500"/>
                                        <p:tgtEl>
                                          <p:spTgt spid="3075"/>
                                        </p:tgtEl>
                                      </p:cBhvr>
                                    </p:animEffect>
                                  </p:childTnLst>
                                </p:cTn>
                              </p:par>
                            </p:childTnLst>
                          </p:cTn>
                        </p:par>
                        <p:par>
                          <p:cTn id="57" fill="hold">
                            <p:stCondLst>
                              <p:cond delay="500"/>
                            </p:stCondLst>
                            <p:childTnLst>
                              <p:par>
                                <p:cTn id="58" presetID="2" presetClass="exit" presetSubtype="4" fill="hold" nodeType="afterEffect">
                                  <p:stCondLst>
                                    <p:cond delay="0"/>
                                  </p:stCondLst>
                                  <p:childTnLst>
                                    <p:anim calcmode="lin" valueType="num">
                                      <p:cBhvr additive="base">
                                        <p:cTn id="59" dur="500"/>
                                        <p:tgtEl>
                                          <p:spTgt spid="2052"/>
                                        </p:tgtEl>
                                        <p:attrNameLst>
                                          <p:attrName>ppt_x</p:attrName>
                                        </p:attrNameLst>
                                      </p:cBhvr>
                                      <p:tavLst>
                                        <p:tav tm="0">
                                          <p:val>
                                            <p:strVal val="ppt_x"/>
                                          </p:val>
                                        </p:tav>
                                        <p:tav tm="100000">
                                          <p:val>
                                            <p:strVal val="ppt_x"/>
                                          </p:val>
                                        </p:tav>
                                      </p:tavLst>
                                    </p:anim>
                                    <p:anim calcmode="lin" valueType="num">
                                      <p:cBhvr additive="base">
                                        <p:cTn id="60" dur="500"/>
                                        <p:tgtEl>
                                          <p:spTgt spid="2052"/>
                                        </p:tgtEl>
                                        <p:attrNameLst>
                                          <p:attrName>ppt_y</p:attrName>
                                        </p:attrNameLst>
                                      </p:cBhvr>
                                      <p:tavLst>
                                        <p:tav tm="0">
                                          <p:val>
                                            <p:strVal val="ppt_y"/>
                                          </p:val>
                                        </p:tav>
                                        <p:tav tm="100000">
                                          <p:val>
                                            <p:strVal val="1+ppt_h/2"/>
                                          </p:val>
                                        </p:tav>
                                      </p:tavLst>
                                    </p:anim>
                                    <p:set>
                                      <p:cBhvr>
                                        <p:cTn id="61" dur="1" fill="hold">
                                          <p:stCondLst>
                                            <p:cond delay="499"/>
                                          </p:stCondLst>
                                        </p:cTn>
                                        <p:tgtEl>
                                          <p:spTgt spid="2052"/>
                                        </p:tgtEl>
                                        <p:attrNameLst>
                                          <p:attrName>style.visibility</p:attrName>
                                        </p:attrNameLst>
                                      </p:cBhvr>
                                      <p:to>
                                        <p:strVal val="hidden"/>
                                      </p:to>
                                    </p:set>
                                  </p:childTnLst>
                                </p:cTn>
                              </p:par>
                            </p:childTnLst>
                          </p:cTn>
                        </p:par>
                        <p:par>
                          <p:cTn id="62" fill="hold">
                            <p:stCondLst>
                              <p:cond delay="1000"/>
                            </p:stCondLst>
                            <p:childTnLst>
                              <p:par>
                                <p:cTn id="63" presetID="10" presetClass="exit" presetSubtype="0" fill="hold" nodeType="afterEffect">
                                  <p:stCondLst>
                                    <p:cond delay="0"/>
                                  </p:stCondLst>
                                  <p:childTnLst>
                                    <p:animEffect transition="out" filter="fade">
                                      <p:cBhvr>
                                        <p:cTn id="64" dur="3000"/>
                                        <p:tgtEl>
                                          <p:spTgt spid="3075"/>
                                        </p:tgtEl>
                                      </p:cBhvr>
                                    </p:animEffect>
                                    <p:set>
                                      <p:cBhvr>
                                        <p:cTn id="65" dur="1" fill="hold">
                                          <p:stCondLst>
                                            <p:cond delay="29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828800"/>
            <a:ext cx="5257800" cy="4800600"/>
          </a:xfrm>
        </p:spPr>
        <p:txBody>
          <a:bodyPr>
            <a:normAutofit/>
          </a:bodyPr>
          <a:lstStyle/>
          <a:p>
            <a:pPr marL="1588" indent="-1588">
              <a:buNone/>
            </a:pPr>
            <a:r>
              <a:rPr lang="en-US" b="1" dirty="0" smtClean="0"/>
              <a:t>The Marshall Court:</a:t>
            </a:r>
          </a:p>
          <a:p>
            <a:pPr marL="1588" indent="-1588">
              <a:buNone/>
            </a:pPr>
            <a:endParaRPr lang="en-US" sz="1400" b="1" dirty="0" smtClean="0"/>
          </a:p>
          <a:p>
            <a:pPr marL="1588" indent="-1588">
              <a:buNone/>
            </a:pPr>
            <a:r>
              <a:rPr lang="en-US" sz="2800" dirty="0" smtClean="0"/>
              <a:t>Using </a:t>
            </a:r>
            <a:r>
              <a:rPr lang="en-US" sz="2800" i="1" dirty="0" err="1" smtClean="0"/>
              <a:t>Marbury</a:t>
            </a:r>
            <a:r>
              <a:rPr lang="en-US" sz="2800" i="1" dirty="0" smtClean="0"/>
              <a:t> v. Madison</a:t>
            </a:r>
            <a:r>
              <a:rPr lang="en-US" sz="2800" dirty="0" smtClean="0"/>
              <a:t>, </a:t>
            </a:r>
            <a:r>
              <a:rPr lang="en-US" sz="2800" i="1" dirty="0" smtClean="0"/>
              <a:t>McCulloch v. Maryland, </a:t>
            </a:r>
            <a:r>
              <a:rPr lang="en-US" sz="2800" dirty="0" smtClean="0"/>
              <a:t>and </a:t>
            </a:r>
            <a:r>
              <a:rPr lang="en-US" sz="2800" i="1" dirty="0" smtClean="0"/>
              <a:t>Gibbons v. Ogden</a:t>
            </a:r>
            <a:r>
              <a:rPr lang="en-US" sz="2800" dirty="0" smtClean="0"/>
              <a:t> as guides, determine whether Chief Justice John Marshall would “Like” or “Dislike” the following items.</a:t>
            </a:r>
          </a:p>
          <a:p>
            <a:pPr marL="1588" indent="-1588">
              <a:buNone/>
            </a:pPr>
            <a:endParaRPr lang="en-US" sz="1600" b="1" dirty="0" smtClean="0"/>
          </a:p>
          <a:p>
            <a:pPr marL="1588" indent="-1588">
              <a:buNone/>
            </a:pPr>
            <a:r>
              <a:rPr lang="en-US" sz="1600" b="1" dirty="0" smtClean="0"/>
              <a:t>NOTE:  This exercise is based on the </a:t>
            </a:r>
            <a:r>
              <a:rPr lang="en-US" sz="1600" b="1" dirty="0" err="1" smtClean="0"/>
              <a:t>Facebook</a:t>
            </a:r>
            <a:r>
              <a:rPr lang="en-US" sz="1600" b="1" dirty="0" smtClean="0"/>
              <a:t> news feed.  At no point does the author assert that the format is original.  NOT INTENDED FOR COMMERCIAL USE</a:t>
            </a:r>
          </a:p>
        </p:txBody>
      </p:sp>
      <p:pic>
        <p:nvPicPr>
          <p:cNvPr id="3074" name="Picture 2"/>
          <p:cNvPicPr>
            <a:picLocks noChangeAspect="1" noChangeArrowheads="1"/>
          </p:cNvPicPr>
          <p:nvPr/>
        </p:nvPicPr>
        <p:blipFill>
          <a:blip r:embed="rId2" cstate="email"/>
          <a:srcRect/>
          <a:stretch>
            <a:fillRect/>
          </a:stretch>
        </p:blipFill>
        <p:spPr bwMode="auto">
          <a:xfrm>
            <a:off x="304803" y="1905002"/>
            <a:ext cx="2981325" cy="4010727"/>
          </a:xfrm>
          <a:prstGeom prst="rect">
            <a:avLst/>
          </a:prstGeom>
          <a:noFill/>
          <a:ln w="9525">
            <a:noFill/>
            <a:miter lim="800000"/>
            <a:headEnd/>
            <a:tailEnd/>
          </a:ln>
          <a:effectLst/>
        </p:spPr>
      </p:pic>
      <p:pic>
        <p:nvPicPr>
          <p:cNvPr id="5" name="Picture 4" descr="C:\Users\Tom Richey\AppData\Local\Microsoft\Windows\Temporary Internet Files\Content.IE5\8I3KN63L\MCj04413210000[1].png"/>
          <p:cNvPicPr>
            <a:picLocks noChangeAspect="1" noChangeArrowheads="1"/>
          </p:cNvPicPr>
          <p:nvPr/>
        </p:nvPicPr>
        <p:blipFill>
          <a:blip r:embed="rId3" cstate="email"/>
          <a:srcRect/>
          <a:stretch>
            <a:fillRect/>
          </a:stretch>
        </p:blipFill>
        <p:spPr bwMode="auto">
          <a:xfrm flipV="1">
            <a:off x="1524000" y="4876802"/>
            <a:ext cx="914400" cy="1028700"/>
          </a:xfrm>
          <a:prstGeom prst="rect">
            <a:avLst/>
          </a:prstGeom>
          <a:noFill/>
        </p:spPr>
      </p:pic>
      <p:sp>
        <p:nvSpPr>
          <p:cNvPr id="7" name="Rectangle 6"/>
          <p:cNvSpPr/>
          <p:nvPr/>
        </p:nvSpPr>
        <p:spPr>
          <a:xfrm>
            <a:off x="0" y="0"/>
            <a:ext cx="9144000" cy="14478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228600" y="0"/>
            <a:ext cx="8458200" cy="1447800"/>
          </a:xfrm>
        </p:spPr>
        <p:txBody>
          <a:bodyPr>
            <a:noAutofit/>
          </a:bodyPr>
          <a:lstStyle/>
          <a:p>
            <a:r>
              <a:rPr lang="en-US" sz="72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GAME TIME!!!</a:t>
            </a:r>
            <a:endParaRPr lang="en-US" sz="72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4478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8458200" cy="1447800"/>
          </a:xfrm>
        </p:spPr>
        <p:txBody>
          <a:bodyPr>
            <a:noAutofit/>
          </a:bodyPr>
          <a:lstStyle/>
          <a:p>
            <a:r>
              <a:rPr lang="en-US" sz="6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The “Elastic Clause”</a:t>
            </a:r>
            <a:endParaRPr lang="en-US" sz="6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pic>
        <p:nvPicPr>
          <p:cNvPr id="4098" name="Picture 2" descr="C:\Users\Tom Richey\AppData\Local\Microsoft\Windows\Temporary Internet Files\Content.IE5\I28BSWBR\MCj04413220000[1].png"/>
          <p:cNvPicPr>
            <a:picLocks noChangeAspect="1" noChangeArrowheads="1"/>
          </p:cNvPicPr>
          <p:nvPr/>
        </p:nvPicPr>
        <p:blipFill>
          <a:blip r:embed="rId2" cstate="email"/>
          <a:srcRect/>
          <a:stretch>
            <a:fillRect/>
          </a:stretch>
        </p:blipFill>
        <p:spPr bwMode="auto">
          <a:xfrm>
            <a:off x="838200" y="4648200"/>
            <a:ext cx="1981200" cy="1981200"/>
          </a:xfrm>
          <a:prstGeom prst="rect">
            <a:avLst/>
          </a:prstGeom>
          <a:noFill/>
        </p:spPr>
      </p:pic>
      <p:sp>
        <p:nvSpPr>
          <p:cNvPr id="8" name="Rectangle 7"/>
          <p:cNvSpPr/>
          <p:nvPr/>
        </p:nvSpPr>
        <p:spPr>
          <a:xfrm>
            <a:off x="1676400" y="1524000"/>
            <a:ext cx="7239000" cy="3231654"/>
          </a:xfrm>
          <a:prstGeom prst="rect">
            <a:avLst/>
          </a:prstGeom>
        </p:spPr>
        <p:txBody>
          <a:bodyPr wrap="square">
            <a:spAutoFit/>
          </a:bodyPr>
          <a:lstStyle/>
          <a:p>
            <a:r>
              <a:rPr lang="en-US" sz="3600" b="1" dirty="0" smtClean="0">
                <a:solidFill>
                  <a:srgbClr val="1F497D">
                    <a:lumMod val="60000"/>
                    <a:lumOff val="40000"/>
                  </a:srgbClr>
                </a:solidFill>
              </a:rPr>
              <a:t>The Constitution </a:t>
            </a:r>
            <a:r>
              <a:rPr lang="en-US" sz="2400" dirty="0" smtClean="0">
                <a:solidFill>
                  <a:prstClr val="black"/>
                </a:solidFill>
              </a:rPr>
              <a:t>The Congress shall have Power…To make all Laws which shall be </a:t>
            </a:r>
            <a:r>
              <a:rPr lang="en-US" sz="2400" i="1" dirty="0" smtClean="0">
                <a:solidFill>
                  <a:schemeClr val="accent2"/>
                </a:solidFill>
              </a:rPr>
              <a:t>necessary and proper </a:t>
            </a:r>
            <a:r>
              <a:rPr lang="en-US" sz="2400" dirty="0" smtClean="0">
                <a:solidFill>
                  <a:prstClr val="black"/>
                </a:solidFill>
              </a:rPr>
              <a:t>for carrying into Execution the foregoing Powers, and all other Powers vested by this Constitution in the Government of the United States, or in any Department or Officer thereof. (Art I, Sec 8.18)</a:t>
            </a:r>
          </a:p>
          <a:p>
            <a:r>
              <a:rPr lang="en-US" sz="2400" b="1" dirty="0" smtClean="0">
                <a:solidFill>
                  <a:prstClr val="white">
                    <a:lumMod val="50000"/>
                  </a:prstClr>
                </a:solidFill>
              </a:rPr>
              <a:t>1787 </a:t>
            </a:r>
            <a:r>
              <a:rPr lang="en-US" sz="2400" b="1" dirty="0" smtClean="0">
                <a:solidFill>
                  <a:prstClr val="black"/>
                </a:solidFill>
              </a:rPr>
              <a:t>· Comment · </a:t>
            </a:r>
            <a:r>
              <a:rPr lang="en-US" sz="2400" b="1" u="sng" dirty="0" smtClean="0">
                <a:solidFill>
                  <a:srgbClr val="0070C0"/>
                </a:solidFill>
              </a:rPr>
              <a:t>Like</a:t>
            </a:r>
            <a:endParaRPr lang="en-US" sz="2400" b="1" dirty="0">
              <a:solidFill>
                <a:prstClr val="black"/>
              </a:solidFill>
            </a:endParaRPr>
          </a:p>
        </p:txBody>
      </p:sp>
      <p:sp>
        <p:nvSpPr>
          <p:cNvPr id="10" name="Rectangle 9"/>
          <p:cNvSpPr/>
          <p:nvPr/>
        </p:nvSpPr>
        <p:spPr>
          <a:xfrm>
            <a:off x="6518590" y="5342691"/>
            <a:ext cx="2396810" cy="646331"/>
          </a:xfrm>
          <a:prstGeom prst="rect">
            <a:avLst/>
          </a:prstGeom>
        </p:spPr>
        <p:txBody>
          <a:bodyPr wrap="none" anchor="ctr">
            <a:spAutoFit/>
          </a:bodyPr>
          <a:lstStyle/>
          <a:p>
            <a:pPr marL="342900" indent="-342900">
              <a:spcBef>
                <a:spcPct val="20000"/>
              </a:spcBef>
            </a:pPr>
            <a:r>
              <a:rPr lang="en-US" sz="3600" b="1" dirty="0" smtClean="0">
                <a:solidFill>
                  <a:prstClr val="black"/>
                </a:solidFill>
              </a:rPr>
              <a:t>likes this.</a:t>
            </a:r>
            <a:endParaRPr lang="en-US" sz="3600" b="1" dirty="0">
              <a:solidFill>
                <a:prstClr val="black"/>
              </a:solidFill>
            </a:endParaRPr>
          </a:p>
        </p:txBody>
      </p:sp>
      <p:pic>
        <p:nvPicPr>
          <p:cNvPr id="4102" name="Picture 6"/>
          <p:cNvPicPr>
            <a:picLocks noChangeAspect="1" noChangeArrowheads="1"/>
          </p:cNvPicPr>
          <p:nvPr/>
        </p:nvPicPr>
        <p:blipFill>
          <a:blip r:embed="rId3" cstate="print"/>
          <a:srcRect/>
          <a:stretch>
            <a:fillRect/>
          </a:stretch>
        </p:blipFill>
        <p:spPr bwMode="auto">
          <a:xfrm>
            <a:off x="76200" y="1600202"/>
            <a:ext cx="1540524" cy="1014791"/>
          </a:xfrm>
          <a:prstGeom prst="rect">
            <a:avLst/>
          </a:prstGeom>
          <a:noFill/>
          <a:ln w="9525">
            <a:noFill/>
            <a:miter lim="800000"/>
            <a:headEnd/>
            <a:tailEnd/>
          </a:ln>
          <a:effectLst>
            <a:softEdge rad="63500"/>
          </a:effectLst>
        </p:spPr>
      </p:pic>
      <p:sp>
        <p:nvSpPr>
          <p:cNvPr id="9" name="Rectangle 8"/>
          <p:cNvSpPr/>
          <p:nvPr/>
        </p:nvSpPr>
        <p:spPr>
          <a:xfrm>
            <a:off x="2922592" y="5311913"/>
            <a:ext cx="3249608" cy="707886"/>
          </a:xfrm>
          <a:prstGeom prst="rect">
            <a:avLst/>
          </a:prstGeom>
        </p:spPr>
        <p:txBody>
          <a:bodyPr wrap="none">
            <a:spAutoFit/>
          </a:bodyPr>
          <a:lstStyle/>
          <a:p>
            <a:pPr>
              <a:buNone/>
            </a:pPr>
            <a:r>
              <a:rPr lang="en-US" sz="4000" b="1" dirty="0" smtClean="0">
                <a:ln>
                  <a:solidFill>
                    <a:schemeClr val="tx1"/>
                  </a:solidFill>
                </a:ln>
                <a:solidFill>
                  <a:schemeClr val="tx2">
                    <a:lumMod val="60000"/>
                    <a:lumOff val="40000"/>
                  </a:schemeClr>
                </a:solidFill>
              </a:rPr>
              <a:t>John Marshall</a:t>
            </a:r>
            <a:endParaRPr lang="en-US" sz="4000" b="1" dirty="0">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6400" y="1407618"/>
            <a:ext cx="7162800" cy="3354765"/>
          </a:xfrm>
          <a:prstGeom prst="rect">
            <a:avLst/>
          </a:prstGeom>
        </p:spPr>
        <p:txBody>
          <a:bodyPr wrap="square">
            <a:spAutoFit/>
          </a:bodyPr>
          <a:lstStyle/>
          <a:p>
            <a:r>
              <a:rPr lang="en-US" sz="3600" b="1" dirty="0" smtClean="0">
                <a:solidFill>
                  <a:srgbClr val="1F497D">
                    <a:lumMod val="60000"/>
                    <a:lumOff val="40000"/>
                  </a:srgbClr>
                </a:solidFill>
              </a:rPr>
              <a:t>Thomas Jefferson </a:t>
            </a:r>
            <a:r>
              <a:rPr lang="en-US" sz="2200" b="1" i="1" dirty="0" smtClean="0">
                <a:solidFill>
                  <a:prstClr val="black"/>
                </a:solidFill>
              </a:rPr>
              <a:t>Resolved</a:t>
            </a:r>
            <a:r>
              <a:rPr lang="en-US" sz="2200" b="1" dirty="0" smtClean="0">
                <a:solidFill>
                  <a:prstClr val="black"/>
                </a:solidFill>
              </a:rPr>
              <a:t>, That the several States composing, the United States of America… by a compact under the style and title of a Constitution for the United States… constituted a general government for special purposes — delegated to that government certain definite powers, reserving, each State to itself, the residuary mass of right to their own self-government…</a:t>
            </a:r>
            <a:r>
              <a:rPr lang="en-US" sz="1200" b="1" dirty="0" smtClean="0">
                <a:solidFill>
                  <a:prstClr val="black"/>
                </a:solidFill>
              </a:rPr>
              <a:t>	</a:t>
            </a:r>
            <a:endParaRPr lang="en-US" sz="2800" b="1" dirty="0" smtClean="0">
              <a:solidFill>
                <a:prstClr val="black"/>
              </a:solidFill>
            </a:endParaRPr>
          </a:p>
          <a:p>
            <a:endParaRPr lang="en-US" sz="800" b="1" dirty="0" smtClean="0">
              <a:solidFill>
                <a:prstClr val="black"/>
              </a:solidFill>
            </a:endParaRPr>
          </a:p>
          <a:p>
            <a:r>
              <a:rPr lang="en-US" sz="2400" b="1" dirty="0" smtClean="0">
                <a:solidFill>
                  <a:prstClr val="white">
                    <a:lumMod val="50000"/>
                  </a:prstClr>
                </a:solidFill>
              </a:rPr>
              <a:t>1798 </a:t>
            </a:r>
            <a:r>
              <a:rPr lang="en-US" sz="2400" b="1" dirty="0" smtClean="0">
                <a:solidFill>
                  <a:prstClr val="black"/>
                </a:solidFill>
              </a:rPr>
              <a:t>· Comment · </a:t>
            </a:r>
            <a:r>
              <a:rPr lang="en-US" sz="2400" b="1" u="sng" dirty="0" smtClean="0">
                <a:solidFill>
                  <a:srgbClr val="0070C0"/>
                </a:solidFill>
              </a:rPr>
              <a:t>Like</a:t>
            </a:r>
            <a:endParaRPr lang="en-US" sz="2400" b="1" dirty="0">
              <a:solidFill>
                <a:prstClr val="black"/>
              </a:solidFill>
            </a:endParaRPr>
          </a:p>
        </p:txBody>
      </p:sp>
      <p:pic>
        <p:nvPicPr>
          <p:cNvPr id="7" name="Picture 4" descr="C:\Users\Tom Richey\AppData\Local\Microsoft\Windows\Temporary Internet Files\Content.IE5\8I3KN63L\MCj04413210000[1].png"/>
          <p:cNvPicPr>
            <a:picLocks noChangeAspect="1" noChangeArrowheads="1"/>
          </p:cNvPicPr>
          <p:nvPr/>
        </p:nvPicPr>
        <p:blipFill>
          <a:blip r:embed="rId2" cstate="email"/>
          <a:srcRect/>
          <a:stretch>
            <a:fillRect/>
          </a:stretch>
        </p:blipFill>
        <p:spPr bwMode="auto">
          <a:xfrm>
            <a:off x="838200" y="4876800"/>
            <a:ext cx="1905000" cy="1905000"/>
          </a:xfrm>
          <a:prstGeom prst="rect">
            <a:avLst/>
          </a:prstGeom>
          <a:noFill/>
        </p:spPr>
      </p:pic>
      <p:pic>
        <p:nvPicPr>
          <p:cNvPr id="5122" name="Picture 2"/>
          <p:cNvPicPr>
            <a:picLocks noChangeAspect="1" noChangeArrowheads="1"/>
          </p:cNvPicPr>
          <p:nvPr/>
        </p:nvPicPr>
        <p:blipFill>
          <a:blip r:embed="rId3" cstate="email"/>
          <a:srcRect/>
          <a:stretch>
            <a:fillRect/>
          </a:stretch>
        </p:blipFill>
        <p:spPr bwMode="auto">
          <a:xfrm>
            <a:off x="304800" y="1499235"/>
            <a:ext cx="1371600" cy="1320165"/>
          </a:xfrm>
          <a:prstGeom prst="rect">
            <a:avLst/>
          </a:prstGeom>
          <a:noFill/>
          <a:ln w="9525">
            <a:noFill/>
            <a:miter lim="800000"/>
            <a:headEnd/>
            <a:tailEnd/>
          </a:ln>
          <a:effectLst>
            <a:softEdge rad="63500"/>
          </a:effectLst>
        </p:spPr>
      </p:pic>
      <p:sp>
        <p:nvSpPr>
          <p:cNvPr id="10" name="Rectangle 9"/>
          <p:cNvSpPr/>
          <p:nvPr/>
        </p:nvSpPr>
        <p:spPr>
          <a:xfrm>
            <a:off x="0" y="0"/>
            <a:ext cx="9144000" cy="14478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228600" y="0"/>
            <a:ext cx="8915400" cy="1447800"/>
          </a:xfrm>
        </p:spPr>
        <p:txBody>
          <a:bodyPr>
            <a:noAutofit/>
          </a:bodyPr>
          <a:lstStyle/>
          <a:p>
            <a:r>
              <a:rPr lang="en-US" sz="6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Strict Construction</a:t>
            </a:r>
            <a:endParaRPr lang="en-US" sz="6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5" name="Rectangle 14"/>
          <p:cNvSpPr/>
          <p:nvPr/>
        </p:nvSpPr>
        <p:spPr>
          <a:xfrm>
            <a:off x="6629400" y="5404246"/>
            <a:ext cx="2514603" cy="523220"/>
          </a:xfrm>
          <a:prstGeom prst="rect">
            <a:avLst/>
          </a:prstGeom>
        </p:spPr>
        <p:txBody>
          <a:bodyPr wrap="square" anchor="ctr">
            <a:spAutoFit/>
          </a:bodyPr>
          <a:lstStyle/>
          <a:p>
            <a:pPr marL="342900" indent="-342900">
              <a:spcBef>
                <a:spcPct val="20000"/>
              </a:spcBef>
            </a:pPr>
            <a:r>
              <a:rPr lang="en-US" sz="2800" b="1" dirty="0" smtClean="0">
                <a:solidFill>
                  <a:srgbClr val="C00000"/>
                </a:solidFill>
              </a:rPr>
              <a:t>dislikes</a:t>
            </a:r>
            <a:r>
              <a:rPr lang="en-US" sz="2800" b="1" dirty="0" smtClean="0">
                <a:solidFill>
                  <a:prstClr val="black"/>
                </a:solidFill>
              </a:rPr>
              <a:t> this.</a:t>
            </a:r>
            <a:endParaRPr lang="en-US" sz="2800" b="1" dirty="0">
              <a:solidFill>
                <a:prstClr val="black"/>
              </a:solidFill>
            </a:endParaRPr>
          </a:p>
        </p:txBody>
      </p:sp>
      <p:sp>
        <p:nvSpPr>
          <p:cNvPr id="17" name="Rectangle 16"/>
          <p:cNvSpPr/>
          <p:nvPr/>
        </p:nvSpPr>
        <p:spPr>
          <a:xfrm>
            <a:off x="2922592" y="5311913"/>
            <a:ext cx="3249608" cy="707886"/>
          </a:xfrm>
          <a:prstGeom prst="rect">
            <a:avLst/>
          </a:prstGeom>
        </p:spPr>
        <p:txBody>
          <a:bodyPr wrap="none">
            <a:spAutoFit/>
          </a:bodyPr>
          <a:lstStyle/>
          <a:p>
            <a:pPr>
              <a:buNone/>
            </a:pPr>
            <a:r>
              <a:rPr lang="en-US" sz="4000" b="1" dirty="0" smtClean="0">
                <a:ln>
                  <a:solidFill>
                    <a:schemeClr val="tx1"/>
                  </a:solidFill>
                </a:ln>
                <a:solidFill>
                  <a:schemeClr val="tx2">
                    <a:lumMod val="60000"/>
                    <a:lumOff val="40000"/>
                  </a:schemeClr>
                </a:solidFill>
              </a:rPr>
              <a:t>John Marshall</a:t>
            </a:r>
            <a:endParaRPr lang="en-US" sz="4000" b="1" dirty="0">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m Richey\AppData\Local\Microsoft\Windows\Temporary Internet Files\Content.IE5\I28BSWBR\MCj04413220000[1].png"/>
          <p:cNvPicPr>
            <a:picLocks noChangeAspect="1" noChangeArrowheads="1"/>
          </p:cNvPicPr>
          <p:nvPr/>
        </p:nvPicPr>
        <p:blipFill>
          <a:blip r:embed="rId2" cstate="email"/>
          <a:srcRect/>
          <a:stretch>
            <a:fillRect/>
          </a:stretch>
        </p:blipFill>
        <p:spPr bwMode="auto">
          <a:xfrm>
            <a:off x="533400" y="4495800"/>
            <a:ext cx="1981200" cy="1981200"/>
          </a:xfrm>
          <a:prstGeom prst="rect">
            <a:avLst/>
          </a:prstGeom>
          <a:noFill/>
        </p:spPr>
      </p:pic>
      <p:sp>
        <p:nvSpPr>
          <p:cNvPr id="8" name="Rectangle 7"/>
          <p:cNvSpPr/>
          <p:nvPr/>
        </p:nvSpPr>
        <p:spPr>
          <a:xfrm>
            <a:off x="1828800" y="1524000"/>
            <a:ext cx="7315200" cy="3077766"/>
          </a:xfrm>
          <a:prstGeom prst="rect">
            <a:avLst/>
          </a:prstGeom>
        </p:spPr>
        <p:txBody>
          <a:bodyPr wrap="square">
            <a:spAutoFit/>
          </a:bodyPr>
          <a:lstStyle/>
          <a:p>
            <a:r>
              <a:rPr lang="en-US" sz="3600" b="1" dirty="0" smtClean="0">
                <a:solidFill>
                  <a:srgbClr val="1F497D">
                    <a:lumMod val="60000"/>
                    <a:lumOff val="40000"/>
                  </a:srgbClr>
                </a:solidFill>
              </a:rPr>
              <a:t>Alexander Hamilton </a:t>
            </a:r>
            <a:r>
              <a:rPr lang="en-US" sz="2400" b="1" dirty="0" smtClean="0">
                <a:solidFill>
                  <a:prstClr val="black"/>
                </a:solidFill>
              </a:rPr>
              <a:t>Every power vested in a Government is in its nature </a:t>
            </a:r>
            <a:r>
              <a:rPr lang="en-US" sz="2400" b="1" i="1" dirty="0" smtClean="0">
                <a:solidFill>
                  <a:prstClr val="black"/>
                </a:solidFill>
              </a:rPr>
              <a:t>sovereign… </a:t>
            </a:r>
            <a:r>
              <a:rPr lang="en-US" sz="2400" b="1" dirty="0" smtClean="0">
                <a:solidFill>
                  <a:prstClr val="black"/>
                </a:solidFill>
              </a:rPr>
              <a:t>which are not precluded by restrictions and exceptions specified in the constitution, or not immoral, or not contrary to the essential ends of political society. </a:t>
            </a:r>
          </a:p>
          <a:p>
            <a:endParaRPr lang="en-US" sz="1400" b="1" dirty="0" smtClean="0">
              <a:solidFill>
                <a:prstClr val="white">
                  <a:lumMod val="50000"/>
                </a:prstClr>
              </a:solidFill>
            </a:endParaRPr>
          </a:p>
          <a:p>
            <a:r>
              <a:rPr lang="en-US" sz="2400" b="1" dirty="0" smtClean="0">
                <a:solidFill>
                  <a:prstClr val="white">
                    <a:lumMod val="50000"/>
                  </a:prstClr>
                </a:solidFill>
              </a:rPr>
              <a:t>       23 Feb 1791 </a:t>
            </a:r>
            <a:r>
              <a:rPr lang="en-US" sz="2400" b="1" dirty="0" smtClean="0">
                <a:solidFill>
                  <a:prstClr val="black"/>
                </a:solidFill>
              </a:rPr>
              <a:t>· Comment · </a:t>
            </a:r>
            <a:r>
              <a:rPr lang="en-US" sz="2400" b="1" u="sng" dirty="0" smtClean="0">
                <a:solidFill>
                  <a:srgbClr val="0070C0"/>
                </a:solidFill>
              </a:rPr>
              <a:t>Like</a:t>
            </a:r>
            <a:endParaRPr lang="en-US" sz="1200" b="1" u="sng" dirty="0" smtClean="0">
              <a:solidFill>
                <a:srgbClr val="0070C0"/>
              </a:solidFill>
            </a:endParaRPr>
          </a:p>
        </p:txBody>
      </p:sp>
      <p:sp>
        <p:nvSpPr>
          <p:cNvPr id="7" name="Rectangle 6"/>
          <p:cNvSpPr/>
          <p:nvPr/>
        </p:nvSpPr>
        <p:spPr>
          <a:xfrm>
            <a:off x="1676400" y="6488668"/>
            <a:ext cx="7467600" cy="369332"/>
          </a:xfrm>
          <a:prstGeom prst="rect">
            <a:avLst/>
          </a:prstGeom>
        </p:spPr>
        <p:txBody>
          <a:bodyPr wrap="square">
            <a:spAutoFit/>
          </a:bodyPr>
          <a:lstStyle/>
          <a:p>
            <a:pPr algn="r"/>
            <a:r>
              <a:rPr lang="en-US" dirty="0" smtClean="0">
                <a:solidFill>
                  <a:prstClr val="black"/>
                </a:solidFill>
                <a:hlinkClick r:id="rId3"/>
              </a:rPr>
              <a:t>http://press-pubs.uchicago.edu/founders/documents/a1_8_18s11.html</a:t>
            </a:r>
            <a:r>
              <a:rPr lang="en-US" dirty="0" smtClean="0">
                <a:solidFill>
                  <a:prstClr val="black"/>
                </a:solidFill>
              </a:rPr>
              <a:t> </a:t>
            </a:r>
            <a:endParaRPr lang="en-US" dirty="0">
              <a:solidFill>
                <a:prstClr val="black"/>
              </a:solidFill>
            </a:endParaRPr>
          </a:p>
        </p:txBody>
      </p:sp>
      <p:pic>
        <p:nvPicPr>
          <p:cNvPr id="8194" name="Picture 2">
            <a:hlinkClick r:id="" action="ppaction://noaction"/>
          </p:cNvPr>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752601" y="4038600"/>
            <a:ext cx="609600" cy="633984"/>
          </a:xfrm>
          <a:prstGeom prst="rect">
            <a:avLst/>
          </a:prstGeom>
          <a:noFill/>
          <a:ln w="9525">
            <a:noFill/>
            <a:miter lim="800000"/>
            <a:headEnd/>
            <a:tailEnd/>
          </a:ln>
        </p:spPr>
      </p:pic>
      <p:pic>
        <p:nvPicPr>
          <p:cNvPr id="9" name="Picture 2"/>
          <p:cNvPicPr>
            <a:picLocks noChangeAspect="1" noChangeArrowheads="1"/>
          </p:cNvPicPr>
          <p:nvPr/>
        </p:nvPicPr>
        <p:blipFill>
          <a:blip r:embed="rId5" cstate="email"/>
          <a:srcRect/>
          <a:stretch>
            <a:fillRect/>
          </a:stretch>
        </p:blipFill>
        <p:spPr bwMode="auto">
          <a:xfrm>
            <a:off x="228604" y="1524000"/>
            <a:ext cx="1411705" cy="1676400"/>
          </a:xfrm>
          <a:prstGeom prst="rect">
            <a:avLst/>
          </a:prstGeom>
          <a:noFill/>
          <a:ln w="9525">
            <a:noFill/>
            <a:miter lim="800000"/>
            <a:headEnd/>
            <a:tailEnd/>
          </a:ln>
          <a:effectLst>
            <a:softEdge rad="127000"/>
          </a:effectLst>
        </p:spPr>
      </p:pic>
      <p:sp>
        <p:nvSpPr>
          <p:cNvPr id="12" name="Rectangle 11"/>
          <p:cNvSpPr/>
          <p:nvPr/>
        </p:nvSpPr>
        <p:spPr>
          <a:xfrm>
            <a:off x="0" y="0"/>
            <a:ext cx="9144000" cy="14478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228600" y="0"/>
            <a:ext cx="8915400" cy="1447800"/>
          </a:xfrm>
        </p:spPr>
        <p:txBody>
          <a:bodyPr>
            <a:noAutofit/>
          </a:bodyPr>
          <a:lstStyle/>
          <a:p>
            <a:r>
              <a:rPr lang="en-US" sz="6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Loose Construction</a:t>
            </a:r>
            <a:endParaRPr lang="en-US" sz="6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5" name="Rectangle 14"/>
          <p:cNvSpPr/>
          <p:nvPr/>
        </p:nvSpPr>
        <p:spPr>
          <a:xfrm>
            <a:off x="6594790" y="5342691"/>
            <a:ext cx="2396810" cy="646331"/>
          </a:xfrm>
          <a:prstGeom prst="rect">
            <a:avLst/>
          </a:prstGeom>
        </p:spPr>
        <p:txBody>
          <a:bodyPr wrap="none" anchor="ctr">
            <a:spAutoFit/>
          </a:bodyPr>
          <a:lstStyle/>
          <a:p>
            <a:pPr marL="342900" indent="-342900">
              <a:spcBef>
                <a:spcPct val="20000"/>
              </a:spcBef>
            </a:pPr>
            <a:r>
              <a:rPr lang="en-US" sz="3600" b="1" dirty="0" smtClean="0">
                <a:solidFill>
                  <a:prstClr val="black"/>
                </a:solidFill>
              </a:rPr>
              <a:t>likes this.</a:t>
            </a:r>
            <a:endParaRPr lang="en-US" sz="3600" b="1" dirty="0">
              <a:solidFill>
                <a:prstClr val="black"/>
              </a:solidFill>
            </a:endParaRPr>
          </a:p>
        </p:txBody>
      </p:sp>
      <p:sp>
        <p:nvSpPr>
          <p:cNvPr id="16" name="Rectangle 15"/>
          <p:cNvSpPr/>
          <p:nvPr/>
        </p:nvSpPr>
        <p:spPr>
          <a:xfrm>
            <a:off x="2922592" y="5311913"/>
            <a:ext cx="3249608" cy="707886"/>
          </a:xfrm>
          <a:prstGeom prst="rect">
            <a:avLst/>
          </a:prstGeom>
        </p:spPr>
        <p:txBody>
          <a:bodyPr wrap="none">
            <a:spAutoFit/>
          </a:bodyPr>
          <a:lstStyle/>
          <a:p>
            <a:pPr>
              <a:buNone/>
            </a:pPr>
            <a:r>
              <a:rPr lang="en-US" sz="4000" b="1" dirty="0" smtClean="0">
                <a:ln>
                  <a:solidFill>
                    <a:schemeClr val="tx1"/>
                  </a:solidFill>
                </a:ln>
                <a:solidFill>
                  <a:schemeClr val="tx2">
                    <a:lumMod val="60000"/>
                    <a:lumOff val="40000"/>
                  </a:schemeClr>
                </a:solidFill>
              </a:rPr>
              <a:t>John Marshall</a:t>
            </a:r>
            <a:endParaRPr lang="en-US" sz="4000" b="1" dirty="0">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2247" t="2564" r="5578" b="12383"/>
          <a:stretch/>
        </p:blipFill>
        <p:spPr bwMode="auto">
          <a:xfrm>
            <a:off x="905702" y="0"/>
            <a:ext cx="7323898" cy="6858000"/>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4308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1524000"/>
            <a:ext cx="6781800" cy="3354765"/>
          </a:xfrm>
          <a:prstGeom prst="rect">
            <a:avLst/>
          </a:prstGeom>
        </p:spPr>
        <p:txBody>
          <a:bodyPr wrap="square">
            <a:spAutoFit/>
          </a:bodyPr>
          <a:lstStyle/>
          <a:p>
            <a:r>
              <a:rPr lang="en-US" sz="3600" b="1" dirty="0" smtClean="0">
                <a:solidFill>
                  <a:srgbClr val="1F497D">
                    <a:lumMod val="60000"/>
                    <a:lumOff val="40000"/>
                  </a:srgbClr>
                </a:solidFill>
              </a:rPr>
              <a:t>James Madison </a:t>
            </a:r>
            <a:r>
              <a:rPr lang="en-US" sz="2800" dirty="0" smtClean="0">
                <a:solidFill>
                  <a:prstClr val="black"/>
                </a:solidFill>
              </a:rPr>
              <a:t>The powers delegated by the proposed Constitution to the federal government are few and defined. Those which are to remain in the State governments are numerous and indefinite.</a:t>
            </a:r>
          </a:p>
          <a:p>
            <a:endParaRPr lang="en-US" sz="800" b="1" dirty="0" smtClean="0">
              <a:solidFill>
                <a:prstClr val="black"/>
              </a:solidFill>
            </a:endParaRPr>
          </a:p>
          <a:p>
            <a:r>
              <a:rPr lang="en-US" sz="2800" b="1" dirty="0" smtClean="0">
                <a:solidFill>
                  <a:prstClr val="white">
                    <a:lumMod val="50000"/>
                  </a:prstClr>
                </a:solidFill>
              </a:rPr>
              <a:t>1788 </a:t>
            </a:r>
            <a:r>
              <a:rPr lang="en-US" sz="2800" b="1" dirty="0" smtClean="0">
                <a:solidFill>
                  <a:prstClr val="black"/>
                </a:solidFill>
              </a:rPr>
              <a:t>· Comment · </a:t>
            </a:r>
            <a:r>
              <a:rPr lang="en-US" sz="2800" b="1" u="sng" dirty="0" smtClean="0">
                <a:solidFill>
                  <a:srgbClr val="0070C0"/>
                </a:solidFill>
              </a:rPr>
              <a:t>Like</a:t>
            </a:r>
            <a:r>
              <a:rPr lang="en-US" sz="2800" b="1" dirty="0" smtClean="0">
                <a:solidFill>
                  <a:prstClr val="black"/>
                </a:solidFill>
              </a:rPr>
              <a:t>	</a:t>
            </a:r>
            <a:endParaRPr lang="en-US" sz="2800" b="1" i="1" dirty="0">
              <a:solidFill>
                <a:prstClr val="black"/>
              </a:solidFill>
            </a:endParaRPr>
          </a:p>
        </p:txBody>
      </p:sp>
      <p:pic>
        <p:nvPicPr>
          <p:cNvPr id="7170" name="Picture 2"/>
          <p:cNvPicPr>
            <a:picLocks noChangeAspect="1" noChangeArrowheads="1"/>
          </p:cNvPicPr>
          <p:nvPr/>
        </p:nvPicPr>
        <p:blipFill>
          <a:blip r:embed="rId2" cstate="print"/>
          <a:srcRect/>
          <a:stretch>
            <a:fillRect/>
          </a:stretch>
        </p:blipFill>
        <p:spPr bwMode="auto">
          <a:xfrm>
            <a:off x="381000" y="1600200"/>
            <a:ext cx="1283918" cy="1524000"/>
          </a:xfrm>
          <a:prstGeom prst="rect">
            <a:avLst/>
          </a:prstGeom>
          <a:noFill/>
          <a:ln w="9525">
            <a:noFill/>
            <a:miter lim="800000"/>
            <a:headEnd/>
            <a:tailEnd/>
          </a:ln>
          <a:effectLst>
            <a:softEdge rad="63500"/>
          </a:effectLst>
        </p:spPr>
      </p:pic>
      <p:sp>
        <p:nvSpPr>
          <p:cNvPr id="9" name="Rectangle 8"/>
          <p:cNvSpPr/>
          <p:nvPr/>
        </p:nvSpPr>
        <p:spPr>
          <a:xfrm>
            <a:off x="3124200" y="6488668"/>
            <a:ext cx="6019800" cy="369332"/>
          </a:xfrm>
          <a:prstGeom prst="rect">
            <a:avLst/>
          </a:prstGeom>
        </p:spPr>
        <p:txBody>
          <a:bodyPr wrap="square">
            <a:spAutoFit/>
          </a:bodyPr>
          <a:lstStyle/>
          <a:p>
            <a:r>
              <a:rPr lang="en-US" dirty="0" smtClean="0">
                <a:solidFill>
                  <a:prstClr val="black"/>
                </a:solidFill>
                <a:hlinkClick r:id="rId3"/>
              </a:rPr>
              <a:t>http://en.wikisource.org/wiki/The_Federalist_Papers/No._45</a:t>
            </a:r>
            <a:r>
              <a:rPr lang="en-US" dirty="0" smtClean="0">
                <a:solidFill>
                  <a:prstClr val="black"/>
                </a:solidFill>
              </a:rPr>
              <a:t> </a:t>
            </a:r>
            <a:endParaRPr lang="en-US" dirty="0">
              <a:solidFill>
                <a:prstClr val="black"/>
              </a:solidFill>
            </a:endParaRPr>
          </a:p>
        </p:txBody>
      </p:sp>
      <p:sp>
        <p:nvSpPr>
          <p:cNvPr id="15" name="Rectangle 14"/>
          <p:cNvSpPr/>
          <p:nvPr/>
        </p:nvSpPr>
        <p:spPr>
          <a:xfrm>
            <a:off x="0" y="0"/>
            <a:ext cx="9144000" cy="14478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28600" y="0"/>
            <a:ext cx="8915400" cy="1447800"/>
          </a:xfrm>
        </p:spPr>
        <p:txBody>
          <a:bodyPr>
            <a:noAutofit/>
          </a:bodyPr>
          <a:lstStyle/>
          <a:p>
            <a:r>
              <a:rPr lang="en-US" sz="6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States’ Rights</a:t>
            </a:r>
            <a:endParaRPr lang="en-US" sz="6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19" name="Rectangle 18"/>
          <p:cNvSpPr/>
          <p:nvPr/>
        </p:nvSpPr>
        <p:spPr>
          <a:xfrm>
            <a:off x="2922592" y="5311913"/>
            <a:ext cx="3249608" cy="707886"/>
          </a:xfrm>
          <a:prstGeom prst="rect">
            <a:avLst/>
          </a:prstGeom>
        </p:spPr>
        <p:txBody>
          <a:bodyPr wrap="none">
            <a:spAutoFit/>
          </a:bodyPr>
          <a:lstStyle/>
          <a:p>
            <a:pPr>
              <a:buNone/>
            </a:pPr>
            <a:r>
              <a:rPr lang="en-US" sz="4000" b="1" dirty="0" smtClean="0">
                <a:ln>
                  <a:solidFill>
                    <a:schemeClr val="tx1"/>
                  </a:solidFill>
                </a:ln>
                <a:solidFill>
                  <a:schemeClr val="tx2">
                    <a:lumMod val="60000"/>
                    <a:lumOff val="40000"/>
                  </a:schemeClr>
                </a:solidFill>
              </a:rPr>
              <a:t>John Marshall</a:t>
            </a:r>
            <a:endParaRPr lang="en-US" sz="4000" b="1" dirty="0">
              <a:ln>
                <a:solidFill>
                  <a:schemeClr val="tx1"/>
                </a:solidFill>
              </a:ln>
            </a:endParaRPr>
          </a:p>
        </p:txBody>
      </p:sp>
      <p:pic>
        <p:nvPicPr>
          <p:cNvPr id="20" name="Picture 4" descr="C:\Users\Tom Richey\AppData\Local\Microsoft\Windows\Temporary Internet Files\Content.IE5\8I3KN63L\MCj04413210000[1].png"/>
          <p:cNvPicPr>
            <a:picLocks noChangeAspect="1" noChangeArrowheads="1"/>
          </p:cNvPicPr>
          <p:nvPr/>
        </p:nvPicPr>
        <p:blipFill>
          <a:blip r:embed="rId4" cstate="email"/>
          <a:srcRect/>
          <a:stretch>
            <a:fillRect/>
          </a:stretch>
        </p:blipFill>
        <p:spPr bwMode="auto">
          <a:xfrm>
            <a:off x="838200" y="4876800"/>
            <a:ext cx="1905000" cy="1905000"/>
          </a:xfrm>
          <a:prstGeom prst="rect">
            <a:avLst/>
          </a:prstGeom>
          <a:noFill/>
        </p:spPr>
      </p:pic>
      <p:sp>
        <p:nvSpPr>
          <p:cNvPr id="10" name="Rectangle 9"/>
          <p:cNvSpPr/>
          <p:nvPr/>
        </p:nvSpPr>
        <p:spPr>
          <a:xfrm>
            <a:off x="6629400" y="5404246"/>
            <a:ext cx="2514603" cy="523220"/>
          </a:xfrm>
          <a:prstGeom prst="rect">
            <a:avLst/>
          </a:prstGeom>
        </p:spPr>
        <p:txBody>
          <a:bodyPr wrap="square" anchor="ctr">
            <a:spAutoFit/>
          </a:bodyPr>
          <a:lstStyle/>
          <a:p>
            <a:pPr marL="342900" indent="-342900">
              <a:spcBef>
                <a:spcPct val="20000"/>
              </a:spcBef>
            </a:pPr>
            <a:r>
              <a:rPr lang="en-US" sz="2800" b="1" dirty="0" smtClean="0">
                <a:solidFill>
                  <a:srgbClr val="C00000"/>
                </a:solidFill>
              </a:rPr>
              <a:t>dislikes</a:t>
            </a:r>
            <a:r>
              <a:rPr lang="en-US" sz="2800" b="1" dirty="0" smtClean="0">
                <a:solidFill>
                  <a:prstClr val="black"/>
                </a:solidFill>
              </a:rPr>
              <a:t> this.</a:t>
            </a:r>
            <a:endParaRPr lang="en-US" sz="28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1524002"/>
            <a:ext cx="7315200" cy="3247043"/>
          </a:xfrm>
          <a:prstGeom prst="rect">
            <a:avLst/>
          </a:prstGeom>
        </p:spPr>
        <p:txBody>
          <a:bodyPr wrap="square">
            <a:spAutoFit/>
          </a:bodyPr>
          <a:lstStyle/>
          <a:p>
            <a:r>
              <a:rPr lang="en-US" sz="3600" b="1" dirty="0" smtClean="0">
                <a:solidFill>
                  <a:srgbClr val="1F497D">
                    <a:lumMod val="60000"/>
                    <a:lumOff val="40000"/>
                  </a:srgbClr>
                </a:solidFill>
              </a:rPr>
              <a:t>Alexander Hamilton </a:t>
            </a:r>
            <a:r>
              <a:rPr lang="en-US" sz="2600" dirty="0" smtClean="0">
                <a:solidFill>
                  <a:prstClr val="black"/>
                </a:solidFill>
              </a:rPr>
              <a:t>A National Bank is an Institution of primary importance to the prosperous administration of the Finances, and would be of the greatest utility in the operations connected with the support of the Public Credit....</a:t>
            </a:r>
          </a:p>
          <a:p>
            <a:r>
              <a:rPr lang="en-US" sz="1100" b="1" dirty="0" smtClean="0">
                <a:solidFill>
                  <a:prstClr val="black"/>
                </a:solidFill>
              </a:rPr>
              <a:t> </a:t>
            </a:r>
            <a:endParaRPr lang="en-US" sz="800" b="1" dirty="0" smtClean="0">
              <a:solidFill>
                <a:prstClr val="black"/>
              </a:solidFill>
            </a:endParaRPr>
          </a:p>
          <a:p>
            <a:r>
              <a:rPr lang="en-US" sz="2800" b="1" dirty="0" smtClean="0">
                <a:solidFill>
                  <a:prstClr val="white">
                    <a:lumMod val="50000"/>
                  </a:prstClr>
                </a:solidFill>
              </a:rPr>
              <a:t>1790 </a:t>
            </a:r>
            <a:r>
              <a:rPr lang="en-US" sz="2800" b="1" dirty="0" smtClean="0">
                <a:solidFill>
                  <a:prstClr val="black"/>
                </a:solidFill>
              </a:rPr>
              <a:t>· Comment · </a:t>
            </a:r>
            <a:r>
              <a:rPr lang="en-US" sz="2800" b="1" u="sng" dirty="0" smtClean="0">
                <a:solidFill>
                  <a:srgbClr val="0070C0"/>
                </a:solidFill>
              </a:rPr>
              <a:t>Like</a:t>
            </a:r>
            <a:endParaRPr lang="en-US" sz="2800" b="1" dirty="0">
              <a:solidFill>
                <a:prstClr val="black"/>
              </a:solidFill>
            </a:endParaRPr>
          </a:p>
        </p:txBody>
      </p:sp>
      <p:pic>
        <p:nvPicPr>
          <p:cNvPr id="6146" name="Picture 2"/>
          <p:cNvPicPr>
            <a:picLocks noChangeAspect="1" noChangeArrowheads="1"/>
          </p:cNvPicPr>
          <p:nvPr/>
        </p:nvPicPr>
        <p:blipFill>
          <a:blip r:embed="rId2" cstate="email"/>
          <a:srcRect/>
          <a:stretch>
            <a:fillRect/>
          </a:stretch>
        </p:blipFill>
        <p:spPr bwMode="auto">
          <a:xfrm>
            <a:off x="228604" y="1524000"/>
            <a:ext cx="1411705" cy="1676400"/>
          </a:xfrm>
          <a:prstGeom prst="rect">
            <a:avLst/>
          </a:prstGeom>
          <a:noFill/>
          <a:ln w="9525">
            <a:noFill/>
            <a:miter lim="800000"/>
            <a:headEnd/>
            <a:tailEnd/>
          </a:ln>
          <a:effectLst>
            <a:softEdge rad="127000"/>
          </a:effectLst>
        </p:spPr>
      </p:pic>
      <p:pic>
        <p:nvPicPr>
          <p:cNvPr id="11" name="Picture 2" descr="C:\Users\Tom Richey\AppData\Local\Microsoft\Windows\Temporary Internet Files\Content.IE5\I28BSWBR\MCj04413220000[1].png"/>
          <p:cNvPicPr>
            <a:picLocks noChangeAspect="1" noChangeArrowheads="1"/>
          </p:cNvPicPr>
          <p:nvPr/>
        </p:nvPicPr>
        <p:blipFill>
          <a:blip r:embed="rId3" cstate="email"/>
          <a:srcRect/>
          <a:stretch>
            <a:fillRect/>
          </a:stretch>
        </p:blipFill>
        <p:spPr bwMode="auto">
          <a:xfrm>
            <a:off x="609600" y="4495800"/>
            <a:ext cx="1981200" cy="1981200"/>
          </a:xfrm>
          <a:prstGeom prst="rect">
            <a:avLst/>
          </a:prstGeom>
          <a:noFill/>
        </p:spPr>
      </p:pic>
      <p:sp>
        <p:nvSpPr>
          <p:cNvPr id="13" name="Rectangle 12"/>
          <p:cNvSpPr/>
          <p:nvPr/>
        </p:nvSpPr>
        <p:spPr>
          <a:xfrm>
            <a:off x="2667000" y="6488668"/>
            <a:ext cx="6477000" cy="369332"/>
          </a:xfrm>
          <a:prstGeom prst="rect">
            <a:avLst/>
          </a:prstGeom>
        </p:spPr>
        <p:txBody>
          <a:bodyPr wrap="square">
            <a:spAutoFit/>
          </a:bodyPr>
          <a:lstStyle/>
          <a:p>
            <a:pPr algn="r"/>
            <a:r>
              <a:rPr lang="en-US" dirty="0" smtClean="0">
                <a:solidFill>
                  <a:prstClr val="black"/>
                </a:solidFill>
                <a:hlinkClick r:id="rId4"/>
              </a:rPr>
              <a:t>http://en.wikipedia.org/wiki/Second_Report_on_Public_Credit</a:t>
            </a:r>
            <a:r>
              <a:rPr lang="en-US" dirty="0" smtClean="0">
                <a:solidFill>
                  <a:prstClr val="black"/>
                </a:solidFill>
              </a:rPr>
              <a:t> </a:t>
            </a:r>
            <a:endParaRPr lang="en-US" dirty="0">
              <a:solidFill>
                <a:prstClr val="black"/>
              </a:solidFill>
            </a:endParaRPr>
          </a:p>
        </p:txBody>
      </p:sp>
      <p:sp>
        <p:nvSpPr>
          <p:cNvPr id="14" name="Rectangle 13"/>
          <p:cNvSpPr/>
          <p:nvPr/>
        </p:nvSpPr>
        <p:spPr>
          <a:xfrm>
            <a:off x="6594790" y="5342691"/>
            <a:ext cx="2396810" cy="646331"/>
          </a:xfrm>
          <a:prstGeom prst="rect">
            <a:avLst/>
          </a:prstGeom>
        </p:spPr>
        <p:txBody>
          <a:bodyPr wrap="none" anchor="ctr">
            <a:spAutoFit/>
          </a:bodyPr>
          <a:lstStyle/>
          <a:p>
            <a:pPr marL="342900" indent="-342900">
              <a:spcBef>
                <a:spcPct val="20000"/>
              </a:spcBef>
            </a:pPr>
            <a:r>
              <a:rPr lang="en-US" sz="3600" b="1" dirty="0" smtClean="0">
                <a:solidFill>
                  <a:prstClr val="black"/>
                </a:solidFill>
              </a:rPr>
              <a:t>likes this.</a:t>
            </a:r>
            <a:endParaRPr lang="en-US" sz="3600" b="1" dirty="0">
              <a:solidFill>
                <a:prstClr val="black"/>
              </a:solidFill>
            </a:endParaRPr>
          </a:p>
        </p:txBody>
      </p:sp>
      <p:sp>
        <p:nvSpPr>
          <p:cNvPr id="15" name="Rectangle 14"/>
          <p:cNvSpPr/>
          <p:nvPr/>
        </p:nvSpPr>
        <p:spPr>
          <a:xfrm>
            <a:off x="2922592" y="5311913"/>
            <a:ext cx="3249608" cy="707886"/>
          </a:xfrm>
          <a:prstGeom prst="rect">
            <a:avLst/>
          </a:prstGeom>
        </p:spPr>
        <p:txBody>
          <a:bodyPr wrap="none">
            <a:spAutoFit/>
          </a:bodyPr>
          <a:lstStyle/>
          <a:p>
            <a:pPr>
              <a:buNone/>
            </a:pPr>
            <a:r>
              <a:rPr lang="en-US" sz="4000" b="1" dirty="0" smtClean="0">
                <a:ln>
                  <a:solidFill>
                    <a:schemeClr val="tx1"/>
                  </a:solidFill>
                </a:ln>
                <a:solidFill>
                  <a:schemeClr val="tx2">
                    <a:lumMod val="60000"/>
                    <a:lumOff val="40000"/>
                  </a:schemeClr>
                </a:solidFill>
              </a:rPr>
              <a:t>John Marshall</a:t>
            </a:r>
            <a:endParaRPr lang="en-US" sz="4000" b="1" dirty="0">
              <a:ln>
                <a:solidFill>
                  <a:schemeClr val="tx1"/>
                </a:solidFill>
              </a:ln>
            </a:endParaRPr>
          </a:p>
        </p:txBody>
      </p:sp>
      <p:sp>
        <p:nvSpPr>
          <p:cNvPr id="17" name="Rectangle 16"/>
          <p:cNvSpPr/>
          <p:nvPr/>
        </p:nvSpPr>
        <p:spPr>
          <a:xfrm>
            <a:off x="0" y="0"/>
            <a:ext cx="9144000" cy="14478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228600" y="0"/>
            <a:ext cx="8915400" cy="1447800"/>
          </a:xfrm>
        </p:spPr>
        <p:txBody>
          <a:bodyPr>
            <a:noAutofit/>
          </a:bodyPr>
          <a:lstStyle/>
          <a:p>
            <a:r>
              <a:rPr lang="en-US" sz="60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The National Bank</a:t>
            </a:r>
            <a:endParaRPr lang="en-US" sz="60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1795238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Thomas Jefferson by Rembrandt Peale, 18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t="6986" b="30139"/>
          <a:stretch/>
        </p:blipFill>
        <p:spPr bwMode="auto">
          <a:xfrm>
            <a:off x="0" y="0"/>
            <a:ext cx="7620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le:Thomas Jefferson by Rembrandt Peale, 1800.jpg"/>
          <p:cNvPicPr>
            <a:picLocks noChangeAspect="1" noChangeArrowheads="1"/>
          </p:cNvPicPr>
          <p:nvPr/>
        </p:nvPicPr>
        <p:blipFill rotWithShape="1">
          <a:blip r:embed="rId2">
            <a:extLst>
              <a:ext uri="{28A0092B-C50C-407E-A947-70E740481C1C}">
                <a14:useLocalDpi xmlns:a14="http://schemas.microsoft.com/office/drawing/2010/main" val="0"/>
              </a:ext>
            </a:extLst>
          </a:blip>
          <a:srcRect l="86897" t="6986" b="30139"/>
          <a:stretch/>
        </p:blipFill>
        <p:spPr bwMode="auto">
          <a:xfrm>
            <a:off x="6421820" y="0"/>
            <a:ext cx="27221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24400" y="881658"/>
            <a:ext cx="4191000" cy="3385542"/>
          </a:xfrm>
          <a:prstGeom prst="rect">
            <a:avLst/>
          </a:prstGeom>
        </p:spPr>
        <p:txBody>
          <a:bodyPr wrap="square">
            <a:spAutoFit/>
          </a:bodyPr>
          <a:lstStyle/>
          <a:p>
            <a:pPr marL="173038" indent="-173038"/>
            <a:r>
              <a:rPr lang="en-US" sz="2800" b="1" dirty="0">
                <a:latin typeface="Garamond" pitchFamily="18" charset="0"/>
              </a:rPr>
              <a:t>"I </a:t>
            </a:r>
            <a:r>
              <a:rPr lang="en-US" sz="2800" b="1" dirty="0" smtClean="0">
                <a:latin typeface="Garamond" pitchFamily="18" charset="0"/>
              </a:rPr>
              <a:t>shall... </a:t>
            </a:r>
            <a:r>
              <a:rPr lang="en-US" sz="2800" b="1" dirty="0">
                <a:latin typeface="Garamond" pitchFamily="18" charset="0"/>
              </a:rPr>
              <a:t>by the establishment of republican </a:t>
            </a:r>
            <a:r>
              <a:rPr lang="en-US" sz="2800" b="1" dirty="0" smtClean="0">
                <a:latin typeface="Garamond" pitchFamily="18" charset="0"/>
              </a:rPr>
              <a:t>principles... </a:t>
            </a:r>
            <a:r>
              <a:rPr lang="en-US" sz="2800" b="1" dirty="0">
                <a:latin typeface="Garamond" pitchFamily="18" charset="0"/>
              </a:rPr>
              <a:t>sink federalism into an abyss from which there shall be no </a:t>
            </a:r>
            <a:r>
              <a:rPr lang="en-US" sz="2800" b="1" dirty="0" smtClean="0">
                <a:latin typeface="Garamond" pitchFamily="18" charset="0"/>
              </a:rPr>
              <a:t>resurrection.”</a:t>
            </a:r>
            <a:endParaRPr lang="en-US" sz="2800" b="1" dirty="0">
              <a:latin typeface="Garamond" pitchFamily="18" charset="0"/>
            </a:endParaRPr>
          </a:p>
          <a:p>
            <a:pPr marL="111125" indent="-111125"/>
            <a:r>
              <a:rPr lang="en-US" sz="1200" b="1" dirty="0" smtClean="0">
                <a:latin typeface="Garamond" pitchFamily="18" charset="0"/>
              </a:rPr>
              <a:t>    </a:t>
            </a:r>
          </a:p>
          <a:p>
            <a:pPr marL="111125" indent="-111125"/>
            <a:r>
              <a:rPr lang="en-US" sz="2800" b="1" dirty="0">
                <a:latin typeface="Garamond" pitchFamily="18" charset="0"/>
              </a:rPr>
              <a:t>	</a:t>
            </a:r>
            <a:r>
              <a:rPr lang="en-US" sz="2800" b="1" dirty="0" smtClean="0">
                <a:latin typeface="Garamond" pitchFamily="18" charset="0"/>
              </a:rPr>
              <a:t>	– Thomas Jefferson</a:t>
            </a:r>
            <a:endParaRPr lang="en-US" sz="2800" b="1" dirty="0">
              <a:latin typeface="Garamond" pitchFamily="18" charset="0"/>
            </a:endParaRPr>
          </a:p>
        </p:txBody>
      </p:sp>
    </p:spTree>
    <p:extLst>
      <p:ext uri="{BB962C8B-B14F-4D97-AF65-F5344CB8AC3E}">
        <p14:creationId xmlns:p14="http://schemas.microsoft.com/office/powerpoint/2010/main" val="226829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lum bright="10000" contrast="20000"/>
          </a:blip>
          <a:srcRect/>
          <a:stretch>
            <a:fillRect/>
          </a:stretch>
        </p:blipFill>
        <p:spPr bwMode="auto">
          <a:xfrm>
            <a:off x="2733351" y="533400"/>
            <a:ext cx="6410649" cy="6324600"/>
          </a:xfrm>
          <a:prstGeom prst="rect">
            <a:avLst/>
          </a:prstGeom>
          <a:noFill/>
          <a:ln w="9525">
            <a:noFill/>
            <a:miter lim="800000"/>
            <a:headEnd/>
            <a:tailEnd/>
          </a:ln>
        </p:spPr>
      </p:pic>
      <p:sp>
        <p:nvSpPr>
          <p:cNvPr id="2" name="Title 1"/>
          <p:cNvSpPr>
            <a:spLocks noGrp="1"/>
          </p:cNvSpPr>
          <p:nvPr>
            <p:ph type="title"/>
          </p:nvPr>
        </p:nvSpPr>
        <p:spPr>
          <a:xfrm>
            <a:off x="152400" y="0"/>
            <a:ext cx="8229600" cy="9906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Doomsday Clock</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5" name="Picture 3">
            <a:hlinkClick r:id="rId4"/>
          </p:cNvPr>
          <p:cNvPicPr>
            <a:picLocks noChangeAspect="1" noChangeArrowheads="1"/>
          </p:cNvPicPr>
          <p:nvPr/>
        </p:nvPicPr>
        <p:blipFill>
          <a:blip r:embed="rId5" cstate="print"/>
          <a:srcRect/>
          <a:stretch>
            <a:fillRect/>
          </a:stretch>
        </p:blipFill>
        <p:spPr bwMode="auto">
          <a:xfrm>
            <a:off x="228602" y="1066800"/>
            <a:ext cx="2466975" cy="2819400"/>
          </a:xfrm>
          <a:prstGeom prst="rect">
            <a:avLst/>
          </a:prstGeom>
          <a:noFill/>
          <a:ln w="9525">
            <a:noFill/>
            <a:miter lim="800000"/>
            <a:headEnd/>
            <a:tailEnd/>
          </a:ln>
          <a:effectLst>
            <a:glow rad="101600">
              <a:schemeClr val="accent6">
                <a:lumMod val="60000"/>
                <a:lumOff val="40000"/>
                <a:alpha val="60000"/>
              </a:schemeClr>
            </a:glow>
            <a:softEdge rad="63500"/>
          </a:effectLst>
        </p:spPr>
      </p:pic>
      <p:sp>
        <p:nvSpPr>
          <p:cNvPr id="6" name="TextBox 5"/>
          <p:cNvSpPr txBox="1"/>
          <p:nvPr/>
        </p:nvSpPr>
        <p:spPr>
          <a:xfrm>
            <a:off x="152400" y="4233208"/>
            <a:ext cx="3352800" cy="2123658"/>
          </a:xfrm>
          <a:prstGeom prst="rect">
            <a:avLst/>
          </a:prstGeom>
          <a:noFill/>
        </p:spPr>
        <p:txBody>
          <a:bodyPr wrap="square" rtlCol="0">
            <a:spAutoFit/>
          </a:bodyPr>
          <a:lstStyle/>
          <a:p>
            <a:r>
              <a:rPr lang="en-US" sz="2200" b="1" dirty="0" smtClean="0"/>
              <a:t>After their devastating </a:t>
            </a:r>
            <a:br>
              <a:rPr lang="en-US" sz="2200" b="1" dirty="0" smtClean="0"/>
            </a:br>
            <a:r>
              <a:rPr lang="en-US" sz="2200" b="1" dirty="0" smtClean="0"/>
              <a:t>defeat in the Election of </a:t>
            </a:r>
            <a:br>
              <a:rPr lang="en-US" sz="2200" b="1" dirty="0" smtClean="0"/>
            </a:br>
            <a:r>
              <a:rPr lang="en-US" sz="2200" b="1" dirty="0" smtClean="0"/>
              <a:t>1800, “doomsday” was quickly approaching for  </a:t>
            </a:r>
            <a:br>
              <a:rPr lang="en-US" sz="2200" b="1" dirty="0" smtClean="0"/>
            </a:br>
            <a:r>
              <a:rPr lang="en-US" sz="2200" b="1" dirty="0" smtClean="0"/>
              <a:t>John Adams and the Federalist Party.</a:t>
            </a:r>
            <a:endParaRPr lang="en-US" sz="2200"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farm3.staticflickr.com/2334/1947424580_2fc00be69b_b.jpg"/>
          <p:cNvPicPr>
            <a:picLocks noChangeAspect="1" noChangeArrowheads="1"/>
          </p:cNvPicPr>
          <p:nvPr/>
        </p:nvPicPr>
        <p:blipFill rotWithShape="1">
          <a:blip r:embed="rId2">
            <a:extLst>
              <a:ext uri="{28A0092B-C50C-407E-A947-70E740481C1C}">
                <a14:useLocalDpi xmlns:a14="http://schemas.microsoft.com/office/drawing/2010/main" val="0"/>
              </a:ext>
            </a:extLst>
          </a:blip>
          <a:srcRect l="496"/>
          <a:stretch/>
        </p:blipFill>
        <p:spPr bwMode="auto">
          <a:xfrm>
            <a:off x="2628" y="-18393"/>
            <a:ext cx="9144000" cy="6892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08204" y="6474023"/>
            <a:ext cx="1735796" cy="307777"/>
          </a:xfrm>
          <a:prstGeom prst="rect">
            <a:avLst/>
          </a:prstGeom>
        </p:spPr>
        <p:txBody>
          <a:bodyPr wrap="none">
            <a:spAutoFit/>
          </a:bodyPr>
          <a:lstStyle/>
          <a:p>
            <a:r>
              <a:rPr lang="it-IT" sz="1400" dirty="0" smtClean="0"/>
              <a:t>Photo </a:t>
            </a:r>
            <a:r>
              <a:rPr lang="en-US" sz="1400" dirty="0"/>
              <a:t>by </a:t>
            </a:r>
            <a:r>
              <a:rPr lang="en-US" sz="1400" dirty="0" err="1">
                <a:hlinkClick r:id="rId3"/>
              </a:rPr>
              <a:t>Gaetan</a:t>
            </a:r>
            <a:r>
              <a:rPr lang="en-US" sz="1400" dirty="0">
                <a:hlinkClick r:id="rId3"/>
              </a:rPr>
              <a:t> Lee</a:t>
            </a:r>
            <a:endParaRPr lang="en-US" sz="1400" dirty="0"/>
          </a:p>
        </p:txBody>
      </p:sp>
      <p:sp>
        <p:nvSpPr>
          <p:cNvPr id="6" name="Title 5"/>
          <p:cNvSpPr>
            <a:spLocks noGrp="1"/>
          </p:cNvSpPr>
          <p:nvPr>
            <p:ph type="title"/>
          </p:nvPr>
        </p:nvSpPr>
        <p:spPr>
          <a:xfrm>
            <a:off x="1755228" y="609600"/>
            <a:ext cx="5559972" cy="1143000"/>
          </a:xfrm>
        </p:spPr>
        <p:txBody>
          <a:bodyPr>
            <a:normAutofit/>
          </a:bodyPr>
          <a:lstStyle/>
          <a:p>
            <a:r>
              <a:rPr lang="en-US" sz="5400" b="1" dirty="0" smtClean="0">
                <a:solidFill>
                  <a:schemeClr val="bg1"/>
                </a:solidFill>
              </a:rPr>
              <a:t>LAME DUCK</a:t>
            </a:r>
            <a:endParaRPr lang="en-US" sz="5400" b="1" dirty="0">
              <a:solidFill>
                <a:schemeClr val="bg1"/>
              </a:solidFill>
            </a:endParaRPr>
          </a:p>
        </p:txBody>
      </p:sp>
      <p:sp>
        <p:nvSpPr>
          <p:cNvPr id="7" name="TextBox 6"/>
          <p:cNvSpPr txBox="1"/>
          <p:nvPr/>
        </p:nvSpPr>
        <p:spPr>
          <a:xfrm>
            <a:off x="228600" y="5798403"/>
            <a:ext cx="4876800" cy="830997"/>
          </a:xfrm>
          <a:prstGeom prst="rect">
            <a:avLst/>
          </a:prstGeom>
          <a:noFill/>
        </p:spPr>
        <p:txBody>
          <a:bodyPr wrap="square" rtlCol="0">
            <a:spAutoFit/>
          </a:bodyPr>
          <a:lstStyle/>
          <a:p>
            <a:r>
              <a:rPr lang="en-US" sz="2400" b="1" i="1" dirty="0" smtClean="0">
                <a:solidFill>
                  <a:schemeClr val="bg1"/>
                </a:solidFill>
              </a:rPr>
              <a:t>John Adams surrounded by Jeffersonian Storm Troopers</a:t>
            </a:r>
            <a:endParaRPr lang="en-US" sz="2400" b="1" i="1" dirty="0">
              <a:solidFill>
                <a:schemeClr val="bg1"/>
              </a:solidFill>
            </a:endParaRPr>
          </a:p>
        </p:txBody>
      </p:sp>
    </p:spTree>
    <p:extLst>
      <p:ext uri="{BB962C8B-B14F-4D97-AF65-F5344CB8AC3E}">
        <p14:creationId xmlns:p14="http://schemas.microsoft.com/office/powerpoint/2010/main" val="3551889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43003"/>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“Lame Duck” Session</a:t>
            </a:r>
            <a:endParaRPr lang="en-US" sz="6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7" name="Straight Arrow Connector 6"/>
          <p:cNvCxnSpPr/>
          <p:nvPr/>
        </p:nvCxnSpPr>
        <p:spPr>
          <a:xfrm>
            <a:off x="457200" y="2133600"/>
            <a:ext cx="6172200" cy="0"/>
          </a:xfrm>
          <a:prstGeom prst="straightConnector1">
            <a:avLst/>
          </a:prstGeom>
          <a:ln w="57150">
            <a:solidFill>
              <a:schemeClr val="accent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2286000"/>
            <a:ext cx="1828800" cy="523220"/>
          </a:xfrm>
          <a:prstGeom prst="rect">
            <a:avLst/>
          </a:prstGeom>
          <a:noFill/>
        </p:spPr>
        <p:txBody>
          <a:bodyPr wrap="square" rtlCol="0">
            <a:spAutoFit/>
          </a:bodyPr>
          <a:lstStyle/>
          <a:p>
            <a:pPr algn="ctr"/>
            <a:r>
              <a:rPr lang="en-US" sz="2800" b="1" dirty="0" smtClean="0"/>
              <a:t>ELECTION</a:t>
            </a:r>
            <a:endParaRPr lang="en-US" sz="2800" b="1" dirty="0"/>
          </a:p>
        </p:txBody>
      </p:sp>
      <p:sp>
        <p:nvSpPr>
          <p:cNvPr id="10" name="TextBox 9"/>
          <p:cNvSpPr txBox="1"/>
          <p:nvPr/>
        </p:nvSpPr>
        <p:spPr>
          <a:xfrm>
            <a:off x="4572000" y="2286003"/>
            <a:ext cx="2667000" cy="954107"/>
          </a:xfrm>
          <a:prstGeom prst="rect">
            <a:avLst/>
          </a:prstGeom>
          <a:noFill/>
        </p:spPr>
        <p:txBody>
          <a:bodyPr wrap="square" rtlCol="0">
            <a:spAutoFit/>
          </a:bodyPr>
          <a:lstStyle/>
          <a:p>
            <a:pPr algn="ctr"/>
            <a:r>
              <a:rPr lang="en-US" sz="2800" b="1" dirty="0" smtClean="0"/>
              <a:t>SUCCESSOR’S TERM</a:t>
            </a:r>
            <a:endParaRPr lang="en-US" sz="2800" b="1" dirty="0"/>
          </a:p>
        </p:txBody>
      </p:sp>
      <p:sp>
        <p:nvSpPr>
          <p:cNvPr id="8" name="TextBox 7"/>
          <p:cNvSpPr txBox="1"/>
          <p:nvPr/>
        </p:nvSpPr>
        <p:spPr>
          <a:xfrm>
            <a:off x="7391400" y="1211759"/>
            <a:ext cx="1600200" cy="769441"/>
          </a:xfrm>
          <a:prstGeom prst="rect">
            <a:avLst/>
          </a:prstGeom>
          <a:noFill/>
        </p:spPr>
        <p:txBody>
          <a:bodyPr wrap="square" rtlCol="0">
            <a:spAutoFit/>
          </a:bodyPr>
          <a:lstStyle/>
          <a:p>
            <a:pPr algn="ctr"/>
            <a:r>
              <a:rPr lang="en-US" sz="4400" b="1" dirty="0" smtClean="0"/>
              <a:t>1801</a:t>
            </a:r>
            <a:endParaRPr lang="en-US" sz="2400" b="1" dirty="0"/>
          </a:p>
        </p:txBody>
      </p:sp>
      <p:sp>
        <p:nvSpPr>
          <p:cNvPr id="13" name="TextBox 12"/>
          <p:cNvSpPr txBox="1"/>
          <p:nvPr/>
        </p:nvSpPr>
        <p:spPr>
          <a:xfrm>
            <a:off x="5181600" y="3810000"/>
            <a:ext cx="3657600" cy="2308324"/>
          </a:xfrm>
          <a:prstGeom prst="rect">
            <a:avLst/>
          </a:prstGeom>
          <a:noFill/>
        </p:spPr>
        <p:txBody>
          <a:bodyPr wrap="square" rtlCol="0">
            <a:spAutoFit/>
          </a:bodyPr>
          <a:lstStyle/>
          <a:p>
            <a:r>
              <a:rPr lang="en-US" sz="2400" b="1" dirty="0" smtClean="0"/>
              <a:t>In a “lame duck” session, the outgoing Congress meets and passes laws before the newly-elected members of Congress can take their seats.</a:t>
            </a:r>
            <a:endParaRPr lang="en-US" sz="2400" b="1" dirty="0"/>
          </a:p>
        </p:txBody>
      </p:sp>
      <p:pic>
        <p:nvPicPr>
          <p:cNvPr id="14" name="Quack Qua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9296400" y="6526924"/>
            <a:ext cx="304800" cy="304800"/>
          </a:xfrm>
          <a:prstGeom prst="rect">
            <a:avLst/>
          </a:prstGeom>
        </p:spPr>
      </p:pic>
      <p:pic>
        <p:nvPicPr>
          <p:cNvPr id="2050" name="Picture 2" descr="http://farm2.staticflickr.com/1218/797758643_4fb9ca6b87_o.jpg"/>
          <p:cNvPicPr>
            <a:picLocks noChangeAspect="1" noChangeArrowheads="1"/>
          </p:cNvPicPr>
          <p:nvPr/>
        </p:nvPicPr>
        <p:blipFill rotWithShape="1">
          <a:blip r:embed="rId5">
            <a:extLst>
              <a:ext uri="{28A0092B-C50C-407E-A947-70E740481C1C}">
                <a14:useLocalDpi xmlns:a14="http://schemas.microsoft.com/office/drawing/2010/main" val="0"/>
              </a:ext>
            </a:extLst>
          </a:blip>
          <a:srcRect l="16345" r="5000"/>
          <a:stretch/>
        </p:blipFill>
        <p:spPr bwMode="auto">
          <a:xfrm>
            <a:off x="228600" y="2003041"/>
            <a:ext cx="4343400" cy="41415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5895201"/>
            <a:ext cx="1808316" cy="276999"/>
          </a:xfrm>
          <a:prstGeom prst="rect">
            <a:avLst/>
          </a:prstGeom>
        </p:spPr>
        <p:txBody>
          <a:bodyPr wrap="none">
            <a:spAutoFit/>
          </a:bodyPr>
          <a:lstStyle/>
          <a:p>
            <a:pPr algn="r"/>
            <a:r>
              <a:rPr lang="en-US" sz="1200" dirty="0" smtClean="0"/>
              <a:t>Photo by </a:t>
            </a:r>
            <a:r>
              <a:rPr lang="en-US" sz="1200" dirty="0">
                <a:hlinkClick r:id="rId6"/>
              </a:rPr>
              <a:t>Stuart Chalmers</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2"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backgrounds.picaboo.com/download/b0/03/b032c0e8e30c4731970b9dcdd5736350/Parchment%2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7" t="1859"/>
          <a:stretch/>
        </p:blipFill>
        <p:spPr bwMode="auto">
          <a:xfrm>
            <a:off x="2" y="0"/>
            <a:ext cx="9143999"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 name="Picture 2" descr="File:Constitution We the People.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19601" y="304800"/>
            <a:ext cx="4414343" cy="1600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1" y="2133600"/>
            <a:ext cx="8229601" cy="3939540"/>
          </a:xfrm>
          <a:prstGeom prst="rect">
            <a:avLst/>
          </a:prstGeom>
        </p:spPr>
        <p:txBody>
          <a:bodyPr wrap="square">
            <a:spAutoFit/>
          </a:bodyPr>
          <a:lstStyle/>
          <a:p>
            <a:r>
              <a:rPr lang="en-US" sz="5000" b="1" kern="0" dirty="0" smtClean="0">
                <a:solidFill>
                  <a:prstClr val="black"/>
                </a:solidFill>
                <a:latin typeface="Monotype Corsiva" pitchFamily="66" charset="0"/>
              </a:rPr>
              <a:t>The </a:t>
            </a:r>
            <a:r>
              <a:rPr lang="en-US" sz="5000" b="1" kern="0" dirty="0">
                <a:solidFill>
                  <a:prstClr val="black"/>
                </a:solidFill>
                <a:latin typeface="Monotype Corsiva" pitchFamily="66" charset="0"/>
              </a:rPr>
              <a:t>judicial power of the United States, shall be vested in one Supreme Court, and in such inferior courts as the Congress may from time to time ordain and establish.</a:t>
            </a:r>
            <a:endParaRPr lang="en-US" sz="5000" kern="0" dirty="0" smtClean="0">
              <a:solidFill>
                <a:sysClr val="windowText" lastClr="000000"/>
              </a:solidFill>
            </a:endParaRPr>
          </a:p>
        </p:txBody>
      </p:sp>
      <p:sp>
        <p:nvSpPr>
          <p:cNvPr id="8" name="Rectangle 7"/>
          <p:cNvSpPr/>
          <p:nvPr/>
        </p:nvSpPr>
        <p:spPr>
          <a:xfrm>
            <a:off x="457200" y="382250"/>
            <a:ext cx="3759362" cy="1446550"/>
          </a:xfrm>
          <a:prstGeom prst="rect">
            <a:avLst/>
          </a:prstGeom>
        </p:spPr>
        <p:txBody>
          <a:bodyPr wrap="none">
            <a:spAutoFit/>
          </a:bodyPr>
          <a:lstStyle/>
          <a:p>
            <a:r>
              <a:rPr lang="en-US" sz="4400" b="1" kern="0" dirty="0" smtClean="0">
                <a:solidFill>
                  <a:schemeClr val="bg1"/>
                </a:solidFill>
                <a:latin typeface="Monotype Corsiva" pitchFamily="66" charset="0"/>
              </a:rPr>
              <a:t>From </a:t>
            </a:r>
            <a:r>
              <a:rPr lang="en-US" sz="4400" b="1" i="1" kern="0" dirty="0" smtClean="0">
                <a:solidFill>
                  <a:schemeClr val="bg1"/>
                </a:solidFill>
                <a:latin typeface="Monotype Corsiva" pitchFamily="66" charset="0"/>
              </a:rPr>
              <a:t>Article III, </a:t>
            </a:r>
            <a:br>
              <a:rPr lang="en-US" sz="4400" b="1" i="1" kern="0" dirty="0" smtClean="0">
                <a:solidFill>
                  <a:schemeClr val="bg1"/>
                </a:solidFill>
                <a:latin typeface="Monotype Corsiva" pitchFamily="66" charset="0"/>
              </a:rPr>
            </a:br>
            <a:r>
              <a:rPr lang="en-US" sz="4400" b="1" i="1" kern="0" dirty="0" smtClean="0">
                <a:solidFill>
                  <a:schemeClr val="bg1"/>
                </a:solidFill>
                <a:latin typeface="Monotype Corsiva" pitchFamily="66" charset="0"/>
              </a:rPr>
              <a:t>          Section </a:t>
            </a:r>
            <a:r>
              <a:rPr lang="en-US" sz="4400" b="1" i="1" kern="0" dirty="0">
                <a:solidFill>
                  <a:schemeClr val="bg1"/>
                </a:solidFill>
                <a:latin typeface="Monotype Corsiva" pitchFamily="66" charset="0"/>
              </a:rPr>
              <a:t>1</a:t>
            </a:r>
            <a:endParaRPr lang="en-US" sz="4400" dirty="0">
              <a:solidFill>
                <a:schemeClr val="bg1"/>
              </a:solidFill>
            </a:endParaRPr>
          </a:p>
        </p:txBody>
      </p:sp>
    </p:spTree>
    <p:extLst>
      <p:ext uri="{BB962C8B-B14F-4D97-AF65-F5344CB8AC3E}">
        <p14:creationId xmlns:p14="http://schemas.microsoft.com/office/powerpoint/2010/main" val="346934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5" cstate="print">
            <a:lum bright="10000" contrast="20000"/>
          </a:blip>
          <a:srcRect/>
          <a:stretch>
            <a:fillRect/>
          </a:stretch>
        </p:blipFill>
        <p:spPr bwMode="auto">
          <a:xfrm>
            <a:off x="2733351" y="533400"/>
            <a:ext cx="6410649" cy="632460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7840198" y="3"/>
            <a:ext cx="1303802" cy="1523999"/>
          </a:xfrm>
          <a:prstGeom prst="rect">
            <a:avLst/>
          </a:prstGeom>
          <a:noFill/>
          <a:ln w="9525">
            <a:noFill/>
            <a:miter lim="800000"/>
            <a:headEnd/>
            <a:tailEnd/>
          </a:ln>
        </p:spPr>
      </p:pic>
      <p:pic>
        <p:nvPicPr>
          <p:cNvPr id="4099"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3048000" y="1447800"/>
            <a:ext cx="1676400" cy="1676400"/>
          </a:xfrm>
          <a:prstGeom prst="rect">
            <a:avLst/>
          </a:prstGeom>
          <a:noFill/>
        </p:spPr>
      </p:pic>
      <p:pic>
        <p:nvPicPr>
          <p:cNvPr id="9"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7239000" y="2438400"/>
            <a:ext cx="1676400" cy="1676400"/>
          </a:xfrm>
          <a:prstGeom prst="rect">
            <a:avLst/>
          </a:prstGeom>
          <a:noFill/>
        </p:spPr>
      </p:pic>
      <p:pic>
        <p:nvPicPr>
          <p:cNvPr id="11"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2743200" y="2743200"/>
            <a:ext cx="1676400" cy="1676400"/>
          </a:xfrm>
          <a:prstGeom prst="rect">
            <a:avLst/>
          </a:prstGeom>
          <a:noFill/>
        </p:spPr>
      </p:pic>
      <p:pic>
        <p:nvPicPr>
          <p:cNvPr id="15"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5181600" y="914400"/>
            <a:ext cx="1676400" cy="1676400"/>
          </a:xfrm>
          <a:prstGeom prst="rect">
            <a:avLst/>
          </a:prstGeom>
          <a:noFill/>
        </p:spPr>
      </p:pic>
      <p:pic>
        <p:nvPicPr>
          <p:cNvPr id="18"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3962400" y="2667000"/>
            <a:ext cx="1676400" cy="1676400"/>
          </a:xfrm>
          <a:prstGeom prst="rect">
            <a:avLst/>
          </a:prstGeom>
          <a:noFill/>
        </p:spPr>
      </p:pic>
      <p:pic>
        <p:nvPicPr>
          <p:cNvPr id="13"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4876800" y="3962400"/>
            <a:ext cx="1676400" cy="1676400"/>
          </a:xfrm>
          <a:prstGeom prst="rect">
            <a:avLst/>
          </a:prstGeom>
          <a:noFill/>
        </p:spPr>
      </p:pic>
      <p:pic>
        <p:nvPicPr>
          <p:cNvPr id="8"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6477000" y="1295400"/>
            <a:ext cx="1676400" cy="1676400"/>
          </a:xfrm>
          <a:prstGeom prst="rect">
            <a:avLst/>
          </a:prstGeom>
          <a:noFill/>
        </p:spPr>
      </p:pic>
      <p:pic>
        <p:nvPicPr>
          <p:cNvPr id="19"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5257800" y="2438400"/>
            <a:ext cx="1676400" cy="1676400"/>
          </a:xfrm>
          <a:prstGeom prst="rect">
            <a:avLst/>
          </a:prstGeom>
          <a:noFill/>
        </p:spPr>
      </p:pic>
      <p:pic>
        <p:nvPicPr>
          <p:cNvPr id="10"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2971800" y="3733800"/>
            <a:ext cx="1676400" cy="1676400"/>
          </a:xfrm>
          <a:prstGeom prst="rect">
            <a:avLst/>
          </a:prstGeom>
          <a:noFill/>
        </p:spPr>
      </p:pic>
      <p:pic>
        <p:nvPicPr>
          <p:cNvPr id="20"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4114800" y="990600"/>
            <a:ext cx="1676400" cy="1676400"/>
          </a:xfrm>
          <a:prstGeom prst="rect">
            <a:avLst/>
          </a:prstGeom>
          <a:noFill/>
        </p:spPr>
      </p:pic>
      <p:pic>
        <p:nvPicPr>
          <p:cNvPr id="21"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6248400" y="2971800"/>
            <a:ext cx="1676400" cy="1676400"/>
          </a:xfrm>
          <a:prstGeom prst="rect">
            <a:avLst/>
          </a:prstGeom>
          <a:noFill/>
        </p:spPr>
      </p:pic>
      <p:pic>
        <p:nvPicPr>
          <p:cNvPr id="22"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7239000" y="3733800"/>
            <a:ext cx="1676400" cy="1676400"/>
          </a:xfrm>
          <a:prstGeom prst="rect">
            <a:avLst/>
          </a:prstGeom>
          <a:noFill/>
        </p:spPr>
      </p:pic>
      <p:sp>
        <p:nvSpPr>
          <p:cNvPr id="2" name="Title 1"/>
          <p:cNvSpPr>
            <a:spLocks noGrp="1"/>
          </p:cNvSpPr>
          <p:nvPr>
            <p:ph type="title"/>
          </p:nvPr>
        </p:nvSpPr>
        <p:spPr>
          <a:xfrm>
            <a:off x="152400" y="0"/>
            <a:ext cx="8229600" cy="1066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Judiciary Act of 1801</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TextBox 23"/>
          <p:cNvSpPr txBox="1"/>
          <p:nvPr/>
        </p:nvSpPr>
        <p:spPr>
          <a:xfrm>
            <a:off x="152400" y="1524000"/>
            <a:ext cx="3429000" cy="954107"/>
          </a:xfrm>
          <a:prstGeom prst="rect">
            <a:avLst/>
          </a:prstGeom>
          <a:noFill/>
        </p:spPr>
        <p:txBody>
          <a:bodyPr wrap="square" rtlCol="0">
            <a:spAutoFit/>
          </a:bodyPr>
          <a:lstStyle/>
          <a:p>
            <a:r>
              <a:rPr lang="en-US" sz="2800" b="1" dirty="0" smtClean="0"/>
              <a:t>Sixteen new federal circuit judges</a:t>
            </a:r>
            <a:endParaRPr lang="en-US" sz="2800" b="1" dirty="0"/>
          </a:p>
        </p:txBody>
      </p:sp>
      <p:sp>
        <p:nvSpPr>
          <p:cNvPr id="23" name="Rectangle 22"/>
          <p:cNvSpPr/>
          <p:nvPr/>
        </p:nvSpPr>
        <p:spPr>
          <a:xfrm>
            <a:off x="152402" y="914400"/>
            <a:ext cx="4138505" cy="523220"/>
          </a:xfrm>
          <a:prstGeom prst="rect">
            <a:avLst/>
          </a:prstGeom>
          <a:noFill/>
          <a:effectLst>
            <a:softEdge rad="63500"/>
          </a:effectLst>
        </p:spPr>
        <p:txBody>
          <a:bodyPr wrap="none">
            <a:spAutoFit/>
          </a:bodyPr>
          <a:lstStyle/>
          <a:p>
            <a:r>
              <a:rPr lang="en-US" sz="2800" dirty="0" smtClean="0"/>
              <a:t>The “Midnight Judges” Act</a:t>
            </a:r>
            <a:endParaRPr lang="en-US" sz="2800" dirty="0"/>
          </a:p>
        </p:txBody>
      </p:sp>
      <p:pic>
        <p:nvPicPr>
          <p:cNvPr id="17"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3962400" y="4191000"/>
            <a:ext cx="1676400" cy="1676400"/>
          </a:xfrm>
          <a:prstGeom prst="rect">
            <a:avLst/>
          </a:prstGeom>
          <a:noFill/>
        </p:spPr>
      </p:pic>
      <p:pic>
        <p:nvPicPr>
          <p:cNvPr id="12"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6629400" y="4648200"/>
            <a:ext cx="1676400" cy="1676400"/>
          </a:xfrm>
          <a:prstGeom prst="rect">
            <a:avLst/>
          </a:prstGeom>
          <a:noFill/>
        </p:spPr>
      </p:pic>
      <p:pic>
        <p:nvPicPr>
          <p:cNvPr id="14"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5638800" y="4800600"/>
            <a:ext cx="1676400" cy="1676400"/>
          </a:xfrm>
          <a:prstGeom prst="rect">
            <a:avLst/>
          </a:prstGeom>
          <a:noFill/>
        </p:spPr>
      </p:pic>
      <p:pic>
        <p:nvPicPr>
          <p:cNvPr id="16" name="Picture 3" descr="C:\Users\Tom Richey\AppData\Local\Microsoft\Windows\Temporary Internet Files\Content.IE5\RQ029G1L\MCj04348790000[1].png"/>
          <p:cNvPicPr>
            <a:picLocks noChangeAspect="1" noChangeArrowheads="1"/>
          </p:cNvPicPr>
          <p:nvPr/>
        </p:nvPicPr>
        <p:blipFill>
          <a:blip r:embed="rId7" cstate="print"/>
          <a:srcRect/>
          <a:stretch>
            <a:fillRect/>
          </a:stretch>
        </p:blipFill>
        <p:spPr bwMode="auto">
          <a:xfrm>
            <a:off x="4572000" y="4953000"/>
            <a:ext cx="1676400" cy="1676400"/>
          </a:xfrm>
          <a:prstGeom prst="rect">
            <a:avLst/>
          </a:prstGeom>
          <a:noFill/>
        </p:spPr>
      </p:pic>
      <p:pic>
        <p:nvPicPr>
          <p:cNvPr id="26" name="Quack Quack.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839200" y="6553200"/>
            <a:ext cx="304800" cy="304800"/>
          </a:xfrm>
          <a:prstGeom prst="rect">
            <a:avLst/>
          </a:prstGeom>
        </p:spPr>
      </p:pic>
      <p:sp>
        <p:nvSpPr>
          <p:cNvPr id="27" name="TextBox 26"/>
          <p:cNvSpPr txBox="1"/>
          <p:nvPr/>
        </p:nvSpPr>
        <p:spPr>
          <a:xfrm>
            <a:off x="152400" y="4267200"/>
            <a:ext cx="3352800" cy="2123658"/>
          </a:xfrm>
          <a:prstGeom prst="rect">
            <a:avLst/>
          </a:prstGeom>
          <a:noFill/>
        </p:spPr>
        <p:txBody>
          <a:bodyPr wrap="square" rtlCol="0">
            <a:spAutoFit/>
          </a:bodyPr>
          <a:lstStyle/>
          <a:p>
            <a:r>
              <a:rPr lang="en-US" sz="2200" b="1" dirty="0" smtClean="0"/>
              <a:t>Sixteen federal judges</a:t>
            </a:r>
            <a:br>
              <a:rPr lang="en-US" sz="2200" b="1" dirty="0" smtClean="0"/>
            </a:br>
            <a:r>
              <a:rPr lang="en-US" sz="2200" b="1" dirty="0" smtClean="0"/>
              <a:t>with life tenure would </a:t>
            </a:r>
            <a:br>
              <a:rPr lang="en-US" sz="2200" b="1" dirty="0" smtClean="0"/>
            </a:br>
            <a:r>
              <a:rPr lang="en-US" sz="2200" b="1" dirty="0" smtClean="0"/>
              <a:t>be</a:t>
            </a:r>
            <a:r>
              <a:rPr lang="en-US" sz="2200" b="1" dirty="0"/>
              <a:t> </a:t>
            </a:r>
            <a:r>
              <a:rPr lang="en-US" sz="2200" b="1" dirty="0" smtClean="0"/>
              <a:t>able to undermine </a:t>
            </a:r>
            <a:br>
              <a:rPr lang="en-US" sz="2200" b="1" dirty="0" smtClean="0"/>
            </a:br>
            <a:r>
              <a:rPr lang="en-US" sz="2200" b="1" dirty="0" smtClean="0"/>
              <a:t>Jefferson and the Republicans from the bench.</a:t>
            </a:r>
            <a:endParaRPr lang="en-US" sz="2200"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3"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fltVal val="0"/>
                                          </p:val>
                                        </p:tav>
                                        <p:tav tm="100000">
                                          <p:val>
                                            <p:strVal val="#ppt_h"/>
                                          </p:val>
                                        </p:tav>
                                      </p:tavLst>
                                    </p:anim>
                                    <p:animEffect transition="in" filter="fade">
                                      <p:cBhvr>
                                        <p:cTn id="13" dur="500"/>
                                        <p:tgtEl>
                                          <p:spTgt spid="4099"/>
                                        </p:tgtEl>
                                      </p:cBhvr>
                                    </p:animEffect>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000"/>
                            </p:stCondLst>
                            <p:childTnLst>
                              <p:par>
                                <p:cTn id="21" presetID="53"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1500"/>
                            </p:stCondLst>
                            <p:childTnLst>
                              <p:par>
                                <p:cTn id="27" presetID="53"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000"/>
                            </p:stCondLst>
                            <p:childTnLst>
                              <p:par>
                                <p:cTn id="33" presetID="53"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2500"/>
                            </p:stCondLst>
                            <p:childTnLst>
                              <p:par>
                                <p:cTn id="39" presetID="53"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3000"/>
                            </p:stCondLst>
                            <p:childTnLst>
                              <p:par>
                                <p:cTn id="45" presetID="53"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3500"/>
                            </p:stCondLst>
                            <p:childTnLst>
                              <p:par>
                                <p:cTn id="51" presetID="53"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4500"/>
                            </p:stCondLst>
                            <p:childTnLst>
                              <p:par>
                                <p:cTn id="63" presetID="53"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5000"/>
                            </p:stCondLst>
                            <p:childTnLst>
                              <p:par>
                                <p:cTn id="69" presetID="53"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500"/>
                            </p:stCondLst>
                            <p:childTnLst>
                              <p:par>
                                <p:cTn id="75" presetID="53"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par>
                          <p:cTn id="80" fill="hold">
                            <p:stCondLst>
                              <p:cond delay="6000"/>
                            </p:stCondLst>
                            <p:childTnLst>
                              <p:par>
                                <p:cTn id="81" presetID="53"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6500"/>
                            </p:stCondLst>
                            <p:childTnLst>
                              <p:par>
                                <p:cTn id="87" presetID="53" presetClass="entr" presetSubtype="0"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par>
                          <p:cTn id="92" fill="hold">
                            <p:stCondLst>
                              <p:cond delay="7000"/>
                            </p:stCondLst>
                            <p:childTnLst>
                              <p:par>
                                <p:cTn id="93" presetID="53" presetClass="entr" presetSubtype="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7500"/>
                            </p:stCondLst>
                            <p:childTnLst>
                              <p:par>
                                <p:cTn id="99" presetID="53" presetClass="entr" presetSubtype="0"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1000"/>
                                        <p:tgtEl>
                                          <p:spTgt spid="27"/>
                                        </p:tgtEl>
                                      </p:cBhvr>
                                    </p:animEffect>
                                    <p:anim calcmode="lin" valueType="num">
                                      <p:cBhvr>
                                        <p:cTn id="109" dur="1000" fill="hold"/>
                                        <p:tgtEl>
                                          <p:spTgt spid="27"/>
                                        </p:tgtEl>
                                        <p:attrNameLst>
                                          <p:attrName>ppt_x</p:attrName>
                                        </p:attrNameLst>
                                      </p:cBhvr>
                                      <p:tavLst>
                                        <p:tav tm="0">
                                          <p:val>
                                            <p:strVal val="#ppt_x"/>
                                          </p:val>
                                        </p:tav>
                                        <p:tav tm="100000">
                                          <p:val>
                                            <p:strVal val="#ppt_x"/>
                                          </p:val>
                                        </p:tav>
                                      </p:tavLst>
                                    </p:anim>
                                    <p:anim calcmode="lin" valueType="num">
                                      <p:cBhvr>
                                        <p:cTn id="11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1"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bldLst>
      <p:bldP spid="27"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elix Corbel">
      <a:majorFont>
        <a:latin typeface="Felix Titling"/>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ul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oma">
      <a:majorFont>
        <a:latin typeface="Tahoma"/>
        <a:ea typeface=""/>
        <a:cs typeface=""/>
      </a:majorFont>
      <a:minorFont>
        <a:latin typeface="Tahoma"/>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Module</Template>
  <TotalTime>13192</TotalTime>
  <Words>870</Words>
  <Application>Microsoft Office PowerPoint</Application>
  <PresentationFormat>On-screen Show (4:3)</PresentationFormat>
  <Paragraphs>173</Paragraphs>
  <Slides>32</Slides>
  <Notes>1</Notes>
  <HiddenSlides>0</HiddenSlides>
  <MMClips>2</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32</vt:i4>
      </vt:variant>
    </vt:vector>
  </HeadingPairs>
  <TitlesOfParts>
    <vt:vector size="52" baseType="lpstr">
      <vt:lpstr>Calibri</vt:lpstr>
      <vt:lpstr>Arial</vt:lpstr>
      <vt:lpstr>Impact</vt:lpstr>
      <vt:lpstr>Monotype Corsiva</vt:lpstr>
      <vt:lpstr>Castellar</vt:lpstr>
      <vt:lpstr>Corbel</vt:lpstr>
      <vt:lpstr>Times New Roman</vt:lpstr>
      <vt:lpstr>Copperplate Gothic Light</vt:lpstr>
      <vt:lpstr>Tahoma</vt:lpstr>
      <vt:lpstr>Felix Titling</vt:lpstr>
      <vt:lpstr>Wingdings</vt:lpstr>
      <vt:lpstr>Aharoni</vt:lpstr>
      <vt:lpstr>Informal Roman</vt:lpstr>
      <vt:lpstr>Wingdings 2</vt:lpstr>
      <vt:lpstr>Wingdings 3</vt:lpstr>
      <vt:lpstr>Garamond</vt:lpstr>
      <vt:lpstr>Comic Sans MS</vt:lpstr>
      <vt:lpstr>1_Office Theme</vt:lpstr>
      <vt:lpstr>1_Module</vt:lpstr>
      <vt:lpstr>2_Office Theme</vt:lpstr>
      <vt:lpstr>The Marshall    Court</vt:lpstr>
      <vt:lpstr>USHC 1.7 </vt:lpstr>
      <vt:lpstr>PowerPoint Presentation</vt:lpstr>
      <vt:lpstr>PowerPoint Presentation</vt:lpstr>
      <vt:lpstr>The Doomsday Clock</vt:lpstr>
      <vt:lpstr>LAME DUCK</vt:lpstr>
      <vt:lpstr>“Lame Duck” Session</vt:lpstr>
      <vt:lpstr>PowerPoint Presentation</vt:lpstr>
      <vt:lpstr>The Judiciary Act of 1801</vt:lpstr>
      <vt:lpstr>John Marshall</vt:lpstr>
      <vt:lpstr>Marbury v. Madison</vt:lpstr>
      <vt:lpstr>Marbury v. Madison</vt:lpstr>
      <vt:lpstr>PowerPoint Presentation</vt:lpstr>
      <vt:lpstr>Marbury v. Madison</vt:lpstr>
      <vt:lpstr>Marbury v. Madison</vt:lpstr>
      <vt:lpstr>JUDICIAL REVIEW</vt:lpstr>
      <vt:lpstr>JUDICIAL REVIEW</vt:lpstr>
      <vt:lpstr>Comparing Jefferson &amp; Marshall</vt:lpstr>
      <vt:lpstr>I LOVE BANK.</vt:lpstr>
      <vt:lpstr>McCulloch v. Maryland</vt:lpstr>
      <vt:lpstr>McCulloch v. Maryland</vt:lpstr>
      <vt:lpstr>McCulloch v. Maryland</vt:lpstr>
      <vt:lpstr>Gibbons v. Ogden</vt:lpstr>
      <vt:lpstr>PowerPoint Presentation</vt:lpstr>
      <vt:lpstr>PowerPoint Presentation</vt:lpstr>
      <vt:lpstr>GAME TIME!!!</vt:lpstr>
      <vt:lpstr>The “Elastic Clause”</vt:lpstr>
      <vt:lpstr>Strict Construction</vt:lpstr>
      <vt:lpstr>Loose Construction</vt:lpstr>
      <vt:lpstr>States’ Rights</vt:lpstr>
      <vt:lpstr>The National Bank</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Marshall Court (USHC 1.7)</dc:title>
  <dc:creator>Tom Richey</dc:creator>
  <cp:lastModifiedBy>Tom Richey</cp:lastModifiedBy>
  <cp:revision>458</cp:revision>
  <cp:lastPrinted>2012-11-15T21:22:14Z</cp:lastPrinted>
  <dcterms:created xsi:type="dcterms:W3CDTF">2010-10-18T01:29:05Z</dcterms:created>
  <dcterms:modified xsi:type="dcterms:W3CDTF">2015-05-18T16:02:09Z</dcterms:modified>
</cp:coreProperties>
</file>