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8" r:id="rId3"/>
    <p:sldId id="275" r:id="rId4"/>
    <p:sldId id="277" r:id="rId5"/>
    <p:sldId id="278" r:id="rId6"/>
    <p:sldId id="260" r:id="rId7"/>
    <p:sldId id="286" r:id="rId8"/>
    <p:sldId id="285" r:id="rId9"/>
    <p:sldId id="282" r:id="rId10"/>
    <p:sldId id="283" r:id="rId11"/>
    <p:sldId id="284" r:id="rId12"/>
    <p:sldId id="273" r:id="rId13"/>
    <p:sldId id="262" r:id="rId14"/>
    <p:sldId id="276" r:id="rId15"/>
    <p:sldId id="263" r:id="rId16"/>
    <p:sldId id="264" r:id="rId17"/>
    <p:sldId id="265" r:id="rId18"/>
    <p:sldId id="274" r:id="rId19"/>
    <p:sldId id="280" r:id="rId20"/>
    <p:sldId id="266" r:id="rId21"/>
    <p:sldId id="270" r:id="rId22"/>
    <p:sldId id="269" r:id="rId23"/>
    <p:sldId id="271" r:id="rId24"/>
    <p:sldId id="272" r:id="rId25"/>
    <p:sldId id="279" r:id="rId26"/>
    <p:sldId id="287" r:id="rId27"/>
    <p:sldId id="257" r:id="rId28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Bebas" pitchFamily="2" charset="0"/>
      <p:regular r:id="rId33"/>
    </p:embeddedFont>
    <p:embeddedFont>
      <p:font typeface="Georgia" panose="02040502050405020303" pitchFamily="18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BFBF"/>
    <a:srgbClr val="FC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20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3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4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94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72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75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18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667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33" b="1"/>
            </a:lvl4pPr>
            <a:lvl5pPr marL="2438278" indent="0">
              <a:buNone/>
              <a:defRPr sz="2133" b="1"/>
            </a:lvl5pPr>
            <a:lvl6pPr marL="3047848" indent="0">
              <a:buNone/>
              <a:defRPr sz="2133" b="1"/>
            </a:lvl6pPr>
            <a:lvl7pPr marL="3657418" indent="0">
              <a:buNone/>
              <a:defRPr sz="2133" b="1"/>
            </a:lvl7pPr>
            <a:lvl8pPr marL="4266987" indent="0">
              <a:buNone/>
              <a:defRPr sz="2133" b="1"/>
            </a:lvl8pPr>
            <a:lvl9pPr marL="4876557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044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765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0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52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70" indent="0">
              <a:buNone/>
              <a:defRPr sz="1600"/>
            </a:lvl2pPr>
            <a:lvl3pPr marL="1219140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77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703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6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0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80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7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0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2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EC66E-6BB1-41B2-B33F-F7454A90B7B4}" type="datetimeFigureOut">
              <a:rPr lang="en-US" smtClean="0"/>
              <a:t>5/10/2015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295A7-BCF7-4F7A-8B49-BDA6E6AF8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64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91000">
              <a:schemeClr val="tx1"/>
            </a:gs>
            <a:gs pos="57000">
              <a:srgbClr val="0B4E8B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EE20D-232A-47E8-8FDB-17CD01AF0984}" type="datetimeFigureOut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5/10/2015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36336-2B4A-402D-A477-F0BC818CA747}" type="slidenum">
              <a:rPr lang="en-US" smtClean="0">
                <a:solidFill>
                  <a:srgbClr val="072F54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72F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5.png"/><Relationship Id="rId4" Type="http://schemas.openxmlformats.org/officeDocument/2006/relationships/hyperlink" Target="http://www.tomrichey.net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2.png"/><Relationship Id="rId21" Type="http://schemas.openxmlformats.org/officeDocument/2006/relationships/image" Target="../media/image34.png"/><Relationship Id="rId7" Type="http://schemas.openxmlformats.org/officeDocument/2006/relationships/hyperlink" Target="http://www.thenounproject.com/gabrielemalaspina" TargetMode="External"/><Relationship Id="rId12" Type="http://schemas.openxmlformats.org/officeDocument/2006/relationships/image" Target="../media/image26.png"/><Relationship Id="rId17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themeOverride" Target="../theme/themeOverride20.xml"/><Relationship Id="rId6" Type="http://schemas.openxmlformats.org/officeDocument/2006/relationships/hyperlink" Target="http://www.thenounproject.com/MRFADesigns" TargetMode="External"/><Relationship Id="rId11" Type="http://schemas.openxmlformats.org/officeDocument/2006/relationships/hyperlink" Target="http://www.thenounproject.com/" TargetMode="External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23" Type="http://schemas.openxmlformats.org/officeDocument/2006/relationships/image" Target="../media/image35.png"/><Relationship Id="rId10" Type="http://schemas.openxmlformats.org/officeDocument/2006/relationships/image" Target="../media/image4.png"/><Relationship Id="rId19" Type="http://schemas.openxmlformats.org/officeDocument/2006/relationships/image" Target="../media/image32.png"/><Relationship Id="rId4" Type="http://schemas.openxmlformats.org/officeDocument/2006/relationships/hyperlink" Target="http://www.thenounproject.com/apn306" TargetMode="External"/><Relationship Id="rId9" Type="http://schemas.openxmlformats.org/officeDocument/2006/relationships/hyperlink" Target="http://www.thenounproject.com/a2015" TargetMode="External"/><Relationship Id="rId14" Type="http://schemas.openxmlformats.org/officeDocument/2006/relationships/image" Target="../media/image8.png"/><Relationship Id="rId2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22752"/>
          <a:stretch/>
        </p:blipFill>
        <p:spPr>
          <a:xfrm>
            <a:off x="7137741" y="456038"/>
            <a:ext cx="5092872" cy="388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6037"/>
            <a:ext cx="7883913" cy="3992136"/>
          </a:xfrm>
        </p:spPr>
        <p:txBody>
          <a:bodyPr anchor="ctr">
            <a:noAutofit/>
          </a:bodyPr>
          <a:lstStyle/>
          <a:p>
            <a:r>
              <a:rPr lang="en-US" sz="15000" dirty="0" smtClean="0"/>
              <a:t>LINKAGE</a:t>
            </a:r>
            <a:r>
              <a:rPr lang="en-US" sz="16600" dirty="0" smtClean="0"/>
              <a:t>   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INSTITUTIONS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7" y="4152613"/>
            <a:ext cx="2553467" cy="2553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3809"/>
          <a:stretch/>
        </p:blipFill>
        <p:spPr>
          <a:xfrm>
            <a:off x="6322782" y="4910571"/>
            <a:ext cx="2312382" cy="1703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2755" y="4822077"/>
            <a:ext cx="1625693" cy="1625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24" y="4910571"/>
            <a:ext cx="1703981" cy="17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8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669923"/>
            <a:ext cx="11518232" cy="1325563"/>
          </a:xfrm>
        </p:spPr>
        <p:txBody>
          <a:bodyPr>
            <a:noAutofit/>
          </a:bodyPr>
          <a:lstStyle/>
          <a:p>
            <a:r>
              <a:rPr lang="en-US" sz="9600" dirty="0" smtClean="0"/>
              <a:t>LINKAGE  INSTITUTIONS</a:t>
            </a:r>
            <a:endParaRPr lang="en-US" sz="9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0" y="2200672"/>
            <a:ext cx="4455136" cy="445513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13093" y="2123822"/>
            <a:ext cx="5518485" cy="4726156"/>
          </a:xfrm>
        </p:spPr>
        <p:txBody>
          <a:bodyPr>
            <a:normAutofit/>
          </a:bodyPr>
          <a:lstStyle/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7200" dirty="0" smtClean="0"/>
              <a:t>Elections </a:t>
            </a:r>
          </a:p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6000" dirty="0" smtClean="0"/>
              <a:t>The Media</a:t>
            </a:r>
          </a:p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4000" dirty="0" smtClean="0"/>
              <a:t>Political Parties</a:t>
            </a:r>
          </a:p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4000" dirty="0" smtClean="0"/>
              <a:t>Interest Groups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26436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5125"/>
            <a:ext cx="8778240" cy="1953352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ELECTIONS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3979" y="660405"/>
            <a:ext cx="368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influence the government through periodic elections.</a:t>
            </a:r>
            <a:endParaRPr lang="en-US" sz="14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9029" y="2595227"/>
            <a:ext cx="3404199" cy="344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649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>
                <a:lumMod val="60000"/>
              </a:srgbClr>
            </a:gs>
            <a:gs pos="100000">
              <a:srgbClr val="C00000">
                <a:lumMod val="98000"/>
              </a:srgb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53352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disconnected</a:t>
            </a:r>
            <a:endParaRPr lang="en-US" sz="1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18477"/>
            <a:ext cx="11059102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94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19029" y="2595227"/>
            <a:ext cx="3404199" cy="3449513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3028950" y="617220"/>
            <a:ext cx="3509010" cy="1772513"/>
          </a:xfrm>
          <a:prstGeom prst="cloudCallout">
            <a:avLst>
              <a:gd name="adj1" fmla="val -64481"/>
              <a:gd name="adj2" fmla="val 70238"/>
            </a:avLst>
          </a:prstGeom>
          <a:gradFill>
            <a:gsLst>
              <a:gs pos="0">
                <a:schemeClr val="accent4">
                  <a:satMod val="105000"/>
                  <a:tint val="67000"/>
                  <a:lumMod val="60000"/>
                  <a:lumOff val="40000"/>
                </a:schemeClr>
              </a:gs>
              <a:gs pos="50000">
                <a:schemeClr val="accent4">
                  <a:satMod val="103000"/>
                  <a:tint val="73000"/>
                  <a:lumMod val="75000"/>
                  <a:lumOff val="25000"/>
                </a:schemeClr>
              </a:gs>
              <a:gs pos="100000">
                <a:schemeClr val="accent4">
                  <a:satMod val="109000"/>
                  <a:tint val="81000"/>
                  <a:lumMod val="75000"/>
                  <a:lumOff val="25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5587" y="840694"/>
            <a:ext cx="2906973" cy="1325563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latin typeface="+mn-lt"/>
              </a:rPr>
              <a:t>?!?!?!</a:t>
            </a:r>
            <a:endParaRPr lang="en-US" sz="8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56395" y="311311"/>
            <a:ext cx="45356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we </a:t>
            </a:r>
            <a:r>
              <a:rPr lang="en-US" sz="4000" b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effectively </a:t>
            </a:r>
            <a:r>
              <a:rPr lang="en-US" sz="4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participate?</a:t>
            </a:r>
            <a:endParaRPr lang="en-US" sz="2400" b="1" i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125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53352"/>
          </a:xfrm>
        </p:spPr>
        <p:txBody>
          <a:bodyPr>
            <a:noAutofit/>
          </a:bodyPr>
          <a:lstStyle/>
          <a:p>
            <a:pPr algn="ctr"/>
            <a:r>
              <a:rPr lang="en-US" sz="9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 DO  WE  CONNECT?</a:t>
            </a:r>
            <a:endParaRPr lang="en-US" sz="9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032" y="1297909"/>
            <a:ext cx="36030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0" b="1" dirty="0" smtClean="0">
                <a:solidFill>
                  <a:srgbClr val="FCAA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0" b="1" dirty="0">
              <a:solidFill>
                <a:srgbClr val="FCAA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123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7726082" cy="1953352"/>
          </a:xfrm>
        </p:spPr>
        <p:txBody>
          <a:bodyPr>
            <a:noAutofit/>
          </a:bodyPr>
          <a:lstStyle/>
          <a:p>
            <a:pPr algn="ctr"/>
            <a:r>
              <a:rPr lang="en-US" sz="1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 media</a:t>
            </a:r>
            <a:endParaRPr lang="en-US" sz="1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CAAAA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940138" y="2286092"/>
            <a:ext cx="3785944" cy="37859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37233" y="724825"/>
            <a:ext cx="40768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know what’s going on.</a:t>
            </a:r>
            <a:endParaRPr lang="en-US" sz="3200" b="1" i="1" dirty="0">
              <a:solidFill>
                <a:srgbClr val="FD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252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5125"/>
            <a:ext cx="8778240" cy="1953352"/>
          </a:xfrm>
        </p:spPr>
        <p:txBody>
          <a:bodyPr>
            <a:noAutofit/>
          </a:bodyPr>
          <a:lstStyle/>
          <a:p>
            <a:pPr algn="ctr"/>
            <a:r>
              <a:rPr lang="en-US" sz="8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 PARTIES</a:t>
            </a:r>
            <a:endParaRPr lang="en-US" sz="8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3939" y="644815"/>
            <a:ext cx="3173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Coalition Building</a:t>
            </a:r>
            <a:endParaRPr lang="en-US" sz="4000" b="1" i="1" dirty="0">
              <a:solidFill>
                <a:srgbClr val="FD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DBF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95004" y="2906167"/>
            <a:ext cx="4793892" cy="276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238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5125"/>
            <a:ext cx="8778240" cy="1953352"/>
          </a:xfrm>
        </p:spPr>
        <p:txBody>
          <a:bodyPr>
            <a:noAutofit/>
          </a:bodyPr>
          <a:lstStyle/>
          <a:p>
            <a:pPr algn="ctr"/>
            <a:r>
              <a:rPr lang="en-US" sz="8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  PARTIES</a:t>
            </a:r>
            <a:endParaRPr lang="en-US" sz="8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63939" y="672111"/>
            <a:ext cx="3173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Candidate </a:t>
            </a:r>
            <a:r>
              <a:rPr lang="en-US" sz="3200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</a:t>
            </a:r>
            <a:endParaRPr lang="en-US" sz="3200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95004" y="2906167"/>
            <a:ext cx="4793892" cy="276980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940490" y="2389733"/>
            <a:ext cx="1733265" cy="803843"/>
          </a:xfrm>
          <a:prstGeom prst="wedgeRoundRectCallout">
            <a:avLst>
              <a:gd name="adj1" fmla="val -108285"/>
              <a:gd name="adj2" fmla="val 23567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WANNA RUN???</a:t>
            </a:r>
            <a:endParaRPr lang="en-US" sz="2400" b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449175" y="5452577"/>
            <a:ext cx="1842448" cy="1221178"/>
          </a:xfrm>
          <a:prstGeom prst="wedgeRoundRectCallout">
            <a:avLst>
              <a:gd name="adj1" fmla="val 90579"/>
              <a:gd name="adj2" fmla="val -15329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We can provide support!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67644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9293"/>
            <a:ext cx="12192000" cy="3934159"/>
          </a:xfrm>
        </p:spPr>
        <p:txBody>
          <a:bodyPr>
            <a:noAutofit/>
          </a:bodyPr>
          <a:lstStyle/>
          <a:p>
            <a:pPr algn="ctr"/>
            <a:r>
              <a:rPr lang="en-US" sz="19900" dirty="0" smtClean="0"/>
              <a:t>BRANDING</a:t>
            </a:r>
            <a:endParaRPr lang="en-US" sz="19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54905"/>
            <a:ext cx="10515600" cy="2038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800" dirty="0" smtClean="0"/>
              <a:t>Although candidates who are part of the same party may differ on some issues, they generally share some common ground on key issues.</a:t>
            </a:r>
            <a:endParaRPr lang="en-US" sz="3800" dirty="0"/>
          </a:p>
        </p:txBody>
      </p:sp>
    </p:spTree>
    <p:extLst>
      <p:ext uri="{BB962C8B-B14F-4D97-AF65-F5344CB8AC3E}">
        <p14:creationId xmlns:p14="http://schemas.microsoft.com/office/powerpoint/2010/main" val="563706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5125"/>
            <a:ext cx="8778240" cy="1953352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 GROUPS</a:t>
            </a:r>
            <a:endParaRPr lang="en-US" sz="9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845" y="488698"/>
            <a:ext cx="3173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</a:t>
            </a:r>
            <a:r>
              <a:rPr lang="en-US" sz="32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</a:t>
            </a:r>
            <a:endParaRPr lang="en-US" sz="4000" b="1" i="1" dirty="0">
              <a:solidFill>
                <a:srgbClr val="FD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DBF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60019" y="2961935"/>
            <a:ext cx="2949716" cy="29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2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6830"/>
            <a:ext cx="12192000" cy="4539709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500" dirty="0" smtClean="0">
                <a:latin typeface="+mn-lt"/>
              </a:rPr>
              <a:t>DEMOCRATIC</a:t>
            </a:r>
            <a:r>
              <a:rPr lang="en-US" sz="12500" dirty="0" smtClean="0"/>
              <a:t> </a:t>
            </a:r>
            <a:r>
              <a:rPr lang="en-US" sz="18000" dirty="0" smtClean="0"/>
              <a:t>REPUBLIC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85679"/>
            <a:ext cx="12191999" cy="146081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 a democratic republic, the people influence the government </a:t>
            </a:r>
            <a:r>
              <a:rPr lang="en-US" sz="4000" i="1" dirty="0" smtClean="0"/>
              <a:t>primarily</a:t>
            </a:r>
            <a:r>
              <a:rPr lang="en-US" sz="4000" dirty="0" smtClean="0"/>
              <a:t> through elections.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1390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5125"/>
            <a:ext cx="8778240" cy="1953352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 GROUPS</a:t>
            </a:r>
            <a:endParaRPr lang="en-US" sz="9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845" y="488698"/>
            <a:ext cx="3173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</a:t>
            </a:r>
            <a:r>
              <a:rPr lang="en-US" sz="32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</a:t>
            </a:r>
            <a:endParaRPr lang="en-US" sz="4000" b="1" i="1" dirty="0">
              <a:solidFill>
                <a:srgbClr val="FD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DBF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60019" y="2961935"/>
            <a:ext cx="2949716" cy="29497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334" y="4601901"/>
            <a:ext cx="1604708" cy="16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25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5125"/>
            <a:ext cx="8778240" cy="1953352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 GROUPS</a:t>
            </a:r>
            <a:endParaRPr lang="en-US" sz="9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845" y="488698"/>
            <a:ext cx="3173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</a:t>
            </a:r>
            <a:r>
              <a:rPr lang="en-US" sz="32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</a:t>
            </a:r>
            <a:endParaRPr lang="en-US" sz="4000" b="1" i="1" dirty="0">
              <a:solidFill>
                <a:srgbClr val="FD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DBF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60019" y="2961935"/>
            <a:ext cx="2949716" cy="2949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6334" y="4601901"/>
            <a:ext cx="1604708" cy="16093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71389" y="2961935"/>
            <a:ext cx="2359356" cy="163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22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19519" y="3059505"/>
            <a:ext cx="2263095" cy="13459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5125"/>
            <a:ext cx="8778240" cy="1953352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 GROUPS</a:t>
            </a:r>
            <a:endParaRPr lang="en-US" sz="9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845" y="488698"/>
            <a:ext cx="3173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</a:t>
            </a:r>
            <a:r>
              <a:rPr lang="en-US" sz="32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</a:t>
            </a:r>
            <a:endParaRPr lang="en-US" sz="4000" b="1" i="1" dirty="0">
              <a:solidFill>
                <a:srgbClr val="FD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DBF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60019" y="2961935"/>
            <a:ext cx="2949716" cy="2949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334" y="4601901"/>
            <a:ext cx="1604708" cy="16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40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100000">
              <a:schemeClr val="tx2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0313" y="2782963"/>
            <a:ext cx="1663878" cy="1720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870" y="2389733"/>
            <a:ext cx="11059102" cy="36823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" y="365125"/>
            <a:ext cx="8778240" cy="1953352"/>
          </a:xfrm>
        </p:spPr>
        <p:txBody>
          <a:bodyPr>
            <a:noAutofit/>
          </a:bodyPr>
          <a:lstStyle/>
          <a:p>
            <a:pPr algn="ctr"/>
            <a:r>
              <a:rPr lang="en-US" sz="9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INTEREST  GROUPS</a:t>
            </a:r>
            <a:endParaRPr lang="en-US" sz="9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30845" y="488698"/>
            <a:ext cx="31730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 </a:t>
            </a:r>
            <a:r>
              <a:rPr lang="en-US" sz="3200" b="1" i="1" dirty="0" smtClean="0">
                <a:solidFill>
                  <a:srgbClr val="FDBFB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</a:t>
            </a:r>
            <a:endParaRPr lang="en-US" sz="4000" b="1" i="1" dirty="0">
              <a:solidFill>
                <a:srgbClr val="FDBFB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DBFB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260019" y="2961935"/>
            <a:ext cx="2949716" cy="2949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6334" y="4601901"/>
            <a:ext cx="1604708" cy="160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22752"/>
          <a:stretch/>
        </p:blipFill>
        <p:spPr>
          <a:xfrm>
            <a:off x="7137741" y="456038"/>
            <a:ext cx="5092872" cy="388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6037"/>
            <a:ext cx="7883913" cy="3992136"/>
          </a:xfrm>
        </p:spPr>
        <p:txBody>
          <a:bodyPr anchor="ctr">
            <a:noAutofit/>
          </a:bodyPr>
          <a:lstStyle/>
          <a:p>
            <a:r>
              <a:rPr lang="en-US" sz="15000" dirty="0" smtClean="0"/>
              <a:t>LINKAGE</a:t>
            </a:r>
            <a:r>
              <a:rPr lang="en-US" sz="16600" dirty="0" smtClean="0"/>
              <a:t>   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INSTITUTIONS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7" y="4152613"/>
            <a:ext cx="2553467" cy="2553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3809"/>
          <a:stretch/>
        </p:blipFill>
        <p:spPr>
          <a:xfrm>
            <a:off x="6322782" y="4910571"/>
            <a:ext cx="2312382" cy="1703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2755" y="4822077"/>
            <a:ext cx="1625693" cy="1625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24" y="4910571"/>
            <a:ext cx="1703981" cy="17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329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189" y="4804551"/>
            <a:ext cx="5913438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92" y="4804551"/>
            <a:ext cx="59690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9" y="230121"/>
            <a:ext cx="11271341" cy="51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8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9" y="1918292"/>
            <a:ext cx="2742057" cy="2742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8027" y="4497540"/>
            <a:ext cx="2418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dirty="0" smtClean="0">
                <a:effectLst/>
                <a:latin typeface="Light"/>
              </a:rPr>
              <a:t>Created by</a:t>
            </a:r>
            <a:r>
              <a:rPr lang="en-US" sz="1400" b="0" i="0" dirty="0" smtClean="0">
                <a:effectLst/>
                <a:latin typeface="Light"/>
              </a:rPr>
              <a:t> </a:t>
            </a:r>
            <a:r>
              <a:rPr lang="en-US" sz="1400" b="0" i="0" u="none" strike="noStrike" dirty="0" smtClean="0">
                <a:effectLst/>
                <a:latin typeface="Light"/>
                <a:hlinkClick r:id="rId4"/>
              </a:rPr>
              <a:t>Andrew Nolte</a:t>
            </a:r>
            <a:r>
              <a:rPr lang="en-US" sz="1400" b="0" i="0" dirty="0" smtClean="0">
                <a:effectLst/>
                <a:latin typeface="Light"/>
              </a:rPr>
              <a:t> </a:t>
            </a:r>
            <a:endParaRPr lang="en-US" sz="1400" b="0" i="0" dirty="0" smtClean="0">
              <a:effectLst/>
              <a:latin typeface="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35" y="184201"/>
            <a:ext cx="2675965" cy="26759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516035" y="2997274"/>
            <a:ext cx="26109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dirty="0" smtClean="0">
                <a:effectLst/>
                <a:latin typeface="Light"/>
              </a:rPr>
              <a:t>Created by</a:t>
            </a:r>
            <a:r>
              <a:rPr lang="en-US" sz="1400" b="0" i="0" dirty="0" smtClean="0">
                <a:effectLst/>
                <a:latin typeface="Light"/>
              </a:rPr>
              <a:t> </a:t>
            </a:r>
            <a:r>
              <a:rPr lang="en-US" sz="1400" b="0" i="0" u="none" strike="noStrike" dirty="0" smtClean="0">
                <a:effectLst/>
                <a:latin typeface="Light"/>
                <a:hlinkClick r:id="rId6"/>
              </a:rPr>
              <a:t>Martha </a:t>
            </a:r>
            <a:r>
              <a:rPr lang="en-US" sz="1400" b="0" i="0" u="none" strike="noStrike" dirty="0" err="1" smtClean="0">
                <a:effectLst/>
                <a:latin typeface="Light"/>
                <a:hlinkClick r:id="rId6"/>
              </a:rPr>
              <a:t>Ormiston</a:t>
            </a:r>
            <a:r>
              <a:rPr lang="en-US" sz="1400" b="0" i="0" dirty="0" smtClean="0">
                <a:effectLst/>
                <a:latin typeface="Light"/>
              </a:rPr>
              <a:t> 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24337" y="3848358"/>
            <a:ext cx="25234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0" i="0" dirty="0" smtClean="0">
                <a:effectLst/>
                <a:latin typeface="Light"/>
              </a:rPr>
              <a:t>Public Domain Icon</a:t>
            </a:r>
            <a:r>
              <a:rPr lang="en-US" sz="2000" dirty="0">
                <a:latin typeface="Light"/>
              </a:rPr>
              <a:t>s</a:t>
            </a:r>
            <a:endParaRPr lang="en-US" sz="2000" b="0" i="0" u="none" strike="noStrike" dirty="0" smtClean="0">
              <a:effectLst/>
              <a:latin typeface="Ligh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74666" y="6227360"/>
            <a:ext cx="2864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dirty="0" smtClean="0">
                <a:effectLst/>
                <a:latin typeface="Light"/>
              </a:rPr>
              <a:t>Created by</a:t>
            </a:r>
            <a:r>
              <a:rPr lang="en-US" sz="1400" b="0" i="0" dirty="0" smtClean="0">
                <a:effectLst/>
                <a:latin typeface="Light"/>
              </a:rPr>
              <a:t> </a:t>
            </a:r>
            <a:r>
              <a:rPr lang="en-US" sz="1400" b="0" i="0" u="none" strike="noStrike" dirty="0" smtClean="0">
                <a:effectLst/>
                <a:latin typeface="Light"/>
                <a:hlinkClick r:id="rId7"/>
              </a:rPr>
              <a:t>Gabriele </a:t>
            </a:r>
            <a:r>
              <a:rPr lang="en-US" sz="1400" b="0" i="0" u="none" strike="noStrike" dirty="0" err="1" smtClean="0">
                <a:effectLst/>
                <a:latin typeface="Light"/>
                <a:hlinkClick r:id="rId7"/>
              </a:rPr>
              <a:t>Malaspina</a:t>
            </a:r>
            <a:r>
              <a:rPr lang="en-US" sz="1400" b="0" i="0" dirty="0" smtClean="0">
                <a:effectLst/>
                <a:latin typeface="Light"/>
              </a:rPr>
              <a:t> </a:t>
            </a:r>
            <a:endParaRPr lang="en-US" sz="1400" b="0" i="0" dirty="0" smtClean="0">
              <a:effectLst/>
              <a:latin typeface="Ligh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99" y="3916129"/>
            <a:ext cx="2379403" cy="237940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321691" y="6080440"/>
            <a:ext cx="268941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dirty="0" smtClean="0">
                <a:effectLst/>
                <a:latin typeface="Light"/>
              </a:rPr>
              <a:t>Created by</a:t>
            </a:r>
            <a:r>
              <a:rPr lang="en-US" sz="1400" b="0" i="0" dirty="0" smtClean="0">
                <a:effectLst/>
                <a:latin typeface="Light"/>
              </a:rPr>
              <a:t> </a:t>
            </a:r>
            <a:r>
              <a:rPr lang="en-US" sz="1400" b="0" i="0" u="none" strike="noStrike" dirty="0" err="1" smtClean="0">
                <a:effectLst/>
                <a:latin typeface="Light"/>
                <a:hlinkClick r:id="rId9"/>
              </a:rPr>
              <a:t>Adrijan</a:t>
            </a:r>
            <a:r>
              <a:rPr lang="en-US" sz="1400" b="0" i="0" u="none" strike="noStrike" dirty="0" smtClean="0">
                <a:effectLst/>
                <a:latin typeface="Light"/>
                <a:hlinkClick r:id="rId9"/>
              </a:rPr>
              <a:t> </a:t>
            </a:r>
            <a:r>
              <a:rPr lang="en-US" sz="1400" b="0" i="0" u="none" strike="noStrike" dirty="0" err="1" smtClean="0">
                <a:effectLst/>
                <a:latin typeface="Light"/>
                <a:hlinkClick r:id="rId9"/>
              </a:rPr>
              <a:t>Karavdic</a:t>
            </a:r>
            <a:endParaRPr lang="en-US" sz="1400" dirty="0" smtClean="0">
              <a:latin typeface="Ligh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423" y="4660349"/>
            <a:ext cx="1867243" cy="18672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68941"/>
            <a:ext cx="6352674" cy="1634949"/>
          </a:xfrm>
        </p:spPr>
        <p:txBody>
          <a:bodyPr>
            <a:noAutofit/>
          </a:bodyPr>
          <a:lstStyle/>
          <a:p>
            <a:pPr algn="ctr"/>
            <a:r>
              <a:rPr lang="en-US" sz="3200" b="0" i="0" dirty="0" smtClean="0">
                <a:effectLst/>
                <a:latin typeface="+mn-lt"/>
              </a:rPr>
              <a:t>All Icons Accessed at</a:t>
            </a:r>
            <a:r>
              <a:rPr lang="en-US" sz="4000" b="0" i="0" dirty="0" smtClean="0">
                <a:effectLst/>
                <a:latin typeface="Bold"/>
              </a:rPr>
              <a:t/>
            </a:r>
            <a:br>
              <a:rPr lang="en-US" sz="4000" b="0" i="0" dirty="0" smtClean="0">
                <a:effectLst/>
                <a:latin typeface="Bold"/>
              </a:rPr>
            </a:br>
            <a:r>
              <a:rPr lang="en-US" sz="5400" b="1" i="0" dirty="0" smtClean="0">
                <a:effectLst/>
              </a:rPr>
              <a:t>The   Noun   Project</a:t>
            </a:r>
            <a:r>
              <a:rPr lang="en-US" sz="5400" b="0" i="0" dirty="0" smtClean="0">
                <a:effectLst/>
              </a:rPr>
              <a:t/>
            </a:r>
            <a:br>
              <a:rPr lang="en-US" sz="5400" b="0" i="0" dirty="0" smtClean="0">
                <a:effectLst/>
              </a:rPr>
            </a:br>
            <a:r>
              <a:rPr lang="en-US" sz="2800" dirty="0" smtClean="0">
                <a:latin typeface="+mn-lt"/>
                <a:hlinkClick r:id="rId11"/>
              </a:rPr>
              <a:t>www.thenounproject.com</a:t>
            </a:r>
            <a:r>
              <a:rPr lang="en-US" sz="3200" dirty="0" smtClean="0">
                <a:latin typeface="+mn-lt"/>
              </a:rPr>
              <a:t> </a:t>
            </a:r>
            <a:endParaRPr lang="en-US" sz="3200" dirty="0">
              <a:latin typeface="+mn-lt"/>
            </a:endParaRPr>
          </a:p>
        </p:txBody>
      </p:sp>
      <p:pic>
        <p:nvPicPr>
          <p:cNvPr id="16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18505"/>
          <a:stretch/>
        </p:blipFill>
        <p:spPr>
          <a:xfrm>
            <a:off x="8916334" y="472877"/>
            <a:ext cx="1062085" cy="1691583"/>
          </a:xfr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060" y="2877637"/>
            <a:ext cx="869007" cy="869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189" y="420783"/>
            <a:ext cx="3491037" cy="407287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66361" y="1963350"/>
            <a:ext cx="11496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 smtClean="0">
                <a:latin typeface="Light"/>
              </a:rPr>
              <a:t>Created by </a:t>
            </a:r>
            <a:br>
              <a:rPr lang="en-US" sz="1100" dirty="0" smtClean="0">
                <a:latin typeface="Light"/>
              </a:rPr>
            </a:br>
            <a:r>
              <a:rPr lang="en-US" sz="1100" dirty="0" smtClean="0">
                <a:latin typeface="Light"/>
              </a:rPr>
              <a:t>Alex Berkowitz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21" y="2881559"/>
            <a:ext cx="966865" cy="9668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1" b="26708"/>
          <a:stretch/>
        </p:blipFill>
        <p:spPr>
          <a:xfrm>
            <a:off x="3419122" y="4578455"/>
            <a:ext cx="2359262" cy="15400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5" b="31814"/>
          <a:stretch/>
        </p:blipFill>
        <p:spPr>
          <a:xfrm>
            <a:off x="163669" y="5277852"/>
            <a:ext cx="1802058" cy="1010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48"/>
          <a:stretch/>
        </p:blipFill>
        <p:spPr>
          <a:xfrm>
            <a:off x="2218467" y="4590474"/>
            <a:ext cx="1943594" cy="1842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13076" b="19372"/>
          <a:stretch/>
        </p:blipFill>
        <p:spPr>
          <a:xfrm>
            <a:off x="5999747" y="4331367"/>
            <a:ext cx="1686060" cy="14758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" t="83978" r="38569" b="1763"/>
          <a:stretch/>
        </p:blipFill>
        <p:spPr>
          <a:xfrm>
            <a:off x="195997" y="6132007"/>
            <a:ext cx="1925052" cy="5775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1" r="41455" b="772"/>
          <a:stretch/>
        </p:blipFill>
        <p:spPr>
          <a:xfrm>
            <a:off x="3722793" y="6122903"/>
            <a:ext cx="2090358" cy="5826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9" t="85401" r="43349" b="4320"/>
          <a:stretch/>
        </p:blipFill>
        <p:spPr>
          <a:xfrm>
            <a:off x="5935579" y="5689503"/>
            <a:ext cx="1505870" cy="35732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42" r="45352" b="3538"/>
          <a:stretch/>
        </p:blipFill>
        <p:spPr>
          <a:xfrm>
            <a:off x="2001901" y="6364693"/>
            <a:ext cx="2008176" cy="48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549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c/c4/Akropolis_by_Leo_von_Klenze.jpg/1024px-Akropolis_by_Leo_von_Klenz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0" r="5693" b="7309"/>
          <a:stretch/>
        </p:blipFill>
        <p:spPr bwMode="auto">
          <a:xfrm>
            <a:off x="-1" y="-48126"/>
            <a:ext cx="12224085" cy="69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523" y="4216691"/>
            <a:ext cx="10515600" cy="1325563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 DEMOCRACY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43073"/>
            <a:ext cx="10515600" cy="433889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1390" y="6488668"/>
            <a:ext cx="4570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 Acropolis of Athens by Leo von </a:t>
            </a:r>
            <a:r>
              <a:rPr lang="en-US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Klenze</a:t>
            </a:r>
            <a:endParaRPr lang="en-US" i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09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13583"/>
          <a:stretch/>
        </p:blipFill>
        <p:spPr>
          <a:xfrm>
            <a:off x="0" y="-32084"/>
            <a:ext cx="12192000" cy="6930189"/>
          </a:xfrm>
        </p:spPr>
      </p:pic>
      <p:sp>
        <p:nvSpPr>
          <p:cNvPr id="9" name="Rectangle 8"/>
          <p:cNvSpPr/>
          <p:nvPr/>
        </p:nvSpPr>
        <p:spPr>
          <a:xfrm>
            <a:off x="0" y="4058653"/>
            <a:ext cx="12192000" cy="283945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8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209557" y="6488668"/>
            <a:ext cx="2854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Photo by </a:t>
            </a:r>
            <a:r>
              <a:rPr lang="en-US" dirty="0" err="1" smtClean="0">
                <a:solidFill>
                  <a:schemeClr val="bg1"/>
                </a:solidFill>
              </a:rPr>
              <a:t>flik</a:t>
            </a:r>
            <a:endParaRPr lang="en-US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23203" y="4617741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WE DON’T HAVE TIME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6440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403" r="3912" b="15316"/>
          <a:stretch/>
        </p:blipFill>
        <p:spPr>
          <a:xfrm rot="2002908">
            <a:off x="3350846" y="2278942"/>
            <a:ext cx="4693170" cy="4631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953352"/>
          </a:xfrm>
        </p:spPr>
        <p:txBody>
          <a:bodyPr>
            <a:noAutofit/>
          </a:bodyPr>
          <a:lstStyle/>
          <a:p>
            <a:pPr algn="ctr"/>
            <a:r>
              <a:rPr lang="en-US" sz="13800" dirty="0" smtClean="0"/>
              <a:t>WE  NEED  A  LINK</a:t>
            </a:r>
            <a:endParaRPr lang="en-US" sz="13800" dirty="0"/>
          </a:p>
        </p:txBody>
      </p:sp>
      <p:pic>
        <p:nvPicPr>
          <p:cNvPr id="14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8" r="18505"/>
          <a:stretch/>
        </p:blipFill>
        <p:spPr>
          <a:xfrm>
            <a:off x="750639" y="2386954"/>
            <a:ext cx="2311298" cy="3681206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035" y="2384883"/>
            <a:ext cx="3683277" cy="368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59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22752"/>
          <a:stretch/>
        </p:blipFill>
        <p:spPr>
          <a:xfrm>
            <a:off x="7137741" y="456038"/>
            <a:ext cx="5092872" cy="3883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6037"/>
            <a:ext cx="7883913" cy="3992136"/>
          </a:xfrm>
        </p:spPr>
        <p:txBody>
          <a:bodyPr anchor="ctr">
            <a:noAutofit/>
          </a:bodyPr>
          <a:lstStyle/>
          <a:p>
            <a:r>
              <a:rPr lang="en-US" sz="15000" dirty="0" smtClean="0"/>
              <a:t>LINKAGE</a:t>
            </a:r>
            <a:r>
              <a:rPr lang="en-US" sz="16600" dirty="0" smtClean="0"/>
              <a:t>   </a:t>
            </a:r>
            <a:r>
              <a:rPr lang="en-US" sz="8800" dirty="0" smtClean="0"/>
              <a:t/>
            </a:r>
            <a:br>
              <a:rPr lang="en-US" sz="8800" dirty="0" smtClean="0"/>
            </a:br>
            <a:r>
              <a:rPr lang="en-US" sz="8800" dirty="0" smtClean="0"/>
              <a:t>INSTITUTIONS</a:t>
            </a:r>
            <a:endParaRPr lang="en-US" sz="8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47" y="4152613"/>
            <a:ext cx="2553467" cy="25534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3809"/>
          <a:stretch/>
        </p:blipFill>
        <p:spPr>
          <a:xfrm>
            <a:off x="6322782" y="4910571"/>
            <a:ext cx="2312382" cy="1703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52755" y="4822077"/>
            <a:ext cx="1625693" cy="16256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024" y="4910571"/>
            <a:ext cx="1703981" cy="17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669923"/>
            <a:ext cx="11518232" cy="1325563"/>
          </a:xfrm>
        </p:spPr>
        <p:txBody>
          <a:bodyPr>
            <a:noAutofit/>
          </a:bodyPr>
          <a:lstStyle/>
          <a:p>
            <a:r>
              <a:rPr lang="en-US" sz="9600" dirty="0" smtClean="0"/>
              <a:t>LINKAGE  INSTITUTIONS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3093" y="2123822"/>
            <a:ext cx="5518485" cy="4726156"/>
          </a:xfrm>
        </p:spPr>
        <p:txBody>
          <a:bodyPr>
            <a:normAutofit/>
          </a:bodyPr>
          <a:lstStyle/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7200" dirty="0" smtClean="0"/>
              <a:t>Elections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9" b="22752"/>
          <a:stretch/>
        </p:blipFill>
        <p:spPr>
          <a:xfrm>
            <a:off x="641683" y="2475786"/>
            <a:ext cx="5167752" cy="394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52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669923"/>
            <a:ext cx="11518232" cy="1325563"/>
          </a:xfrm>
        </p:spPr>
        <p:txBody>
          <a:bodyPr>
            <a:noAutofit/>
          </a:bodyPr>
          <a:lstStyle/>
          <a:p>
            <a:r>
              <a:rPr lang="en-US" sz="9600" dirty="0" smtClean="0"/>
              <a:t>LINKAGE  INSTITUTIONS</a:t>
            </a:r>
            <a:endParaRPr lang="en-US" sz="96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13093" y="2123822"/>
            <a:ext cx="5518485" cy="4726156"/>
          </a:xfrm>
        </p:spPr>
        <p:txBody>
          <a:bodyPr>
            <a:normAutofit/>
          </a:bodyPr>
          <a:lstStyle/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7200" dirty="0" smtClean="0"/>
              <a:t>Elections </a:t>
            </a:r>
          </a:p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6000" dirty="0" smtClean="0"/>
              <a:t>The Media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824" y="2333187"/>
            <a:ext cx="4186988" cy="418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077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bg1"/>
            </a:gs>
            <a:gs pos="0">
              <a:schemeClr val="tx2">
                <a:lumMod val="20000"/>
                <a:lumOff val="80000"/>
              </a:schemeClr>
            </a:gs>
            <a:gs pos="63000">
              <a:schemeClr val="bg1"/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42" y="669923"/>
            <a:ext cx="11518232" cy="1325563"/>
          </a:xfrm>
        </p:spPr>
        <p:txBody>
          <a:bodyPr>
            <a:noAutofit/>
          </a:bodyPr>
          <a:lstStyle/>
          <a:p>
            <a:r>
              <a:rPr lang="en-US" sz="9600" dirty="0" smtClean="0"/>
              <a:t>LINKAGE  INSTITUTIONS</a:t>
            </a:r>
            <a:endParaRPr lang="en-US" sz="9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2" b="13809"/>
          <a:stretch/>
        </p:blipFill>
        <p:spPr>
          <a:xfrm>
            <a:off x="2480755" y="3541013"/>
            <a:ext cx="3617779" cy="26659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9691" y="2123822"/>
            <a:ext cx="2834383" cy="283438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513093" y="2123822"/>
            <a:ext cx="5518485" cy="4726156"/>
          </a:xfrm>
        </p:spPr>
        <p:txBody>
          <a:bodyPr>
            <a:normAutofit/>
          </a:bodyPr>
          <a:lstStyle/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7200" dirty="0" smtClean="0"/>
              <a:t>Elections </a:t>
            </a:r>
          </a:p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6000" dirty="0" smtClean="0"/>
              <a:t>The Media</a:t>
            </a:r>
          </a:p>
          <a:p>
            <a:pPr marL="738188" indent="-738188">
              <a:lnSpc>
                <a:spcPct val="114000"/>
              </a:lnSpc>
              <a:buFont typeface="+mj-lt"/>
              <a:buAutoNum type="arabicPeriod"/>
            </a:pPr>
            <a:r>
              <a:rPr lang="en-US" sz="4000" dirty="0" smtClean="0"/>
              <a:t>Political Parties</a:t>
            </a:r>
          </a:p>
        </p:txBody>
      </p:sp>
    </p:spTree>
    <p:extLst>
      <p:ext uri="{BB962C8B-B14F-4D97-AF65-F5344CB8AC3E}">
        <p14:creationId xmlns:p14="http://schemas.microsoft.com/office/powerpoint/2010/main" val="42927824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bas Georgia">
      <a:majorFont>
        <a:latin typeface="Beba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Custom 17">
      <a:dk1>
        <a:srgbClr val="072F54"/>
      </a:dk1>
      <a:lt1>
        <a:sysClr val="window" lastClr="FFFFFF"/>
      </a:lt1>
      <a:dk2>
        <a:srgbClr val="072F54"/>
      </a:dk2>
      <a:lt2>
        <a:srgbClr val="FFFFFF"/>
      </a:lt2>
      <a:accent1>
        <a:srgbClr val="FFFFFF"/>
      </a:accent1>
      <a:accent2>
        <a:srgbClr val="FDDF8B"/>
      </a:accent2>
      <a:accent3>
        <a:srgbClr val="FDDF8B"/>
      </a:accent3>
      <a:accent4>
        <a:srgbClr val="9ECCF6"/>
      </a:accent4>
      <a:accent5>
        <a:srgbClr val="FDDF8B"/>
      </a:accent5>
      <a:accent6>
        <a:srgbClr val="FDDF8B"/>
      </a:accent6>
      <a:hlink>
        <a:srgbClr val="FDDF8B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1434</TotalTime>
  <Words>167</Words>
  <Application>Microsoft Office PowerPoint</Application>
  <PresentationFormat>Widescreen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Calibri</vt:lpstr>
      <vt:lpstr>Bold</vt:lpstr>
      <vt:lpstr>Light</vt:lpstr>
      <vt:lpstr>Bebas</vt:lpstr>
      <vt:lpstr>Arial</vt:lpstr>
      <vt:lpstr>Georgia</vt:lpstr>
      <vt:lpstr>Office Theme</vt:lpstr>
      <vt:lpstr>3_Office Theme</vt:lpstr>
      <vt:lpstr>LINKAGE    INSTITUTIONS</vt:lpstr>
      <vt:lpstr>DEMOCRATIC REPUBLIC</vt:lpstr>
      <vt:lpstr>DIRECT  DEMOCRACY</vt:lpstr>
      <vt:lpstr>WE DON’T HAVE TIME</vt:lpstr>
      <vt:lpstr>WE  NEED  A  LINK</vt:lpstr>
      <vt:lpstr>LINKAGE    INSTITUTIONS</vt:lpstr>
      <vt:lpstr>LINKAGE  INSTITUTIONS</vt:lpstr>
      <vt:lpstr>LINKAGE  INSTITUTIONS</vt:lpstr>
      <vt:lpstr>LINKAGE  INSTITUTIONS</vt:lpstr>
      <vt:lpstr>LINKAGE  INSTITUTIONS</vt:lpstr>
      <vt:lpstr>ELECTIONS</vt:lpstr>
      <vt:lpstr>disconnected</vt:lpstr>
      <vt:lpstr>?!?!?!</vt:lpstr>
      <vt:lpstr>HOW  DO  WE  CONNECT?</vt:lpstr>
      <vt:lpstr>The  media</vt:lpstr>
      <vt:lpstr>POLITICAL  PARTIES</vt:lpstr>
      <vt:lpstr>POLITICAL  PARTIES</vt:lpstr>
      <vt:lpstr>BRANDING</vt:lpstr>
      <vt:lpstr>INTEREST  GROUPS</vt:lpstr>
      <vt:lpstr>INTEREST  GROUPS</vt:lpstr>
      <vt:lpstr>INTEREST  GROUPS</vt:lpstr>
      <vt:lpstr>INTEREST  GROUPS</vt:lpstr>
      <vt:lpstr>INTEREST  GROUPS</vt:lpstr>
      <vt:lpstr>LINKAGE    INSTITUTIONS</vt:lpstr>
      <vt:lpstr>PowerPoint Presentation</vt:lpstr>
      <vt:lpstr>All Icons Accessed at The   Noun   Project www.thenounproject.com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Linkage Institutions</dc:title>
  <dc:creator>Tom Richey</dc:creator>
  <cp:lastModifiedBy>Tom</cp:lastModifiedBy>
  <cp:revision>22</cp:revision>
  <dcterms:created xsi:type="dcterms:W3CDTF">2014-06-28T16:53:26Z</dcterms:created>
  <dcterms:modified xsi:type="dcterms:W3CDTF">2015-05-10T18:27:54Z</dcterms:modified>
</cp:coreProperties>
</file>