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61" r:id="rId12"/>
    <p:sldId id="262" r:id="rId13"/>
    <p:sldId id="265" r:id="rId14"/>
    <p:sldId id="263" r:id="rId15"/>
    <p:sldId id="266" r:id="rId16"/>
    <p:sldId id="267" r:id="rId17"/>
    <p:sldId id="26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998C-6F3D-440B-A60B-37145D8352C1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37E75-B43D-46E0-B519-759E7FB5D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4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3A75-A49C-4DC4-B532-EC04D06D3A5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http://legalworldonline.com/OSCommerce/images/melting%20pot.jpg, http://regentsprep.org/regents/ushisgov/themes/immigration/melting_pot.gif, http://jackiemontgomery.files.wordpress.com/2009/05/meltingpot.jpg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3A75-A49C-4DC4-B532-EC04D06D3A5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62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3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2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1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9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77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97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62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28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EEC5-E8AD-4B84-897E-D6F75B709EF6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A3AB-FC4C-40D4-801C-92F4C9923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B5770E-F9EB-4D4C-94B5-3E4F497B9B40}" type="datetimeFigureOut">
              <a:rPr lang="en-US" smtClean="0">
                <a:solidFill>
                  <a:srgbClr val="D6ECFF"/>
                </a:solidFill>
              </a:rPr>
              <a:pPr/>
              <a:t>5/5/2013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C1ADCE-F96F-483A-98F7-7C1729D556E8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EEA0-4D97-4377-9B86-CBAD3B8666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96BF-A47C-494F-8916-CF3927897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9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1/01/23/nyregion/20110123-nyc-ethnic-neighborhoods-map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uthentichistory.com/1865-1897/progressive/riis/index.html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APUSH\Unit%2009%20-%20The%20Progressive%20Era%20and%20World%20War%20I\Chimpanzee.mp3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Tom-Richey/14074617563" TargetMode="External"/><Relationship Id="rId7" Type="http://schemas.openxmlformats.org/officeDocument/2006/relationships/hyperlink" Target="http://www.tomrichey.ne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hyperlink" Target="http://www.twitter.com/tomrichey" TargetMode="External"/><Relationship Id="rId4" Type="http://schemas.openxmlformats.org/officeDocument/2006/relationships/hyperlink" Target="http://www.youtube.com/tomforameri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aps.google.com/maps?rls=com.microsoft:en-us&amp;oe=UTF-8&amp;startIndex=&amp;startPage=1&amp;safe=active&amp;um=1&amp;ie=UTF-8&amp;q=ellis+island+liberty+island&amp;fb=1&amp;gl=us&amp;hq=liberty+island&amp;hnear=Ellis+Island&amp;cid=0,0,12494623233168877176&amp;ei=kC92TY4O44fRAZP7uN4G&amp;sa=X&amp;oi=local_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migration_to_the_United_States#Public_opinion" TargetMode="External"/><Relationship Id="rId2" Type="http://schemas.openxmlformats.org/officeDocument/2006/relationships/hyperlink" Target="#cite_note-165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mergency_Quota_Act" TargetMode="External"/><Relationship Id="rId2" Type="http://schemas.openxmlformats.org/officeDocument/2006/relationships/slideLayout" Target="../slideLayouts/slideLayout16.xml"/><Relationship Id="rId1" Type="http://schemas.openxmlformats.org/officeDocument/2006/relationships/audio" Target="file:///F:\APUSH\Unit%2010%20-%20Twenties%20and%20Depression\Warning_Siren.mp3" TargetMode="Externa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hyperlink" Target="http://en.wikipedia.org/wiki/Immigration_Act_of_192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roads.virginia.edu/~ug02/barnes/autoimages/riiscitytene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143000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bg1"/>
                </a:solidFill>
                <a:latin typeface="Century Schoolbook" pitchFamily="18" charset="0"/>
              </a:rPr>
              <a:t>Immigration &amp; Urbanization</a:t>
            </a:r>
            <a:endParaRPr lang="en-US" sz="46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413" y="5119524"/>
            <a:ext cx="5234055" cy="150987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Schoolbook" pitchFamily="18" charset="0"/>
              </a:rPr>
              <a:t>US HISTORY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Schoolbook" pitchFamily="18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Schoolbook" pitchFamily="18" charset="0"/>
              </a:rPr>
            </a:br>
            <a:r>
              <a:rPr lang="en-US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entury Schoolbook" pitchFamily="18" charset="0"/>
              </a:rPr>
              <a:t>EOC REVIEW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entury Schoolbook" pitchFamily="18" charset="0"/>
            </a:endParaRPr>
          </a:p>
        </p:txBody>
      </p:sp>
      <p:pic>
        <p:nvPicPr>
          <p:cNvPr id="8" name="Picture 2" descr="TomRichey.n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68468" y="5119524"/>
            <a:ext cx="3646932" cy="150987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1981200" cy="1828800"/>
          </a:xfrm>
        </p:spPr>
        <p:txBody>
          <a:bodyPr/>
          <a:lstStyle/>
          <a:p>
            <a:pPr algn="ctr"/>
            <a:r>
              <a:rPr lang="en-US" sz="8000" b="1" dirty="0" smtClean="0"/>
              <a:t>NYC</a:t>
            </a:r>
            <a:r>
              <a:rPr lang="en-US" sz="8000" dirty="0" smtClean="0"/>
              <a:t> </a:t>
            </a:r>
            <a:r>
              <a:rPr lang="en-US" sz="4800" b="1" dirty="0" smtClean="0"/>
              <a:t>Today</a:t>
            </a:r>
            <a:endParaRPr lang="en-US" sz="4800" b="1" dirty="0"/>
          </a:p>
        </p:txBody>
      </p:sp>
      <p:pic>
        <p:nvPicPr>
          <p:cNvPr id="1026" name="Picture 2" descr="http://macaulay.cuny.edu/eportfolios/friedlander11/files/2011/02/2010-New-York-City-ethnic-neighborhood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7" y="0"/>
            <a:ext cx="6786563" cy="6858000"/>
          </a:xfrm>
          <a:prstGeom prst="rect">
            <a:avLst/>
          </a:prstGeom>
          <a:noFill/>
        </p:spPr>
      </p:pic>
      <p:sp>
        <p:nvSpPr>
          <p:cNvPr id="5" name="Rectangle 4">
            <a:hlinkClick r:id="rId3" tooltip="&quot;Then as Now - New York's Shifting Ethnic Mosaic&quot; (1/22/2011)  "/>
          </p:cNvPr>
          <p:cNvSpPr/>
          <p:nvPr/>
        </p:nvSpPr>
        <p:spPr>
          <a:xfrm>
            <a:off x="381000" y="6211669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Source:  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New York Times</a:t>
            </a:r>
          </a:p>
        </p:txBody>
      </p:sp>
      <p:pic>
        <p:nvPicPr>
          <p:cNvPr id="1028" name="Picture 4" descr="2010 New York City ethnic neighborhood map"/>
          <p:cNvPicPr>
            <a:picLocks noChangeAspect="1" noChangeArrowheads="1"/>
          </p:cNvPicPr>
          <p:nvPr/>
        </p:nvPicPr>
        <p:blipFill>
          <a:blip r:embed="rId2" cstate="print"/>
          <a:srcRect l="27579" r="45612" b="76020"/>
          <a:stretch>
            <a:fillRect/>
          </a:stretch>
        </p:blipFill>
        <p:spPr bwMode="auto">
          <a:xfrm>
            <a:off x="0" y="0"/>
            <a:ext cx="4114800" cy="37191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38600" y="3276600"/>
            <a:ext cx="3048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AB39F">
                    <a:lumMod val="60000"/>
                    <a:lumOff val="40000"/>
                  </a:srgbClr>
                </a:solidFill>
              </a:rPr>
              <a:t>Ethnic </a:t>
            </a:r>
            <a:r>
              <a:rPr lang="en-US" sz="2000" b="1" dirty="0">
                <a:solidFill>
                  <a:srgbClr val="1AB39F">
                    <a:lumMod val="60000"/>
                    <a:lumOff val="40000"/>
                  </a:srgbClr>
                </a:solidFill>
              </a:rPr>
              <a:t>Neighborhoods</a:t>
            </a:r>
            <a:endParaRPr lang="en-US" sz="2400" b="1" dirty="0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4955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0" y="1676400"/>
            <a:ext cx="6400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>
                <a:effectLst/>
              </a:rPr>
              <a:t>Muckrakers were journalists and photographers who exposed the abuses of wealth and power.  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>
                <a:effectLst/>
              </a:rPr>
              <a:t>They felt it was their job to write and expose corruption in industry, cities and government.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463550" indent="-46355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Objectives:  Create public outcry / Encourage Government Reforms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 smtClean="0">
                <a:effectLst/>
                <a:latin typeface="Impact" pitchFamily="34" charset="0"/>
              </a:rPr>
              <a:t>MUCKRAKERS</a:t>
            </a:r>
            <a:endParaRPr lang="en-US" sz="6000" dirty="0">
              <a:effectLst/>
              <a:latin typeface="Impact" pitchFamily="34" charset="0"/>
            </a:endParaRPr>
          </a:p>
        </p:txBody>
      </p:sp>
      <p:pic>
        <p:nvPicPr>
          <p:cNvPr id="1026" name="Picture 2" descr="C:\Users\Tom\AppData\Local\Microsoft\Windows\Temporary Internet Files\Content.IE5\IU0RI2MS\MC9002151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5022">
            <a:off x="5853870" y="2605248"/>
            <a:ext cx="3588516" cy="3108656"/>
          </a:xfrm>
          <a:prstGeom prst="rect">
            <a:avLst/>
          </a:prstGeom>
          <a:noFill/>
        </p:spPr>
      </p:pic>
      <p:pic>
        <p:nvPicPr>
          <p:cNvPr id="1027" name="Picture 3" descr="C:\Users\Tom\AppData\Local\Microsoft\Windows\Temporary Internet Files\Content.IE5\D46W28NX\MC9004420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603375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Jacob Riis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b="1" dirty="0" smtClean="0"/>
              <a:t>Photographer</a:t>
            </a:r>
          </a:p>
          <a:p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How the Other Half Lives</a:t>
            </a:r>
          </a:p>
          <a:p>
            <a:pPr lvl="1"/>
            <a:r>
              <a:rPr lang="en-US" b="1" dirty="0" smtClean="0"/>
              <a:t>Documented living conditions in New York City’s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tenements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Sweatshops 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i="1" dirty="0" smtClean="0"/>
              <a:t>LINK:</a:t>
            </a:r>
          </a:p>
          <a:p>
            <a:r>
              <a:rPr lang="en-US" sz="2000" b="1" i="1" dirty="0" smtClean="0">
                <a:hlinkClick r:id="rId2"/>
              </a:rPr>
              <a:t>http://www.authentichistory.com/1865-1897/progressive/riis/index.html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  <p:pic>
        <p:nvPicPr>
          <p:cNvPr id="171010" name="Picture 2" descr="http://upload.wikimedia.org/wikipedia/commons/thumb/2/2d/Jacob_Riis_2.jpg/220px-Jacob_Riis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76400"/>
            <a:ext cx="2969673" cy="4130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TRICHEY\Local Settings\Temporary Internet Files\Content.IE5\A38ZHVGM\MP900227749[1].jpg"/>
          <p:cNvPicPr>
            <a:picLocks noChangeAspect="1" noChangeArrowheads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 bwMode="auto">
          <a:xfrm>
            <a:off x="0" y="0"/>
            <a:ext cx="9166918" cy="6858000"/>
          </a:xfrm>
          <a:prstGeom prst="rect">
            <a:avLst/>
          </a:prstGeom>
          <a:noFill/>
        </p:spPr>
      </p:pic>
      <p:pic>
        <p:nvPicPr>
          <p:cNvPr id="3" name="Chimpanz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4038600" cy="1143000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The Jungle</a:t>
            </a:r>
            <a:endParaRPr lang="en-US" sz="54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67000"/>
            <a:ext cx="4953000" cy="3459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Chronicled abuses in Chicago’s meatpacking industry</a:t>
            </a:r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sz="3600" b="1" dirty="0" smtClean="0"/>
              <a:t>THESIS:</a:t>
            </a:r>
          </a:p>
          <a:p>
            <a:pPr>
              <a:buNone/>
            </a:pPr>
            <a:r>
              <a:rPr lang="en-US" sz="3600" b="1" dirty="0" smtClean="0"/>
              <a:t>Gov. Regulation Needed</a:t>
            </a:r>
            <a:endParaRPr lang="en-US" sz="3600" b="1" dirty="0"/>
          </a:p>
        </p:txBody>
      </p:sp>
      <p:pic>
        <p:nvPicPr>
          <p:cNvPr id="151554" name="Picture 2" descr="File:Upton Beall Sinclair J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2743200" cy="3695700"/>
          </a:xfrm>
          <a:prstGeom prst="rect">
            <a:avLst/>
          </a:prstGeom>
          <a:noFill/>
        </p:spPr>
      </p:pic>
      <p:pic>
        <p:nvPicPr>
          <p:cNvPr id="151555" name="Picture 3" descr="C:\Documents and Settings\TRICHEY\Local Settings\Temporary Internet Files\Content.IE5\D8LZKM43\MC9002159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2898618" cy="21170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791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Upton Sinclair</a:t>
            </a:r>
            <a:endParaRPr lang="en-US" sz="2800" b="1" dirty="0"/>
          </a:p>
        </p:txBody>
      </p:sp>
      <p:pic>
        <p:nvPicPr>
          <p:cNvPr id="151556" name="Picture 4" descr="C:\Documents and Settings\TRICHEY\Local Settings\Temporary Internet Files\Content.IE5\5H2OU36L\MC9000237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99870" cy="184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anchor="ctr"/>
          <a:lstStyle/>
          <a:p>
            <a:r>
              <a:rPr lang="en-US" b="1" dirty="0" smtClean="0"/>
              <a:t>Jane Addams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7338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“Settlement House” Movement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59037"/>
            <a:ext cx="4343400" cy="3959352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Hull House</a:t>
            </a:r>
          </a:p>
          <a:p>
            <a:pPr lvl="1"/>
            <a:r>
              <a:rPr lang="en-US" b="1" dirty="0" smtClean="0"/>
              <a:t>Chicago, IL</a:t>
            </a:r>
          </a:p>
          <a:p>
            <a:endParaRPr lang="en-US" b="1" dirty="0" smtClean="0"/>
          </a:p>
          <a:p>
            <a:r>
              <a:rPr lang="en-US" b="1" dirty="0" smtClean="0"/>
              <a:t>Education, Job Training, Child Care, etc.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Social and economic opportunities for the working class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5257800"/>
            <a:ext cx="27432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Jane Addams</a:t>
            </a:r>
            <a:endParaRPr lang="en-US" sz="2800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1524000"/>
            <a:ext cx="2769240" cy="380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7D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152400" y="5791200"/>
            <a:ext cx="1676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1981200" y="5867400"/>
            <a:ext cx="3200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5334000" y="5867400"/>
            <a:ext cx="3810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https://twimg0-a.akamaihd.net/profile_images/3371765864/f91ed7963e621b5e6ec887097e619d1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1752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7"/>
          </p:cNvPr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Immigrants (1890-1920)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r>
              <a:rPr lang="en-US" b="1" dirty="0" smtClean="0"/>
              <a:t>Southern Europe</a:t>
            </a:r>
          </a:p>
          <a:p>
            <a:pPr lvl="1"/>
            <a:r>
              <a:rPr lang="en-US" b="1" dirty="0" smtClean="0"/>
              <a:t>Italy</a:t>
            </a:r>
          </a:p>
          <a:p>
            <a:pPr lvl="1"/>
            <a:r>
              <a:rPr lang="en-US" b="1" dirty="0" smtClean="0"/>
              <a:t>Greece</a:t>
            </a:r>
          </a:p>
          <a:p>
            <a:r>
              <a:rPr lang="en-US" b="1" dirty="0" smtClean="0"/>
              <a:t>Eastern Europe</a:t>
            </a:r>
          </a:p>
          <a:p>
            <a:pPr lvl="1"/>
            <a:r>
              <a:rPr lang="en-US" b="1" dirty="0" smtClean="0"/>
              <a:t>Russia</a:t>
            </a:r>
          </a:p>
          <a:p>
            <a:pPr lvl="1"/>
            <a:r>
              <a:rPr lang="en-US" b="1" dirty="0" smtClean="0"/>
              <a:t>Poland</a:t>
            </a:r>
          </a:p>
          <a:p>
            <a:pPr lvl="1"/>
            <a:endParaRPr lang="en-US" b="1" dirty="0" smtClean="0"/>
          </a:p>
          <a:p>
            <a:endParaRPr lang="en-US" sz="1400" b="1" dirty="0" smtClean="0"/>
          </a:p>
          <a:p>
            <a:r>
              <a:rPr lang="en-US" b="1" dirty="0" smtClean="0"/>
              <a:t>Catholic, Orthodox, Jewish</a:t>
            </a:r>
          </a:p>
          <a:p>
            <a:r>
              <a:rPr lang="en-US" b="1" dirty="0" smtClean="0"/>
              <a:t>Non-English-speaking countries</a:t>
            </a:r>
          </a:p>
          <a:p>
            <a:r>
              <a:rPr lang="en-US" b="1" strike="sngStrike" dirty="0" smtClean="0"/>
              <a:t>Republican Traditions</a:t>
            </a:r>
          </a:p>
          <a:p>
            <a:pPr lvl="1"/>
            <a:endParaRPr lang="en-US" b="1" dirty="0"/>
          </a:p>
        </p:txBody>
      </p:sp>
      <p:pic>
        <p:nvPicPr>
          <p:cNvPr id="15362" name="Picture 2" descr="http://teachers.ausd.net/socialsci/map-Europe-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419600" cy="3754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72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4724400" cy="1676400"/>
          </a:xfrm>
        </p:spPr>
        <p:txBody>
          <a:bodyPr anchor="ctr"/>
          <a:lstStyle/>
          <a:p>
            <a:pPr algn="ctr"/>
            <a:r>
              <a:rPr lang="en-US" sz="4800" b="1" dirty="0" smtClean="0"/>
              <a:t>Ellis Island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New York City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File:Novum Eborac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7646" y="228600"/>
            <a:ext cx="3306354" cy="5105400"/>
          </a:xfrm>
          <a:prstGeom prst="rect">
            <a:avLst/>
          </a:prstGeom>
          <a:noFill/>
        </p:spPr>
      </p:pic>
      <p:pic>
        <p:nvPicPr>
          <p:cNvPr id="13316" name="Picture 4" descr="File:Liberty Is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581400"/>
            <a:ext cx="3352800" cy="19383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38800" y="5486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A157A">
                    <a:lumMod val="60000"/>
                    <a:lumOff val="40000"/>
                  </a:srgbClr>
                </a:solidFill>
              </a:rPr>
              <a:t>The Statue of Liberty on nearby Liberty Island</a:t>
            </a:r>
          </a:p>
        </p:txBody>
      </p:sp>
      <p:pic>
        <p:nvPicPr>
          <p:cNvPr id="13319" name="Picture 7" descr="File:Ellis Island arriv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4746534" cy="4876800"/>
          </a:xfrm>
          <a:prstGeom prst="rect">
            <a:avLst/>
          </a:prstGeom>
          <a:noFill/>
        </p:spPr>
      </p:pic>
      <p:pic>
        <p:nvPicPr>
          <p:cNvPr id="13317" name="Picture 5">
            <a:hlinkClick r:id="rId6" tooltip="Click for directions - please use caution if riding bike!"/>
          </p:cNvPr>
          <p:cNvPicPr>
            <a:picLocks noChangeAspect="1" noChangeArrowheads="1"/>
          </p:cNvPicPr>
          <p:nvPr/>
        </p:nvPicPr>
        <p:blipFill>
          <a:blip r:embed="rId7" cstate="print"/>
          <a:srcRect l="20889" t="17949"/>
          <a:stretch>
            <a:fillRect/>
          </a:stretch>
        </p:blipFill>
        <p:spPr bwMode="auto">
          <a:xfrm>
            <a:off x="3733800" y="1752600"/>
            <a:ext cx="17314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6172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Immigrants being processed, 1904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276600" cy="914400"/>
          </a:xfrm>
        </p:spPr>
        <p:txBody>
          <a:bodyPr/>
          <a:lstStyle/>
          <a:p>
            <a:r>
              <a:rPr lang="en-US" sz="4400" b="1" dirty="0" smtClean="0"/>
              <a:t>NATIVISM</a:t>
            </a:r>
            <a:endParaRPr lang="en-US" sz="7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5800" y="304792"/>
          <a:ext cx="4648200" cy="6324608"/>
        </p:xfrm>
        <a:graphic>
          <a:graphicData uri="http://schemas.openxmlformats.org/drawingml/2006/table">
            <a:tbl>
              <a:tblPr/>
              <a:tblGrid>
                <a:gridCol w="2752224"/>
                <a:gridCol w="856247"/>
                <a:gridCol w="1039729"/>
              </a:tblGrid>
              <a:tr h="395288">
                <a:tc>
                  <a:txBody>
                    <a:bodyPr/>
                    <a:lstStyle/>
                    <a:p>
                      <a:r>
                        <a:rPr lang="en-US" sz="2000" b="1" dirty="0"/>
                        <a:t>Group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Good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Bad </a:t>
                      </a:r>
                      <a:r>
                        <a:rPr lang="en-US" sz="1400" b="1" baseline="30000" dirty="0" smtClean="0">
                          <a:hlinkClick r:id="rId2"/>
                        </a:rPr>
                        <a:t>[</a:t>
                      </a:r>
                      <a:r>
                        <a:rPr lang="en-US" sz="1400" b="1" baseline="30000" dirty="0">
                          <a:hlinkClick r:id="rId2"/>
                        </a:rPr>
                        <a:t>166]</a:t>
                      </a:r>
                      <a:endParaRPr lang="en-US" sz="2000" b="1" dirty="0"/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English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66%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6%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Irish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62%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7%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Jews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59%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9%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Germans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57%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11%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Italians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56%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10%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Poles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53%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12%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Japanese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47%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18%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46%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16%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Chinese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44%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19%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 dirty="0"/>
                        <a:t>Mexicans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25%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34%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 dirty="0"/>
                        <a:t>Koreans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24%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30%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 dirty="0"/>
                        <a:t>Vietnamese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38%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 dirty="0"/>
                        <a:t>Puerto Ricans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17%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43%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Haitians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10%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39%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288">
                <a:tc>
                  <a:txBody>
                    <a:bodyPr/>
                    <a:lstStyle/>
                    <a:p>
                      <a:r>
                        <a:rPr lang="en-US" sz="2000" b="1"/>
                        <a:t>Cubans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9%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59%</a:t>
                      </a:r>
                    </a:p>
                  </a:txBody>
                  <a:tcPr marL="71438" marR="71438" marT="35719" marB="357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4864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See </a:t>
            </a:r>
            <a:r>
              <a:rPr lang="en-US" b="1" dirty="0" smtClean="0">
                <a:hlinkClick r:id="rId3"/>
              </a:rPr>
              <a:t>Wikipedia</a:t>
            </a:r>
            <a:r>
              <a:rPr lang="en-US" b="1" dirty="0" smtClean="0"/>
              <a:t> for more public opinion figures on immigration in the United States.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3581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1982 Opinion Poll:</a:t>
            </a:r>
          </a:p>
          <a:p>
            <a:endParaRPr lang="en-US" sz="2400" b="1" dirty="0"/>
          </a:p>
          <a:p>
            <a:r>
              <a:rPr lang="en-US" sz="2400" b="1" dirty="0" smtClean="0"/>
              <a:t>"Thinking both of what they have contributed to this country and have gotten from this country, for each one tell me whether you think, on balance, they've been a good or a bad thing for this country."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b="1" dirty="0" smtClean="0"/>
              <a:t>Chinese Exclusion Act (1882)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First US Law to restrict immigration based on nationality or race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Remained on the books in various forms until </a:t>
            </a:r>
            <a:r>
              <a:rPr lang="en-US" b="1" dirty="0" smtClean="0">
                <a:solidFill>
                  <a:srgbClr val="FFFF00"/>
                </a:solidFill>
              </a:rPr>
              <a:t>1943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5486400" y="2362200"/>
            <a:ext cx="3276600" cy="2895600"/>
            <a:chOff x="5486400" y="2362200"/>
            <a:chExt cx="3276600" cy="2895600"/>
          </a:xfrm>
        </p:grpSpPr>
        <p:pic>
          <p:nvPicPr>
            <p:cNvPr id="1026" name="Picture 2" descr="C:\Users\Tom Richey\AppData\Local\Microsoft\Windows\Temporary Internet Files\Content.IE5\WPPS6RA8\MCj0405724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2590800"/>
              <a:ext cx="2726102" cy="2376488"/>
            </a:xfrm>
            <a:prstGeom prst="rect">
              <a:avLst/>
            </a:prstGeom>
            <a:noFill/>
          </p:spPr>
        </p:pic>
        <p:sp>
          <p:nvSpPr>
            <p:cNvPr id="5" name="&quot;No&quot; Symbol 4"/>
            <p:cNvSpPr/>
            <p:nvPr/>
          </p:nvSpPr>
          <p:spPr>
            <a:xfrm>
              <a:off x="5486400" y="2362200"/>
              <a:ext cx="3276600" cy="2895600"/>
            </a:xfrm>
            <a:prstGeom prst="noSmoking">
              <a:avLst>
                <a:gd name="adj" fmla="val 739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314" name="Picture 2" descr="http://upload.wikimedia.org/wikipedia/commons/f/f1/The_only_one_barred_out_cph.3b48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3064342" cy="33280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700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Immigration Restrictions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4040188" cy="966542"/>
          </a:xfrm>
        </p:spPr>
        <p:txBody>
          <a:bodyPr anchor="b">
            <a:normAutofit lnSpcReduction="10000"/>
          </a:bodyPr>
          <a:lstStyle/>
          <a:p>
            <a:pPr algn="ctr"/>
            <a:r>
              <a:rPr lang="en-US" sz="2800" dirty="0" smtClean="0">
                <a:hlinkClick r:id="rId3"/>
              </a:rPr>
              <a:t>Emergency Quota Act </a:t>
            </a:r>
            <a:endParaRPr lang="en-US" sz="2800" dirty="0" smtClean="0"/>
          </a:p>
          <a:p>
            <a:pPr algn="ctr"/>
            <a:r>
              <a:rPr lang="en-US" sz="2600" dirty="0" smtClean="0"/>
              <a:t>(1921)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1125" indent="0">
              <a:buNone/>
            </a:pPr>
            <a:r>
              <a:rPr lang="en-US" sz="2800" b="1" dirty="0" smtClean="0"/>
              <a:t>First restriction </a:t>
            </a:r>
            <a:r>
              <a:rPr lang="en-US" sz="2600" b="1" dirty="0" smtClean="0"/>
              <a:t>of immigration from </a:t>
            </a:r>
            <a:r>
              <a:rPr lang="en-US" sz="2800" b="1" dirty="0" smtClean="0"/>
              <a:t>Europe</a:t>
            </a:r>
          </a:p>
          <a:p>
            <a:endParaRPr lang="en-US" sz="1200" dirty="0" smtClean="0"/>
          </a:p>
          <a:p>
            <a:pPr algn="ctr">
              <a:buNone/>
            </a:pPr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3%</a:t>
            </a:r>
          </a:p>
          <a:p>
            <a:pPr marL="111125" indent="0">
              <a:buNone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111125" indent="0">
              <a:buNone/>
            </a:pPr>
            <a:r>
              <a:rPr lang="en-US" b="1" i="1" dirty="0" smtClean="0"/>
              <a:t>Of  people from that country living in the U.S. in 1910</a:t>
            </a:r>
            <a:endParaRPr lang="en-US" sz="66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966543"/>
          </a:xfrm>
        </p:spPr>
        <p:txBody>
          <a:bodyPr anchor="b">
            <a:normAutofit lnSpcReduction="10000"/>
          </a:bodyPr>
          <a:lstStyle/>
          <a:p>
            <a:pPr algn="ctr"/>
            <a:r>
              <a:rPr lang="en-US" sz="2800" dirty="0" smtClean="0">
                <a:hlinkClick r:id="rId4"/>
              </a:rPr>
              <a:t>National Origins Act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600" dirty="0" smtClean="0"/>
              <a:t>(1924)</a:t>
            </a:r>
            <a:endParaRPr lang="en-US" sz="2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1125" indent="0">
              <a:buNone/>
            </a:pPr>
            <a:r>
              <a:rPr lang="en-US" sz="2800" b="1" dirty="0" smtClean="0"/>
              <a:t>Established </a:t>
            </a:r>
            <a:r>
              <a:rPr lang="en-US" sz="2800" b="1" i="1" dirty="0" smtClean="0"/>
              <a:t>permanent </a:t>
            </a:r>
            <a:r>
              <a:rPr lang="en-US" sz="2800" b="1" dirty="0" smtClean="0"/>
              <a:t>immigration caps</a:t>
            </a:r>
          </a:p>
          <a:p>
            <a:pPr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2%</a:t>
            </a:r>
          </a:p>
          <a:p>
            <a:pPr marL="111125" indent="0">
              <a:buNone/>
            </a:pPr>
            <a:endParaRPr lang="en-US" b="1" i="1" dirty="0" smtClean="0">
              <a:solidFill>
                <a:prstClr val="black"/>
              </a:solidFill>
            </a:endParaRPr>
          </a:p>
          <a:p>
            <a:pPr marL="111125" indent="0">
              <a:buNone/>
            </a:pPr>
            <a:r>
              <a:rPr lang="en-US" b="1" i="1" dirty="0" smtClean="0"/>
              <a:t>Of  people from that country living in the U.S. in 1890</a:t>
            </a:r>
            <a:endParaRPr lang="en-US" sz="6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Warning_Sir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8130" name="Picture 2" descr="C:\Documents and Settings\TRICHEY\Local Settings\Temporary Internet Files\Content.IE5\YF2PIJAV\MC9000562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505200"/>
            <a:ext cx="1821485" cy="183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46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Effect of Immigration Legislation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7600" y="1524000"/>
            <a:ext cx="1676400" cy="2808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Highest quotas for </a:t>
            </a:r>
            <a:r>
              <a:rPr lang="en-US" sz="2800" b="1" dirty="0" smtClean="0"/>
              <a:t>Britain, Germany, </a:t>
            </a:r>
            <a:r>
              <a:rPr lang="en-US" sz="2000" b="1" dirty="0" smtClean="0"/>
              <a:t>and</a:t>
            </a:r>
            <a:r>
              <a:rPr lang="en-US" sz="2800" b="1" dirty="0" smtClean="0"/>
              <a:t> Ireland</a:t>
            </a:r>
            <a:endParaRPr lang="en-US" sz="2800" b="1" dirty="0"/>
          </a:p>
        </p:txBody>
      </p:sp>
      <p:pic>
        <p:nvPicPr>
          <p:cNvPr id="129026" name="Picture 2" descr="File:European immigration to the United States 1881-19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5424"/>
            <a:ext cx="7620000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200400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Melting Pot</a:t>
            </a:r>
            <a:endParaRPr lang="en-US" sz="4400" b="1" dirty="0"/>
          </a:p>
        </p:txBody>
      </p:sp>
      <p:pic>
        <p:nvPicPr>
          <p:cNvPr id="21506" name="Picture 2" descr="http://legalworldonline.com/OSCommerce/images/melting%20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411" y="0"/>
            <a:ext cx="552558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regentsprep.org/regents/ushisgov/themes/immigration/melting_p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285750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TRdotNet">
      <a:dk1>
        <a:sysClr val="windowText" lastClr="000000"/>
      </a:dk1>
      <a:lt1>
        <a:sysClr val="window" lastClr="FFFFFF"/>
      </a:lt1>
      <a:dk2>
        <a:srgbClr val="00355F"/>
      </a:dk2>
      <a:lt2>
        <a:srgbClr val="FFC425"/>
      </a:lt2>
      <a:accent1>
        <a:srgbClr val="00355F"/>
      </a:accent1>
      <a:accent2>
        <a:srgbClr val="0077DA"/>
      </a:accent2>
      <a:accent3>
        <a:srgbClr val="71BFFF"/>
      </a:accent3>
      <a:accent4>
        <a:srgbClr val="A9D8FF"/>
      </a:accent4>
      <a:accent5>
        <a:srgbClr val="FFC425"/>
      </a:accent5>
      <a:accent6>
        <a:srgbClr val="FFEAAF"/>
      </a:accent6>
      <a:hlink>
        <a:srgbClr val="FFC425"/>
      </a:hlink>
      <a:folHlink>
        <a:srgbClr val="97D1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413</Words>
  <Application>Microsoft Office PowerPoint</Application>
  <PresentationFormat>On-screen Show (4:3)</PresentationFormat>
  <Paragraphs>132</Paragraphs>
  <Slides>16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Metro</vt:lpstr>
      <vt:lpstr>1_Office Theme</vt:lpstr>
      <vt:lpstr>Immigration &amp; Urbanization</vt:lpstr>
      <vt:lpstr>New Immigrants (1890-1920)</vt:lpstr>
      <vt:lpstr>PowerPoint Presentation</vt:lpstr>
      <vt:lpstr>Ellis Island New York City</vt:lpstr>
      <vt:lpstr>NATIVISM</vt:lpstr>
      <vt:lpstr>Chinese Exclusion Act (1882)</vt:lpstr>
      <vt:lpstr>Immigration Restrictions</vt:lpstr>
      <vt:lpstr>Effect of Immigration Legislation</vt:lpstr>
      <vt:lpstr>Melting Pot</vt:lpstr>
      <vt:lpstr>NYC Today</vt:lpstr>
      <vt:lpstr>PowerPoint Presentation</vt:lpstr>
      <vt:lpstr>Jacob Riis</vt:lpstr>
      <vt:lpstr>PowerPoint Presentation</vt:lpstr>
      <vt:lpstr>The Jungle</vt:lpstr>
      <vt:lpstr>Jane Addams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USHC 4.5 - Immigration and Urbanization</dc:title>
  <dc:creator>Tom Richey</dc:creator>
  <cp:lastModifiedBy>Tom Richey</cp:lastModifiedBy>
  <cp:revision>40</cp:revision>
  <dcterms:created xsi:type="dcterms:W3CDTF">2011-05-17T01:48:28Z</dcterms:created>
  <dcterms:modified xsi:type="dcterms:W3CDTF">2013-05-05T19:56:28Z</dcterms:modified>
</cp:coreProperties>
</file>