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720" r:id="rId2"/>
  </p:sldMasterIdLst>
  <p:sldIdLst>
    <p:sldId id="276" r:id="rId3"/>
    <p:sldId id="277" r:id="rId4"/>
    <p:sldId id="330" r:id="rId5"/>
    <p:sldId id="318" r:id="rId6"/>
    <p:sldId id="278" r:id="rId7"/>
    <p:sldId id="280" r:id="rId8"/>
    <p:sldId id="281" r:id="rId9"/>
    <p:sldId id="282" r:id="rId10"/>
    <p:sldId id="283" r:id="rId11"/>
    <p:sldId id="319" r:id="rId12"/>
    <p:sldId id="284" r:id="rId13"/>
    <p:sldId id="285" r:id="rId14"/>
    <p:sldId id="320" r:id="rId15"/>
    <p:sldId id="286" r:id="rId16"/>
    <p:sldId id="288" r:id="rId17"/>
    <p:sldId id="322" r:id="rId18"/>
    <p:sldId id="287" r:id="rId19"/>
    <p:sldId id="321" r:id="rId20"/>
    <p:sldId id="334" r:id="rId21"/>
    <p:sldId id="333" r:id="rId22"/>
    <p:sldId id="289" r:id="rId23"/>
    <p:sldId id="291" r:id="rId24"/>
    <p:sldId id="292" r:id="rId25"/>
    <p:sldId id="290" r:id="rId26"/>
    <p:sldId id="294" r:id="rId27"/>
    <p:sldId id="295" r:id="rId28"/>
    <p:sldId id="323" r:id="rId29"/>
    <p:sldId id="327" r:id="rId30"/>
    <p:sldId id="324" r:id="rId31"/>
    <p:sldId id="325" r:id="rId32"/>
    <p:sldId id="331" r:id="rId33"/>
    <p:sldId id="326" r:id="rId34"/>
    <p:sldId id="328" r:id="rId35"/>
    <p:sldId id="335" r:id="rId36"/>
    <p:sldId id="336" r:id="rId37"/>
    <p:sldId id="339" r:id="rId38"/>
    <p:sldId id="337" r:id="rId39"/>
    <p:sldId id="338" r:id="rId40"/>
    <p:sldId id="332" r:id="rId41"/>
  </p:sldIdLst>
  <p:sldSz cx="9144000" cy="6858000" type="screen4x3"/>
  <p:notesSz cx="6858000" cy="9144000"/>
  <p:embeddedFontLst>
    <p:embeddedFont>
      <p:font typeface="Californian FB" panose="0207040306080B030204" pitchFamily="18" charset="0"/>
      <p:regular r:id="rId42"/>
      <p:bold r:id="rId43"/>
      <p:italic r:id="rId44"/>
    </p:embeddedFont>
    <p:embeddedFont>
      <p:font typeface="Verona Serial" pitchFamily="2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Monotype Corsiva" panose="03010101010201010101" pitchFamily="66" charset="0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BEF"/>
    <a:srgbClr val="E2D5DE"/>
    <a:srgbClr val="E9E9D7"/>
    <a:srgbClr val="D8DAC4"/>
    <a:srgbClr val="FBFB57"/>
    <a:srgbClr val="FFFFCC"/>
    <a:srgbClr val="FFFF99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71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2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3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5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91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77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5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0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99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29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163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4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  <a:alpha val="79000"/>
              </a:schemeClr>
            </a:gs>
            <a:gs pos="20000">
              <a:schemeClr val="tx2">
                <a:lumMod val="40000"/>
                <a:lumOff val="60000"/>
              </a:schemeClr>
            </a:gs>
            <a:gs pos="40000">
              <a:schemeClr val="accent6">
                <a:lumMod val="40000"/>
                <a:lumOff val="60000"/>
              </a:schemeClr>
            </a:gs>
            <a:gs pos="100000">
              <a:srgbClr val="FFFFCC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272DA-E53A-44C2-941F-4C5F60A71B17}" type="datetimeFigureOut">
              <a:rPr lang="en-US" smtClean="0"/>
              <a:pPr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A9529-AB8B-496B-B8C8-6974561A89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4/7/2014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1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he_Tribute_Money_(Masaccio)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hyperlink" Target="http://en.wikipedia.org/wiki/Chiaroscuro" TargetMode="Externa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openxmlformats.org/officeDocument/2006/relationships/hyperlink" Target="http://en.wikipedia.org/wiki/Mona_lis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4" Type="http://schemas.openxmlformats.org/officeDocument/2006/relationships/hyperlink" Target="http://en.wikipedia.org/wiki/Vitruvian_Ma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hyperlink" Target="http://en.wikipedia.org/wiki/Contrapposto" TargetMode="Externa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oses_(Michelangelo)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hyperlink" Target="http://en.wikipedia.org/wiki/User:Prasenbe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he_School_of_Athens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36.jpeg"/><Relationship Id="rId5" Type="http://schemas.openxmlformats.org/officeDocument/2006/relationships/image" Target="../media/image12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_Fornarina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_velata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Young_Woman_with_Unicorn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8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hyperlink" Target="http://en.wikipedia.org/wiki/Villa_Capra_La_Rotonda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hyperlink" Target="http://www.youtube.com/tomforameric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Stmark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slide" Target="slide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upload.wikimedia.org/wikipedia/commons/9/94/Sanzio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t="21133" r="26243" b="35590"/>
          <a:stretch/>
        </p:blipFill>
        <p:spPr bwMode="auto">
          <a:xfrm>
            <a:off x="0" y="-15765"/>
            <a:ext cx="9144000" cy="687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9144000" cy="1066800"/>
          </a:xfrm>
          <a:solidFill>
            <a:schemeClr val="bg1">
              <a:alpha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Monotype Corsiva" pitchFamily="66" charset="0"/>
              </a:rPr>
              <a:t>The Rebirth of Classicism</a:t>
            </a:r>
            <a:endParaRPr lang="en-US" sz="166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50" t="9603" r="3650" b="15180"/>
          <a:stretch/>
        </p:blipFill>
        <p:spPr>
          <a:xfrm>
            <a:off x="-1" y="381000"/>
            <a:ext cx="9144001" cy="358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61037"/>
            <a:ext cx="9144000" cy="71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Masaccio, </a:t>
            </a:r>
            <a:r>
              <a:rPr lang="en-US" sz="2800" b="1" i="1" dirty="0" smtClean="0">
                <a:solidFill>
                  <a:schemeClr val="bg1"/>
                </a:solidFill>
                <a:hlinkClick r:id="rId3"/>
              </a:rPr>
              <a:t>The Tribute Money</a:t>
            </a:r>
            <a:r>
              <a:rPr lang="en-US" sz="2800" b="1" dirty="0" smtClean="0">
                <a:solidFill>
                  <a:schemeClr val="bg1"/>
                </a:solidFill>
              </a:rPr>
              <a:t> (c. 1420)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b/b0/Masaccio7.jpg/1024px-Masaccio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194"/>
            <a:ext cx="9144000" cy="42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2400" y="152400"/>
            <a:ext cx="6400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Note the use of </a:t>
            </a:r>
            <a:r>
              <a:rPr lang="en-US" sz="2800" b="1" dirty="0" smtClean="0">
                <a:solidFill>
                  <a:schemeClr val="bg1"/>
                </a:solidFill>
                <a:hlinkClick r:id="rId5" tooltip="Literally, &quot;light dark,&quot; referring to an artist's selective use of light and dark to highlight the subjects of a painting"/>
              </a:rPr>
              <a:t>chiaroscuro</a:t>
            </a:r>
            <a:r>
              <a:rPr lang="en-US" sz="2800" b="1" i="1" dirty="0" smtClean="0">
                <a:solidFill>
                  <a:schemeClr val="bg1"/>
                </a:solidFill>
              </a:rPr>
              <a:t>.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3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6" descr="lgpp30545+mona-lisa-leonardo-da-vinci-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0"/>
            <a:ext cx="48552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5029200"/>
            <a:ext cx="32004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Leonardo da Vinci,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i="1" dirty="0" smtClean="0">
                <a:solidFill>
                  <a:schemeClr val="bg1"/>
                </a:solidFill>
                <a:hlinkClick r:id="rId4"/>
              </a:rPr>
              <a:t>Mona </a:t>
            </a:r>
            <a:r>
              <a:rPr lang="en-US" sz="2800" b="1" i="1" dirty="0">
                <a:solidFill>
                  <a:schemeClr val="bg1"/>
                </a:solidFill>
                <a:hlinkClick r:id="rId4"/>
              </a:rPr>
              <a:t>Lisa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>
                <a:solidFill>
                  <a:schemeClr val="bg1"/>
                </a:solidFill>
              </a:rPr>
              <a:t>c. 1503-1519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36626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Leonardo da Vinci, </a:t>
            </a:r>
            <a:r>
              <a:rPr lang="en-US" sz="3200" b="1" i="1" dirty="0">
                <a:solidFill>
                  <a:schemeClr val="bg1"/>
                </a:solidFill>
              </a:rPr>
              <a:t>The Last </a:t>
            </a:r>
            <a:r>
              <a:rPr lang="en-US" sz="3200" b="1" i="1" dirty="0" smtClean="0">
                <a:solidFill>
                  <a:schemeClr val="bg1"/>
                </a:solidFill>
              </a:rPr>
              <a:t>Supper</a:t>
            </a:r>
            <a:r>
              <a:rPr lang="en-US" sz="3200" b="1" dirty="0" smtClean="0">
                <a:solidFill>
                  <a:schemeClr val="bg1"/>
                </a:solidFill>
              </a:rPr>
              <a:t> (1498)</a:t>
            </a:r>
          </a:p>
        </p:txBody>
      </p:sp>
      <p:pic>
        <p:nvPicPr>
          <p:cNvPr id="6" name="Picture 2" descr="http://upload.wikimedia.org/wikipedia/commons/thumb/4/4b/%C3%9Altima_Cena_-_Da_Vinci_5.jpg/1024px-%C3%9Altima_Cena_-_Da_Vinci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" y="420488"/>
            <a:ext cx="9144000" cy="49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38800"/>
            <a:ext cx="9136626" cy="609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Giampietrino, </a:t>
            </a:r>
            <a:r>
              <a:rPr lang="en-US" sz="3200" b="1" i="1" dirty="0">
                <a:solidFill>
                  <a:schemeClr val="bg1"/>
                </a:solidFill>
              </a:rPr>
              <a:t>The Last </a:t>
            </a:r>
            <a:r>
              <a:rPr lang="en-US" sz="3200" b="1" i="1" dirty="0" smtClean="0">
                <a:solidFill>
                  <a:schemeClr val="bg1"/>
                </a:solidFill>
              </a:rPr>
              <a:t>Supper</a:t>
            </a:r>
            <a:r>
              <a:rPr lang="en-US" sz="3200" b="1" dirty="0" smtClean="0">
                <a:solidFill>
                  <a:schemeClr val="bg1"/>
                </a:solidFill>
              </a:rPr>
              <a:t> (c. 1520)</a:t>
            </a:r>
          </a:p>
        </p:txBody>
      </p:sp>
      <p:pic>
        <p:nvPicPr>
          <p:cNvPr id="3074" name="Picture 2" descr="http://upload.wikimedia.org/wikipedia/commons/thumb/1/11/Giampietrino-Last-Supper-ca-1520.jpg/1024px-Giampietrino-Last-Supper-ca-1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9972"/>
            <a:ext cx="9144000" cy="34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24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6" descr="Pillar8-Thought-and-Art-Vitruvian-Man-Leonardo-da-Vinci"/>
          <p:cNvPicPr>
            <a:picLocks noChangeAspect="1" noChangeArrowheads="1"/>
          </p:cNvPicPr>
          <p:nvPr/>
        </p:nvPicPr>
        <p:blipFill rotWithShape="1">
          <a:blip r:embed="rId3" cstate="print"/>
          <a:srcRect l="12365" r="12797"/>
          <a:stretch/>
        </p:blipFill>
        <p:spPr bwMode="auto">
          <a:xfrm>
            <a:off x="1574390" y="133350"/>
            <a:ext cx="6007509" cy="602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45" y="6172200"/>
            <a:ext cx="9144000" cy="533400"/>
          </a:xfrm>
          <a:noFill/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Leonardo Da Vinci, </a:t>
            </a:r>
            <a:r>
              <a:rPr lang="en-US" sz="2400" b="1" i="1" dirty="0">
                <a:solidFill>
                  <a:schemeClr val="bg1"/>
                </a:solidFill>
                <a:hlinkClick r:id="rId4"/>
              </a:rPr>
              <a:t>Vitruvian </a:t>
            </a:r>
            <a:r>
              <a:rPr lang="en-US" sz="2400" b="1" i="1" dirty="0" smtClean="0">
                <a:solidFill>
                  <a:schemeClr val="bg1"/>
                </a:solidFill>
                <a:hlinkClick r:id="rId4"/>
              </a:rPr>
              <a:t>Man</a:t>
            </a:r>
            <a:r>
              <a:rPr lang="en-US" sz="2400" b="1" dirty="0" smtClean="0">
                <a:solidFill>
                  <a:schemeClr val="bg1"/>
                </a:solidFill>
              </a:rPr>
              <a:t> (1487)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 descr="Image:Michelangelo's Pieta 5450 cropnclea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54796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096000"/>
            <a:ext cx="5029200" cy="762000"/>
          </a:xfrm>
          <a:solidFill>
            <a:schemeClr val="tx1"/>
          </a:solid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Michelangelo, </a:t>
            </a:r>
            <a:r>
              <a:rPr lang="en-US" sz="3200" b="1" i="1" dirty="0" smtClean="0">
                <a:solidFill>
                  <a:schemeClr val="bg1"/>
                </a:solidFill>
              </a:rPr>
              <a:t>Pieta</a:t>
            </a:r>
            <a:r>
              <a:rPr lang="en-US" sz="3200" b="1" dirty="0" smtClean="0">
                <a:solidFill>
                  <a:schemeClr val="bg1"/>
                </a:solidFill>
              </a:rPr>
              <a:t> (1499)</a:t>
            </a:r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419600" y="2057400"/>
            <a:ext cx="990600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1.bp.blogspot.com/_ZE250vHIH9c/TSqQq9VzuRI/AAAAAAAACwc/yno3WQHUivc/s1600/Pieta-faciebat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61" r="-23038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18374795">
            <a:off x="1874808" y="3307507"/>
            <a:ext cx="6955750" cy="523220"/>
          </a:xfrm>
          <a:prstGeom prst="rect">
            <a:avLst/>
          </a:prstGeom>
          <a:noFill/>
          <a:effectLst>
            <a:softEdge rad="635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sz="2800" b="1" i="1" dirty="0">
                <a:solidFill>
                  <a:schemeClr val="tx1"/>
                </a:solidFill>
              </a:rPr>
              <a:t>Michael. </a:t>
            </a:r>
            <a:r>
              <a:rPr lang="fr-FR" sz="2800" b="1" i="1" dirty="0" err="1">
                <a:solidFill>
                  <a:schemeClr val="tx1"/>
                </a:solidFill>
              </a:rPr>
              <a:t>Agelus</a:t>
            </a:r>
            <a:r>
              <a:rPr lang="fr-FR" sz="2800" b="1" i="1" dirty="0">
                <a:solidFill>
                  <a:schemeClr val="tx1"/>
                </a:solidFill>
              </a:rPr>
              <a:t>. </a:t>
            </a:r>
            <a:r>
              <a:rPr lang="fr-FR" sz="2800" b="1" i="1" dirty="0" err="1">
                <a:solidFill>
                  <a:schemeClr val="tx1"/>
                </a:solidFill>
              </a:rPr>
              <a:t>Bonarotus</a:t>
            </a:r>
            <a:r>
              <a:rPr lang="fr-FR" sz="2800" b="1" i="1" dirty="0">
                <a:solidFill>
                  <a:schemeClr val="tx1"/>
                </a:solidFill>
              </a:rPr>
              <a:t> Florent </a:t>
            </a:r>
            <a:r>
              <a:rPr lang="fr-FR" sz="2800" b="1" i="1" dirty="0" err="1">
                <a:solidFill>
                  <a:schemeClr val="tx1"/>
                </a:solidFill>
              </a:rPr>
              <a:t>Faciebat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6863" y="152400"/>
            <a:ext cx="4191937" cy="2514600"/>
          </a:xfrm>
          <a:noFill/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glow rad="127000">
                    <a:srgbClr val="F1EBEF">
                      <a:alpha val="84706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Pride </a:t>
            </a:r>
            <a:br>
              <a:rPr lang="en-US" sz="5400" b="1" dirty="0" smtClean="0">
                <a:solidFill>
                  <a:schemeClr val="tx1"/>
                </a:solidFill>
                <a:effectLst>
                  <a:glow rad="127000">
                    <a:srgbClr val="F1EBEF">
                      <a:alpha val="84706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glow rad="127000">
                    <a:srgbClr val="F1EBEF">
                      <a:alpha val="84706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of the </a:t>
            </a:r>
            <a:br>
              <a:rPr lang="en-US" sz="5400" b="1" dirty="0" smtClean="0">
                <a:solidFill>
                  <a:schemeClr val="tx1"/>
                </a:solidFill>
                <a:effectLst>
                  <a:glow rad="127000">
                    <a:srgbClr val="F1EBEF">
                      <a:alpha val="84706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5400" b="1" dirty="0" smtClean="0">
                <a:solidFill>
                  <a:schemeClr val="tx1"/>
                </a:solidFill>
                <a:effectLst>
                  <a:glow rad="127000">
                    <a:srgbClr val="F1EBEF">
                      <a:alpha val="84706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Artist</a:t>
            </a:r>
            <a:endParaRPr lang="en-US" sz="5400" b="1" dirty="0">
              <a:solidFill>
                <a:schemeClr val="tx1"/>
              </a:solidFill>
              <a:effectLst>
                <a:glow rad="127000">
                  <a:srgbClr val="F1EBEF">
                    <a:alpha val="84706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7186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19600"/>
            <a:ext cx="4953000" cy="8382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Michelangelo, </a:t>
            </a:r>
            <a:r>
              <a:rPr lang="en-US" sz="3200" b="1" i="1" dirty="0" smtClean="0">
                <a:solidFill>
                  <a:schemeClr val="bg1"/>
                </a:solidFill>
              </a:rPr>
              <a:t>David</a:t>
            </a:r>
            <a:r>
              <a:rPr lang="en-US" sz="3200" b="1" dirty="0" smtClean="0">
                <a:solidFill>
                  <a:schemeClr val="bg1"/>
                </a:solidFill>
              </a:rPr>
              <a:t> (1504)</a:t>
            </a:r>
          </a:p>
        </p:txBody>
      </p:sp>
      <p:pic>
        <p:nvPicPr>
          <p:cNvPr id="10" name="Picture 5" descr="Image:Michelangelos David.jpg"/>
          <p:cNvPicPr>
            <a:picLocks noChangeAspect="1" noChangeArrowheads="1"/>
          </p:cNvPicPr>
          <p:nvPr/>
        </p:nvPicPr>
        <p:blipFill rotWithShape="1">
          <a:blip r:embed="rId3" cstate="print"/>
          <a:srcRect l="18886" t="9589" r="16642"/>
          <a:stretch/>
        </p:blipFill>
        <p:spPr bwMode="auto">
          <a:xfrm>
            <a:off x="4942793" y="0"/>
            <a:ext cx="36678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1025013" y="5638800"/>
            <a:ext cx="2937387" cy="830997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Compare to Donatello’s </a:t>
            </a:r>
            <a:r>
              <a:rPr lang="en-US" sz="2400" b="1" i="1" dirty="0" smtClean="0"/>
              <a:t>David</a:t>
            </a:r>
            <a:endParaRPr lang="en-US" sz="2400" b="1" dirty="0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1000" y="1066800"/>
            <a:ext cx="41787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Note David’s </a:t>
            </a:r>
            <a:r>
              <a:rPr lang="en-US" sz="2800" b="1" i="1" dirty="0" smtClean="0">
                <a:solidFill>
                  <a:schemeClr val="bg1"/>
                </a:solidFill>
                <a:hlinkClick r:id="rId5"/>
              </a:rPr>
              <a:t>contrapposto</a:t>
            </a:r>
            <a:r>
              <a:rPr lang="en-US" sz="2800" b="1" i="1" dirty="0">
                <a:solidFill>
                  <a:schemeClr val="bg1"/>
                </a:solidFill>
                <a:hlinkClick r:id="rId5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stance, a common feature of Greco-Roman sculpture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63513" y="4343400"/>
            <a:ext cx="4594774" cy="1295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Michelangelo,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i="1" dirty="0" smtClean="0">
                <a:solidFill>
                  <a:schemeClr val="bg1"/>
                </a:solidFill>
                <a:hlinkClick r:id="rId3"/>
              </a:rPr>
              <a:t>Moses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(1515)</a:t>
            </a:r>
          </a:p>
        </p:txBody>
      </p:sp>
      <p:pic>
        <p:nvPicPr>
          <p:cNvPr id="5122" name="Picture 2" descr="http://upload.wikimedia.org/wikipedia/commons/thumb/c/c1/Moses_San_Pietro_in_Vincoli.jpg/682px-Moses_San_Pietro_in_Vincol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9227" cy="682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734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c/c1/Moses_San_Pietro_in_Vincoli.jpg/682px-Moses_San_Pietro_in_Vinco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8" t="9110" b="49896"/>
          <a:stretch/>
        </p:blipFill>
        <p:spPr bwMode="auto">
          <a:xfrm>
            <a:off x="-76200" y="-1"/>
            <a:ext cx="92202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4038600"/>
            <a:ext cx="9220200" cy="2819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54864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Moses was commonly pictured with horns during the Middle Ages because of a mistranslation in the Latin Vulgate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0" y="6474023"/>
            <a:ext cx="2209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Photo by </a:t>
            </a:r>
            <a:r>
              <a:rPr lang="en-US" sz="1400" dirty="0" err="1" smtClean="0">
                <a:solidFill>
                  <a:schemeClr val="bg1"/>
                </a:solidFill>
                <a:hlinkClick r:id="rId4" tooltip="en:User:Prasenberg"/>
              </a:rPr>
              <a:t>Prasenberg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2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5" descr="88"/>
          <p:cNvPicPr>
            <a:picLocks noChangeAspect="1" noChangeArrowheads="1"/>
          </p:cNvPicPr>
          <p:nvPr/>
        </p:nvPicPr>
        <p:blipFill rotWithShape="1">
          <a:blip r:embed="rId3" cstate="print"/>
          <a:srcRect l="9708" t="2892" r="10977" b="6409"/>
          <a:stretch/>
        </p:blipFill>
        <p:spPr bwMode="auto">
          <a:xfrm>
            <a:off x="4379556" y="0"/>
            <a:ext cx="47535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10886" y="3733800"/>
            <a:ext cx="43686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Monotype Corsiva" panose="03010101010201010101" pitchFamily="66" charset="0"/>
              </a:rPr>
              <a:t>Western </a:t>
            </a:r>
            <a: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Europe</a:t>
            </a:r>
            <a:endParaRPr lang="en-US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" y="422216"/>
            <a:ext cx="4377307" cy="282269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ile:Pope Julius 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23812"/>
            <a:ext cx="5031515" cy="68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2938" y="533400"/>
            <a:ext cx="4141061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Patronage</a:t>
            </a:r>
            <a:endParaRPr lang="en-US" sz="6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3352800"/>
            <a:ext cx="335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The </a:t>
            </a:r>
            <a:r>
              <a:rPr lang="en-US" sz="2800" b="1" dirty="0" smtClean="0">
                <a:solidFill>
                  <a:schemeClr val="bg1"/>
                </a:solidFill>
              </a:rPr>
              <a:t>Moses</a:t>
            </a:r>
            <a:r>
              <a:rPr lang="en-US" sz="2800" b="1" i="1" dirty="0" smtClean="0">
                <a:solidFill>
                  <a:schemeClr val="bg1"/>
                </a:solidFill>
              </a:rPr>
              <a:t> statue was commissioned by Pope </a:t>
            </a:r>
            <a:r>
              <a:rPr lang="en-US" sz="28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Julius II</a:t>
            </a:r>
            <a:r>
              <a:rPr lang="en-US" sz="2800" b="1" i="1" dirty="0" smtClean="0">
                <a:solidFill>
                  <a:schemeClr val="bg1"/>
                </a:solidFill>
              </a:rPr>
              <a:t>, an enthusiastic </a:t>
            </a:r>
            <a:r>
              <a:rPr lang="en-US" sz="28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patron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of the arts.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538773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4000499" cy="17526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Sistine Chapel </a:t>
            </a:r>
            <a:r>
              <a:rPr lang="en-US" sz="3600" dirty="0" smtClean="0">
                <a:solidFill>
                  <a:schemeClr val="bg1"/>
                </a:solidFill>
              </a:rPr>
              <a:t>(Vatican City, Rome)</a:t>
            </a:r>
          </a:p>
        </p:txBody>
      </p:sp>
      <p:pic>
        <p:nvPicPr>
          <p:cNvPr id="8194" name="Picture 2" descr="File:Musei vaticani, cappella sistina, retro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0"/>
            <a:ext cx="5143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ichelange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057400"/>
            <a:ext cx="2438399" cy="138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765358"/>
            <a:ext cx="2438400" cy="268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67400"/>
            <a:ext cx="9144000" cy="8382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Michelangelo, </a:t>
            </a:r>
            <a:r>
              <a:rPr lang="en-US" sz="3200" b="1" i="1" dirty="0">
                <a:solidFill>
                  <a:schemeClr val="bg1"/>
                </a:solidFill>
              </a:rPr>
              <a:t>The Creation of Adam </a:t>
            </a:r>
            <a:r>
              <a:rPr lang="en-US" sz="3200" b="1" dirty="0">
                <a:solidFill>
                  <a:schemeClr val="bg1"/>
                </a:solidFill>
              </a:rPr>
              <a:t>(1511)</a:t>
            </a:r>
          </a:p>
        </p:txBody>
      </p:sp>
      <p:pic>
        <p:nvPicPr>
          <p:cNvPr id="21508" name="Picture 6" descr="Michelange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0336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3422627" cy="2057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Michelangelo, </a:t>
            </a:r>
            <a:r>
              <a:rPr lang="en-US" sz="4000" b="1" i="1" dirty="0">
                <a:solidFill>
                  <a:schemeClr val="bg1"/>
                </a:solidFill>
              </a:rPr>
              <a:t>Last </a:t>
            </a:r>
            <a:r>
              <a:rPr lang="en-US" sz="4000" b="1" i="1" dirty="0" smtClean="0">
                <a:solidFill>
                  <a:schemeClr val="bg1"/>
                </a:solidFill>
              </a:rPr>
              <a:t>Judgment </a:t>
            </a:r>
            <a:r>
              <a:rPr lang="en-US" b="1" dirty="0" smtClean="0">
                <a:solidFill>
                  <a:schemeClr val="bg1"/>
                </a:solidFill>
              </a:rPr>
              <a:t>(1541)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upload.wikimedia.org/wikipedia/commons/thumb/a/a5/Michelangelo%2C_Giudizio_Universale_02.jpg/639px-Michelangelo%2C_Giudizio_Universale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27" y="0"/>
            <a:ext cx="5721374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628" y="5943600"/>
            <a:ext cx="9144000" cy="8382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Pietro</a:t>
            </a:r>
            <a:r>
              <a:rPr lang="en-US" sz="2800" b="1" dirty="0">
                <a:solidFill>
                  <a:schemeClr val="bg1"/>
                </a:solidFill>
              </a:rPr>
              <a:t> Perugino, </a:t>
            </a:r>
            <a:r>
              <a:rPr lang="en-US" sz="2800" b="1" i="1" dirty="0">
                <a:solidFill>
                  <a:schemeClr val="bg1"/>
                </a:solidFill>
              </a:rPr>
              <a:t>The Delivery of the Keys</a:t>
            </a:r>
            <a:r>
              <a:rPr lang="en-US" sz="2800" b="1" dirty="0">
                <a:solidFill>
                  <a:schemeClr val="bg1"/>
                </a:solidFill>
              </a:rPr>
              <a:t>, (c. 1482)</a:t>
            </a:r>
          </a:p>
        </p:txBody>
      </p:sp>
      <p:pic>
        <p:nvPicPr>
          <p:cNvPr id="20484" name="Picture 6" descr="Image:Pietro Perugino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3390"/>
            <a:ext cx="9144000" cy="556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4paul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11"/>
            <a:ext cx="7391400" cy="684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3200"/>
            <a:ext cx="9144000" cy="663952"/>
          </a:xfrm>
          <a:effectLst>
            <a:softEdge rad="1270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Michelangelo, </a:t>
            </a:r>
            <a:r>
              <a:rPr lang="en-US" sz="3000" b="1" i="1" dirty="0" smtClean="0">
                <a:solidFill>
                  <a:schemeClr val="bg1"/>
                </a:solidFill>
              </a:rPr>
              <a:t>The Conversion of Saul</a:t>
            </a:r>
            <a:r>
              <a:rPr lang="en-US" sz="3000" b="1" dirty="0" smtClean="0">
                <a:solidFill>
                  <a:schemeClr val="bg1"/>
                </a:solidFill>
              </a:rPr>
              <a:t> (1545)</a:t>
            </a:r>
            <a:endParaRPr lang="en-US" sz="30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818" y="5445190"/>
            <a:ext cx="9163817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Raphael, </a:t>
            </a:r>
            <a:r>
              <a:rPr lang="en-US" sz="3600" b="1" i="1" dirty="0">
                <a:solidFill>
                  <a:schemeClr val="bg1"/>
                </a:solidFill>
              </a:rPr>
              <a:t>The School of Athens, </a:t>
            </a:r>
            <a:r>
              <a:rPr lang="en-US" sz="3600" b="1" dirty="0">
                <a:solidFill>
                  <a:schemeClr val="bg1"/>
                </a:solidFill>
              </a:rPr>
              <a:t>(1510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81400" y="6091535"/>
            <a:ext cx="2007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hlinkClick r:id="rId3"/>
              </a:rPr>
              <a:t>ID the Figures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pic>
        <p:nvPicPr>
          <p:cNvPr id="24581" name="Picture 6" descr="SO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41114"/>
            <a:ext cx="9144000" cy="429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4/4c/Fornar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901" y="3872805"/>
            <a:ext cx="1401499" cy="2057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Raffael 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53497"/>
            <a:ext cx="1828800" cy="23814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304800"/>
            <a:ext cx="8762999" cy="1219200"/>
          </a:xfrm>
        </p:spPr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</a:rPr>
              <a:t>Paint a picture… It’ll last longer.</a:t>
            </a:r>
          </a:p>
        </p:txBody>
      </p:sp>
      <p:pic>
        <p:nvPicPr>
          <p:cNvPr id="2050" name="Picture 2" descr="File:Sanzio 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50773"/>
            <a:ext cx="3589020" cy="4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Raphael.woman.600pi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55" y="1282005"/>
            <a:ext cx="1869253" cy="2362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5705" y="5647503"/>
            <a:ext cx="2743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Raphael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2057400" y="1550773"/>
            <a:ext cx="1912620" cy="485002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33800" y="4863405"/>
            <a:ext cx="4161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Raphael painted several portraits of females during his brief career.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89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19600"/>
            <a:ext cx="4495801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Raphael,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i="1" dirty="0" smtClean="0">
                <a:solidFill>
                  <a:schemeClr val="bg1"/>
                </a:solidFill>
                <a:hlinkClick r:id="rId3"/>
              </a:rPr>
              <a:t>La fornarina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(1520)</a:t>
            </a:r>
          </a:p>
        </p:txBody>
      </p:sp>
      <p:pic>
        <p:nvPicPr>
          <p:cNvPr id="12290" name="Picture 2" descr="http://upload.wikimedia.org/wikipedia/commons/4/4c/Fornar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0"/>
            <a:ext cx="4648200" cy="68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72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9608" y="4419600"/>
            <a:ext cx="3744392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Raphael,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i="1" dirty="0" smtClean="0">
                <a:solidFill>
                  <a:schemeClr val="bg1"/>
                </a:solidFill>
                <a:hlinkClick r:id="rId3"/>
              </a:rPr>
              <a:t>La velata</a:t>
            </a:r>
            <a:r>
              <a:rPr lang="en-US" sz="3600" b="1" i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(1515)</a:t>
            </a:r>
          </a:p>
        </p:txBody>
      </p:sp>
      <p:pic>
        <p:nvPicPr>
          <p:cNvPr id="13314" name="Picture 2" descr="File:Raphael.woman.600p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9608" cy="68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08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7" descr="250px-Hagiasophia-christ"/>
          <p:cNvPicPr>
            <a:picLocks noChangeAspect="1" noChangeArrowheads="1"/>
          </p:cNvPicPr>
          <p:nvPr/>
        </p:nvPicPr>
        <p:blipFill rotWithShape="1">
          <a:blip r:embed="rId3" cstate="print"/>
          <a:srcRect b="5657"/>
          <a:stretch/>
        </p:blipFill>
        <p:spPr bwMode="auto">
          <a:xfrm>
            <a:off x="4379557" y="0"/>
            <a:ext cx="47644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0886" y="3733800"/>
            <a:ext cx="43686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Eastern</a:t>
            </a:r>
            <a: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Europe</a:t>
            </a:r>
            <a:endParaRPr lang="en-US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0836" y="5943600"/>
            <a:ext cx="3228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Deësis</a:t>
            </a:r>
            <a:r>
              <a:rPr lang="en-US" sz="2000" dirty="0">
                <a:solidFill>
                  <a:schemeClr val="bg1"/>
                </a:solidFill>
              </a:rPr>
              <a:t> Mosaic (</a:t>
            </a:r>
            <a:r>
              <a:rPr lang="en-US" sz="2000" dirty="0" err="1">
                <a:solidFill>
                  <a:schemeClr val="bg1"/>
                </a:solidFill>
              </a:rPr>
              <a:t>Hagia</a:t>
            </a:r>
            <a:r>
              <a:rPr lang="en-US" sz="2000" dirty="0">
                <a:solidFill>
                  <a:schemeClr val="bg1"/>
                </a:solidFill>
              </a:rPr>
              <a:t> Sophia)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upload.wikimedia.org/wikipedia/commons/thumb/7/7e/Deesis_mosaic_Hagia_Sophia.jpg/1280px-Deesis_mosaic_Hagia_Soph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3" r="34573" b="17983"/>
          <a:stretch/>
        </p:blipFill>
        <p:spPr bwMode="auto">
          <a:xfrm>
            <a:off x="4379556" y="0"/>
            <a:ext cx="4764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" y="422216"/>
            <a:ext cx="4377307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7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191000"/>
            <a:ext cx="3886200" cy="1524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Raphael,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100" b="1" i="1" dirty="0" smtClean="0">
                <a:solidFill>
                  <a:schemeClr val="bg1"/>
                </a:solidFill>
                <a:hlinkClick r:id="rId3"/>
              </a:rPr>
              <a:t>Young Woman with Unicorn</a:t>
            </a:r>
            <a:r>
              <a:rPr lang="en-US" sz="3100" b="1" i="1" dirty="0" smtClean="0">
                <a:solidFill>
                  <a:schemeClr val="bg1"/>
                </a:solidFill>
              </a:rPr>
              <a:t> </a:t>
            </a:r>
            <a:r>
              <a:rPr lang="en-US" sz="3100" b="1" dirty="0" smtClean="0">
                <a:solidFill>
                  <a:schemeClr val="bg1"/>
                </a:solidFill>
              </a:rPr>
              <a:t>(c. 1506)</a:t>
            </a:r>
          </a:p>
        </p:txBody>
      </p:sp>
      <p:pic>
        <p:nvPicPr>
          <p:cNvPr id="14338" name="Picture 2" descr="File:Raffael 0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254"/>
            <a:ext cx="5257800" cy="68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926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0/0b/Sandro_Botticelli_-_La_nascita_di_Venere_-_Google_Art_Project_-_edited.jpg/1280px-Sandro_Botticelli_-_La_nascita_di_Venere_-_Google_Art_Project_-_edit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57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6172200"/>
            <a:ext cx="8229600" cy="487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err="1" smtClean="0">
                <a:solidFill>
                  <a:schemeClr val="bg1"/>
                </a:solidFill>
              </a:rPr>
              <a:t>Sandro</a:t>
            </a:r>
            <a:r>
              <a:rPr lang="en-US" sz="2800" dirty="0" smtClean="0">
                <a:solidFill>
                  <a:schemeClr val="bg1"/>
                </a:solidFill>
              </a:rPr>
              <a:t> Botticelli, </a:t>
            </a:r>
            <a:r>
              <a:rPr lang="en-US" sz="2800" i="1" dirty="0" smtClean="0">
                <a:solidFill>
                  <a:schemeClr val="bg1"/>
                </a:solidFill>
              </a:rPr>
              <a:t>The Birth of Venus</a:t>
            </a:r>
            <a:r>
              <a:rPr lang="en-US" sz="2800" dirty="0" smtClean="0">
                <a:solidFill>
                  <a:schemeClr val="bg1"/>
                </a:solidFill>
              </a:rPr>
              <a:t> (1486)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97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5/Petersdom_von_Engelsburg_gesehen.jpg/1024px-Petersdom_von_Engelsburg_gesehe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4114800" cy="155416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Renaissance Architecture</a:t>
            </a:r>
            <a:endParaRPr lang="en-US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1200" y="381002"/>
            <a:ext cx="3200400" cy="3200398"/>
          </a:xfrm>
          <a:noFill/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u="sng" dirty="0" smtClean="0"/>
              <a:t>CLASSICAL</a:t>
            </a:r>
          </a:p>
          <a:p>
            <a:pPr marL="465138" indent="0">
              <a:buNone/>
            </a:pPr>
            <a:r>
              <a:rPr lang="en-US" b="1" dirty="0" smtClean="0"/>
              <a:t>Symmetry</a:t>
            </a:r>
          </a:p>
          <a:p>
            <a:pPr marL="465138" indent="0">
              <a:buNone/>
            </a:pPr>
            <a:r>
              <a:rPr lang="en-US" b="1" dirty="0" smtClean="0"/>
              <a:t>Proportion</a:t>
            </a:r>
          </a:p>
          <a:p>
            <a:pPr marL="465138" indent="0">
              <a:buNone/>
            </a:pPr>
            <a:r>
              <a:rPr lang="en-US" b="1" dirty="0" smtClean="0"/>
              <a:t>Domes</a:t>
            </a:r>
          </a:p>
          <a:p>
            <a:pPr marL="465138" indent="0">
              <a:buNone/>
            </a:pPr>
            <a:r>
              <a:rPr lang="en-US" b="1" dirty="0" smtClean="0"/>
              <a:t>Columns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019800"/>
            <a:ext cx="5219699" cy="523220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St. Peter’s Basilica (Vatican City)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3480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La Rotond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" r="61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 Capra "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La Rotonda</a:t>
            </a:r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in Vicenza.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6200" y="350838"/>
            <a:ext cx="4114800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ona Serial"/>
                <a:ea typeface="+mj-ea"/>
                <a:cs typeface="+mj-cs"/>
              </a:rPr>
              <a:t>Renaissance Architecture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ona Se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59409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File:Palladio Rotonda seccion Scamozzi 1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85800"/>
            <a:ext cx="8763000" cy="541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79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Palladio Rotonda planta Scamozzi 1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86" y="533400"/>
            <a:ext cx="9175586" cy="5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14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50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endParaRPr lang="en-US" sz="150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329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138420" cy="1600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latin typeface="Verona Serial" pitchFamily="2" charset="0"/>
              </a:rPr>
              <a:t>Characteristics </a:t>
            </a:r>
            <a:r>
              <a:rPr lang="en-US" sz="4000" b="1" dirty="0" smtClean="0">
                <a:latin typeface="Verona Serial" pitchFamily="2" charset="0"/>
              </a:rPr>
              <a:t>of Renaissance Art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1"/>
            <a:ext cx="4648200" cy="4343399"/>
          </a:xfrm>
          <a:noFill/>
        </p:spPr>
        <p:txBody>
          <a:bodyPr>
            <a:normAutofit fontScale="92500" lnSpcReduction="20000"/>
          </a:bodyPr>
          <a:lstStyle/>
          <a:p>
            <a:pPr marL="550862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 smtClean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Vivid</a:t>
            </a:r>
            <a:r>
              <a:rPr lang="en-US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Bright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Colors</a:t>
            </a:r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Perspective</a:t>
            </a:r>
            <a:endParaRPr lang="en-US" b="1" dirty="0" smtClean="0"/>
          </a:p>
          <a:p>
            <a:pPr lvl="1"/>
            <a:r>
              <a:rPr lang="en-US" b="1" dirty="0" smtClean="0"/>
              <a:t>Depth, Realism</a:t>
            </a:r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Balance</a:t>
            </a:r>
            <a:endParaRPr lang="en-US" b="1" dirty="0" smtClean="0"/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Classical Themes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Greek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Roman</a:t>
            </a:r>
            <a:r>
              <a:rPr lang="en-US" b="1" dirty="0" smtClean="0"/>
              <a:t>, &amp; </a:t>
            </a:r>
            <a:r>
              <a:rPr lang="en-US" b="1" dirty="0" smtClean="0">
                <a:solidFill>
                  <a:srgbClr val="FF0000"/>
                </a:solidFill>
              </a:rPr>
              <a:t>Biblical</a:t>
            </a:r>
            <a:r>
              <a:rPr lang="en-US" b="1" dirty="0" smtClean="0"/>
              <a:t> figures predominate</a:t>
            </a:r>
          </a:p>
        </p:txBody>
      </p:sp>
      <p:pic>
        <p:nvPicPr>
          <p:cNvPr id="1026" name="Picture 2" descr="http://upload.wikimedia.org/wikipedia/commons/9/94/Sanzio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t="4971" r="30541" b="19370"/>
          <a:stretch/>
        </p:blipFill>
        <p:spPr bwMode="auto">
          <a:xfrm>
            <a:off x="5138420" y="0"/>
            <a:ext cx="4005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20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1/15/Petersdom_von_Engelsburg_gesehen.jpg/1024px-Petersdom_von_Engelsburg_gesehe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50838"/>
            <a:ext cx="4114800" cy="1554162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Renaissance Architecture</a:t>
            </a:r>
            <a:endParaRPr lang="en-US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91200" y="381002"/>
            <a:ext cx="3200400" cy="3200398"/>
          </a:xfrm>
          <a:noFill/>
          <a:effectLst>
            <a:softEdge rad="63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u="sng" dirty="0" smtClean="0"/>
              <a:t>CLASSICAL</a:t>
            </a:r>
          </a:p>
          <a:p>
            <a:pPr marL="465138" indent="0">
              <a:buNone/>
            </a:pPr>
            <a:r>
              <a:rPr lang="en-US" b="1" dirty="0" smtClean="0"/>
              <a:t>Symmetry</a:t>
            </a:r>
          </a:p>
          <a:p>
            <a:pPr marL="465138" indent="0">
              <a:buNone/>
            </a:pPr>
            <a:r>
              <a:rPr lang="en-US" b="1" dirty="0" smtClean="0"/>
              <a:t>Proportion</a:t>
            </a:r>
          </a:p>
          <a:p>
            <a:pPr marL="465138" indent="0">
              <a:buNone/>
            </a:pPr>
            <a:r>
              <a:rPr lang="en-US" b="1" dirty="0" smtClean="0"/>
              <a:t>Domes</a:t>
            </a:r>
          </a:p>
          <a:p>
            <a:pPr marL="465138" indent="0">
              <a:buNone/>
            </a:pPr>
            <a:r>
              <a:rPr lang="en-US" b="1" dirty="0" smtClean="0"/>
              <a:t>Columns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6019800"/>
            <a:ext cx="5219699" cy="523220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St. Peter’s Basilica (Vatican City)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57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01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9/94/Sanzio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5"/>
          <a:stretch/>
        </p:blipFill>
        <p:spPr bwMode="auto">
          <a:xfrm>
            <a:off x="0" y="-4635"/>
            <a:ext cx="9144000" cy="629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79353"/>
            <a:ext cx="8229600" cy="6190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  <a:latin typeface="Verona Serial" pitchFamily="2" charset="0"/>
              </a:rPr>
              <a:t>Raphael, </a:t>
            </a:r>
            <a:r>
              <a:rPr lang="en-US" sz="2800" i="1" dirty="0" smtClean="0">
                <a:solidFill>
                  <a:schemeClr val="bg1"/>
                </a:solidFill>
                <a:latin typeface="Verona Serial" pitchFamily="2" charset="0"/>
              </a:rPr>
              <a:t>The School of Athens </a:t>
            </a:r>
            <a:r>
              <a:rPr lang="en-US" sz="2800" dirty="0" smtClean="0">
                <a:solidFill>
                  <a:schemeClr val="bg1"/>
                </a:solidFill>
                <a:latin typeface="Verona Serial" pitchFamily="2" charset="0"/>
              </a:rPr>
              <a:t>(1511)</a:t>
            </a:r>
            <a:endParaRPr lang="en-US" sz="2800" dirty="0">
              <a:solidFill>
                <a:schemeClr val="bg1"/>
              </a:solidFill>
              <a:latin typeface="Verona Seri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138420" cy="16002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400" b="1" dirty="0" smtClean="0">
                <a:latin typeface="Verona Serial" pitchFamily="2" charset="0"/>
              </a:rPr>
              <a:t>Characteristics </a:t>
            </a:r>
            <a:r>
              <a:rPr lang="en-US" sz="4000" b="1" dirty="0" smtClean="0">
                <a:latin typeface="Verona Serial" pitchFamily="2" charset="0"/>
              </a:rPr>
              <a:t>of Renaissance Art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133601"/>
            <a:ext cx="4648200" cy="4343399"/>
          </a:xfrm>
          <a:noFill/>
        </p:spPr>
        <p:txBody>
          <a:bodyPr>
            <a:normAutofit fontScale="92500" lnSpcReduction="20000"/>
          </a:bodyPr>
          <a:lstStyle/>
          <a:p>
            <a:pPr marL="550862" indent="-514350">
              <a:buClr>
                <a:schemeClr val="tx1"/>
              </a:buClr>
              <a:buFont typeface="+mj-lt"/>
              <a:buAutoNum type="arabicPeriod"/>
            </a:pPr>
            <a:r>
              <a:rPr lang="en-US" sz="4400" b="1" dirty="0" smtClean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Vivid</a:t>
            </a:r>
            <a:r>
              <a:rPr lang="en-US" sz="4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Bright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Colors</a:t>
            </a:r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Perspective</a:t>
            </a:r>
            <a:endParaRPr lang="en-US" b="1" dirty="0" smtClean="0"/>
          </a:p>
          <a:p>
            <a:pPr lvl="1"/>
            <a:r>
              <a:rPr lang="en-US" b="1" dirty="0" smtClean="0"/>
              <a:t>Depth, Realism</a:t>
            </a:r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Balance</a:t>
            </a:r>
            <a:endParaRPr lang="en-US" b="1" dirty="0" smtClean="0"/>
          </a:p>
          <a:p>
            <a:pPr marL="550862" indent="-514350">
              <a:buFont typeface="+mj-lt"/>
              <a:buAutoNum type="arabicPeriod"/>
            </a:pPr>
            <a:r>
              <a:rPr lang="en-US" sz="4400" b="1" dirty="0" smtClean="0"/>
              <a:t>Classical Themes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Greek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FF0000"/>
                </a:solidFill>
              </a:rPr>
              <a:t>Roman</a:t>
            </a:r>
            <a:r>
              <a:rPr lang="en-US" b="1" dirty="0" smtClean="0"/>
              <a:t>, &amp; </a:t>
            </a:r>
            <a:r>
              <a:rPr lang="en-US" b="1" dirty="0" smtClean="0">
                <a:solidFill>
                  <a:srgbClr val="FF0000"/>
                </a:solidFill>
              </a:rPr>
              <a:t>Biblical</a:t>
            </a:r>
            <a:r>
              <a:rPr lang="en-US" b="1" dirty="0" smtClean="0"/>
              <a:t> figures predominate</a:t>
            </a:r>
          </a:p>
        </p:txBody>
      </p:sp>
      <p:pic>
        <p:nvPicPr>
          <p:cNvPr id="1026" name="Picture 2" descr="http://upload.wikimedia.org/wikipedia/commons/9/94/Sanzio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t="4971" r="30541" b="19370"/>
          <a:stretch/>
        </p:blipFill>
        <p:spPr bwMode="auto">
          <a:xfrm>
            <a:off x="5138420" y="0"/>
            <a:ext cx="4005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/>
          </a:bodyPr>
          <a:lstStyle/>
          <a:p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Masters</a:t>
            </a:r>
            <a:endParaRPr lang="en-US" sz="6000" dirty="0" smtClean="0"/>
          </a:p>
        </p:txBody>
      </p:sp>
      <p:pic>
        <p:nvPicPr>
          <p:cNvPr id="10244" name="Picture 4" descr="tmnt-jumpg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22669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File:Leonardo da Vinci - Self-Portrait - WGA1279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19525"/>
            <a:ext cx="1754108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Michelangelo-Buonarroti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047750"/>
            <a:ext cx="177460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ile:Sanzio 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66" y="4218292"/>
            <a:ext cx="1727832" cy="233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File:Uffizi Donatell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8" y="1047750"/>
            <a:ext cx="1727832" cy="24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8875" y="1219200"/>
            <a:ext cx="4286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the Italian Renaissance</a:t>
            </a:r>
            <a:endParaRPr lang="en-US" sz="3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6" descr="250px-Stmark">
            <a:hlinkClick r:id="rId3" tooltip="Stmark.jpg"/>
          </p:cNvPr>
          <p:cNvPicPr>
            <a:picLocks noChangeAspect="1" noChangeArrowheads="1"/>
          </p:cNvPicPr>
          <p:nvPr/>
        </p:nvPicPr>
        <p:blipFill>
          <a:blip r:embed="rId4" cstate="print"/>
          <a:srcRect t="39349"/>
          <a:stretch>
            <a:fillRect/>
          </a:stretch>
        </p:blipFill>
        <p:spPr bwMode="auto">
          <a:xfrm>
            <a:off x="4569624" y="-21022"/>
            <a:ext cx="4193376" cy="6879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19600"/>
            <a:ext cx="4569624" cy="1219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Donatello, </a:t>
            </a:r>
            <a:br>
              <a:rPr lang="en-US" sz="36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sz="3600" b="1" i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St. Mark </a:t>
            </a:r>
            <a:r>
              <a:rPr lang="en-US" sz="3600" b="1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(1413)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19600"/>
            <a:ext cx="5336458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Donatello, </a:t>
            </a:r>
            <a:r>
              <a:rPr lang="en-US" sz="3200" b="1" i="1" dirty="0" smtClean="0">
                <a:solidFill>
                  <a:schemeClr val="bg1"/>
                </a:solidFill>
              </a:rPr>
              <a:t>St. George</a:t>
            </a:r>
            <a:r>
              <a:rPr lang="en-US" sz="3200" b="1" dirty="0" smtClean="0">
                <a:solidFill>
                  <a:schemeClr val="bg1"/>
                </a:solidFill>
              </a:rPr>
              <a:t> (1417)</a:t>
            </a:r>
          </a:p>
        </p:txBody>
      </p:sp>
      <p:pic>
        <p:nvPicPr>
          <p:cNvPr id="12292" name="Picture 6" descr="Statue of St. George in Orsanmichele, Flor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6458" y="12290"/>
            <a:ext cx="2740742" cy="686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4419600"/>
            <a:ext cx="4942793" cy="8382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Donatello, </a:t>
            </a:r>
            <a:r>
              <a:rPr lang="en-US" sz="3200" b="1" i="1" dirty="0" smtClean="0">
                <a:solidFill>
                  <a:schemeClr val="bg1"/>
                </a:solidFill>
              </a:rPr>
              <a:t>David</a:t>
            </a:r>
            <a:r>
              <a:rPr lang="en-US" sz="3200" b="1" dirty="0" smtClean="0">
                <a:solidFill>
                  <a:schemeClr val="bg1"/>
                </a:solidFill>
              </a:rPr>
              <a:t> (1430)</a:t>
            </a:r>
          </a:p>
        </p:txBody>
      </p:sp>
      <p:pic>
        <p:nvPicPr>
          <p:cNvPr id="13316" name="Picture 2" descr="http://www.uic.edu/depts/ahaa/classes/ah111/L17/17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2793" y="-1"/>
            <a:ext cx="36678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469490" y="1066800"/>
            <a:ext cx="395011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Donatello’s David was the first free-standing </a:t>
            </a:r>
            <a:r>
              <a:rPr lang="en-US" sz="2200" b="1" i="1" dirty="0">
                <a:solidFill>
                  <a:schemeClr val="bg1"/>
                </a:solidFill>
              </a:rPr>
              <a:t>nude </a:t>
            </a:r>
            <a:r>
              <a:rPr lang="en-US" sz="2200" b="1" i="1" dirty="0" smtClean="0">
                <a:solidFill>
                  <a:schemeClr val="bg1"/>
                </a:solidFill>
              </a:rPr>
              <a:t>statue since the classical period.</a:t>
            </a:r>
            <a:endParaRPr lang="en-US" sz="2200" b="1" i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025013" y="5638800"/>
            <a:ext cx="2937387" cy="830997"/>
          </a:xfrm>
          <a:prstGeom prst="rect">
            <a:avLst/>
          </a:prstGeom>
          <a:gradFill flip="none" rotWithShape="1">
            <a:lin ang="13500000" scaled="1"/>
            <a:tileRect/>
          </a:gradFill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2400" b="1" dirty="0" smtClean="0"/>
              <a:t>Compare to Michelangelo’s </a:t>
            </a:r>
            <a:r>
              <a:rPr lang="en-US" sz="2400" b="1" i="1" dirty="0" smtClean="0"/>
              <a:t>David</a:t>
            </a:r>
            <a:endParaRPr lang="en-US" sz="2400" b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ona Californian">
      <a:majorFont>
        <a:latin typeface="Verona Serial"/>
        <a:ea typeface=""/>
        <a:cs typeface=""/>
      </a:majorFont>
      <a:minorFont>
        <a:latin typeface="Californian F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2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3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4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5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6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7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8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19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2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3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4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5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6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7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8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9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31.xml><?xml version="1.0" encoding="utf-8"?>
<a:themeOverride xmlns:a="http://schemas.openxmlformats.org/drawingml/2006/main">
  <a:clrScheme name="Apothecary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32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3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4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Angles">
    <a:dk1>
      <a:srgbClr val="000000"/>
    </a:dk1>
    <a:lt1>
      <a:srgbClr val="FFFFFF"/>
    </a:lt1>
    <a:dk2>
      <a:srgbClr val="434342"/>
    </a:dk2>
    <a:lt2>
      <a:srgbClr val="CDD7D9"/>
    </a:lt2>
    <a:accent1>
      <a:srgbClr val="797B7E"/>
    </a:accent1>
    <a:accent2>
      <a:srgbClr val="F96A1B"/>
    </a:accent2>
    <a:accent3>
      <a:srgbClr val="08A1D9"/>
    </a:accent3>
    <a:accent4>
      <a:srgbClr val="7C984A"/>
    </a:accent4>
    <a:accent5>
      <a:srgbClr val="C2AD8D"/>
    </a:accent5>
    <a:accent6>
      <a:srgbClr val="506E94"/>
    </a:accent6>
    <a:hlink>
      <a:srgbClr val="5F5F5F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6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7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8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9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</TotalTime>
  <Words>370</Words>
  <Application>Microsoft Office PowerPoint</Application>
  <PresentationFormat>On-screen Show (4:3)</PresentationFormat>
  <Paragraphs>74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Californian FB</vt:lpstr>
      <vt:lpstr>Verona Serial</vt:lpstr>
      <vt:lpstr>Calibri</vt:lpstr>
      <vt:lpstr>Arial</vt:lpstr>
      <vt:lpstr>Monotype Corsiva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Characteristics of Renaissance Art</vt:lpstr>
      <vt:lpstr>The Masters</vt:lpstr>
      <vt:lpstr>Donatello,  St. Mark (1413)</vt:lpstr>
      <vt:lpstr>Donatello, St. George (1417)</vt:lpstr>
      <vt:lpstr>Donatello, David (1430)</vt:lpstr>
      <vt:lpstr>PowerPoint Presentation</vt:lpstr>
      <vt:lpstr>Leonardo da Vinci,  Mona Lisa  (c. 1503-1519)</vt:lpstr>
      <vt:lpstr>Leonardo da Vinci, The Last Supper (1498)</vt:lpstr>
      <vt:lpstr>Giampietrino, The Last Supper (c. 1520)</vt:lpstr>
      <vt:lpstr>Leonardo Da Vinci, Vitruvian Man (1487)</vt:lpstr>
      <vt:lpstr>Michelangelo, Pieta (1499)</vt:lpstr>
      <vt:lpstr>The Pride  of the  Artist</vt:lpstr>
      <vt:lpstr>Michelangelo, David (1504)</vt:lpstr>
      <vt:lpstr>Michelangelo,  Moses (1515)</vt:lpstr>
      <vt:lpstr>PowerPoint Presentation</vt:lpstr>
      <vt:lpstr>Patronage</vt:lpstr>
      <vt:lpstr>Sistine Chapel (Vatican City, Rome)</vt:lpstr>
      <vt:lpstr>Michelangelo, The Creation of Adam (1511)</vt:lpstr>
      <vt:lpstr>Michelangelo, Last Judgment (1541)</vt:lpstr>
      <vt:lpstr>Pietro Perugino, The Delivery of the Keys, (c. 1482)</vt:lpstr>
      <vt:lpstr>Michelangelo, The Conversion of Saul (1545)</vt:lpstr>
      <vt:lpstr>Raphael, The School of Athens, (1510)</vt:lpstr>
      <vt:lpstr>Paint a picture… It’ll last longer.</vt:lpstr>
      <vt:lpstr>Raphael,  La fornarina (1520)</vt:lpstr>
      <vt:lpstr>Raphael,  La velata (1515)</vt:lpstr>
      <vt:lpstr>Raphael,  Young Woman with Unicorn (c. 1506)</vt:lpstr>
      <vt:lpstr>PowerPoint Presentation</vt:lpstr>
      <vt:lpstr>Renaissance Architecture</vt:lpstr>
      <vt:lpstr>PowerPoint Presentation</vt:lpstr>
      <vt:lpstr>PowerPoint Presentation</vt:lpstr>
      <vt:lpstr>PowerPoint Presentation</vt:lpstr>
      <vt:lpstr>REVIEW</vt:lpstr>
      <vt:lpstr>Characteristics of Renaissance Art</vt:lpstr>
      <vt:lpstr>Renaissance Architecture</vt:lpstr>
      <vt:lpstr>PowerPoint Presentation</vt:lpstr>
    </vt:vector>
  </TitlesOfParts>
  <Company>tctc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Renaissance Art</dc:title>
  <dc:subject>AP European History</dc:subject>
  <dc:creator>Tom Richey</dc:creator>
  <cp:lastModifiedBy>Tom Richey</cp:lastModifiedBy>
  <cp:revision>155</cp:revision>
  <dcterms:created xsi:type="dcterms:W3CDTF">2008-04-22T15:10:04Z</dcterms:created>
  <dcterms:modified xsi:type="dcterms:W3CDTF">2014-04-07T18:31:27Z</dcterms:modified>
  <cp:contentStatus/>
</cp:coreProperties>
</file>