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7" r:id="rId3"/>
    <p:sldId id="260" r:id="rId4"/>
    <p:sldId id="294" r:id="rId5"/>
    <p:sldId id="282" r:id="rId6"/>
    <p:sldId id="283" r:id="rId7"/>
    <p:sldId id="261" r:id="rId8"/>
    <p:sldId id="297" r:id="rId9"/>
    <p:sldId id="278" r:id="rId10"/>
    <p:sldId id="262" r:id="rId11"/>
    <p:sldId id="263" r:id="rId12"/>
    <p:sldId id="264" r:id="rId13"/>
    <p:sldId id="279" r:id="rId14"/>
    <p:sldId id="280" r:id="rId15"/>
    <p:sldId id="292" r:id="rId16"/>
    <p:sldId id="265" r:id="rId17"/>
    <p:sldId id="290" r:id="rId18"/>
    <p:sldId id="295" r:id="rId19"/>
    <p:sldId id="289" r:id="rId20"/>
    <p:sldId id="266" r:id="rId21"/>
    <p:sldId id="286" r:id="rId22"/>
    <p:sldId id="272" r:id="rId23"/>
    <p:sldId id="268" r:id="rId24"/>
    <p:sldId id="269" r:id="rId25"/>
    <p:sldId id="288" r:id="rId26"/>
    <p:sldId id="285" r:id="rId27"/>
    <p:sldId id="271" r:id="rId28"/>
    <p:sldId id="270" r:id="rId29"/>
    <p:sldId id="287" r:id="rId30"/>
    <p:sldId id="293" r:id="rId31"/>
    <p:sldId id="284" r:id="rId32"/>
    <p:sldId id="296" r:id="rId33"/>
    <p:sldId id="291" r:id="rId34"/>
    <p:sldId id="273" r:id="rId35"/>
    <p:sldId id="298" r:id="rId36"/>
    <p:sldId id="274" r:id="rId37"/>
    <p:sldId id="299" r:id="rId38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  <p:embeddedFont>
      <p:font typeface="Engravers MT" panose="02090707080505020304" pitchFamily="18" charset="0"/>
      <p:regular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111"/>
    <a:srgbClr val="000000"/>
    <a:srgbClr val="FFFFFF"/>
    <a:srgbClr val="342612"/>
    <a:srgbClr val="B18181"/>
    <a:srgbClr val="DD1515"/>
    <a:srgbClr val="A15151"/>
    <a:srgbClr val="D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16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323764216972881E-2"/>
                  <c:y val="-0.37701445781853127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743449256342956"/>
                  <c:y val="8.8499052250970309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Christianity</c:v>
                </c:pt>
                <c:pt idx="1">
                  <c:v>Islam</c:v>
                </c:pt>
                <c:pt idx="2">
                  <c:v>Hinduism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25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0.51667</cdr:x>
      <cdr:y>0.22657</cdr:y>
    </cdr:from>
    <cdr:to>
      <cdr:x>0.78333</cdr:x>
      <cdr:y>0.35604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1066800"/>
          <a:ext cx="2438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tx2">
                  <a:lumMod val="10000"/>
                </a:schemeClr>
              </a:solidFill>
            </a:rPr>
            <a:t>Christianity</a:t>
          </a:r>
          <a:endParaRPr lang="en-US" sz="3200" b="1" dirty="0">
            <a:solidFill>
              <a:schemeClr val="tx2">
                <a:lumMod val="1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CF564-33CE-4F29-A212-E8058C522ED2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B34C8-6A5A-4E30-92F1-2976F107B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Palette:  http://www.colourlovers.com/palette/711624/Julius_Ceasar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34C8-6A5A-4E30-92F1-2976F107B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RIGHTS TO PHOTO REQUEST (Pending)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34C8-6A5A-4E30-92F1-2976F107BD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02A9-603E-40D4-A96F-A3C40BEF4CBC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D7F6-3585-4AFC-A376-680F795031CC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F4FA-AE8C-40C9-BA81-9521E371DC9C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0A11-CFF0-4E26-BB56-BDD86D32E487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1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5D3C-42C8-4592-85EB-A0BE20144BA2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6F72-F639-416D-BBE5-A4BEBC271237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4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2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1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8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5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6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2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E236-F4BC-449B-A045-52D523F309C8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234F-0BE2-470D-8E54-8FAAB1AC305A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97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1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3AD-3A6A-4069-AD8C-1DAFC370108F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CAD9-65A6-46A6-8008-A980DBDFF232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D201-0457-4E4F-951F-45C784FA2C84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7C15-DA2B-4CF4-BF23-25A7A2224E6D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48CD-F965-477B-BC0E-B08787A2AA4F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15A1-BAE4-4698-AD87-EE1249E0645A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B98D-98A1-4969-8083-7F7906B96F23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EEF4-9836-49D5-9AEF-02D2A7E05552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C306-CDF2-4F4C-A005-5F05C32BBC1C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1AB6-929E-4670-9923-B14199C8509D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F854-0F76-4D62-9A06-BE27DE24EC55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1C07-3766-4655-A293-8690C2875DC5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4269-5C12-4FCB-A4E2-EF34543D8067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DCD9-B5C8-4648-A70E-CFAE97373ACD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/>
            </a:gs>
            <a:gs pos="100000">
              <a:srgbClr val="D5151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9C4F6-8DE1-44F4-9372-B4823E6A6779}" type="datetimeFigureOut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4/11/2014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7BC127-A47D-4ADD-8C92-A0805AB453E4}" type="slidenum">
              <a:rPr lang="en-US">
                <a:solidFill>
                  <a:srgbClr val="F8F8F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7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2F2F2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4/11/2014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youtu.be/XMSK-wq3jl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flickr.com/photos/pjsug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flickr.com/photos/stickerhelsink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en.wikipedia.org/wiki/List_of_Latin_words_with_English_derivatives" TargetMode="External"/><Relationship Id="rId4" Type="http://schemas.openxmlformats.org/officeDocument/2006/relationships/hyperlink" Target="http://www.flickr.com/photos/stickerhelsinki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stephanieash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mpr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pqrstone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man_Empire_Trajan_117AD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oneboh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slespunkfan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Jovianey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wiv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Jean-Pol_GRANDMON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josea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29198100@N0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eston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Roman_Empire_Trajan_117AD.p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macorig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FsqJFIJ5lL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tuckincustom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jpeg"/><Relationship Id="rId7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3.xml"/><Relationship Id="rId5" Type="http://schemas.openxmlformats.org/officeDocument/2006/relationships/slide" Target="slide15.xml"/><Relationship Id="rId10" Type="http://schemas.openxmlformats.org/officeDocument/2006/relationships/slide" Target="slide21.xml"/><Relationship Id="rId4" Type="http://schemas.openxmlformats.org/officeDocument/2006/relationships/hyperlink" Target="http://www.flickr.com/photos/dunechaser/" TargetMode="External"/><Relationship Id="rId9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jpeg"/><Relationship Id="rId7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3.xml"/><Relationship Id="rId5" Type="http://schemas.openxmlformats.org/officeDocument/2006/relationships/slide" Target="slide15.xml"/><Relationship Id="rId10" Type="http://schemas.openxmlformats.org/officeDocument/2006/relationships/slide" Target="slide21.xml"/><Relationship Id="rId4" Type="http://schemas.openxmlformats.org/officeDocument/2006/relationships/hyperlink" Target="http://www.flickr.com/photos/dunechaser/" TargetMode="External"/><Relationship Id="rId9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mnewtrym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en/thumb/f/fd/Roman_forum_cropped.jpg/1024px-Roman_forum_cropp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47850"/>
            <a:ext cx="9144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31"/>
            <a:ext cx="9144000" cy="1842019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ngravers MT" pitchFamily="18" charset="0"/>
              </a:rPr>
              <a:t>The Relevance </a:t>
            </a:r>
            <a:r>
              <a:rPr lang="en-US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ngravers MT" pitchFamily="18" charset="0"/>
              </a:rPr>
              <a:t/>
            </a:r>
            <a:br>
              <a:rPr lang="en-US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ngravers MT" pitchFamily="18" charset="0"/>
              </a:rPr>
            </a:br>
            <a:r>
              <a:rPr lang="en-US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ngravers MT" pitchFamily="18" charset="0"/>
              </a:rPr>
              <a:t>of the Romans</a:t>
            </a:r>
            <a:endParaRPr lang="en-US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ngravers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3340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Roman Influences on Western Culture</a:t>
            </a:r>
            <a:endParaRPr lang="en-US" sz="4000" b="1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244856"/>
            <a:ext cx="3200400" cy="14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Classical Latin Alphabet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4174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Calibri" pitchFamily="34" charset="0"/>
              </a:rPr>
              <a:t>Which letters are missing?</a:t>
            </a:r>
            <a:endParaRPr lang="en-US" sz="48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95948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tabLst>
                <a:tab pos="804863" algn="l"/>
                <a:tab pos="1597025" algn="l"/>
                <a:tab pos="2224088" algn="l"/>
                <a:tab pos="3084513" algn="l"/>
                <a:tab pos="3889375" algn="l"/>
              </a:tabLst>
            </a:pP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	B 	C	D	E	F G	H 	I 	K 	L 	M N	O	P	Q	R	S T 	V	X	Y 	Z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61" y="1586923"/>
            <a:ext cx="3032937" cy="19252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youtubelogo.png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23458"/>
            <a:ext cx="838200" cy="305542"/>
          </a:xfrm>
          <a:prstGeom prst="roundRect">
            <a:avLst/>
          </a:prstGeom>
          <a:solidFill>
            <a:schemeClr val="tx2"/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16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9.staticflickr.com/8171/7945433988_53bb66c577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tx2">
                      <a:lumMod val="10000"/>
                      <a:alpha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Language</a:t>
            </a:r>
            <a:endParaRPr lang="en-US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50800">
                  <a:schemeClr val="tx2">
                    <a:lumMod val="10000"/>
                    <a:alpha val="8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0806" y="6485305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Photo by</a:t>
            </a:r>
            <a:r>
              <a:rPr lang="en-US" sz="1400" dirty="0">
                <a:solidFill>
                  <a:schemeClr val="accent3"/>
                </a:solidFill>
              </a:rPr>
              <a:t> </a:t>
            </a:r>
            <a:r>
              <a:rPr lang="en-US" sz="1400" dirty="0" err="1">
                <a:solidFill>
                  <a:schemeClr val="accent3"/>
                </a:solidFill>
                <a:hlinkClick r:id="rId4"/>
              </a:rPr>
              <a:t>pjsugi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447800"/>
            <a:ext cx="3002379" cy="92333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</a:rPr>
              <a:t>LATIN</a:t>
            </a:r>
            <a:endParaRPr lang="en-US" sz="5400" b="1" dirty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2595789"/>
            <a:ext cx="3020303" cy="34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861">
            <a:off x="7230781" y="4917554"/>
            <a:ext cx="1351368" cy="9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2.staticflickr.com/1289/560856142_cf088a0112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421089"/>
            <a:ext cx="5562600" cy="167491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136525" indent="0"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>Latin is no longer spoken, but still influences many languages, including ours.</a:t>
            </a:r>
            <a:endParaRPr lang="en-US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2138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Photo by</a:t>
            </a:r>
            <a:r>
              <a:rPr lang="en-US" sz="1400" dirty="0">
                <a:solidFill>
                  <a:schemeClr val="accent3"/>
                </a:solidFill>
              </a:rPr>
              <a:t> </a:t>
            </a:r>
            <a:r>
              <a:rPr lang="en-US" sz="1400" dirty="0">
                <a:solidFill>
                  <a:schemeClr val="accent3"/>
                </a:solidFill>
                <a:hlinkClick r:id="rId4"/>
              </a:rPr>
              <a:t>stickerHelsinki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4"/>
            <a:ext cx="7772400" cy="14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2.staticflickr.com/1289/560856142_cf088a0112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0223"/>
            <a:ext cx="2138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Photo by</a:t>
            </a:r>
            <a:r>
              <a:rPr lang="en-US" sz="1400" dirty="0">
                <a:solidFill>
                  <a:schemeClr val="accent3"/>
                </a:solidFill>
              </a:rPr>
              <a:t> </a:t>
            </a:r>
            <a:r>
              <a:rPr lang="en-US" sz="1400" dirty="0">
                <a:solidFill>
                  <a:schemeClr val="accent3"/>
                </a:solidFill>
                <a:hlinkClick r:id="rId4"/>
              </a:rPr>
              <a:t>stickerHelsinki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9" name="Rounded Rectangular Callout 8">
            <a:hlinkClick r:id="rId5"/>
          </p:cNvPr>
          <p:cNvSpPr/>
          <p:nvPr/>
        </p:nvSpPr>
        <p:spPr>
          <a:xfrm>
            <a:off x="152400" y="838200"/>
            <a:ext cx="3429000" cy="1613586"/>
          </a:xfrm>
          <a:prstGeom prst="wedgeRoundRectCallout">
            <a:avLst>
              <a:gd name="adj1" fmla="val 57788"/>
              <a:gd name="adj2" fmla="val 106467"/>
              <a:gd name="adj3" fmla="val 16667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b="1" dirty="0" smtClean="0"/>
              <a:t>CLICK for </a:t>
            </a:r>
            <a:r>
              <a:rPr lang="en-US" sz="2700" b="1" dirty="0"/>
              <a:t>a list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of </a:t>
            </a:r>
            <a:r>
              <a:rPr lang="en-US" sz="2700" b="1" dirty="0"/>
              <a:t>words in English derived from Latin!</a:t>
            </a:r>
          </a:p>
        </p:txBody>
      </p:sp>
      <p:pic>
        <p:nvPicPr>
          <p:cNvPr id="8" name="Picture 7" descr="Wikipedia-logo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09145"/>
            <a:ext cx="533400" cy="5334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39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1.staticflickr.com/40/95476712_03ac944bb3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0"/>
            <a:ext cx="8001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1.staticflickr.com/40/95476712_03ac944bb3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46685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4829175" cy="1143000"/>
          </a:xfrm>
        </p:spPr>
        <p:txBody>
          <a:bodyPr>
            <a:noAutofit/>
          </a:bodyPr>
          <a:lstStyle/>
          <a:p>
            <a:r>
              <a:rPr lang="en-US" sz="88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Laws</a:t>
            </a:r>
            <a:endParaRPr lang="en-US" sz="8800" b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768" y="6333232"/>
            <a:ext cx="1209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Photo by:  </a:t>
            </a:r>
            <a:r>
              <a:rPr lang="en-US" sz="1400" dirty="0">
                <a:solidFill>
                  <a:schemeClr val="accent2"/>
                </a:solidFill>
                <a:hlinkClick r:id="rId4"/>
              </a:rPr>
              <a:t>S.C. Asher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588213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914400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10000"/>
                  </a:schemeClr>
                </a:solidFill>
                <a:latin typeface="+mj-lt"/>
              </a:rPr>
              <a:t>Republic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276600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2">
                    <a:lumMod val="75000"/>
                  </a:schemeClr>
                </a:solidFill>
              </a:rPr>
              <a:t>The Romans </a:t>
            </a:r>
            <a:r>
              <a:rPr lang="en-US" sz="4400" b="1" i="1" dirty="0" smtClean="0">
                <a:solidFill>
                  <a:schemeClr val="bg2">
                    <a:lumMod val="75000"/>
                  </a:schemeClr>
                </a:solidFill>
              </a:rPr>
              <a:t>had one first.</a:t>
            </a:r>
            <a:endParaRPr lang="en-US" sz="4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ile:Seal of the United States Senat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45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flickr.com/3229/3290556267_b4298878a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4"/>
            <a:ext cx="9150351" cy="68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724400" cy="5516562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Been there.</a:t>
            </a:r>
            <a:r>
              <a:rPr lang="en-US" sz="6000" b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en-US" sz="6000" b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en-US" sz="28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en-US" sz="28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en-US" sz="60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Done </a:t>
            </a:r>
            <a:br>
              <a:rPr lang="en-US" sz="60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en-US" sz="6000" b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that.</a:t>
            </a:r>
            <a:endParaRPr lang="en-US" sz="6000" b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6400" y="6526768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Photo by</a:t>
            </a:r>
            <a:r>
              <a:rPr lang="en-US" sz="1400" dirty="0">
                <a:solidFill>
                  <a:schemeClr val="accent3"/>
                </a:solidFill>
              </a:rPr>
              <a:t> </a:t>
            </a:r>
            <a:r>
              <a:rPr lang="en-US" sz="1400" dirty="0">
                <a:solidFill>
                  <a:schemeClr val="accent3"/>
                </a:solidFill>
                <a:hlinkClick r:id="rId3"/>
              </a:rPr>
              <a:t>campra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9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9143999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Senate</a:t>
            </a:r>
            <a:endParaRPr lang="en-US" sz="8000" b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upload.wikimedia.org/wikipedia/commons/a/a3/Spqr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51882" cy="47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2211" y="6550223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Credit:  </a:t>
            </a:r>
            <a:r>
              <a:rPr lang="en-US" sz="1400" dirty="0" smtClean="0">
                <a:solidFill>
                  <a:schemeClr val="tx2"/>
                </a:solidFill>
                <a:hlinkClick r:id="rId3" tooltip="sv:User:Lamré"/>
              </a:rPr>
              <a:t>Lamré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078646"/>
            <a:ext cx="562846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b="1" i="1" dirty="0" err="1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lang="en-US" sz="3400" i="1" dirty="0" err="1">
                <a:solidFill>
                  <a:schemeClr val="tx2">
                    <a:lumMod val="10000"/>
                  </a:schemeClr>
                </a:solidFill>
              </a:rPr>
              <a:t>enatus</a:t>
            </a:r>
            <a:r>
              <a:rPr lang="en-US" sz="3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400" b="1" i="1" dirty="0" err="1">
                <a:solidFill>
                  <a:schemeClr val="tx2">
                    <a:lumMod val="10000"/>
                  </a:schemeClr>
                </a:solidFill>
              </a:rPr>
              <a:t>P</a:t>
            </a:r>
            <a:r>
              <a:rPr lang="en-US" sz="3400" i="1" dirty="0" err="1">
                <a:solidFill>
                  <a:schemeClr val="tx2">
                    <a:lumMod val="10000"/>
                  </a:schemeClr>
                </a:solidFill>
              </a:rPr>
              <a:t>opulus</a:t>
            </a:r>
            <a:r>
              <a:rPr lang="en-US" sz="3400" b="1" i="1" dirty="0" err="1">
                <a:solidFill>
                  <a:schemeClr val="tx2">
                    <a:lumMod val="10000"/>
                  </a:schemeClr>
                </a:solidFill>
              </a:rPr>
              <a:t>q</a:t>
            </a:r>
            <a:r>
              <a:rPr lang="en-US" sz="3400" i="1" dirty="0" err="1">
                <a:solidFill>
                  <a:schemeClr val="tx2">
                    <a:lumMod val="10000"/>
                  </a:schemeClr>
                </a:solidFill>
              </a:rPr>
              <a:t>ue</a:t>
            </a:r>
            <a:r>
              <a:rPr lang="en-US" sz="3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400" b="1" i="1" dirty="0" err="1" smtClean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en-US" sz="3400" i="1" dirty="0" err="1" smtClean="0">
                <a:solidFill>
                  <a:schemeClr val="tx2">
                    <a:lumMod val="10000"/>
                  </a:schemeClr>
                </a:solidFill>
              </a:rPr>
              <a:t>omanus</a:t>
            </a:r>
            <a:endParaRPr lang="en-US" sz="34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“The Senate and the People of Rome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”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2484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Calendar</a:t>
            </a:r>
            <a:endParaRPr lang="en-US" sz="6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73289"/>
            <a:ext cx="32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8F8F8"/>
                </a:solidFill>
              </a:rPr>
              <a:t>January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February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March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April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May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June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July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August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September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October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November</a:t>
            </a:r>
          </a:p>
          <a:p>
            <a:r>
              <a:rPr lang="en-US" sz="3000" b="1" dirty="0">
                <a:solidFill>
                  <a:srgbClr val="F8F8F8"/>
                </a:solidFill>
              </a:rPr>
              <a:t>December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20800"/>
            <a:ext cx="5003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0/00/Roman_Empire_Trajan_117AD.png/1024px-Roman_Empire_Trajan_117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324600" y="64124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Map Credit:  </a:t>
            </a:r>
            <a:r>
              <a:rPr lang="en-US" dirty="0">
                <a:solidFill>
                  <a:schemeClr val="tx2"/>
                </a:solidFill>
                <a:hlinkClick r:id="rId3" tooltip="User:Tataryn77"/>
              </a:rPr>
              <a:t>Tataryn77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4800600" cy="1427895"/>
          </a:xfrm>
          <a:noFill/>
          <a:effectLst>
            <a:softEdge rad="317500"/>
          </a:effectLst>
        </p:spPr>
        <p:txBody>
          <a:bodyPr tIns="182880" bIns="182880">
            <a:noAutofit/>
          </a:bodyPr>
          <a:lstStyle/>
          <a:p>
            <a:r>
              <a:rPr lang="en-US" sz="400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The Roman </a:t>
            </a:r>
            <a:r>
              <a:rPr lang="en-US" sz="400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Empire </a:t>
            </a:r>
            <a:endParaRPr lang="en-US" sz="240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22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4.staticflickr.com/3107/3156342509_ba41c8d170_z.jpg?zz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181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Kalends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Photo by </a:t>
            </a:r>
            <a:r>
              <a:rPr lang="en-US" sz="1400" dirty="0">
                <a:solidFill>
                  <a:schemeClr val="accent2"/>
                </a:solidFill>
                <a:hlinkClick r:id="rId3"/>
              </a:rPr>
              <a:t>moneboh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3/United_States_Capitol_west_front_edit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1284"/>
            <a:ext cx="9144000" cy="56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Architecture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76600" y="1828800"/>
            <a:ext cx="5715000" cy="1066800"/>
          </a:xfrm>
          <a:noFill/>
          <a:effectLst>
            <a:softEdge rad="63500"/>
          </a:effectLst>
        </p:spPr>
        <p:txBody>
          <a:bodyPr/>
          <a:lstStyle/>
          <a:p>
            <a:pPr marL="114300" indent="0" algn="ctr">
              <a:buNone/>
            </a:pPr>
            <a:r>
              <a:rPr lang="en-US" sz="6600" b="1" i="1" dirty="0" smtClean="0">
                <a:ln w="19050">
                  <a:solidFill>
                    <a:schemeClr val="tx2"/>
                  </a:solidFill>
                </a:ln>
                <a:solidFill>
                  <a:schemeClr val="tx2">
                    <a:lumMod val="10000"/>
                  </a:schemeClr>
                </a:solidFill>
                <a:cs typeface="Calibri" pitchFamily="34" charset="0"/>
              </a:rPr>
              <a:t>Neoclassicism</a:t>
            </a:r>
            <a:endParaRPr lang="en-US" sz="6000" dirty="0">
              <a:ln w="19050">
                <a:solidFill>
                  <a:schemeClr val="tx2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191000"/>
            <a:ext cx="4556235" cy="1200329"/>
          </a:xfrm>
          <a:prstGeom prst="rect">
            <a:avLst/>
          </a:prstGeom>
          <a:solidFill>
            <a:schemeClr val="tx2">
              <a:lumMod val="1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8F8F8"/>
                </a:solidFill>
                <a:latin typeface="+mj-lt"/>
                <a:cs typeface="Calibri" pitchFamily="34" charset="0"/>
              </a:rPr>
              <a:t>U.S. CAPITOL DOME</a:t>
            </a:r>
            <a:endParaRPr lang="en-US" sz="3600" b="1" dirty="0">
              <a:solidFill>
                <a:srgbClr val="F8F8F8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http://farm3.staticflickr.com/2301/2622070754_c6dffc3dee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230469"/>
            <a:ext cx="9144000" cy="646331"/>
          </a:xfrm>
          <a:prstGeom prst="rect">
            <a:avLst/>
          </a:prstGeom>
          <a:solidFill>
            <a:schemeClr val="tx2">
              <a:lumMod val="1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8F8F8"/>
                </a:solidFill>
                <a:latin typeface="+mj-lt"/>
                <a:cs typeface="Calibri" pitchFamily="34" charset="0"/>
              </a:rPr>
              <a:t>SUPREME COURT  BUILDING</a:t>
            </a:r>
            <a:endParaRPr lang="en-US" sz="3600" b="1" dirty="0">
              <a:solidFill>
                <a:srgbClr val="F8F8F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6719" y="6550223"/>
            <a:ext cx="2007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</a:effectLst>
              </a:rPr>
              <a:t>Photo by </a:t>
            </a:r>
            <a:r>
              <a:rPr lang="en-US" sz="1400" dirty="0">
                <a:solidFill>
                  <a:schemeClr val="tx2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</a:effectLst>
                <a:hlinkClick r:id="rId3"/>
              </a:rPr>
              <a:t>IslesPunkFan</a:t>
            </a:r>
            <a:endParaRPr lang="en-US" sz="1400" dirty="0">
              <a:solidFill>
                <a:schemeClr val="tx2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45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1/13/Jefferson_Memorial_At_Dusk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9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200" y="6488668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Photo by:  </a:t>
            </a:r>
            <a:r>
              <a:rPr lang="en-US" dirty="0">
                <a:solidFill>
                  <a:schemeClr val="tx2"/>
                </a:solidFill>
                <a:hlinkClick r:id="rId3" tooltip="User:Jovianeye"/>
              </a:rPr>
              <a:t>Joe </a:t>
            </a:r>
            <a:r>
              <a:rPr lang="en-US" dirty="0" smtClean="0">
                <a:solidFill>
                  <a:schemeClr val="tx2"/>
                </a:solidFill>
                <a:hlinkClick r:id="rId3" tooltip="User:Jovianeye"/>
              </a:rPr>
              <a:t>Ravi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56" y="476071"/>
            <a:ext cx="3962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8F8F8"/>
                </a:solidFill>
                <a:latin typeface="+mj-lt"/>
                <a:cs typeface="Calibri" pitchFamily="34" charset="0"/>
              </a:rPr>
              <a:t>Jefferson Memorial</a:t>
            </a:r>
            <a:endParaRPr lang="en-US" sz="3600" b="1" dirty="0">
              <a:solidFill>
                <a:srgbClr val="F8F8F8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farm4.staticflickr.com/3634/3506439679_f0da47208f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810000" y="381000"/>
            <a:ext cx="3124200" cy="1447800"/>
          </a:xfrm>
          <a:prstGeom prst="cloudCallout">
            <a:avLst>
              <a:gd name="adj1" fmla="val 15381"/>
              <a:gd name="adj2" fmla="val 9612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566291"/>
            <a:ext cx="2694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7F2F2"/>
                </a:solidFill>
              </a:rPr>
              <a:t>That looks familiar...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1972" y="6550223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by </a:t>
            </a:r>
            <a:r>
              <a:rPr lang="en-US" sz="1400" dirty="0" err="1" smtClean="0">
                <a:solidFill>
                  <a:schemeClr val="tx2"/>
                </a:solidFill>
                <a:hlinkClick r:id="rId3"/>
              </a:rPr>
              <a:t>Swiv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f/0_Ob%C3%A9lisque_de_Macuteo_-_Fontaine_Della_Porta_-_Panth%C3%A9on_%28Rome%29.jpg/1280px-0_Ob%C3%A9lisque_de_Macuteo_-_Fontaine_Della_Porta_-_Panth%C3%A9on_%28Rome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/>
          <a:stretch/>
        </p:blipFill>
        <p:spPr bwMode="auto">
          <a:xfrm>
            <a:off x="0" y="-4011"/>
            <a:ext cx="9144000" cy="68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886200" cy="1447800"/>
          </a:xfrm>
          <a:noFill/>
        </p:spPr>
        <p:txBody>
          <a:bodyPr>
            <a:normAutofit/>
          </a:bodyPr>
          <a:lstStyle/>
          <a:p>
            <a:r>
              <a:rPr lang="en-US" sz="36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Roman Pantheon</a:t>
            </a:r>
            <a:endParaRPr lang="en-US" sz="36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6488668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Photo </a:t>
            </a:r>
            <a:r>
              <a:rPr lang="en-US" dirty="0" smtClean="0">
                <a:solidFill>
                  <a:schemeClr val="tx2"/>
                </a:solidFill>
              </a:rPr>
              <a:t>by: </a:t>
            </a:r>
            <a:r>
              <a:rPr lang="en-US" dirty="0">
                <a:hlinkClick r:id="rId3" tooltip="User:Jean-Pol GRANDMONT"/>
              </a:rPr>
              <a:t>Jean-Pol GRANDMONT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farm9.staticflickr.com/8229/8589919607_01b968a2ee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762000"/>
            <a:ext cx="4495800" cy="1447800"/>
          </a:xfrm>
          <a:prstGeom prst="rect">
            <a:avLst/>
          </a:prstGeom>
          <a:solidFill>
            <a:schemeClr val="tx2">
              <a:lumMod val="10000"/>
              <a:alpha val="8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Pantheon </a:t>
            </a:r>
            <a:b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Ceiling</a:t>
            </a:r>
            <a:endParaRPr lang="en-US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255" y="6550223"/>
            <a:ext cx="1931939" cy="30777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Photo by </a:t>
            </a:r>
            <a:r>
              <a:rPr lang="en-US" sz="1400" dirty="0">
                <a:solidFill>
                  <a:schemeClr val="accent2"/>
                </a:solidFill>
                <a:hlinkClick r:id="rId4"/>
              </a:rPr>
              <a:t>José Garrido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1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0"/>
            <a:ext cx="4495800" cy="1905000"/>
          </a:xfrm>
          <a:solidFill>
            <a:schemeClr val="tx2">
              <a:lumMod val="10000"/>
              <a:alpha val="80000"/>
            </a:schemeClr>
          </a:solidFill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Jefferson </a:t>
            </a:r>
            <a:b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Memorial </a:t>
            </a:r>
            <a:b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Ceiling</a:t>
            </a:r>
            <a:endParaRPr lang="en-US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13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3.staticflickr.com/2181/2161223228_f9122c07bb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648" y="-1"/>
            <a:ext cx="91676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191000" y="381000"/>
            <a:ext cx="4572000" cy="1219200"/>
          </a:xfrm>
          <a:prstGeom prst="wedgeRoundRectCallout">
            <a:avLst>
              <a:gd name="adj1" fmla="val -55316"/>
              <a:gd name="adj2" fmla="val 7376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smtClean="0">
                <a:solidFill>
                  <a:schemeClr val="accent2">
                    <a:lumMod val="10000"/>
                  </a:schemeClr>
                </a:solidFill>
              </a:rPr>
              <a:t>It’s no accident.  </a:t>
            </a:r>
            <a:br>
              <a:rPr lang="en-US" sz="46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10000"/>
                  </a:schemeClr>
                </a:solidFill>
              </a:rPr>
              <a:t>I totally dig the Romans.</a:t>
            </a:r>
            <a:endParaRPr lang="en-US" sz="28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3043" y="6550223"/>
            <a:ext cx="1620957" cy="307777"/>
          </a:xfrm>
          <a:prstGeom prst="rect">
            <a:avLst/>
          </a:prstGeom>
          <a:solidFill>
            <a:schemeClr val="accent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by </a:t>
            </a:r>
            <a:r>
              <a:rPr lang="en-US" sz="1400" dirty="0">
                <a:solidFill>
                  <a:schemeClr val="tx2"/>
                </a:solidFill>
                <a:hlinkClick r:id="rId4"/>
              </a:rPr>
              <a:t>gamillos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flickr.com/39/78575626_484d9871cc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" y="6550223"/>
            <a:ext cx="1667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by </a:t>
            </a:r>
            <a:r>
              <a:rPr lang="en-US" sz="1400" dirty="0" err="1">
                <a:solidFill>
                  <a:schemeClr val="tx2"/>
                </a:solidFill>
                <a:hlinkClick r:id="rId3"/>
              </a:rPr>
              <a:t>wrenoud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962400"/>
            <a:ext cx="57912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Religion</a:t>
            </a:r>
            <a:endParaRPr lang="en-US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24600" y="64124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Map Credit:  </a:t>
            </a:r>
            <a:r>
              <a:rPr lang="en-US" dirty="0">
                <a:solidFill>
                  <a:schemeClr val="tx2"/>
                </a:solidFill>
                <a:hlinkClick r:id="rId2" tooltip="User:Tataryn77"/>
              </a:rPr>
              <a:t>Tataryn77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upload.wikimedia.org/wikipedia/commons/thumb/0/00/Roman_Empire_Trajan_117AD.png/1024px-Roman_Empire_Trajan_117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4800600" cy="1427895"/>
          </a:xfrm>
          <a:noFill/>
          <a:effectLst>
            <a:softEdge rad="317500"/>
          </a:effectLst>
        </p:spPr>
        <p:txBody>
          <a:bodyPr tIns="182880" bIns="182880">
            <a:noAutofit/>
          </a:bodyPr>
          <a:lstStyle/>
          <a:p>
            <a:r>
              <a:rPr lang="en-US" sz="400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The Roman </a:t>
            </a:r>
            <a:r>
              <a:rPr lang="en-US" sz="400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Empire </a:t>
            </a:r>
            <a:endParaRPr lang="en-US" sz="240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80947"/>
            <a:ext cx="9144000" cy="1200329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accent3"/>
                </a:solidFill>
              </a:rPr>
              <a:t>A Long Time Ago…</a:t>
            </a:r>
            <a:endParaRPr lang="en-US" sz="7200" b="1" i="1" dirty="0">
              <a:solidFill>
                <a:schemeClr val="accent3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52600" y="4324350"/>
            <a:ext cx="2664404" cy="1371600"/>
          </a:xfrm>
          <a:custGeom>
            <a:avLst/>
            <a:gdLst>
              <a:gd name="connsiteX0" fmla="*/ 1847850 w 2664404"/>
              <a:gd name="connsiteY0" fmla="*/ 0 h 1371600"/>
              <a:gd name="connsiteX1" fmla="*/ 2571750 w 2664404"/>
              <a:gd name="connsiteY1" fmla="*/ 857250 h 1371600"/>
              <a:gd name="connsiteX2" fmla="*/ 0 w 2664404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4404" h="1371600">
                <a:moveTo>
                  <a:pt x="1847850" y="0"/>
                </a:moveTo>
                <a:cubicBezTo>
                  <a:pt x="2363787" y="314325"/>
                  <a:pt x="2879725" y="628650"/>
                  <a:pt x="2571750" y="857250"/>
                </a:cubicBezTo>
                <a:cubicBezTo>
                  <a:pt x="2263775" y="1085850"/>
                  <a:pt x="1131887" y="1228725"/>
                  <a:pt x="0" y="1371600"/>
                </a:cubicBezTo>
              </a:path>
            </a:pathLst>
          </a:custGeom>
          <a:noFill/>
          <a:ln w="177800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89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 Religions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42793"/>
              </p:ext>
            </p:extLst>
          </p:nvPr>
        </p:nvGraphicFramePr>
        <p:xfrm>
          <a:off x="1066800" y="1600200"/>
          <a:ext cx="91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71600"/>
            <a:ext cx="2686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accent2"/>
                </a:solidFill>
              </a:rPr>
              <a:t>1/3</a:t>
            </a:r>
            <a:endParaRPr lang="en-US" sz="13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4800600"/>
            <a:ext cx="304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Of humanity professes Christianity.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0/00/Roman_Empire_Trajan_117AD.png/1024px-Roman_Empire_Trajan_117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467600" y="5449669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Map Credit: 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Tataryn77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4800600" cy="1427895"/>
          </a:xfrm>
          <a:noFill/>
          <a:effectLst>
            <a:softEdge rad="317500"/>
          </a:effectLst>
        </p:spPr>
        <p:txBody>
          <a:bodyPr tIns="182880" bIns="182880">
            <a:noAutofit/>
          </a:bodyPr>
          <a:lstStyle/>
          <a:p>
            <a:r>
              <a:rPr lang="en-US" sz="400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The Roman </a:t>
            </a:r>
            <a:r>
              <a:rPr lang="en-US" sz="400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Empire </a:t>
            </a:r>
            <a:endParaRPr lang="en-US" sz="240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upload.wikimedia.org/wikipedia/commons/0/00/Roman_Empire_Trajan_117A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52400"/>
            <a:ext cx="5029200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In those days Caesar Augustus issued a decree that a census should be taken of the entire Roman </a:t>
            </a:r>
            <a:r>
              <a:rPr lang="en-US" sz="3200" b="1" i="1" dirty="0" smtClean="0">
                <a:solidFill>
                  <a:schemeClr val="accent2"/>
                </a:solidFill>
              </a:rPr>
              <a:t>world...And </a:t>
            </a:r>
            <a:r>
              <a:rPr lang="en-US" sz="3200" b="1" i="1" dirty="0">
                <a:solidFill>
                  <a:schemeClr val="accent2"/>
                </a:solidFill>
              </a:rPr>
              <a:t>everyone went to their own town to register.</a:t>
            </a:r>
          </a:p>
        </p:txBody>
      </p:sp>
    </p:spTree>
    <p:extLst>
      <p:ext uri="{BB962C8B-B14F-4D97-AF65-F5344CB8AC3E}">
        <p14:creationId xmlns:p14="http://schemas.microsoft.com/office/powerpoint/2010/main" val="32781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flickr.com/66/198291035_72556d23b2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5181600"/>
            <a:ext cx="9144000" cy="646331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8F8F8"/>
                </a:solidFill>
              </a:rPr>
              <a:t>Saint Peter's Basilica, </a:t>
            </a:r>
            <a:r>
              <a:rPr lang="en-US" sz="3600" b="1" dirty="0" smtClean="0">
                <a:solidFill>
                  <a:srgbClr val="F8F8F8"/>
                </a:solidFill>
              </a:rPr>
              <a:t>Vatican </a:t>
            </a:r>
            <a:r>
              <a:rPr lang="en-US" sz="3600" b="1" dirty="0">
                <a:solidFill>
                  <a:srgbClr val="F8F8F8"/>
                </a:solidFill>
              </a:rPr>
              <a:t>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4398" y="6550223"/>
            <a:ext cx="252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by </a:t>
            </a:r>
            <a:r>
              <a:rPr lang="en-US" sz="1400" dirty="0" err="1">
                <a:solidFill>
                  <a:schemeClr val="tx2"/>
                </a:solidFill>
                <a:hlinkClick r:id="rId3"/>
              </a:rPr>
              <a:t>Giampaolo</a:t>
            </a:r>
            <a:r>
              <a:rPr lang="en-US" sz="1400" dirty="0">
                <a:solidFill>
                  <a:schemeClr val="tx2"/>
                </a:solidFill>
                <a:hlinkClick r:id="rId3"/>
              </a:rPr>
              <a:t> </a:t>
            </a:r>
            <a:r>
              <a:rPr lang="en-US" sz="1400" dirty="0" err="1">
                <a:solidFill>
                  <a:schemeClr val="tx2"/>
                </a:solidFill>
                <a:hlinkClick r:id="rId3"/>
              </a:rPr>
              <a:t>Macorig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099"/>
            <a:ext cx="9144000" cy="483383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youtubelogo.png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637316"/>
            <a:ext cx="1676400" cy="611084"/>
          </a:xfrm>
          <a:prstGeom prst="roundRect">
            <a:avLst/>
          </a:prstGeom>
          <a:solidFill>
            <a:schemeClr val="tx2"/>
          </a:solidFill>
          <a:effectLst>
            <a:softEdge rad="127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Entertainment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8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838200"/>
          </a:xfrm>
          <a:solidFill>
            <a:schemeClr val="bg2">
              <a:lumMod val="50000"/>
              <a:alpha val="85000"/>
            </a:schemeClr>
          </a:solidFill>
        </p:spPr>
        <p:txBody>
          <a:bodyPr/>
          <a:lstStyle/>
          <a:p>
            <a:pPr marL="114300" indent="0" algn="ctr">
              <a:buNone/>
            </a:pPr>
            <a:r>
              <a:rPr lang="en-US" sz="500" b="1" i="1" dirty="0" smtClean="0">
                <a:solidFill>
                  <a:schemeClr val="accent3"/>
                </a:solidFill>
              </a:rPr>
              <a:t> </a:t>
            </a:r>
            <a:r>
              <a:rPr lang="en-US" sz="3600" b="1" i="1" dirty="0" smtClean="0">
                <a:solidFill>
                  <a:schemeClr val="accent3"/>
                </a:solidFill>
              </a:rPr>
              <a:t/>
            </a:r>
            <a:br>
              <a:rPr lang="en-US" sz="3600" b="1" i="1" dirty="0" smtClean="0">
                <a:solidFill>
                  <a:schemeClr val="accent3"/>
                </a:solidFill>
              </a:rPr>
            </a:br>
            <a:r>
              <a:rPr lang="en-US" sz="3600" b="1" i="1" dirty="0" smtClean="0">
                <a:solidFill>
                  <a:schemeClr val="accent3"/>
                </a:solidFill>
              </a:rPr>
              <a:t>Romans </a:t>
            </a:r>
            <a:r>
              <a:rPr lang="en-US" sz="3600" b="1" i="1" smtClean="0">
                <a:solidFill>
                  <a:schemeClr val="accent3"/>
                </a:solidFill>
              </a:rPr>
              <a:t>are still </a:t>
            </a:r>
            <a:r>
              <a:rPr lang="en-US" sz="3600" b="1" i="1" dirty="0" smtClean="0">
                <a:solidFill>
                  <a:schemeClr val="accent3"/>
                </a:solidFill>
              </a:rPr>
              <a:t>quite popular on film.</a:t>
            </a:r>
            <a:endParaRPr lang="en-US" sz="3600" b="1" i="1" dirty="0">
              <a:solidFill>
                <a:schemeClr val="accent3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Entertainment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58192"/>
            <a:ext cx="23666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24" y="1458191"/>
            <a:ext cx="2455955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" y="1447799"/>
            <a:ext cx="2519743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6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5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1.staticflickr.com/81/219537913_6f961e17cd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"/>
          <a:stretch/>
        </p:blipFill>
        <p:spPr bwMode="auto">
          <a:xfrm>
            <a:off x="0" y="-17861"/>
            <a:ext cx="9144000" cy="68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7863"/>
            <a:ext cx="3886200" cy="6875861"/>
          </a:xfrm>
          <a:prstGeom prst="rect">
            <a:avLst/>
          </a:prstGeom>
          <a:solidFill>
            <a:schemeClr val="tx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886200" cy="30019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</a:t>
            </a:r>
            <a:r>
              <a:rPr lang="en-US" sz="4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care???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236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by </a:t>
            </a:r>
            <a:r>
              <a:rPr lang="en-US" sz="1400" dirty="0" smtClean="0">
                <a:solidFill>
                  <a:schemeClr val="tx2"/>
                </a:solidFill>
                <a:hlinkClick r:id="rId3"/>
              </a:rPr>
              <a:t>Stuck </a:t>
            </a:r>
            <a:r>
              <a:rPr lang="en-US" sz="1400" dirty="0">
                <a:solidFill>
                  <a:schemeClr val="tx2"/>
                </a:solidFill>
                <a:hlinkClick r:id="rId3"/>
              </a:rPr>
              <a:t>in Customs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flickr.com/3020/2623867556_b2b3122990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4.staticflickr.com/3020/2623867556_b2b3122990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40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50" y="6550223"/>
            <a:ext cx="1425390" cy="30777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By </a:t>
            </a:r>
            <a:r>
              <a:rPr lang="en-US" sz="1400" b="1" dirty="0" err="1">
                <a:solidFill>
                  <a:schemeClr val="accent3"/>
                </a:solidFill>
                <a:hlinkClick r:id="rId4"/>
              </a:rPr>
              <a:t>Dunechaser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457200"/>
            <a:ext cx="4800600" cy="1676400"/>
          </a:xfrm>
          <a:prstGeom prst="wedgeRoundRectCallout">
            <a:avLst>
              <a:gd name="adj1" fmla="val 54352"/>
              <a:gd name="adj2" fmla="val 76045"/>
              <a:gd name="adj3" fmla="val 16667"/>
            </a:avLst>
          </a:prstGeom>
          <a:gradFill>
            <a:gsLst>
              <a:gs pos="25000">
                <a:schemeClr val="dk1">
                  <a:shade val="60000"/>
                </a:schemeClr>
              </a:gs>
              <a:gs pos="50000">
                <a:srgbClr val="B71111"/>
              </a:gs>
              <a:gs pos="75000">
                <a:schemeClr val="dk1">
                  <a:shade val="6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4953000" cy="1447800"/>
          </a:xfrm>
        </p:spPr>
        <p:txBody>
          <a:bodyPr/>
          <a:lstStyle/>
          <a:p>
            <a:pPr marL="111125" indent="0" algn="ctr">
              <a:buNone/>
            </a:pP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Because we should </a:t>
            </a:r>
            <a:r>
              <a:rPr lang="en-US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5" action="ppaction://hlinksldjump" tooltip="Alphabet"/>
              </a:rPr>
              <a:t>A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6" action="ppaction://hlinksldjump" tooltip="Language"/>
              </a:rPr>
              <a:t>L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7" action="ppaction://hlinksldjump" tooltip="Laws"/>
              </a:rPr>
              <a:t>L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8" action="ppaction://hlinksldjump" tooltip="Calendar"/>
              </a:rPr>
              <a:t>C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9" action="ppaction://hlinksldjump" tooltip="Architecture"/>
              </a:rPr>
              <a:t>A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10" action="ppaction://hlinksldjump" tooltip="Religion"/>
              </a:rPr>
              <a:t>R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11" action="ppaction://hlinksldjump" tooltip="Entertainment"/>
              </a:rPr>
              <a:t>E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!</a:t>
            </a:r>
            <a:endParaRPr lang="en-US" sz="4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flickr.com/3020/2623867556_b2b3122990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4.staticflickr.com/3020/2623867556_b2b3122990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40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50" y="6550223"/>
            <a:ext cx="1425390" cy="30777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By </a:t>
            </a:r>
            <a:r>
              <a:rPr lang="en-US" sz="1400" b="1" dirty="0" err="1">
                <a:solidFill>
                  <a:schemeClr val="accent3"/>
                </a:solidFill>
                <a:hlinkClick r:id="rId4"/>
              </a:rPr>
              <a:t>Dunechaser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457200"/>
            <a:ext cx="4800600" cy="1676400"/>
          </a:xfrm>
          <a:prstGeom prst="wedgeRoundRectCallout">
            <a:avLst>
              <a:gd name="adj1" fmla="val 54352"/>
              <a:gd name="adj2" fmla="val 76045"/>
              <a:gd name="adj3" fmla="val 16667"/>
            </a:avLst>
          </a:prstGeom>
          <a:gradFill>
            <a:gsLst>
              <a:gs pos="25000">
                <a:schemeClr val="dk1">
                  <a:shade val="60000"/>
                </a:schemeClr>
              </a:gs>
              <a:gs pos="50000">
                <a:srgbClr val="B71111"/>
              </a:gs>
              <a:gs pos="75000">
                <a:schemeClr val="dk1">
                  <a:shade val="6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4953000" cy="1447800"/>
          </a:xfrm>
        </p:spPr>
        <p:txBody>
          <a:bodyPr/>
          <a:lstStyle/>
          <a:p>
            <a:pPr marL="111125" indent="0" algn="ctr">
              <a:buNone/>
            </a:pP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Because we should </a:t>
            </a:r>
            <a:r>
              <a:rPr lang="en-US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5" action="ppaction://hlinksldjump" tooltip="Alphabet"/>
              </a:rPr>
              <a:t>A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6" action="ppaction://hlinksldjump" tooltip="Language"/>
              </a:rPr>
              <a:t>L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7" action="ppaction://hlinksldjump" tooltip="Laws"/>
              </a:rPr>
              <a:t>L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8" action="ppaction://hlinksldjump" tooltip="Calendar"/>
              </a:rPr>
              <a:t>C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9" action="ppaction://hlinksldjump" tooltip="Architecture"/>
              </a:rPr>
              <a:t>A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10" action="ppaction://hlinksldjump" tooltip="Religion"/>
              </a:rPr>
              <a:t>R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11" action="ppaction://hlinksldjump" tooltip="Entertainment"/>
              </a:rPr>
              <a:t>E</a:t>
            </a:r>
            <a:r>
              <a:rPr lang="en-US" sz="4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!</a:t>
            </a:r>
            <a:endParaRPr lang="en-US" sz="40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 useBgFill="1"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2590800"/>
            <a:ext cx="2895600" cy="36576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5" action="ppaction://hlinksldjump" tooltip="Alphabet"/>
              </a:rPr>
              <a:t>A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lphabet</a:t>
            </a:r>
          </a:p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6" action="ppaction://hlinksldjump" tooltip="Language"/>
              </a:rPr>
              <a:t>L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anguage</a:t>
            </a:r>
          </a:p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7" action="ppaction://hlinksldjump" tooltip="Laws"/>
              </a:rPr>
              <a:t>L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aw</a:t>
            </a:r>
          </a:p>
          <a:p>
            <a:pPr marL="111125" indent="0">
              <a:buFont typeface="Wingdings 2" pitchFamily="18" charset="2"/>
              <a:buNone/>
            </a:pPr>
            <a:endParaRPr lang="en-US" sz="2400" b="1" dirty="0" smtClean="0">
              <a:solidFill>
                <a:schemeClr val="tx1">
                  <a:lumMod val="40000"/>
                  <a:lumOff val="60000"/>
                </a:schemeClr>
              </a:solidFill>
              <a:latin typeface="+mj-lt"/>
            </a:endParaRPr>
          </a:p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8" action="ppaction://hlinksldjump" tooltip="Calendar"/>
              </a:rPr>
              <a:t>C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alendar</a:t>
            </a:r>
          </a:p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9" action="ppaction://hlinksldjump" tooltip="Architecture"/>
              </a:rPr>
              <a:t>A</a:t>
            </a:r>
            <a:r>
              <a:rPr lang="en-US" sz="16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rchitecture</a:t>
            </a:r>
          </a:p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10" action="ppaction://hlinksldjump" tooltip="Religion"/>
              </a:rPr>
              <a:t>R</a:t>
            </a: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eligion</a:t>
            </a:r>
          </a:p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hlinkClick r:id="rId11" action="ppaction://hlinksldjump" tooltip="Entertainment"/>
              </a:rPr>
              <a:t>E</a:t>
            </a:r>
            <a:r>
              <a:rPr lang="en-US" sz="16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ntertainment</a:t>
            </a:r>
            <a:endParaRPr lang="en-US" sz="16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867399" cy="99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Ron Cares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farm4.staticflickr.com/3136/3022922272_572a6affbe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240426" y="162818"/>
            <a:ext cx="2751174" cy="1742182"/>
          </a:xfrm>
          <a:prstGeom prst="cloudCallout">
            <a:avLst>
              <a:gd name="adj1" fmla="val -25172"/>
              <a:gd name="adj2" fmla="val 78886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7879" y="381000"/>
            <a:ext cx="2084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7F2F2"/>
                </a:solidFill>
              </a:rPr>
              <a:t>When in Rome…</a:t>
            </a:r>
            <a:endParaRPr lang="en-US" sz="3600" b="1" dirty="0">
              <a:solidFill>
                <a:srgbClr val="F7F2F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6795" y="6550223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Photo by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  <a:hlinkClick r:id="rId3"/>
              </a:rPr>
              <a:t>imnewtryme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/>
            </a:gs>
            <a:gs pos="100000">
              <a:srgbClr val="D5151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7.staticflickr.com/6086/6103921775_fc026c09a1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224818" cy="14779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dirty="0" smtClean="0">
                <a:ln/>
                <a:solidFill>
                  <a:schemeClr val="accent3"/>
                </a:solidFill>
                <a:effectLst/>
              </a:rPr>
              <a:t>The Latin </a:t>
            </a:r>
            <a:r>
              <a:rPr lang="en-US" sz="4800" dirty="0" smtClean="0">
                <a:ln/>
                <a:solidFill>
                  <a:schemeClr val="accent3"/>
                </a:solidFill>
                <a:effectLst/>
              </a:rPr>
              <a:t>Alphabet</a:t>
            </a:r>
            <a:endParaRPr lang="en-US" sz="540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7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9156510" cy="102412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Latin Alphabet Today</a:t>
            </a:r>
            <a:endParaRPr lang="en-US" sz="3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128"/>
            <a:ext cx="9144000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572000"/>
            <a:ext cx="3276600" cy="83820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pPr marL="738188">
              <a:buNone/>
              <a:tabLst>
                <a:tab pos="1774825" algn="l"/>
              </a:tabLst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Official Script</a:t>
            </a:r>
          </a:p>
          <a:p>
            <a:pPr marL="738188">
              <a:buNone/>
              <a:tabLst>
                <a:tab pos="1774825" algn="l"/>
              </a:tabLst>
            </a:pPr>
            <a:r>
              <a:rPr lang="en-US" sz="2400" b="1" dirty="0" smtClean="0">
                <a:solidFill>
                  <a:srgbClr val="B18181"/>
                </a:solidFill>
              </a:rPr>
              <a:t>Co-official Script</a:t>
            </a:r>
            <a:endParaRPr lang="en-US" sz="2400" b="1" dirty="0">
              <a:solidFill>
                <a:srgbClr val="B1818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2510" y="5829301"/>
            <a:ext cx="9156510" cy="495299"/>
          </a:xfrm>
          <a:prstGeom prst="rect">
            <a:avLst/>
          </a:prstGeom>
          <a:solidFill>
            <a:schemeClr val="tx1">
              <a:lumMod val="10000"/>
              <a:alpha val="54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0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All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alibri" pitchFamily="34" charset="0"/>
              </a:rPr>
              <a:t>Western</a:t>
            </a: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 (and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alibri" pitchFamily="34" charset="0"/>
              </a:rPr>
              <a:t>westernized</a:t>
            </a: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) nations use the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alibri" pitchFamily="34" charset="0"/>
              </a:rPr>
              <a:t>Latin alphabet</a:t>
            </a:r>
            <a:r>
              <a:rPr lang="en-US" sz="2400" b="1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751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JuliusCaesar">
      <a:dk1>
        <a:srgbClr val="A10606"/>
      </a:dk1>
      <a:lt1>
        <a:srgbClr val="AB803C"/>
      </a:lt1>
      <a:dk2>
        <a:srgbClr val="8C0E0E"/>
      </a:dk2>
      <a:lt2>
        <a:srgbClr val="F7F2F2"/>
      </a:lt2>
      <a:accent1>
        <a:srgbClr val="AB803C"/>
      </a:accent1>
      <a:accent2>
        <a:srgbClr val="F7F2F2"/>
      </a:accent2>
      <a:accent3>
        <a:srgbClr val="F7F2F2"/>
      </a:accent3>
      <a:accent4>
        <a:srgbClr val="D3B483"/>
      </a:accent4>
      <a:accent5>
        <a:srgbClr val="C8A6A6"/>
      </a:accent5>
      <a:accent6>
        <a:srgbClr val="C8A6A6"/>
      </a:accent6>
      <a:hlink>
        <a:srgbClr val="E4D3D3"/>
      </a:hlink>
      <a:folHlink>
        <a:srgbClr val="975D5D"/>
      </a:folHlink>
    </a:clrScheme>
    <a:fontScheme name="Rome">
      <a:majorFont>
        <a:latin typeface="Engravers MT"/>
        <a:ea typeface=""/>
        <a:cs typeface=""/>
      </a:majorFont>
      <a:minorFont>
        <a:latin typeface="Book Antiqu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uliusCaesar">
    <a:dk1>
      <a:srgbClr val="A10606"/>
    </a:dk1>
    <a:lt1>
      <a:srgbClr val="AB803C"/>
    </a:lt1>
    <a:dk2>
      <a:srgbClr val="8C0E0E"/>
    </a:dk2>
    <a:lt2>
      <a:srgbClr val="F7F2F2"/>
    </a:lt2>
    <a:accent1>
      <a:srgbClr val="AB803C"/>
    </a:accent1>
    <a:accent2>
      <a:srgbClr val="F7F2F2"/>
    </a:accent2>
    <a:accent3>
      <a:srgbClr val="F7F2F2"/>
    </a:accent3>
    <a:accent4>
      <a:srgbClr val="D3B483"/>
    </a:accent4>
    <a:accent5>
      <a:srgbClr val="C8A6A6"/>
    </a:accent5>
    <a:accent6>
      <a:srgbClr val="C8A6A6"/>
    </a:accent6>
    <a:hlink>
      <a:srgbClr val="E4D3D3"/>
    </a:hlink>
    <a:folHlink>
      <a:srgbClr val="975D5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296</Words>
  <Application>Microsoft Office PowerPoint</Application>
  <PresentationFormat>On-screen Show (4:3)</PresentationFormat>
  <Paragraphs>98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Book Antiqua</vt:lpstr>
      <vt:lpstr>Wingdings 2</vt:lpstr>
      <vt:lpstr>Engravers MT</vt:lpstr>
      <vt:lpstr>Lucida Sans</vt:lpstr>
      <vt:lpstr>Calibri</vt:lpstr>
      <vt:lpstr>Wingdings 3</vt:lpstr>
      <vt:lpstr>Wingdings</vt:lpstr>
      <vt:lpstr>1_Apex</vt:lpstr>
      <vt:lpstr>1_Office Theme</vt:lpstr>
      <vt:lpstr>The Relevance  of the Romans</vt:lpstr>
      <vt:lpstr>The Roman Empire </vt:lpstr>
      <vt:lpstr>The Roman Empire </vt:lpstr>
      <vt:lpstr>Why Should  I care???</vt:lpstr>
      <vt:lpstr>PowerPoint Presentation</vt:lpstr>
      <vt:lpstr>PowerPoint Presentation</vt:lpstr>
      <vt:lpstr>Ron Cares</vt:lpstr>
      <vt:lpstr>The Latin Alphabet</vt:lpstr>
      <vt:lpstr>The Latin Alphabet Today</vt:lpstr>
      <vt:lpstr>Classical Latin Alphabet</vt:lpstr>
      <vt:lpstr>Language</vt:lpstr>
      <vt:lpstr>PowerPoint Presentation</vt:lpstr>
      <vt:lpstr>PowerPoint Presentation</vt:lpstr>
      <vt:lpstr>Laws</vt:lpstr>
      <vt:lpstr>PowerPoint Presentation</vt:lpstr>
      <vt:lpstr>PowerPoint Presentation</vt:lpstr>
      <vt:lpstr>Been there.  Done  that.</vt:lpstr>
      <vt:lpstr>The Senate</vt:lpstr>
      <vt:lpstr>Calendar</vt:lpstr>
      <vt:lpstr>Kalends</vt:lpstr>
      <vt:lpstr>Architecture</vt:lpstr>
      <vt:lpstr>PowerPoint Presentation</vt:lpstr>
      <vt:lpstr>PowerPoint Presentation</vt:lpstr>
      <vt:lpstr>PowerPoint Presentation</vt:lpstr>
      <vt:lpstr>The Roman Pantheon</vt:lpstr>
      <vt:lpstr>PowerPoint Presentation</vt:lpstr>
      <vt:lpstr>Jefferson  Memorial  Ceiling</vt:lpstr>
      <vt:lpstr>PowerPoint Presentation</vt:lpstr>
      <vt:lpstr>Religion</vt:lpstr>
      <vt:lpstr>World Religions</vt:lpstr>
      <vt:lpstr>The Roman Empire </vt:lpstr>
      <vt:lpstr>PowerPoint Presentation</vt:lpstr>
      <vt:lpstr>PowerPoint Presentation</vt:lpstr>
      <vt:lpstr>Entertainment</vt:lpstr>
      <vt:lpstr>Entertainment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Relevance of the Romans</dc:title>
  <dc:creator>Tom Richey</dc:creator>
  <cp:lastModifiedBy>Tom Richey</cp:lastModifiedBy>
  <cp:revision>66</cp:revision>
  <dcterms:created xsi:type="dcterms:W3CDTF">2013-04-10T15:05:48Z</dcterms:created>
  <dcterms:modified xsi:type="dcterms:W3CDTF">2014-04-11T20:14:25Z</dcterms:modified>
</cp:coreProperties>
</file>