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1"/>
    <p:sldMasterId id="2147483757" r:id="rId2"/>
  </p:sldMasterIdLst>
  <p:notesMasterIdLst>
    <p:notesMasterId r:id="rId37"/>
  </p:notesMasterIdLst>
  <p:sldIdLst>
    <p:sldId id="513" r:id="rId3"/>
    <p:sldId id="508" r:id="rId4"/>
    <p:sldId id="511" r:id="rId5"/>
    <p:sldId id="485" r:id="rId6"/>
    <p:sldId id="486" r:id="rId7"/>
    <p:sldId id="493" r:id="rId8"/>
    <p:sldId id="483" r:id="rId9"/>
    <p:sldId id="500" r:id="rId10"/>
    <p:sldId id="502" r:id="rId11"/>
    <p:sldId id="505" r:id="rId12"/>
    <p:sldId id="504" r:id="rId13"/>
    <p:sldId id="482" r:id="rId14"/>
    <p:sldId id="385" r:id="rId15"/>
    <p:sldId id="497" r:id="rId16"/>
    <p:sldId id="403" r:id="rId17"/>
    <p:sldId id="488" r:id="rId18"/>
    <p:sldId id="396" r:id="rId19"/>
    <p:sldId id="492" r:id="rId20"/>
    <p:sldId id="490" r:id="rId21"/>
    <p:sldId id="495" r:id="rId22"/>
    <p:sldId id="397" r:id="rId23"/>
    <p:sldId id="506" r:id="rId24"/>
    <p:sldId id="509" r:id="rId25"/>
    <p:sldId id="510" r:id="rId26"/>
    <p:sldId id="399" r:id="rId27"/>
    <p:sldId id="498" r:id="rId28"/>
    <p:sldId id="400" r:id="rId29"/>
    <p:sldId id="507" r:id="rId30"/>
    <p:sldId id="496" r:id="rId31"/>
    <p:sldId id="402" r:id="rId32"/>
    <p:sldId id="491" r:id="rId33"/>
    <p:sldId id="489" r:id="rId34"/>
    <p:sldId id="494" r:id="rId35"/>
    <p:sldId id="512" r:id="rId36"/>
  </p:sldIdLst>
  <p:sldSz cx="9144000" cy="6858000" type="screen4x3"/>
  <p:notesSz cx="6858000" cy="9144000"/>
  <p:embeddedFontLst>
    <p:embeddedFont>
      <p:font typeface="UnZialish" panose="02000605040000020003" pitchFamily="2" charset="0"/>
      <p:regular r:id="rId38"/>
    </p:embeddedFont>
    <p:embeddedFont>
      <p:font typeface="Gill Sans MT" panose="020B0502020104020203"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CapitalisTypOasis" panose="02000605090000020004" pitchFamily="2" charset="0"/>
      <p:regular r:id="rId47"/>
    </p:embeddedFont>
    <p:embeddedFont>
      <p:font typeface="Book Antiqua" panose="02040602050305030304" pitchFamily="18"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1D29"/>
    <a:srgbClr val="F8EEE0"/>
    <a:srgbClr val="2E2B41"/>
    <a:srgbClr val="FFFFFF"/>
    <a:srgbClr val="FFE6C1"/>
    <a:srgbClr val="F6EADA"/>
    <a:srgbClr val="3D4155"/>
    <a:srgbClr val="555B77"/>
    <a:srgbClr val="787E9E"/>
    <a:srgbClr val="595F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1" autoAdjust="0"/>
    <p:restoredTop sz="90178" autoAdjust="0"/>
  </p:normalViewPr>
  <p:slideViewPr>
    <p:cSldViewPr>
      <p:cViewPr varScale="1">
        <p:scale>
          <a:sx n="63" d="100"/>
          <a:sy n="63" d="100"/>
        </p:scale>
        <p:origin x="1506" y="78"/>
      </p:cViewPr>
      <p:guideLst>
        <p:guide orient="horz" pos="2160"/>
        <p:guide pos="2880"/>
      </p:guideLst>
    </p:cSldViewPr>
  </p:slideViewPr>
  <p:notesTextViewPr>
    <p:cViewPr>
      <p:scale>
        <a:sx n="100" d="100"/>
        <a:sy n="100" d="100"/>
      </p:scale>
      <p:origin x="0" y="0"/>
    </p:cViewPr>
  </p:notesTextViewPr>
  <p:sorterViewPr>
    <p:cViewPr>
      <p:scale>
        <a:sx n="60" d="100"/>
        <a:sy n="60" d="100"/>
      </p:scale>
      <p:origin x="0" y="1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B6AD67-680E-4B02-8D08-1507601F241C}" type="datetimeFigureOut">
              <a:rPr lang="en-US" smtClean="0"/>
              <a:pPr/>
              <a:t>3/7/2014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76A78-697A-4AD0-9306-306629412A2B}" type="slidenum">
              <a:rPr lang="en-US" smtClean="0"/>
              <a:pPr/>
              <a:t>‹#›</a:t>
            </a:fld>
            <a:endParaRPr lang="en-US"/>
          </a:p>
        </p:txBody>
      </p:sp>
    </p:spTree>
    <p:extLst>
      <p:ext uri="{BB962C8B-B14F-4D97-AF65-F5344CB8AC3E}">
        <p14:creationId xmlns:p14="http://schemas.microsoft.com/office/powerpoint/2010/main" val="3032113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arstimes.com/women/women_ancient_persia.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Screenshot</a:t>
            </a:r>
            <a:r>
              <a:rPr lang="en-US" baseline="0" dirty="0" smtClean="0"/>
              <a:t> from </a:t>
            </a:r>
            <a:r>
              <a:rPr lang="en-US" i="1" baseline="0" dirty="0" smtClean="0"/>
              <a:t>300</a:t>
            </a:r>
            <a:r>
              <a:rPr lang="en-US" i="0" baseline="0" dirty="0" smtClean="0"/>
              <a:t>, accessed at: http://www.awadallah.com/blog/category/fun/</a:t>
            </a:r>
            <a:endParaRPr lang="en-US" dirty="0"/>
          </a:p>
        </p:txBody>
      </p:sp>
      <p:sp>
        <p:nvSpPr>
          <p:cNvPr id="4" name="Slide Number Placeholder 3"/>
          <p:cNvSpPr>
            <a:spLocks noGrp="1"/>
          </p:cNvSpPr>
          <p:nvPr>
            <p:ph type="sldNum" sz="quarter" idx="10"/>
          </p:nvPr>
        </p:nvSpPr>
        <p:spPr/>
        <p:txBody>
          <a:bodyPr/>
          <a:lstStyle/>
          <a:p>
            <a:fld id="{DBA76A78-697A-4AD0-9306-306629412A2B}" type="slidenum">
              <a:rPr lang="en-US" smtClean="0"/>
              <a:pPr/>
              <a:t>2</a:t>
            </a:fld>
            <a:endParaRPr lang="en-US"/>
          </a:p>
        </p:txBody>
      </p:sp>
    </p:spTree>
    <p:extLst>
      <p:ext uri="{BB962C8B-B14F-4D97-AF65-F5344CB8AC3E}">
        <p14:creationId xmlns:p14="http://schemas.microsoft.com/office/powerpoint/2010/main" val="176790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17EAB93-58BC-7540-9A71-9FAA66A1C60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484621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17EAB93-58BC-7540-9A71-9FAA66A1C60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484621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range of occupations in which women worked is remarkable: wood-workers, stone-workers, artisans, wine-makers, furniture-makers, treasury clerks, store keepers, carriers, grain-handlers. Most trades included both male and female workers, often mixed in the same work teams. </a:t>
            </a:r>
            <a:r>
              <a:rPr lang="en-US" sz="1200" u="sng" kern="1200" dirty="0" smtClean="0">
                <a:solidFill>
                  <a:schemeClr val="tx1"/>
                </a:solidFill>
                <a:latin typeface="+mn-lt"/>
                <a:ea typeface="+mn-ea"/>
                <a:cs typeface="+mn-cs"/>
                <a:hlinkClick r:id="rId3"/>
              </a:rPr>
              <a:t>Female managers controlled teams of female workers but also mixed teams of males and females.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Women brought a dowry into marriage, and that dowry formed part of the marital property owned in common by the husband and wife. But either party could divorce the other, with or without cause, and in that case the dowry returned to the wife.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New mothers and pregnant women received higher rations and sons were clearly preferred over daughters. If they delivered boys, both the mother and the nurse or the physician received higher rations. The extra payments were given out for one month only. Consistently mothers of boys received twice the amount compared to mothers of baby girls.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latin typeface="+mn-lt"/>
              <a:ea typeface="+mn-ea"/>
              <a:cs typeface="+mn-cs"/>
              <a:hlinkClick r:id="rId3"/>
            </a:endParaRPr>
          </a:p>
          <a:p>
            <a:endParaRPr lang="en-US" dirty="0"/>
          </a:p>
        </p:txBody>
      </p:sp>
      <p:sp>
        <p:nvSpPr>
          <p:cNvPr id="4" name="Slide Number Placeholder 3"/>
          <p:cNvSpPr>
            <a:spLocks noGrp="1"/>
          </p:cNvSpPr>
          <p:nvPr>
            <p:ph type="sldNum" sz="quarter" idx="10"/>
          </p:nvPr>
        </p:nvSpPr>
        <p:spPr/>
        <p:txBody>
          <a:bodyPr/>
          <a:lstStyle/>
          <a:p>
            <a:fld id="{717EAB93-58BC-7540-9A71-9FAA66A1C60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121048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76A78-697A-4AD0-9306-306629412A2B}" type="slidenum">
              <a:rPr lang="en-US" smtClean="0"/>
              <a:pPr/>
              <a:t>17</a:t>
            </a:fld>
            <a:endParaRPr lang="en-US"/>
          </a:p>
        </p:txBody>
      </p:sp>
    </p:spTree>
    <p:extLst>
      <p:ext uri="{BB962C8B-B14F-4D97-AF65-F5344CB8AC3E}">
        <p14:creationId xmlns:p14="http://schemas.microsoft.com/office/powerpoint/2010/main" val="3740221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EAB93-58BC-7540-9A71-9FAA66A1C60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751419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Screenshot from </a:t>
            </a:r>
            <a:r>
              <a:rPr lang="en-US" i="1" dirty="0" smtClean="0"/>
              <a:t>Captain Planet</a:t>
            </a:r>
            <a:r>
              <a:rPr lang="en-US" i="0" dirty="0" smtClean="0"/>
              <a:t>,</a:t>
            </a:r>
            <a:r>
              <a:rPr lang="en-US" i="0" baseline="0" dirty="0" smtClean="0"/>
              <a:t> accessed at:  http://questionableliterarymerit.tumblr.com/post/9429831402/captain-planet-rant-why-everybody-gotta-be-hating-on </a:t>
            </a:r>
            <a:endParaRPr lang="en-US" dirty="0"/>
          </a:p>
        </p:txBody>
      </p:sp>
      <p:sp>
        <p:nvSpPr>
          <p:cNvPr id="4" name="Slide Number Placeholder 3"/>
          <p:cNvSpPr>
            <a:spLocks noGrp="1"/>
          </p:cNvSpPr>
          <p:nvPr>
            <p:ph type="sldNum" sz="quarter" idx="10"/>
          </p:nvPr>
        </p:nvSpPr>
        <p:spPr/>
        <p:txBody>
          <a:bodyPr/>
          <a:lstStyle/>
          <a:p>
            <a:fld id="{DBA76A78-697A-4AD0-9306-306629412A2B}" type="slidenum">
              <a:rPr lang="en-US" smtClean="0"/>
              <a:pPr/>
              <a:t>24</a:t>
            </a:fld>
            <a:endParaRPr lang="en-US"/>
          </a:p>
        </p:txBody>
      </p:sp>
    </p:spTree>
    <p:extLst>
      <p:ext uri="{BB962C8B-B14F-4D97-AF65-F5344CB8AC3E}">
        <p14:creationId xmlns:p14="http://schemas.microsoft.com/office/powerpoint/2010/main" val="3929914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Fire makes civilization</a:t>
            </a:r>
            <a:r>
              <a:rPr lang="en-US" baseline="0" dirty="0" smtClean="0"/>
              <a:t> possible (light, warmth, energy)</a:t>
            </a:r>
            <a:endParaRPr lang="en-US" dirty="0"/>
          </a:p>
        </p:txBody>
      </p:sp>
      <p:sp>
        <p:nvSpPr>
          <p:cNvPr id="4" name="Slide Number Placeholder 3"/>
          <p:cNvSpPr>
            <a:spLocks noGrp="1"/>
          </p:cNvSpPr>
          <p:nvPr>
            <p:ph type="sldNum" sz="quarter" idx="10"/>
          </p:nvPr>
        </p:nvSpPr>
        <p:spPr/>
        <p:txBody>
          <a:bodyPr/>
          <a:lstStyle/>
          <a:p>
            <a:fld id="{DBA76A78-697A-4AD0-9306-306629412A2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831998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BD09E6-EF30-4DB3-A5E2-14836B5D280E}" type="datetimeFigureOut">
              <a:rPr lang="en-US" smtClean="0">
                <a:solidFill>
                  <a:prstClr val="white">
                    <a:tint val="75000"/>
                  </a:prstClr>
                </a:solidFill>
              </a:rPr>
              <a:pPr/>
              <a:t>3/7/2014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D09E6-EF30-4DB3-A5E2-14836B5D280E}" type="datetimeFigureOut">
              <a:rPr lang="en-US" smtClean="0">
                <a:solidFill>
                  <a:prstClr val="white">
                    <a:tint val="75000"/>
                  </a:prstClr>
                </a:solidFill>
              </a:rPr>
              <a:pPr/>
              <a:t>3/7/2014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D09E6-EF30-4DB3-A5E2-14836B5D280E}" type="datetimeFigureOut">
              <a:rPr lang="en-US" smtClean="0">
                <a:solidFill>
                  <a:prstClr val="white">
                    <a:tint val="75000"/>
                  </a:prstClr>
                </a:solidFill>
              </a:rPr>
              <a:pPr/>
              <a:t>3/7/2014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918559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912422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949326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390039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883477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945346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752098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311707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D09E6-EF30-4DB3-A5E2-14836B5D280E}" type="datetimeFigureOut">
              <a:rPr lang="en-US" smtClean="0">
                <a:solidFill>
                  <a:prstClr val="white">
                    <a:tint val="75000"/>
                  </a:prstClr>
                </a:solidFill>
              </a:rPr>
              <a:pPr/>
              <a:t>3/7/2014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158032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010071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125777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D09E6-EF30-4DB3-A5E2-14836B5D280E}" type="datetimeFigureOut">
              <a:rPr lang="en-US" smtClean="0">
                <a:solidFill>
                  <a:prstClr val="white">
                    <a:tint val="75000"/>
                  </a:prstClr>
                </a:solidFill>
              </a:rPr>
              <a:pPr/>
              <a:t>3/7/2014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BD09E6-EF30-4DB3-A5E2-14836B5D280E}" type="datetimeFigureOut">
              <a:rPr lang="en-US" smtClean="0">
                <a:solidFill>
                  <a:prstClr val="white">
                    <a:tint val="75000"/>
                  </a:prstClr>
                </a:solidFill>
              </a:rPr>
              <a:pPr/>
              <a:t>3/7/2014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BD09E6-EF30-4DB3-A5E2-14836B5D280E}" type="datetimeFigureOut">
              <a:rPr lang="en-US" smtClean="0">
                <a:solidFill>
                  <a:prstClr val="white">
                    <a:tint val="75000"/>
                  </a:prstClr>
                </a:solidFill>
              </a:rPr>
              <a:pPr/>
              <a:t>3/7/2014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BD09E6-EF30-4DB3-A5E2-14836B5D280E}" type="datetimeFigureOut">
              <a:rPr lang="en-US" smtClean="0">
                <a:solidFill>
                  <a:prstClr val="white">
                    <a:tint val="75000"/>
                  </a:prstClr>
                </a:solidFill>
              </a:rPr>
              <a:pPr/>
              <a:t>3/7/2014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D09E6-EF30-4DB3-A5E2-14836B5D280E}" type="datetimeFigureOut">
              <a:rPr lang="en-US" smtClean="0">
                <a:solidFill>
                  <a:prstClr val="white">
                    <a:tint val="75000"/>
                  </a:prstClr>
                </a:solidFill>
              </a:rPr>
              <a:pPr/>
              <a:t>3/7/2014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D09E6-EF30-4DB3-A5E2-14836B5D280E}" type="datetimeFigureOut">
              <a:rPr lang="en-US" smtClean="0">
                <a:solidFill>
                  <a:prstClr val="white">
                    <a:tint val="75000"/>
                  </a:prstClr>
                </a:solidFill>
              </a:rPr>
              <a:pPr/>
              <a:t>3/7/2014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D09E6-EF30-4DB3-A5E2-14836B5D280E}" type="datetimeFigureOut">
              <a:rPr lang="en-US" smtClean="0">
                <a:solidFill>
                  <a:prstClr val="white">
                    <a:tint val="75000"/>
                  </a:prstClr>
                </a:solidFill>
              </a:rPr>
              <a:pPr/>
              <a:t>3/7/2014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D09E6-EF30-4DB3-A5E2-14836B5D280E}" type="datetimeFigureOut">
              <a:rPr lang="en-US" smtClean="0">
                <a:solidFill>
                  <a:prstClr val="white">
                    <a:tint val="75000"/>
                  </a:prstClr>
                </a:solidFill>
              </a:rPr>
              <a:pPr/>
              <a:t>3/7/2014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78E7C-CDB6-426D-917A-243000D0C38A}"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EE20D-232A-47E8-8FDB-17CD01AF0984}" type="datetimeFigureOut">
              <a:rPr lang="en-US" smtClean="0">
                <a:solidFill>
                  <a:srgbClr val="072F54">
                    <a:tint val="75000"/>
                  </a:srgbClr>
                </a:solidFill>
              </a:rPr>
              <a:pPr/>
              <a:t>3/7/2014</a:t>
            </a:fld>
            <a:endParaRPr lang="en-US">
              <a:solidFill>
                <a:srgbClr val="072F54">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46597571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hyperlink" Target="http://commons.wikimedia.org/wiki/User:Prioryma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hyperlink" Target="http://commons.wikimedia.org/wiki/User:Prioryma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upload.wikimedia.org/wikipedia/commons/5/55/Olympic_Park_Cyrus.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parstimes.com/women/women_ancient_persia.htm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flickr.com/people/81719291@N00"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hyperlink" Target="http://www.awadallah.com/blog/category/fun"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http://www.youtube.com/v/WtUF1nEQ_2c?version=3&amp;hl=en_US;autoplay=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flickr.com/photos/44124412397@N01" TargetMode="External"/><Relationship Id="rId4" Type="http://schemas.openxmlformats.org/officeDocument/2006/relationships/hyperlink" Target="http://en.wikipedia.org/wiki/Iconoclas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http://www.youtube.com/v/ML6oLuLecQ4?hl=en_US&amp;version=3;autoplay=1"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123rf.com/profile_pixelbird"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commons.wikimedia.org/w/index.php?title=User:Zenith210&amp;action=edit&amp;redlink=1"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hyperlink" Target="https://www.facebook.com/pages/Tom-Richey/14074617563" TargetMode="External"/><Relationship Id="rId12"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5.png"/><Relationship Id="rId11" Type="http://schemas.openxmlformats.org/officeDocument/2006/relationships/hyperlink" Target="http://www.youtube.com/tomforamerica" TargetMode="External"/><Relationship Id="rId5" Type="http://schemas.openxmlformats.org/officeDocument/2006/relationships/hyperlink" Target="http://www.tomrichey.net/" TargetMode="External"/><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hyperlink" Target="http://twitter.com/tomriche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hyperlink" Target="http://commons.wikimedia.org/wiki/User:Fabienkha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hyperlink" Target="http://commons.wikimedia.org/wiki/User:Fabienkha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User:%D8%AF%D8%B1%D9%81%D8%B4_%DA%A9%D8%A7%D9%88%DB%8C%D8%A7%D9%86%DB%8C"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hyperlink" Target="http://commons.wikimedia.org/wiki/User:Priorym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persianempire.info/winged_man_lions_body_detail_hi.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676400" y="2895600"/>
            <a:ext cx="7391400" cy="3505200"/>
          </a:xfrm>
          <a:prstGeom prst="rect">
            <a:avLst/>
          </a:prstGeom>
          <a:no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8800" b="1" spc="150" dirty="0" smtClean="0">
                <a:ln w="11430"/>
                <a:solidFill>
                  <a:srgbClr val="F8F8F8"/>
                </a:solidFill>
                <a:effectLst>
                  <a:outerShdw blurRad="25400" algn="tl" rotWithShape="0">
                    <a:srgbClr val="000000">
                      <a:alpha val="43000"/>
                    </a:srgbClr>
                  </a:outerShdw>
                </a:effectLst>
                <a:latin typeface="UnZialish" pitchFamily="2" charset="0"/>
              </a:rPr>
              <a:t>The P</a:t>
            </a:r>
            <a:r>
              <a:rPr lang="en-US" sz="7200" b="1" spc="150" dirty="0" smtClean="0">
                <a:ln w="11430"/>
                <a:solidFill>
                  <a:srgbClr val="F8F8F8"/>
                </a:solidFill>
                <a:effectLst>
                  <a:outerShdw blurRad="25400" algn="tl" rotWithShape="0">
                    <a:srgbClr val="000000">
                      <a:alpha val="43000"/>
                    </a:srgbClr>
                  </a:outerShdw>
                </a:effectLst>
                <a:latin typeface="UnZialish" pitchFamily="2" charset="0"/>
              </a:rPr>
              <a:t>ersian</a:t>
            </a:r>
            <a:r>
              <a:rPr lang="en-US" sz="8000" b="1" spc="150" dirty="0" smtClean="0">
                <a:ln w="11430"/>
                <a:solidFill>
                  <a:srgbClr val="F8F8F8"/>
                </a:solidFill>
                <a:effectLst>
                  <a:outerShdw blurRad="25400" algn="tl" rotWithShape="0">
                    <a:srgbClr val="000000">
                      <a:alpha val="43000"/>
                    </a:srgbClr>
                  </a:outerShdw>
                </a:effectLst>
                <a:latin typeface="UnZialish" pitchFamily="2" charset="0"/>
              </a:rPr>
              <a:t/>
            </a:r>
            <a:br>
              <a:rPr lang="en-US" sz="8000" b="1" spc="150" dirty="0" smtClean="0">
                <a:ln w="11430"/>
                <a:solidFill>
                  <a:srgbClr val="F8F8F8"/>
                </a:solidFill>
                <a:effectLst>
                  <a:outerShdw blurRad="25400" algn="tl" rotWithShape="0">
                    <a:srgbClr val="000000">
                      <a:alpha val="43000"/>
                    </a:srgbClr>
                  </a:outerShdw>
                </a:effectLst>
                <a:latin typeface="UnZialish" pitchFamily="2" charset="0"/>
              </a:rPr>
            </a:br>
            <a:r>
              <a:rPr lang="en-US" sz="15000" b="1" spc="150" dirty="0" smtClean="0">
                <a:ln w="11430"/>
                <a:solidFill>
                  <a:srgbClr val="F8F8F8"/>
                </a:solidFill>
                <a:effectLst>
                  <a:outerShdw blurRad="25400" algn="tl" rotWithShape="0">
                    <a:srgbClr val="000000">
                      <a:alpha val="43000"/>
                    </a:srgbClr>
                  </a:outerShdw>
                </a:effectLst>
                <a:latin typeface="UnZialish" pitchFamily="2" charset="0"/>
              </a:rPr>
              <a:t>Empire</a:t>
            </a:r>
            <a:endParaRPr lang="en-US" sz="15000" b="1" spc="150" dirty="0">
              <a:ln w="11430"/>
              <a:solidFill>
                <a:srgbClr val="F8F8F8"/>
              </a:solidFill>
              <a:effectLst>
                <a:outerShdw blurRad="25400" algn="tl" rotWithShape="0">
                  <a:srgbClr val="000000">
                    <a:alpha val="43000"/>
                  </a:srgbClr>
                </a:outerShdw>
              </a:effectLst>
              <a:latin typeface="UnZialish" pitchFamily="2" charset="0"/>
            </a:endParaRPr>
          </a:p>
        </p:txBody>
      </p:sp>
    </p:spTree>
    <p:extLst>
      <p:ext uri="{BB962C8B-B14F-4D97-AF65-F5344CB8AC3E}">
        <p14:creationId xmlns:p14="http://schemas.microsoft.com/office/powerpoint/2010/main" val="16951029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026" name="Picture 2" descr="http://upload.wikimedia.org/wikipedia/commons/thumb/e/e5/Cyrus_Cylinder_front.jpg/1280px-Cyrus_Cylinder_front.jpg"/>
          <p:cNvPicPr>
            <a:picLocks noChangeAspect="1" noChangeArrowheads="1"/>
          </p:cNvPicPr>
          <p:nvPr/>
        </p:nvPicPr>
        <p:blipFill rotWithShape="1">
          <a:blip r:embed="rId3">
            <a:extLst>
              <a:ext uri="{28A0092B-C50C-407E-A947-70E740481C1C}">
                <a14:useLocalDpi xmlns:a14="http://schemas.microsoft.com/office/drawing/2010/main" val="0"/>
              </a:ext>
            </a:extLst>
          </a:blip>
          <a:srcRect t="4010" b="5877"/>
          <a:stretch/>
        </p:blipFill>
        <p:spPr bwMode="auto">
          <a:xfrm>
            <a:off x="0" y="1447800"/>
            <a:ext cx="9144000" cy="507649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250"/>
            <a:ext cx="9144000" cy="144655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8800" dirty="0" smtClean="0">
                <a:solidFill>
                  <a:schemeClr val="tx2"/>
                </a:solidFill>
                <a:latin typeface="UnZialish" pitchFamily="2" charset="0"/>
                <a:cs typeface="Apple Chancery"/>
              </a:rPr>
              <a:t>Cyrus Cylinder</a:t>
            </a:r>
            <a:endParaRPr lang="en-US" sz="8800" dirty="0">
              <a:solidFill>
                <a:schemeClr val="tx2"/>
              </a:solidFill>
              <a:latin typeface="UnZialish" pitchFamily="2" charset="0"/>
              <a:cs typeface="Apple Chancery"/>
            </a:endParaRPr>
          </a:p>
        </p:txBody>
      </p:sp>
      <p:sp>
        <p:nvSpPr>
          <p:cNvPr id="3" name="Rectangle 2"/>
          <p:cNvSpPr/>
          <p:nvPr/>
        </p:nvSpPr>
        <p:spPr>
          <a:xfrm>
            <a:off x="171291" y="6067096"/>
            <a:ext cx="2419509" cy="323165"/>
          </a:xfrm>
          <a:prstGeom prst="rect">
            <a:avLst/>
          </a:prstGeom>
        </p:spPr>
        <p:txBody>
          <a:bodyPr wrap="none">
            <a:spAutoFit/>
          </a:bodyPr>
          <a:lstStyle/>
          <a:p>
            <a:r>
              <a:rPr lang="en-US" sz="1500" b="1" dirty="0" smtClean="0">
                <a:latin typeface="Gill Sans MT" pitchFamily="34" charset="0"/>
              </a:rPr>
              <a:t>Photo Credit: </a:t>
            </a:r>
            <a:r>
              <a:rPr lang="en-US" sz="1500" b="1" dirty="0">
                <a:latin typeface="Gill Sans MT" pitchFamily="34" charset="0"/>
                <a:hlinkClick r:id="rId4" tooltip="User:Prioryman"/>
              </a:rPr>
              <a:t>Prioryman</a:t>
            </a:r>
            <a:endParaRPr lang="en-US" sz="1500" b="1" dirty="0">
              <a:latin typeface="Gill Sans MT" pitchFamily="34" charset="0"/>
            </a:endParaRPr>
          </a:p>
        </p:txBody>
      </p:sp>
      <p:sp>
        <p:nvSpPr>
          <p:cNvPr id="5" name="Rectangle 1"/>
          <p:cNvSpPr>
            <a:spLocks noChangeArrowheads="1"/>
          </p:cNvSpPr>
          <p:nvPr/>
        </p:nvSpPr>
        <p:spPr bwMode="auto">
          <a:xfrm>
            <a:off x="0" y="3055203"/>
            <a:ext cx="9144000" cy="830997"/>
          </a:xfrm>
          <a:prstGeom prst="rect">
            <a:avLst/>
          </a:prstGeom>
          <a:solidFill>
            <a:srgbClr val="1F1D29">
              <a:alpha val="84706"/>
            </a:srgbClr>
          </a:solidFill>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tabLst/>
            </a:pPr>
            <a:r>
              <a:rPr lang="en-US" sz="4800" b="1" i="1" dirty="0" smtClean="0">
                <a:solidFill>
                  <a:srgbClr val="F8EEE0"/>
                </a:solidFill>
                <a:cs typeface="Arial" charset="0"/>
              </a:rPr>
              <a:t>CONQUEST = LIBERATION</a:t>
            </a:r>
            <a:endParaRPr kumimoji="0" lang="en-US" sz="4800" b="1" i="1" u="none" strike="noStrike" cap="none" normalizeH="0" baseline="0" dirty="0" smtClean="0">
              <a:ln>
                <a:noFill/>
              </a:ln>
              <a:solidFill>
                <a:srgbClr val="F8EEE0"/>
              </a:solidFill>
              <a:effectLst/>
              <a:cs typeface="Arial" charset="0"/>
            </a:endParaRPr>
          </a:p>
        </p:txBody>
      </p:sp>
    </p:spTree>
    <p:extLst>
      <p:ext uri="{BB962C8B-B14F-4D97-AF65-F5344CB8AC3E}">
        <p14:creationId xmlns:p14="http://schemas.microsoft.com/office/powerpoint/2010/main" val="18853402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026" name="Picture 2" descr="http://upload.wikimedia.org/wikipedia/commons/thumb/e/e5/Cyrus_Cylinder_front.jpg/1280px-Cyrus_Cylinder_front.jpg"/>
          <p:cNvPicPr>
            <a:picLocks noChangeAspect="1" noChangeArrowheads="1"/>
          </p:cNvPicPr>
          <p:nvPr/>
        </p:nvPicPr>
        <p:blipFill rotWithShape="1">
          <a:blip r:embed="rId3">
            <a:extLst>
              <a:ext uri="{28A0092B-C50C-407E-A947-70E740481C1C}">
                <a14:useLocalDpi xmlns:a14="http://schemas.microsoft.com/office/drawing/2010/main" val="0"/>
              </a:ext>
            </a:extLst>
          </a:blip>
          <a:srcRect t="4010" b="5877"/>
          <a:stretch/>
        </p:blipFill>
        <p:spPr bwMode="auto">
          <a:xfrm>
            <a:off x="0" y="1447800"/>
            <a:ext cx="9144000" cy="507649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250"/>
            <a:ext cx="9144000" cy="144655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8800" dirty="0" smtClean="0">
                <a:solidFill>
                  <a:schemeClr val="tx2"/>
                </a:solidFill>
                <a:latin typeface="UnZialish" pitchFamily="2" charset="0"/>
                <a:cs typeface="Apple Chancery"/>
              </a:rPr>
              <a:t>Cyrus Cylinder</a:t>
            </a:r>
            <a:endParaRPr lang="en-US" sz="8800" dirty="0">
              <a:solidFill>
                <a:schemeClr val="tx2"/>
              </a:solidFill>
              <a:latin typeface="UnZialish" pitchFamily="2" charset="0"/>
              <a:cs typeface="Apple Chancery"/>
            </a:endParaRPr>
          </a:p>
        </p:txBody>
      </p:sp>
      <p:sp>
        <p:nvSpPr>
          <p:cNvPr id="2" name="TextBox 1"/>
          <p:cNvSpPr txBox="1"/>
          <p:nvPr/>
        </p:nvSpPr>
        <p:spPr>
          <a:xfrm>
            <a:off x="5867400" y="4724400"/>
            <a:ext cx="3048000" cy="150810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4800" b="1" dirty="0" smtClean="0">
                <a:solidFill>
                  <a:schemeClr val="accent3">
                    <a:lumMod val="20000"/>
                    <a:lumOff val="80000"/>
                  </a:schemeClr>
                </a:solidFill>
                <a:latin typeface="Gill Sans MT" pitchFamily="34" charset="0"/>
              </a:rPr>
              <a:t>R</a:t>
            </a:r>
            <a:r>
              <a:rPr lang="en-US" sz="4000" b="1" dirty="0" smtClean="0">
                <a:latin typeface="Gill Sans MT" pitchFamily="34" charset="0"/>
              </a:rPr>
              <a:t>ebuilding</a:t>
            </a:r>
            <a:endParaRPr lang="en-US" sz="3200" b="1" dirty="0">
              <a:latin typeface="Gill Sans MT" pitchFamily="34" charset="0"/>
            </a:endParaRPr>
          </a:p>
          <a:p>
            <a:pPr algn="ctr"/>
            <a:r>
              <a:rPr lang="en-US" sz="2200" b="1" i="1" dirty="0" smtClean="0">
                <a:latin typeface="Gill Sans MT" pitchFamily="34" charset="0"/>
              </a:rPr>
              <a:t>of temples destroyed by the Babylonians</a:t>
            </a:r>
            <a:endParaRPr lang="en-US" sz="2200" b="1" i="1" dirty="0">
              <a:latin typeface="Gill Sans MT" pitchFamily="34" charset="0"/>
            </a:endParaRPr>
          </a:p>
        </p:txBody>
      </p:sp>
      <p:sp>
        <p:nvSpPr>
          <p:cNvPr id="7" name="TextBox 6"/>
          <p:cNvSpPr txBox="1"/>
          <p:nvPr/>
        </p:nvSpPr>
        <p:spPr>
          <a:xfrm>
            <a:off x="228600" y="1634101"/>
            <a:ext cx="3581400" cy="150810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4800" b="1" dirty="0" smtClean="0">
                <a:solidFill>
                  <a:schemeClr val="accent3">
                    <a:lumMod val="20000"/>
                    <a:lumOff val="80000"/>
                  </a:schemeClr>
                </a:solidFill>
                <a:latin typeface="Gill Sans MT" pitchFamily="34" charset="0"/>
              </a:rPr>
              <a:t>R</a:t>
            </a:r>
            <a:r>
              <a:rPr lang="en-US" sz="4000" b="1" dirty="0" smtClean="0">
                <a:latin typeface="Gill Sans MT" pitchFamily="34" charset="0"/>
              </a:rPr>
              <a:t>epatriation</a:t>
            </a:r>
            <a:endParaRPr lang="en-US" sz="3200" b="1" dirty="0" smtClean="0">
              <a:latin typeface="Gill Sans MT" pitchFamily="34" charset="0"/>
            </a:endParaRPr>
          </a:p>
          <a:p>
            <a:pPr algn="ctr"/>
            <a:r>
              <a:rPr lang="en-US" sz="2500" b="1" i="1" dirty="0" smtClean="0">
                <a:latin typeface="Gill Sans MT" pitchFamily="34" charset="0"/>
              </a:rPr>
              <a:t>of conquered peoples </a:t>
            </a:r>
            <a:r>
              <a:rPr lang="en-US" sz="1900" b="1" i="1" dirty="0" smtClean="0">
                <a:latin typeface="Gill Sans MT" pitchFamily="34" charset="0"/>
              </a:rPr>
              <a:t>displaced by the Babylonians</a:t>
            </a:r>
            <a:endParaRPr lang="en-US" sz="1900" b="1" i="1" dirty="0">
              <a:latin typeface="Gill Sans MT" pitchFamily="34" charset="0"/>
            </a:endParaRPr>
          </a:p>
        </p:txBody>
      </p:sp>
      <p:sp>
        <p:nvSpPr>
          <p:cNvPr id="8" name="TextBox 7"/>
          <p:cNvSpPr txBox="1"/>
          <p:nvPr/>
        </p:nvSpPr>
        <p:spPr>
          <a:xfrm>
            <a:off x="2019300" y="3352800"/>
            <a:ext cx="5105400"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4800" b="1" dirty="0" smtClean="0">
                <a:solidFill>
                  <a:schemeClr val="accent3">
                    <a:lumMod val="20000"/>
                    <a:lumOff val="80000"/>
                  </a:schemeClr>
                </a:solidFill>
                <a:latin typeface="Gill Sans MT" pitchFamily="34" charset="0"/>
              </a:rPr>
              <a:t>R</a:t>
            </a:r>
            <a:r>
              <a:rPr lang="en-US" sz="4000" b="1" dirty="0" smtClean="0">
                <a:latin typeface="Gill Sans MT" pitchFamily="34" charset="0"/>
              </a:rPr>
              <a:t>eligious Toleration</a:t>
            </a:r>
            <a:endParaRPr lang="en-US" sz="4000" b="1" dirty="0">
              <a:latin typeface="Gill Sans MT" pitchFamily="34" charset="0"/>
            </a:endParaRPr>
          </a:p>
          <a:p>
            <a:pPr algn="ctr"/>
            <a:r>
              <a:rPr lang="en-US" sz="2400" b="1" i="1" dirty="0" smtClean="0">
                <a:latin typeface="Gill Sans MT" pitchFamily="34" charset="0"/>
              </a:rPr>
              <a:t>Encouraged local faith customs</a:t>
            </a:r>
            <a:endParaRPr lang="en-US" sz="2400" b="1" i="1" dirty="0">
              <a:latin typeface="Gill Sans MT" pitchFamily="34" charset="0"/>
            </a:endParaRPr>
          </a:p>
        </p:txBody>
      </p:sp>
      <p:sp>
        <p:nvSpPr>
          <p:cNvPr id="3" name="Rectangle 2"/>
          <p:cNvSpPr/>
          <p:nvPr/>
        </p:nvSpPr>
        <p:spPr>
          <a:xfrm>
            <a:off x="171291" y="6067096"/>
            <a:ext cx="2419509" cy="323165"/>
          </a:xfrm>
          <a:prstGeom prst="rect">
            <a:avLst/>
          </a:prstGeom>
        </p:spPr>
        <p:txBody>
          <a:bodyPr wrap="none">
            <a:spAutoFit/>
          </a:bodyPr>
          <a:lstStyle/>
          <a:p>
            <a:r>
              <a:rPr lang="en-US" sz="1500" b="1" dirty="0" smtClean="0">
                <a:latin typeface="Gill Sans MT" pitchFamily="34" charset="0"/>
              </a:rPr>
              <a:t>Photo Credit: </a:t>
            </a:r>
            <a:r>
              <a:rPr lang="en-US" sz="1500" b="1" dirty="0">
                <a:latin typeface="Gill Sans MT" pitchFamily="34" charset="0"/>
                <a:hlinkClick r:id="rId4" tooltip="User:Prioryman"/>
              </a:rPr>
              <a:t>Prioryman</a:t>
            </a:r>
            <a:endParaRPr lang="en-US" sz="1500" b="1" dirty="0">
              <a:latin typeface="Gill Sans MT" pitchFamily="34" charset="0"/>
            </a:endParaRPr>
          </a:p>
        </p:txBody>
      </p:sp>
      <p:sp>
        <p:nvSpPr>
          <p:cNvPr id="4" name="Rectangle 3"/>
          <p:cNvSpPr/>
          <p:nvPr/>
        </p:nvSpPr>
        <p:spPr>
          <a:xfrm>
            <a:off x="5511904" y="1836003"/>
            <a:ext cx="3403496" cy="83099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800" b="1" dirty="0" smtClean="0">
                <a:ln w="11430"/>
                <a:solidFill>
                  <a:srgbClr val="2E2B41"/>
                </a:solidFill>
                <a:effectLst>
                  <a:outerShdw blurRad="80000" dist="40000" dir="5040000" algn="tl">
                    <a:srgbClr val="000000">
                      <a:alpha val="30000"/>
                    </a:srgbClr>
                  </a:outerShdw>
                </a:effectLst>
                <a:latin typeface="UnZialish" pitchFamily="2" charset="0"/>
                <a:cs typeface="Apple Chancery"/>
              </a:rPr>
              <a:t>Three  R’s</a:t>
            </a:r>
            <a:endParaRPr lang="en-US" sz="4800" b="1" dirty="0">
              <a:ln w="11430"/>
              <a:solidFill>
                <a:srgbClr val="2E2B41"/>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9671851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6" presetClass="emph" presetSubtype="0" repeatCount="2000" fill="hold" grpId="0" nodeType="after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fltVal val="0"/>
                                          </p:val>
                                        </p:tav>
                                        <p:tav tm="100000">
                                          <p:val>
                                            <p:strVal val="#ppt_w"/>
                                          </p:val>
                                        </p:tav>
                                      </p:tavLst>
                                    </p:anim>
                                    <p:anim calcmode="lin" valueType="num">
                                      <p:cBhvr>
                                        <p:cTn id="35" dur="1000" fill="hold"/>
                                        <p:tgtEl>
                                          <p:spTgt spid="2"/>
                                        </p:tgtEl>
                                        <p:attrNameLst>
                                          <p:attrName>ppt_h</p:attrName>
                                        </p:attrNameLst>
                                      </p:cBhvr>
                                      <p:tavLst>
                                        <p:tav tm="0">
                                          <p:val>
                                            <p:fltVal val="0"/>
                                          </p:val>
                                        </p:tav>
                                        <p:tav tm="100000">
                                          <p:val>
                                            <p:strVal val="#ppt_h"/>
                                          </p:val>
                                        </p:tav>
                                      </p:tavLst>
                                    </p:anim>
                                    <p:anim calcmode="lin" valueType="num">
                                      <p:cBhvr>
                                        <p:cTn id="36" dur="1000" fill="hold"/>
                                        <p:tgtEl>
                                          <p:spTgt spid="2"/>
                                        </p:tgtEl>
                                        <p:attrNameLst>
                                          <p:attrName>style.rotation</p:attrName>
                                        </p:attrNameLst>
                                      </p:cBhvr>
                                      <p:tavLst>
                                        <p:tav tm="0">
                                          <p:val>
                                            <p:fltVal val="90"/>
                                          </p:val>
                                        </p:tav>
                                        <p:tav tm="100000">
                                          <p:val>
                                            <p:fltVal val="0"/>
                                          </p:val>
                                        </p:tav>
                                      </p:tavLst>
                                    </p:anim>
                                    <p:animEffect transition="in" filter="fade">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 name="Picture 2" descr="File:Jerus-n4i.jpg"/>
          <p:cNvPicPr>
            <a:picLocks noChangeAspect="1" noChangeArrowheads="1"/>
          </p:cNvPicPr>
          <p:nvPr/>
        </p:nvPicPr>
        <p:blipFill rotWithShape="1">
          <a:blip r:embed="rId2">
            <a:extLst>
              <a:ext uri="{28A0092B-C50C-407E-A947-70E740481C1C}">
                <a14:useLocalDpi xmlns:a14="http://schemas.microsoft.com/office/drawing/2010/main" val="0"/>
              </a:ext>
            </a:extLst>
          </a:blip>
          <a:srcRect t="6300" b="2746"/>
          <a:stretch/>
        </p:blipFill>
        <p:spPr bwMode="auto">
          <a:xfrm>
            <a:off x="0" y="1379316"/>
            <a:ext cx="9144000" cy="547868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250"/>
            <a:ext cx="9144000" cy="144655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8800" dirty="0" smtClean="0">
                <a:solidFill>
                  <a:schemeClr val="tx2"/>
                </a:solidFill>
                <a:latin typeface="UnZialish" pitchFamily="2" charset="0"/>
                <a:cs typeface="Apple Chancery"/>
              </a:rPr>
              <a:t>Second Temple</a:t>
            </a:r>
            <a:endParaRPr lang="en-US" sz="8800" dirty="0">
              <a:solidFill>
                <a:schemeClr val="tx2"/>
              </a:solidFill>
              <a:latin typeface="UnZialish" pitchFamily="2" charset="0"/>
              <a:cs typeface="Apple Chancery"/>
            </a:endParaRPr>
          </a:p>
        </p:txBody>
      </p:sp>
      <p:sp>
        <p:nvSpPr>
          <p:cNvPr id="2" name="TextBox 1"/>
          <p:cNvSpPr txBox="1"/>
          <p:nvPr/>
        </p:nvSpPr>
        <p:spPr>
          <a:xfrm>
            <a:off x="2590801" y="5552182"/>
            <a:ext cx="6324599"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smtClean="0">
                <a:latin typeface="Gill Sans MT" pitchFamily="34" charset="0"/>
              </a:rPr>
              <a:t>Cyrus allowed the Jews to return to Jerusalem and rebuild their temple.</a:t>
            </a:r>
            <a:endParaRPr lang="en-US" sz="3200" dirty="0">
              <a:latin typeface="Gill Sans MT" pitchFamily="34" charset="0"/>
            </a:endParaRPr>
          </a:p>
        </p:txBody>
      </p:sp>
    </p:spTree>
    <p:extLst>
      <p:ext uri="{BB962C8B-B14F-4D97-AF65-F5344CB8AC3E}">
        <p14:creationId xmlns:p14="http://schemas.microsoft.com/office/powerpoint/2010/main" val="25264390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Rectangle 7"/>
          <p:cNvSpPr/>
          <p:nvPr/>
        </p:nvSpPr>
        <p:spPr>
          <a:xfrm>
            <a:off x="152400" y="1505664"/>
            <a:ext cx="5349766" cy="5047536"/>
          </a:xfrm>
          <a:prstGeom prst="rect">
            <a:avLst/>
          </a:prstGeom>
        </p:spPr>
        <p:txBody>
          <a:bodyPr wrap="square">
            <a:spAutoFit/>
          </a:bodyPr>
          <a:lstStyle/>
          <a:p>
            <a:r>
              <a:rPr lang="en-US" sz="2200" dirty="0">
                <a:solidFill>
                  <a:srgbClr val="FFFFFF"/>
                </a:solidFill>
                <a:latin typeface="Gill Sans MT" pitchFamily="34" charset="0"/>
              </a:rPr>
              <a:t>God's Message to his </a:t>
            </a:r>
            <a:r>
              <a:rPr lang="en-US" sz="2200" b="1" dirty="0">
                <a:latin typeface="Gill Sans MT" pitchFamily="34" charset="0"/>
              </a:rPr>
              <a:t>anointed</a:t>
            </a:r>
            <a:r>
              <a:rPr lang="en-US" sz="2200" dirty="0">
                <a:solidFill>
                  <a:srgbClr val="FFFFFF"/>
                </a:solidFill>
                <a:latin typeface="Gill Sans MT" pitchFamily="34" charset="0"/>
              </a:rPr>
              <a:t>, to Cyrus, whom he took by the </a:t>
            </a:r>
            <a:r>
              <a:rPr lang="en-US" sz="2200" dirty="0" smtClean="0">
                <a:solidFill>
                  <a:srgbClr val="FFFFFF"/>
                </a:solidFill>
                <a:latin typeface="Gill Sans MT" pitchFamily="34" charset="0"/>
              </a:rPr>
              <a:t>hand to </a:t>
            </a:r>
            <a:r>
              <a:rPr lang="en-US" sz="2200" dirty="0">
                <a:solidFill>
                  <a:srgbClr val="FFFFFF"/>
                </a:solidFill>
                <a:latin typeface="Gill Sans MT" pitchFamily="34" charset="0"/>
              </a:rPr>
              <a:t>give the task of taming the nations, </a:t>
            </a:r>
            <a:r>
              <a:rPr lang="en-US" sz="2200" dirty="0" smtClean="0">
                <a:solidFill>
                  <a:srgbClr val="FFFFFF"/>
                </a:solidFill>
                <a:latin typeface="Gill Sans MT" pitchFamily="34" charset="0"/>
              </a:rPr>
              <a:t>of </a:t>
            </a:r>
            <a:r>
              <a:rPr lang="en-US" sz="2200" dirty="0">
                <a:solidFill>
                  <a:srgbClr val="FFFFFF"/>
                </a:solidFill>
                <a:latin typeface="Gill Sans MT" pitchFamily="34" charset="0"/>
              </a:rPr>
              <a:t>terrifying their </a:t>
            </a:r>
            <a:r>
              <a:rPr lang="en-US" sz="2200" dirty="0" smtClean="0">
                <a:solidFill>
                  <a:srgbClr val="FFFFFF"/>
                </a:solidFill>
                <a:latin typeface="Gill Sans MT" pitchFamily="34" charset="0"/>
              </a:rPr>
              <a:t>kings:</a:t>
            </a:r>
          </a:p>
          <a:p>
            <a:endParaRPr lang="en-US" sz="1600" dirty="0">
              <a:solidFill>
                <a:srgbClr val="FFFFFF"/>
              </a:solidFill>
              <a:latin typeface="Gill Sans MT" pitchFamily="34" charset="0"/>
            </a:endParaRPr>
          </a:p>
          <a:p>
            <a:pPr marL="236538" indent="-125413"/>
            <a:r>
              <a:rPr lang="en-US" sz="2600" b="1" i="1" dirty="0">
                <a:solidFill>
                  <a:srgbClr val="FFFFFF"/>
                </a:solidFill>
                <a:latin typeface="Book Antiqua" pitchFamily="18" charset="0"/>
              </a:rPr>
              <a:t>"I'll go ahead of you, </a:t>
            </a:r>
            <a:r>
              <a:rPr lang="en-US" sz="2600" b="1" i="1" dirty="0" smtClean="0">
                <a:solidFill>
                  <a:srgbClr val="FFFFFF"/>
                </a:solidFill>
                <a:latin typeface="Book Antiqua" pitchFamily="18" charset="0"/>
              </a:rPr>
              <a:t> clearing </a:t>
            </a:r>
            <a:r>
              <a:rPr lang="en-US" sz="2600" b="1" i="1" dirty="0">
                <a:solidFill>
                  <a:srgbClr val="FFFFFF"/>
                </a:solidFill>
                <a:latin typeface="Book Antiqua" pitchFamily="18" charset="0"/>
              </a:rPr>
              <a:t>and paving the </a:t>
            </a:r>
            <a:r>
              <a:rPr lang="en-US" sz="2600" b="1" i="1" dirty="0" smtClean="0">
                <a:solidFill>
                  <a:srgbClr val="FFFFFF"/>
                </a:solidFill>
                <a:latin typeface="Book Antiqua" pitchFamily="18" charset="0"/>
              </a:rPr>
              <a:t>road.  I</a:t>
            </a:r>
            <a:r>
              <a:rPr lang="en-US" sz="2600" b="1" i="1" dirty="0">
                <a:solidFill>
                  <a:srgbClr val="FFFFFF"/>
                </a:solidFill>
                <a:latin typeface="Book Antiqua" pitchFamily="18" charset="0"/>
              </a:rPr>
              <a:t>, God, </a:t>
            </a:r>
            <a:r>
              <a:rPr lang="en-US" sz="2600" b="1" i="1" dirty="0" smtClean="0">
                <a:solidFill>
                  <a:srgbClr val="FFFFFF"/>
                </a:solidFill>
                <a:latin typeface="Book Antiqua" pitchFamily="18" charset="0"/>
              </a:rPr>
              <a:t>the </a:t>
            </a:r>
            <a:r>
              <a:rPr lang="en-US" sz="2600" b="1" i="1" dirty="0">
                <a:solidFill>
                  <a:srgbClr val="FFFFFF"/>
                </a:solidFill>
                <a:latin typeface="Book Antiqua" pitchFamily="18" charset="0"/>
              </a:rPr>
              <a:t>God of Israel, who calls you by your </a:t>
            </a:r>
            <a:r>
              <a:rPr lang="en-US" sz="2600" b="1" i="1" dirty="0" smtClean="0">
                <a:solidFill>
                  <a:srgbClr val="FFFFFF"/>
                </a:solidFill>
                <a:latin typeface="Book Antiqua" pitchFamily="18" charset="0"/>
              </a:rPr>
              <a:t>name.  It's </a:t>
            </a:r>
            <a:r>
              <a:rPr lang="en-US" sz="2600" b="1" i="1" dirty="0">
                <a:solidFill>
                  <a:srgbClr val="FFFFFF"/>
                </a:solidFill>
                <a:latin typeface="Book Antiqua" pitchFamily="18" charset="0"/>
              </a:rPr>
              <a:t>because of my dear servant Jacob, </a:t>
            </a:r>
            <a:r>
              <a:rPr lang="en-US" sz="2600" b="1" i="1" dirty="0" smtClean="0">
                <a:solidFill>
                  <a:srgbClr val="FFFFFF"/>
                </a:solidFill>
                <a:latin typeface="Book Antiqua" pitchFamily="18" charset="0"/>
              </a:rPr>
              <a:t>Israel </a:t>
            </a:r>
            <a:r>
              <a:rPr lang="en-US" sz="2600" b="1" i="1" dirty="0">
                <a:solidFill>
                  <a:srgbClr val="FFFFFF"/>
                </a:solidFill>
                <a:latin typeface="Book Antiqua" pitchFamily="18" charset="0"/>
              </a:rPr>
              <a:t>my </a:t>
            </a:r>
            <a:r>
              <a:rPr lang="en-US" sz="2600" b="1" i="1" dirty="0" smtClean="0">
                <a:solidFill>
                  <a:srgbClr val="FFFFFF"/>
                </a:solidFill>
                <a:latin typeface="Book Antiqua" pitchFamily="18" charset="0"/>
              </a:rPr>
              <a:t>chosen,  That </a:t>
            </a:r>
            <a:r>
              <a:rPr lang="en-US" sz="2600" b="1" i="1" dirty="0">
                <a:solidFill>
                  <a:srgbClr val="FFFFFF"/>
                </a:solidFill>
                <a:latin typeface="Book Antiqua" pitchFamily="18" charset="0"/>
              </a:rPr>
              <a:t>I've singled you out, called you by name, </a:t>
            </a:r>
            <a:r>
              <a:rPr lang="en-US" sz="2600" b="1" i="1" dirty="0" smtClean="0">
                <a:solidFill>
                  <a:srgbClr val="FFFFFF"/>
                </a:solidFill>
                <a:latin typeface="Book Antiqua" pitchFamily="18" charset="0"/>
              </a:rPr>
              <a:t>and </a:t>
            </a:r>
            <a:r>
              <a:rPr lang="en-US" sz="2600" b="1" i="1" dirty="0">
                <a:solidFill>
                  <a:srgbClr val="FFFFFF"/>
                </a:solidFill>
                <a:latin typeface="Book Antiqua" pitchFamily="18" charset="0"/>
              </a:rPr>
              <a:t>given you this privileged </a:t>
            </a:r>
            <a:r>
              <a:rPr lang="en-US" sz="2600" b="1" i="1" dirty="0" smtClean="0">
                <a:solidFill>
                  <a:srgbClr val="FFFFFF"/>
                </a:solidFill>
                <a:latin typeface="Book Antiqua" pitchFamily="18" charset="0"/>
              </a:rPr>
              <a:t>work.”</a:t>
            </a:r>
            <a:r>
              <a:rPr lang="en-US" sz="2600" dirty="0" smtClean="0">
                <a:solidFill>
                  <a:srgbClr val="FFFFFF"/>
                </a:solidFill>
                <a:latin typeface="Gill Sans MT" pitchFamily="34" charset="0"/>
              </a:rPr>
              <a:t/>
            </a:r>
            <a:br>
              <a:rPr lang="en-US" sz="2600" dirty="0" smtClean="0">
                <a:solidFill>
                  <a:srgbClr val="FFFFFF"/>
                </a:solidFill>
                <a:latin typeface="Gill Sans MT" pitchFamily="34" charset="0"/>
              </a:rPr>
            </a:br>
            <a:endParaRPr lang="en-US" sz="1200" dirty="0" smtClean="0">
              <a:solidFill>
                <a:srgbClr val="FFFFFF"/>
              </a:solidFill>
              <a:latin typeface="Gill Sans MT" pitchFamily="34" charset="0"/>
            </a:endParaRPr>
          </a:p>
          <a:p>
            <a:r>
              <a:rPr lang="en-US" sz="2300" dirty="0">
                <a:solidFill>
                  <a:srgbClr val="FFFFFF"/>
                </a:solidFill>
                <a:latin typeface="Gill Sans MT" pitchFamily="34" charset="0"/>
              </a:rPr>
              <a:t>	</a:t>
            </a:r>
            <a:r>
              <a:rPr lang="en-US" sz="2300" dirty="0" smtClean="0">
                <a:solidFill>
                  <a:srgbClr val="FFFFFF"/>
                </a:solidFill>
                <a:latin typeface="Gill Sans MT" pitchFamily="34" charset="0"/>
              </a:rPr>
              <a:t>		</a:t>
            </a:r>
            <a:r>
              <a:rPr lang="en-US" sz="2300" dirty="0" smtClean="0">
                <a:solidFill>
                  <a:srgbClr val="FFFFFF"/>
                </a:solidFill>
                <a:latin typeface="Book Antiqua" pitchFamily="18" charset="0"/>
              </a:rPr>
              <a:t>- Isaiah 45</a:t>
            </a:r>
            <a:endParaRPr lang="en-US" sz="2300" dirty="0">
              <a:solidFill>
                <a:srgbClr val="FFFFFF"/>
              </a:solidFill>
              <a:latin typeface="Book Antiqua" pitchFamily="18" charset="0"/>
            </a:endParaRPr>
          </a:p>
        </p:txBody>
      </p:sp>
      <p:pic>
        <p:nvPicPr>
          <p:cNvPr id="2050" name="Picture 2" descr="File:Olympic Park Cyrus.jpg">
            <a:hlinkClick r:id="rId3"/>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12830" r="14298"/>
          <a:stretch/>
        </p:blipFill>
        <p:spPr bwMode="auto">
          <a:xfrm>
            <a:off x="5502166" y="228599"/>
            <a:ext cx="3489435" cy="638465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09716"/>
            <a:ext cx="5502166" cy="1261884"/>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7600" dirty="0" smtClean="0">
                <a:solidFill>
                  <a:schemeClr val="tx2"/>
                </a:solidFill>
                <a:latin typeface="UnZialish" pitchFamily="2" charset="0"/>
                <a:cs typeface="Apple Chancery"/>
              </a:rPr>
              <a:t>A Messiah</a:t>
            </a:r>
            <a:endParaRPr lang="en-US" sz="7600" dirty="0">
              <a:solidFill>
                <a:schemeClr val="tx2"/>
              </a:solidFill>
              <a:latin typeface="UnZialish" pitchFamily="2" charset="0"/>
              <a:cs typeface="Apple Chancery"/>
            </a:endParaRPr>
          </a:p>
        </p:txBody>
      </p:sp>
    </p:spTree>
    <p:extLst>
      <p:ext uri="{BB962C8B-B14F-4D97-AF65-F5344CB8AC3E}">
        <p14:creationId xmlns:p14="http://schemas.microsoft.com/office/powerpoint/2010/main" val="2415320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650" r="8160" b="3935"/>
          <a:stretch/>
        </p:blipFill>
        <p:spPr>
          <a:xfrm>
            <a:off x="1" y="1"/>
            <a:ext cx="9144000" cy="6858000"/>
          </a:xfrm>
          <a:prstGeom prst="rect">
            <a:avLst/>
          </a:prstGeom>
        </p:spPr>
      </p:pic>
      <p:sp>
        <p:nvSpPr>
          <p:cNvPr id="2" name="Title 1"/>
          <p:cNvSpPr>
            <a:spLocks noGrp="1"/>
          </p:cNvSpPr>
          <p:nvPr>
            <p:ph type="title"/>
          </p:nvPr>
        </p:nvSpPr>
        <p:spPr>
          <a:xfrm>
            <a:off x="-76200" y="76200"/>
            <a:ext cx="3886200" cy="1143000"/>
          </a:xfrm>
        </p:spPr>
        <p:txBody>
          <a:bodyPr>
            <a:normAutofit/>
          </a:bodyPr>
          <a:lstStyle/>
          <a:p>
            <a:r>
              <a:rPr lang="en-US" sz="6600" dirty="0" smtClean="0"/>
              <a:t>Slavery</a:t>
            </a:r>
            <a:endParaRPr lang="en-US" sz="6600" dirty="0"/>
          </a:p>
        </p:txBody>
      </p:sp>
      <p:sp>
        <p:nvSpPr>
          <p:cNvPr id="6" name="TextBox 5"/>
          <p:cNvSpPr txBox="1"/>
          <p:nvPr/>
        </p:nvSpPr>
        <p:spPr>
          <a:xfrm>
            <a:off x="228600" y="1143000"/>
            <a:ext cx="2819400" cy="2185214"/>
          </a:xfrm>
          <a:prstGeom prst="rect">
            <a:avLst/>
          </a:prstGeom>
          <a:noFill/>
        </p:spPr>
        <p:txBody>
          <a:bodyPr wrap="square" rtlCol="0">
            <a:spAutoFit/>
          </a:bodyPr>
          <a:lstStyle/>
          <a:p>
            <a:r>
              <a:rPr lang="en-US" sz="3200" dirty="0" smtClean="0"/>
              <a:t>was rare in the Persian Empire, </a:t>
            </a:r>
            <a:r>
              <a:rPr lang="en-US" sz="2400" dirty="0" smtClean="0"/>
              <a:t>where slavery as a punishment for debtors was illegal.</a:t>
            </a:r>
            <a:endParaRPr lang="en-US" sz="2400" dirty="0"/>
          </a:p>
        </p:txBody>
      </p:sp>
    </p:spTree>
    <p:extLst>
      <p:ext uri="{BB962C8B-B14F-4D97-AF65-F5344CB8AC3E}">
        <p14:creationId xmlns:p14="http://schemas.microsoft.com/office/powerpoint/2010/main" val="40947338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5098" y="-1"/>
            <a:ext cx="5198901" cy="6858001"/>
          </a:xfrm>
          <a:prstGeom prst="rect">
            <a:avLst/>
          </a:prstGeom>
        </p:spPr>
      </p:pic>
      <p:sp>
        <p:nvSpPr>
          <p:cNvPr id="6" name="TextBox 5"/>
          <p:cNvSpPr txBox="1"/>
          <p:nvPr/>
        </p:nvSpPr>
        <p:spPr>
          <a:xfrm>
            <a:off x="0" y="162342"/>
            <a:ext cx="3945098" cy="2123658"/>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6600" dirty="0" smtClean="0">
                <a:solidFill>
                  <a:schemeClr val="tx2"/>
                </a:solidFill>
                <a:latin typeface="UnZialish" pitchFamily="2" charset="0"/>
                <a:cs typeface="Apple Chancery"/>
              </a:rPr>
              <a:t>Women’s Rights</a:t>
            </a:r>
            <a:endParaRPr lang="en-US" sz="6600" dirty="0">
              <a:solidFill>
                <a:schemeClr val="tx2"/>
              </a:solidFill>
              <a:latin typeface="UnZialish" pitchFamily="2" charset="0"/>
              <a:cs typeface="Apple Chancery"/>
            </a:endParaRPr>
          </a:p>
        </p:txBody>
      </p:sp>
      <p:sp>
        <p:nvSpPr>
          <p:cNvPr id="4" name="TextBox 3"/>
          <p:cNvSpPr txBox="1"/>
          <p:nvPr/>
        </p:nvSpPr>
        <p:spPr>
          <a:xfrm>
            <a:off x="152400" y="2667000"/>
            <a:ext cx="3716498" cy="2185214"/>
          </a:xfrm>
          <a:prstGeom prst="rect">
            <a:avLst/>
          </a:prstGeom>
          <a:noFill/>
        </p:spPr>
        <p:txBody>
          <a:bodyPr wrap="square" rtlCol="0">
            <a:spAutoFit/>
          </a:bodyPr>
          <a:lstStyle/>
          <a:p>
            <a:r>
              <a:rPr lang="en-US" sz="2600" b="1" dirty="0" smtClean="0">
                <a:latin typeface="Gill Sans MT" pitchFamily="34" charset="0"/>
              </a:rPr>
              <a:t>Persian women could:</a:t>
            </a:r>
            <a:br>
              <a:rPr lang="en-US" sz="2600" b="1" dirty="0" smtClean="0">
                <a:latin typeface="Gill Sans MT" pitchFamily="34" charset="0"/>
              </a:rPr>
            </a:br>
            <a:r>
              <a:rPr lang="en-US" sz="1200" b="1" dirty="0" smtClean="0">
                <a:latin typeface="Gill Sans MT" pitchFamily="34" charset="0"/>
              </a:rPr>
              <a:t> </a:t>
            </a:r>
          </a:p>
          <a:p>
            <a:pPr marL="346075" indent="-282575">
              <a:buFont typeface="Arial" pitchFamily="34" charset="0"/>
              <a:buChar char="•"/>
            </a:pPr>
            <a:r>
              <a:rPr lang="en-US" sz="3200" dirty="0" smtClean="0">
                <a:latin typeface="Gill Sans MT" pitchFamily="34" charset="0"/>
              </a:rPr>
              <a:t>own property</a:t>
            </a:r>
          </a:p>
          <a:p>
            <a:pPr marL="346075" indent="-282575">
              <a:buFont typeface="Arial" pitchFamily="34" charset="0"/>
              <a:buChar char="•"/>
            </a:pPr>
            <a:r>
              <a:rPr lang="en-US" sz="3200" dirty="0" smtClean="0">
                <a:latin typeface="Gill Sans MT" pitchFamily="34" charset="0"/>
              </a:rPr>
              <a:t>supervise workers</a:t>
            </a:r>
          </a:p>
          <a:p>
            <a:pPr marL="346075" indent="-282575">
              <a:buFont typeface="Arial" pitchFamily="34" charset="0"/>
              <a:buChar char="•"/>
            </a:pPr>
            <a:r>
              <a:rPr lang="en-US" sz="3200" dirty="0" smtClean="0">
                <a:latin typeface="Gill Sans MT" pitchFamily="34" charset="0"/>
              </a:rPr>
              <a:t>initiate divorce</a:t>
            </a:r>
            <a:endParaRPr lang="en-US" sz="3200" dirty="0">
              <a:latin typeface="Gill Sans MT" pitchFamily="34" charset="0"/>
            </a:endParaRPr>
          </a:p>
        </p:txBody>
      </p:sp>
      <p:sp>
        <p:nvSpPr>
          <p:cNvPr id="5" name="Rectangle 4">
            <a:hlinkClick r:id="rId4"/>
          </p:cNvPr>
          <p:cNvSpPr/>
          <p:nvPr/>
        </p:nvSpPr>
        <p:spPr>
          <a:xfrm>
            <a:off x="304800" y="5867400"/>
            <a:ext cx="3429000" cy="584775"/>
          </a:xfrm>
          <a:prstGeom prst="rect">
            <a:avLst/>
          </a:prstGeom>
          <a:effectLst>
            <a:glow rad="101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wrap="square">
            <a:spAutoFit/>
          </a:bodyPr>
          <a:lstStyle/>
          <a:p>
            <a:pPr algn="ctr"/>
            <a:r>
              <a:rPr lang="en-US" sz="3200" b="1" dirty="0" smtClean="0"/>
              <a:t>Further Reading</a:t>
            </a:r>
            <a:endParaRPr lang="en-US" sz="3200" b="1" dirty="0"/>
          </a:p>
        </p:txBody>
      </p:sp>
    </p:spTree>
    <p:extLst>
      <p:ext uri="{BB962C8B-B14F-4D97-AF65-F5344CB8AC3E}">
        <p14:creationId xmlns:p14="http://schemas.microsoft.com/office/powerpoint/2010/main" val="36455307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146" name="Picture 2" descr="http://upload.wikimedia.org/wikipedia/commons/thumb/f/f9/Faravahar-Gold.svg/1000px-Faravahar-Gold.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97" y="1447800"/>
            <a:ext cx="8717796"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1250"/>
            <a:ext cx="9144001" cy="144655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8800" dirty="0" smtClean="0">
                <a:solidFill>
                  <a:schemeClr val="tx2"/>
                </a:solidFill>
                <a:latin typeface="UnZialish" pitchFamily="2" charset="0"/>
                <a:cs typeface="Apple Chancery"/>
              </a:rPr>
              <a:t>Zoroastrianism</a:t>
            </a:r>
            <a:endParaRPr lang="en-US" sz="8800" dirty="0">
              <a:solidFill>
                <a:schemeClr val="tx2"/>
              </a:solidFill>
              <a:latin typeface="UnZialish" pitchFamily="2" charset="0"/>
              <a:cs typeface="Apple Chancery"/>
            </a:endParaRPr>
          </a:p>
        </p:txBody>
      </p:sp>
      <p:sp>
        <p:nvSpPr>
          <p:cNvPr id="3" name="Content Placeholder 2"/>
          <p:cNvSpPr>
            <a:spLocks noGrp="1"/>
          </p:cNvSpPr>
          <p:nvPr>
            <p:ph idx="1"/>
          </p:nvPr>
        </p:nvSpPr>
        <p:spPr>
          <a:xfrm>
            <a:off x="-1" y="5791200"/>
            <a:ext cx="9117724" cy="609600"/>
          </a:xfrm>
        </p:spPr>
        <p:txBody>
          <a:bodyPr>
            <a:normAutofit/>
          </a:bodyPr>
          <a:lstStyle/>
          <a:p>
            <a:pPr marL="0" indent="0" algn="ctr">
              <a:buNone/>
            </a:pPr>
            <a:r>
              <a:rPr lang="en-US" b="1" i="1" dirty="0" smtClean="0">
                <a:latin typeface="Gill Sans MT" pitchFamily="34" charset="0"/>
              </a:rPr>
              <a:t>The Religion of Ancient Persia</a:t>
            </a:r>
            <a:endParaRPr lang="en-US" b="1" i="1" dirty="0">
              <a:latin typeface="Gill Sans MT" pitchFamily="34" charset="0"/>
            </a:endParaRPr>
          </a:p>
        </p:txBody>
      </p:sp>
    </p:spTree>
    <p:extLst>
      <p:ext uri="{BB962C8B-B14F-4D97-AF65-F5344CB8AC3E}">
        <p14:creationId xmlns:p14="http://schemas.microsoft.com/office/powerpoint/2010/main" val="7741258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TextBox 8"/>
          <p:cNvSpPr txBox="1"/>
          <p:nvPr/>
        </p:nvSpPr>
        <p:spPr>
          <a:xfrm>
            <a:off x="-1" y="111204"/>
            <a:ext cx="5334001" cy="1200329"/>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7200" dirty="0" smtClean="0">
                <a:solidFill>
                  <a:schemeClr val="tx2"/>
                </a:solidFill>
                <a:latin typeface="UnZialish" pitchFamily="2" charset="0"/>
                <a:cs typeface="Apple Chancery"/>
              </a:rPr>
              <a:t>Zoroaster</a:t>
            </a:r>
            <a:endParaRPr lang="en-US" sz="7200" dirty="0">
              <a:solidFill>
                <a:schemeClr val="tx2"/>
              </a:solidFill>
              <a:latin typeface="UnZialish" pitchFamily="2" charset="0"/>
              <a:cs typeface="Apple Chancery"/>
            </a:endParaRPr>
          </a:p>
        </p:txBody>
      </p:sp>
      <p:sp>
        <p:nvSpPr>
          <p:cNvPr id="12" name="Content Placeholder 2"/>
          <p:cNvSpPr>
            <a:spLocks noGrp="1"/>
          </p:cNvSpPr>
          <p:nvPr>
            <p:ph idx="1"/>
          </p:nvPr>
        </p:nvSpPr>
        <p:spPr>
          <a:xfrm>
            <a:off x="-1" y="1219200"/>
            <a:ext cx="5334001" cy="609600"/>
          </a:xfrm>
        </p:spPr>
        <p:txBody>
          <a:bodyPr>
            <a:normAutofit/>
          </a:bodyPr>
          <a:lstStyle/>
          <a:p>
            <a:pPr marL="0" indent="0" algn="ctr">
              <a:buNone/>
            </a:pPr>
            <a:r>
              <a:rPr lang="en-US" sz="3000" b="1" i="1" dirty="0" smtClean="0">
                <a:latin typeface="Gill Sans MT" pitchFamily="34" charset="0"/>
              </a:rPr>
              <a:t>(aka, Zarathustra)</a:t>
            </a:r>
            <a:endParaRPr lang="en-US" sz="3000" b="1" i="1" dirty="0">
              <a:latin typeface="Gill Sans MT" pitchFamily="34" charset="0"/>
            </a:endParaRPr>
          </a:p>
        </p:txBody>
      </p:sp>
      <p:pic>
        <p:nvPicPr>
          <p:cNvPr id="9218" name="Picture 2" descr="http://upload.wikimedia.org/wikipedia/commons/9/94/Sanzio_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026" t="30349" r="7210" b="3344"/>
          <a:stretch/>
        </p:blipFill>
        <p:spPr bwMode="auto">
          <a:xfrm>
            <a:off x="5334000" y="34103"/>
            <a:ext cx="3825766" cy="621429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0" y="6211669"/>
            <a:ext cx="3825766" cy="538609"/>
          </a:xfrm>
          <a:prstGeom prst="rect">
            <a:avLst/>
          </a:prstGeom>
          <a:gradFill>
            <a:gsLst>
              <a:gs pos="0">
                <a:schemeClr val="dk1">
                  <a:shade val="51000"/>
                  <a:satMod val="130000"/>
                  <a:alpha val="25000"/>
                </a:schemeClr>
              </a:gs>
              <a:gs pos="80000">
                <a:schemeClr val="dk1">
                  <a:shade val="93000"/>
                  <a:satMod val="130000"/>
                  <a:alpha val="25000"/>
                </a:schemeClr>
              </a:gs>
              <a:gs pos="100000">
                <a:schemeClr val="dk1">
                  <a:shade val="94000"/>
                  <a:satMod val="135000"/>
                  <a:alpha val="25000"/>
                </a:schemeClr>
              </a:gs>
            </a:gsLst>
          </a:gradFill>
          <a:effectLst>
            <a:outerShdw blurRad="40000" dist="23000" dir="5400000" rotWithShape="0">
              <a:srgbClr val="000000">
                <a:alpha val="35000"/>
              </a:srgbClr>
            </a:outerShdw>
            <a:softEdge rad="38100"/>
          </a:effectLst>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1450" b="1" dirty="0" smtClean="0"/>
              <a:t>Zoroaster holding a star-studded globe in Raphael’s painting, </a:t>
            </a:r>
            <a:r>
              <a:rPr lang="en-US" sz="1450" b="1" i="1" dirty="0" smtClean="0"/>
              <a:t>The School of Athens</a:t>
            </a:r>
            <a:endParaRPr lang="en-US" sz="1450" b="1" dirty="0"/>
          </a:p>
        </p:txBody>
      </p:sp>
      <p:sp>
        <p:nvSpPr>
          <p:cNvPr id="3" name="TextBox 2"/>
          <p:cNvSpPr txBox="1"/>
          <p:nvPr/>
        </p:nvSpPr>
        <p:spPr>
          <a:xfrm>
            <a:off x="-1" y="2209800"/>
            <a:ext cx="5334001" cy="3908762"/>
          </a:xfrm>
          <a:prstGeom prst="rect">
            <a:avLst/>
          </a:prstGeom>
          <a:noFill/>
        </p:spPr>
        <p:txBody>
          <a:bodyPr wrap="square" rtlCol="0">
            <a:spAutoFit/>
          </a:bodyPr>
          <a:lstStyle/>
          <a:p>
            <a:pPr algn="ctr"/>
            <a:r>
              <a:rPr lang="en-US" sz="7200" i="1" dirty="0" smtClean="0">
                <a:latin typeface="Gill Sans MT" pitchFamily="34" charset="0"/>
              </a:rPr>
              <a:t>Founder </a:t>
            </a:r>
            <a:br>
              <a:rPr lang="en-US" sz="7200" i="1" dirty="0" smtClean="0">
                <a:latin typeface="Gill Sans MT" pitchFamily="34" charset="0"/>
              </a:rPr>
            </a:br>
            <a:r>
              <a:rPr lang="en-US" sz="7200" i="1" dirty="0" smtClean="0">
                <a:latin typeface="Gill Sans MT" pitchFamily="34" charset="0"/>
              </a:rPr>
              <a:t>&amp;</a:t>
            </a:r>
            <a:br>
              <a:rPr lang="en-US" sz="7200" i="1" dirty="0" smtClean="0">
                <a:latin typeface="Gill Sans MT" pitchFamily="34" charset="0"/>
              </a:rPr>
            </a:br>
            <a:r>
              <a:rPr lang="en-US" sz="7200" i="1" dirty="0" smtClean="0">
                <a:latin typeface="Gill Sans MT" pitchFamily="34" charset="0"/>
              </a:rPr>
              <a:t>Prophet</a:t>
            </a:r>
            <a:br>
              <a:rPr lang="en-US" sz="7200" i="1" dirty="0" smtClean="0">
                <a:latin typeface="Gill Sans MT" pitchFamily="34" charset="0"/>
              </a:rPr>
            </a:br>
            <a:r>
              <a:rPr lang="en-US" sz="3200" i="1" dirty="0" smtClean="0">
                <a:latin typeface="Gill Sans MT" pitchFamily="34" charset="0"/>
              </a:rPr>
              <a:t>of Zoroastrianism</a:t>
            </a:r>
            <a:endParaRPr lang="en-US" sz="3200" i="1" dirty="0">
              <a:latin typeface="Gill Sans MT" pitchFamily="34" charset="0"/>
            </a:endParaRPr>
          </a:p>
        </p:txBody>
      </p:sp>
    </p:spTree>
    <p:extLst>
      <p:ext uri="{BB962C8B-B14F-4D97-AF65-F5344CB8AC3E}">
        <p14:creationId xmlns:p14="http://schemas.microsoft.com/office/powerpoint/2010/main" val="15453171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026" name="Picture 2" descr="http://upload.wikimedia.org/wikipedia/commons/thumb/5/54/Mazda_3_MPS_-_Flickr_-_robad0b.jpg/1024px-Mazda_3_MPS_-_Flickr_-_robad0b.jpg"/>
          <p:cNvPicPr>
            <a:picLocks noChangeAspect="1" noChangeArrowheads="1"/>
          </p:cNvPicPr>
          <p:nvPr/>
        </p:nvPicPr>
        <p:blipFill rotWithShape="1">
          <a:blip r:embed="rId2">
            <a:extLst>
              <a:ext uri="{28A0092B-C50C-407E-A947-70E740481C1C}">
                <a14:useLocalDpi xmlns:a14="http://schemas.microsoft.com/office/drawing/2010/main" val="0"/>
              </a:ext>
            </a:extLst>
          </a:blip>
          <a:srcRect l="2199" t="2668" r="3174" b="2704"/>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http://www.hdwpapers.com/walls/2008_mazda_wallpaper-normal.jpg"/>
          <p:cNvSpPr>
            <a:spLocks noChangeAspect="1" noChangeArrowheads="1"/>
          </p:cNvSpPr>
          <p:nvPr/>
        </p:nvSpPr>
        <p:spPr bwMode="auto">
          <a:xfrm>
            <a:off x="155575" y="-4389438"/>
            <a:ext cx="12192000" cy="9153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www.hdwpapers.com/walls/2008_mazda_wallpaper-normal.jpg"/>
          <p:cNvSpPr>
            <a:spLocks noChangeAspect="1" noChangeArrowheads="1"/>
          </p:cNvSpPr>
          <p:nvPr/>
        </p:nvSpPr>
        <p:spPr bwMode="auto">
          <a:xfrm>
            <a:off x="307975" y="-4237038"/>
            <a:ext cx="12192000" cy="9153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6251575" y="6477000"/>
            <a:ext cx="2892425" cy="338554"/>
          </a:xfrm>
          <a:prstGeom prst="rect">
            <a:avLst/>
          </a:prstGeom>
        </p:spPr>
        <p:txBody>
          <a:bodyPr wrap="square">
            <a:spAutoFit/>
          </a:bodyPr>
          <a:lstStyle/>
          <a:p>
            <a:r>
              <a:rPr lang="en-US" sz="1600" b="1" dirty="0" smtClean="0"/>
              <a:t>Photo Credit:  </a:t>
            </a:r>
            <a:r>
              <a:rPr lang="en-US" sz="1600" b="1" dirty="0">
                <a:hlinkClick r:id="rId3"/>
              </a:rPr>
              <a:t>Robin Corps</a:t>
            </a:r>
            <a:endParaRPr lang="en-US" sz="1600" b="1" dirty="0"/>
          </a:p>
        </p:txBody>
      </p:sp>
    </p:spTree>
    <p:extLst>
      <p:ext uri="{BB962C8B-B14F-4D97-AF65-F5344CB8AC3E}">
        <p14:creationId xmlns:p14="http://schemas.microsoft.com/office/powerpoint/2010/main" val="15582532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2290" name="Picture 2" descr="http://upload.wikimedia.org/wikipedia/commons/9/96/Naqsh_i_Rustam._Investiture_d%27Ardashir_1.jpg"/>
          <p:cNvPicPr>
            <a:picLocks noChangeAspect="1" noChangeArrowheads="1"/>
          </p:cNvPicPr>
          <p:nvPr/>
        </p:nvPicPr>
        <p:blipFill rotWithShape="1">
          <a:blip r:embed="rId2">
            <a:extLst>
              <a:ext uri="{28A0092B-C50C-407E-A947-70E740481C1C}">
                <a14:useLocalDpi xmlns:a14="http://schemas.microsoft.com/office/drawing/2010/main" val="0"/>
              </a:ext>
            </a:extLst>
          </a:blip>
          <a:srcRect l="39451" t="4943" r="2607"/>
          <a:stretch/>
        </p:blipFill>
        <p:spPr bwMode="auto">
          <a:xfrm>
            <a:off x="2057399" y="1371600"/>
            <a:ext cx="5029200" cy="544107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 y="77450"/>
            <a:ext cx="9144001" cy="144655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8800" dirty="0" smtClean="0">
                <a:solidFill>
                  <a:schemeClr val="tx2"/>
                </a:solidFill>
                <a:latin typeface="UnZialish" pitchFamily="2" charset="0"/>
                <a:cs typeface="Apple Chancery"/>
              </a:rPr>
              <a:t>Ahura Mazda</a:t>
            </a:r>
            <a:endParaRPr lang="en-US" sz="8800" dirty="0">
              <a:solidFill>
                <a:schemeClr val="tx2"/>
              </a:solidFill>
              <a:latin typeface="UnZialish" pitchFamily="2" charset="0"/>
              <a:cs typeface="Apple Chancery"/>
            </a:endParaRPr>
          </a:p>
        </p:txBody>
      </p:sp>
      <p:sp>
        <p:nvSpPr>
          <p:cNvPr id="2" name="Rectangle 1"/>
          <p:cNvSpPr/>
          <p:nvPr/>
        </p:nvSpPr>
        <p:spPr>
          <a:xfrm>
            <a:off x="4724595" y="6248400"/>
            <a:ext cx="2133405" cy="307777"/>
          </a:xfrm>
          <a:prstGeom prst="rect">
            <a:avLst/>
          </a:prstGeom>
        </p:spPr>
        <p:txBody>
          <a:bodyPr wrap="none">
            <a:spAutoFit/>
          </a:bodyPr>
          <a:lstStyle/>
          <a:p>
            <a:r>
              <a:rPr lang="en-US" sz="1400" b="1" dirty="0" smtClean="0">
                <a:solidFill>
                  <a:schemeClr val="bg1"/>
                </a:solidFill>
                <a:effectLst>
                  <a:glow rad="101600">
                    <a:srgbClr val="F6EADA"/>
                  </a:glow>
                </a:effectLst>
              </a:rPr>
              <a:t>Photo Credit:  Ginolerhino</a:t>
            </a:r>
            <a:endParaRPr lang="en-US" sz="1400" b="1" dirty="0">
              <a:solidFill>
                <a:schemeClr val="bg1"/>
              </a:solidFill>
              <a:effectLst>
                <a:glow rad="101600">
                  <a:srgbClr val="F6EADA"/>
                </a:glow>
              </a:effectLst>
            </a:endParaRPr>
          </a:p>
        </p:txBody>
      </p:sp>
      <p:sp>
        <p:nvSpPr>
          <p:cNvPr id="3" name="TextBox 2"/>
          <p:cNvSpPr txBox="1"/>
          <p:nvPr/>
        </p:nvSpPr>
        <p:spPr>
          <a:xfrm>
            <a:off x="554875" y="1673423"/>
            <a:ext cx="1121525" cy="4879777"/>
          </a:xfrm>
          <a:prstGeom prst="rect">
            <a:avLst/>
          </a:prstGeom>
          <a:noFill/>
        </p:spPr>
        <p:txBody>
          <a:bodyPr vert="wordArtVert" wrap="square" rtlCol="0">
            <a:spAutoFit/>
          </a:bodyPr>
          <a:lstStyle/>
          <a:p>
            <a:r>
              <a:rPr lang="en-US" sz="5400" b="1" dirty="0" smtClean="0">
                <a:solidFill>
                  <a:schemeClr val="bg1"/>
                </a:solidFill>
                <a:effectLst>
                  <a:glow rad="228600">
                    <a:srgbClr val="FFE6C1"/>
                  </a:glow>
                </a:effectLst>
                <a:latin typeface="Gill Sans MT" pitchFamily="34" charset="0"/>
              </a:rPr>
              <a:t>LIGHT</a:t>
            </a:r>
            <a:endParaRPr lang="en-US" sz="5400" b="1" dirty="0">
              <a:solidFill>
                <a:schemeClr val="bg1"/>
              </a:solidFill>
              <a:effectLst>
                <a:glow rad="228600">
                  <a:srgbClr val="FFE6C1"/>
                </a:glow>
              </a:effectLst>
              <a:latin typeface="Gill Sans MT" pitchFamily="34" charset="0"/>
            </a:endParaRPr>
          </a:p>
        </p:txBody>
      </p:sp>
      <p:sp>
        <p:nvSpPr>
          <p:cNvPr id="12" name="TextBox 11"/>
          <p:cNvSpPr txBox="1"/>
          <p:nvPr/>
        </p:nvSpPr>
        <p:spPr>
          <a:xfrm>
            <a:off x="7593142" y="1524000"/>
            <a:ext cx="1017458" cy="5181600"/>
          </a:xfrm>
          <a:prstGeom prst="rect">
            <a:avLst/>
          </a:prstGeom>
          <a:noFill/>
        </p:spPr>
        <p:txBody>
          <a:bodyPr vert="wordArtVert" wrap="square" rtlCol="0">
            <a:spAutoFit/>
          </a:bodyPr>
          <a:lstStyle/>
          <a:p>
            <a:r>
              <a:rPr lang="en-US" sz="4800" b="1" dirty="0" smtClean="0">
                <a:effectLst>
                  <a:glow rad="228600">
                    <a:schemeClr val="accent6">
                      <a:satMod val="175000"/>
                      <a:alpha val="40000"/>
                    </a:schemeClr>
                  </a:glow>
                </a:effectLst>
                <a:latin typeface="Gill Sans MT" pitchFamily="34" charset="0"/>
              </a:rPr>
              <a:t>WISDOM</a:t>
            </a:r>
            <a:endParaRPr lang="en-US" sz="4800" b="1" dirty="0">
              <a:effectLst>
                <a:glow rad="228600">
                  <a:schemeClr val="accent6">
                    <a:satMod val="175000"/>
                    <a:alpha val="40000"/>
                  </a:schemeClr>
                </a:glow>
              </a:effectLst>
              <a:latin typeface="Gill Sans MT" pitchFamily="34" charset="0"/>
            </a:endParaRPr>
          </a:p>
        </p:txBody>
      </p:sp>
    </p:spTree>
    <p:extLst>
      <p:ext uri="{BB962C8B-B14F-4D97-AF65-F5344CB8AC3E}">
        <p14:creationId xmlns:p14="http://schemas.microsoft.com/office/powerpoint/2010/main" val="1351016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026" name="Picture 2" descr="http://www.awadallah.com/blog/wp-content/uploads/2007/03/300_17.jpg"/>
          <p:cNvPicPr>
            <a:picLocks noChangeAspect="1" noChangeArrowheads="1"/>
          </p:cNvPicPr>
          <p:nvPr/>
        </p:nvPicPr>
        <p:blipFill rotWithShape="1">
          <a:blip r:embed="rId4">
            <a:extLst>
              <a:ext uri="{28A0092B-C50C-407E-A947-70E740481C1C}">
                <a14:useLocalDpi xmlns:a14="http://schemas.microsoft.com/office/drawing/2010/main" val="0"/>
              </a:ext>
            </a:extLst>
          </a:blip>
          <a:srcRect l="25000" r="1944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52400"/>
            <a:ext cx="3352800" cy="2667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Persian Myth</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76200" y="6553200"/>
            <a:ext cx="6705600" cy="258763"/>
          </a:xfrm>
        </p:spPr>
        <p:txBody>
          <a:bodyPr>
            <a:normAutofit fontScale="40000" lnSpcReduction="20000"/>
          </a:bodyPr>
          <a:lstStyle/>
          <a:p>
            <a:pPr marL="0" indent="0">
              <a:buNone/>
            </a:pPr>
            <a:r>
              <a:rPr lang="en-US" dirty="0"/>
              <a:t>Screenshot from </a:t>
            </a:r>
            <a:r>
              <a:rPr lang="en-US" i="1" dirty="0"/>
              <a:t>300</a:t>
            </a:r>
            <a:r>
              <a:rPr lang="en-US" dirty="0"/>
              <a:t>, accessed at: </a:t>
            </a:r>
            <a:r>
              <a:rPr lang="en-US" dirty="0">
                <a:hlinkClick r:id="rId5"/>
              </a:rPr>
              <a:t>http://</a:t>
            </a:r>
            <a:r>
              <a:rPr lang="en-US" dirty="0" smtClean="0">
                <a:hlinkClick r:id="rId5"/>
              </a:rPr>
              <a:t>www.awadallah.com/blog/category/fun</a:t>
            </a:r>
            <a:endParaRPr lang="en-US" dirty="0"/>
          </a:p>
          <a:p>
            <a:endParaRPr lang="en-US" dirty="0"/>
          </a:p>
        </p:txBody>
      </p:sp>
      <p:sp>
        <p:nvSpPr>
          <p:cNvPr id="4" name="Rounded Rectangular Callout 3"/>
          <p:cNvSpPr/>
          <p:nvPr/>
        </p:nvSpPr>
        <p:spPr>
          <a:xfrm>
            <a:off x="6400800" y="1981200"/>
            <a:ext cx="2590800" cy="1295400"/>
          </a:xfrm>
          <a:prstGeom prst="wedgeRoundRectCallout">
            <a:avLst>
              <a:gd name="adj1" fmla="val -98419"/>
              <a:gd name="adj2" fmla="val 1288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accent6">
                    <a:lumMod val="50000"/>
                  </a:schemeClr>
                </a:solidFill>
              </a:rPr>
              <a:t>Thanks a lot, </a:t>
            </a:r>
            <a:r>
              <a:rPr lang="en-US" sz="4000" b="1" i="1" dirty="0" smtClean="0">
                <a:solidFill>
                  <a:schemeClr val="accent6">
                    <a:lumMod val="50000"/>
                  </a:schemeClr>
                </a:solidFill>
              </a:rPr>
              <a:t>300</a:t>
            </a:r>
            <a:r>
              <a:rPr lang="en-US" sz="4000" b="1" dirty="0" smtClean="0">
                <a:solidFill>
                  <a:schemeClr val="accent6">
                    <a:lumMod val="50000"/>
                  </a:schemeClr>
                </a:solidFill>
              </a:rPr>
              <a:t>!</a:t>
            </a:r>
            <a:endParaRPr lang="en-US" sz="4000" b="1" dirty="0">
              <a:solidFill>
                <a:schemeClr val="accent6">
                  <a:lumMod val="50000"/>
                </a:schemeClr>
              </a:solidFill>
            </a:endParaRPr>
          </a:p>
        </p:txBody>
      </p:sp>
    </p:spTree>
    <p:extLst>
      <p:ext uri="{BB962C8B-B14F-4D97-AF65-F5344CB8AC3E}">
        <p14:creationId xmlns:p14="http://schemas.microsoft.com/office/powerpoint/2010/main" val="78105325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38" r="-1" b="50000"/>
          <a:stretch/>
        </p:blipFill>
        <p:spPr>
          <a:xfrm>
            <a:off x="0" y="0"/>
            <a:ext cx="9144000" cy="6858000"/>
          </a:xfrm>
          <a:prstGeom prst="rect">
            <a:avLst/>
          </a:prstGeom>
        </p:spPr>
      </p:pic>
    </p:spTree>
    <p:extLst>
      <p:ext uri="{BB962C8B-B14F-4D97-AF65-F5344CB8AC3E}">
        <p14:creationId xmlns:p14="http://schemas.microsoft.com/office/powerpoint/2010/main" val="14269141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6386" name="Picture 2" descr="SouthCarolina_Logo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8" t="-3563" r="-27"/>
          <a:stretch/>
        </p:blipFill>
        <p:spPr bwMode="auto">
          <a:xfrm>
            <a:off x="5527933" y="2286000"/>
            <a:ext cx="3387467" cy="3657600"/>
          </a:xfrm>
          <a:prstGeom prst="rect">
            <a:avLst/>
          </a:prstGeom>
          <a:solidFill>
            <a:srgbClr val="FFFFFF"/>
          </a:solidFill>
          <a:ln>
            <a:noFill/>
          </a:ln>
          <a:effectLst>
            <a:softEdge rad="63500"/>
          </a:effectLst>
        </p:spPr>
      </p:pic>
      <p:pic>
        <p:nvPicPr>
          <p:cNvPr id="15" name="Picture 14"/>
          <p:cNvPicPr>
            <a:picLocks noChangeAspect="1"/>
          </p:cNvPicPr>
          <p:nvPr/>
        </p:nvPicPr>
        <p:blipFill rotWithShape="1">
          <a:blip r:embed="rId4" cstate="print"/>
          <a:srcRect/>
          <a:stretch/>
        </p:blipFill>
        <p:spPr>
          <a:xfrm>
            <a:off x="257258" y="2286000"/>
            <a:ext cx="3739566" cy="3639845"/>
          </a:xfrm>
          <a:prstGeom prst="rect">
            <a:avLst/>
          </a:prstGeom>
          <a:solidFill>
            <a:schemeClr val="tx1"/>
          </a:solidFill>
          <a:effectLst>
            <a:softEdge rad="63500"/>
          </a:effectLst>
        </p:spPr>
      </p:pic>
      <p:sp>
        <p:nvSpPr>
          <p:cNvPr id="10" name="TextBox 9"/>
          <p:cNvSpPr txBox="1"/>
          <p:nvPr/>
        </p:nvSpPr>
        <p:spPr>
          <a:xfrm>
            <a:off x="152400" y="196840"/>
            <a:ext cx="5943600" cy="170816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0500" dirty="0" smtClean="0">
                <a:solidFill>
                  <a:schemeClr val="tx2"/>
                </a:solidFill>
                <a:latin typeface="CapitalisTypOasis" pitchFamily="2" charset="0"/>
                <a:cs typeface="Apple Chancery"/>
              </a:rPr>
              <a:t>D</a:t>
            </a:r>
            <a:r>
              <a:rPr lang="en-US" sz="10500" dirty="0" smtClean="0">
                <a:solidFill>
                  <a:schemeClr val="tx2"/>
                </a:solidFill>
                <a:latin typeface="UnZialish" pitchFamily="2" charset="0"/>
                <a:cs typeface="Apple Chancery"/>
              </a:rPr>
              <a:t>ualism</a:t>
            </a:r>
            <a:endParaRPr lang="en-US" sz="10500" dirty="0">
              <a:solidFill>
                <a:schemeClr val="tx2"/>
              </a:solidFill>
              <a:latin typeface="UnZialish" pitchFamily="2" charset="0"/>
              <a:cs typeface="Apple Chancery"/>
            </a:endParaRPr>
          </a:p>
        </p:txBody>
      </p:sp>
      <p:sp>
        <p:nvSpPr>
          <p:cNvPr id="5" name="TextBox 4"/>
          <p:cNvSpPr txBox="1"/>
          <p:nvPr/>
        </p:nvSpPr>
        <p:spPr>
          <a:xfrm>
            <a:off x="6172200" y="304800"/>
            <a:ext cx="2819400" cy="1384995"/>
          </a:xfrm>
          <a:prstGeom prst="rect">
            <a:avLst/>
          </a:prstGeom>
          <a:noFill/>
        </p:spPr>
        <p:txBody>
          <a:bodyPr wrap="square" rtlCol="0">
            <a:spAutoFit/>
          </a:bodyPr>
          <a:lstStyle/>
          <a:p>
            <a:r>
              <a:rPr lang="en-US" sz="2800" i="1" dirty="0" smtClean="0"/>
              <a:t>An eternal struggle between forces of good and evil</a:t>
            </a:r>
            <a:endParaRPr lang="en-US" sz="2800" i="1" dirty="0"/>
          </a:p>
        </p:txBody>
      </p:sp>
      <p:sp>
        <p:nvSpPr>
          <p:cNvPr id="2" name="Rectangle 1"/>
          <p:cNvSpPr/>
          <p:nvPr/>
        </p:nvSpPr>
        <p:spPr>
          <a:xfrm>
            <a:off x="3836152" y="2590800"/>
            <a:ext cx="1878848" cy="2215991"/>
          </a:xfrm>
          <a:prstGeom prst="rect">
            <a:avLst/>
          </a:prstGeom>
        </p:spPr>
        <p:txBody>
          <a:bodyPr wrap="none">
            <a:spAutoFit/>
          </a:bodyPr>
          <a:lstStyle/>
          <a:p>
            <a:r>
              <a:rPr lang="en-US" sz="13800" i="1" dirty="0">
                <a:ln w="28575">
                  <a:solidFill>
                    <a:schemeClr val="bg1"/>
                  </a:solidFill>
                </a:ln>
                <a:solidFill>
                  <a:schemeClr val="tx2"/>
                </a:solidFill>
                <a:cs typeface="Apple Chancery"/>
              </a:rPr>
              <a:t>v</a:t>
            </a:r>
            <a:r>
              <a:rPr lang="en-US" sz="13800" i="1" dirty="0" smtClean="0">
                <a:ln w="28575">
                  <a:solidFill>
                    <a:schemeClr val="bg1"/>
                  </a:solidFill>
                </a:ln>
                <a:solidFill>
                  <a:schemeClr val="tx2"/>
                </a:solidFill>
                <a:cs typeface="Apple Chancery"/>
              </a:rPr>
              <a:t>s.</a:t>
            </a:r>
            <a:endParaRPr lang="en-US" sz="2400" i="1" dirty="0">
              <a:ln w="28575">
                <a:solidFill>
                  <a:schemeClr val="bg1"/>
                </a:solidFill>
              </a:ln>
            </a:endParaRPr>
          </a:p>
        </p:txBody>
      </p:sp>
    </p:spTree>
    <p:extLst>
      <p:ext uri="{BB962C8B-B14F-4D97-AF65-F5344CB8AC3E}">
        <p14:creationId xmlns:p14="http://schemas.microsoft.com/office/powerpoint/2010/main" val="1280545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WtUF1nEQ_2c?version=3&amp;hl=en_US;autoplay=1"/>
          <p:cNvPicPr>
            <a:picLocks noGrp="1" noRot="1" noChangeAspect="1"/>
          </p:cNvPicPr>
          <p:nvPr>
            <p:ph idx="1"/>
            <a:videoFile r:link="rId1"/>
          </p:nvPr>
        </p:nvPicPr>
        <p:blipFill>
          <a:blip r:embed="rId3"/>
          <a:stretch>
            <a:fillRect/>
          </a:stretch>
        </p:blipFill>
        <p:spPr>
          <a:xfrm>
            <a:off x="-2628" y="0"/>
            <a:ext cx="9144000" cy="6858000"/>
          </a:xfrm>
          <a:prstGeom prst="rect">
            <a:avLst/>
          </a:prstGeom>
        </p:spPr>
      </p:pic>
    </p:spTree>
    <p:extLst>
      <p:ext uri="{BB962C8B-B14F-4D97-AF65-F5344CB8AC3E}">
        <p14:creationId xmlns:p14="http://schemas.microsoft.com/office/powerpoint/2010/main" val="1567094318"/>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050" name="Picture 2" descr="http://upload.wikimedia.org/wikipedia/commons/thumb/c/ce/Four_elements_representation.svg/1000px-Four_elements_representati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
            <a:ext cx="8213173" cy="6858001"/>
          </a:xfrm>
          <a:prstGeom prst="rect">
            <a:avLst/>
          </a:prstGeom>
          <a:gradFill flip="none" rotWithShape="1">
            <a:gsLst>
              <a:gs pos="0">
                <a:schemeClr val="tx1"/>
              </a:gs>
              <a:gs pos="47000">
                <a:schemeClr val="accent4">
                  <a:lumMod val="20000"/>
                  <a:lumOff val="80000"/>
                </a:schemeClr>
              </a:gs>
              <a:gs pos="100000">
                <a:schemeClr val="accent6">
                  <a:lumMod val="40000"/>
                  <a:lumOff val="60000"/>
                </a:schemeClr>
              </a:gs>
            </a:gsLst>
            <a:lin ang="5400000" scaled="1"/>
            <a:tileRect/>
          </a:gradFill>
        </p:spPr>
      </p:pic>
      <p:sp>
        <p:nvSpPr>
          <p:cNvPr id="2" name="Title 1"/>
          <p:cNvSpPr>
            <a:spLocks noGrp="1"/>
          </p:cNvSpPr>
          <p:nvPr>
            <p:ph type="title"/>
          </p:nvPr>
        </p:nvSpPr>
        <p:spPr>
          <a:xfrm>
            <a:off x="457200" y="0"/>
            <a:ext cx="2895600" cy="1417638"/>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r>
              <a:rPr lang="en-US" b="1" dirty="0" smtClean="0">
                <a:ln w="50800"/>
                <a:solidFill>
                  <a:schemeClr val="bg1">
                    <a:shade val="50000"/>
                  </a:schemeClr>
                </a:solidFill>
              </a:rPr>
              <a:t>Classical Elements</a:t>
            </a:r>
            <a:endParaRPr lang="en-US" b="1" dirty="0">
              <a:ln w="50800"/>
              <a:solidFill>
                <a:schemeClr val="bg1">
                  <a:shade val="50000"/>
                </a:schemeClr>
              </a:solidFill>
            </a:endParaRPr>
          </a:p>
        </p:txBody>
      </p:sp>
    </p:spTree>
    <p:extLst>
      <p:ext uri="{BB962C8B-B14F-4D97-AF65-F5344CB8AC3E}">
        <p14:creationId xmlns:p14="http://schemas.microsoft.com/office/powerpoint/2010/main" val="22769277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074" name="Picture 2" descr="image"/>
          <p:cNvPicPr>
            <a:picLocks noChangeAspect="1" noChangeArrowheads="1"/>
          </p:cNvPicPr>
          <p:nvPr/>
        </p:nvPicPr>
        <p:blipFill rotWithShape="1">
          <a:blip r:embed="rId4">
            <a:extLst>
              <a:ext uri="{28A0092B-C50C-407E-A947-70E740481C1C}">
                <a14:useLocalDpi xmlns:a14="http://schemas.microsoft.com/office/drawing/2010/main" val="0"/>
              </a:ext>
            </a:extLst>
          </a:blip>
          <a:srcRect l="3005" t="3030" r="6838" b="6061"/>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46038"/>
            <a:ext cx="6400800" cy="124936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3600" b="1" dirty="0" smtClean="0">
                <a:ln w="50800"/>
                <a:solidFill>
                  <a:schemeClr val="bg1">
                    <a:shade val="50000"/>
                  </a:schemeClr>
                </a:solidFill>
              </a:rPr>
              <a:t>Heart </a:t>
            </a:r>
            <a:br>
              <a:rPr lang="en-US" sz="3600" b="1" dirty="0" smtClean="0">
                <a:ln w="50800"/>
                <a:solidFill>
                  <a:schemeClr val="bg1">
                    <a:shade val="50000"/>
                  </a:schemeClr>
                </a:solidFill>
              </a:rPr>
            </a:br>
            <a:r>
              <a:rPr lang="en-US" sz="3600" b="1" dirty="0" smtClean="0">
                <a:ln w="50800"/>
                <a:solidFill>
                  <a:schemeClr val="bg1">
                    <a:shade val="50000"/>
                  </a:schemeClr>
                </a:solidFill>
              </a:rPr>
              <a:t>is NOT an element.</a:t>
            </a:r>
            <a:endParaRPr lang="en-US" sz="3600" b="1" dirty="0">
              <a:ln w="50800"/>
              <a:solidFill>
                <a:schemeClr val="bg1">
                  <a:shade val="50000"/>
                </a:schemeClr>
              </a:solidFill>
            </a:endParaRPr>
          </a:p>
        </p:txBody>
      </p:sp>
    </p:spTree>
    <p:extLst>
      <p:ext uri="{BB962C8B-B14F-4D97-AF65-F5344CB8AC3E}">
        <p14:creationId xmlns:p14="http://schemas.microsoft.com/office/powerpoint/2010/main" val="363323280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5" name="Picture 2" descr="C:\Users\trichey\AppData\Local\Microsoft\Windows\Temporary Internet Files\Content.IE5\3BTHRV5A\MP900400105[1].jpg"/>
          <p:cNvPicPr>
            <a:picLocks noChangeAspect="1" noChangeArrowheads="1"/>
          </p:cNvPicPr>
          <p:nvPr/>
        </p:nvPicPr>
        <p:blipFill rotWithShape="1">
          <a:blip r:embed="rId2">
            <a:extLst>
              <a:ext uri="{28A0092B-C50C-407E-A947-70E740481C1C}">
                <a14:useLocalDpi xmlns:a14="http://schemas.microsoft.com/office/drawing/2010/main" val="0"/>
              </a:ext>
            </a:extLst>
          </a:blip>
          <a:srcRect l="17248" r="14607" b="17470"/>
          <a:stretch/>
        </p:blipFill>
        <p:spPr bwMode="auto">
          <a:xfrm>
            <a:off x="0" y="18393"/>
            <a:ext cx="4572000" cy="6839608"/>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C:\Users\trichey\AppData\Local\Microsoft\Windows\Temporary Internet Files\Content.IE5\N9OYII25\MP900438774[1].jpg"/>
          <p:cNvPicPr>
            <a:picLocks noChangeAspect="1" noChangeArrowheads="1"/>
          </p:cNvPicPr>
          <p:nvPr/>
        </p:nvPicPr>
        <p:blipFill rotWithShape="1">
          <a:blip r:embed="rId3">
            <a:extLst>
              <a:ext uri="{28A0092B-C50C-407E-A947-70E740481C1C}">
                <a14:useLocalDpi xmlns:a14="http://schemas.microsoft.com/office/drawing/2010/main" val="0"/>
              </a:ext>
            </a:extLst>
          </a:blip>
          <a:srcRect l="2744" r="10473" b="13217"/>
          <a:stretch/>
        </p:blipFill>
        <p:spPr bwMode="auto">
          <a:xfrm>
            <a:off x="4572000" y="-1"/>
            <a:ext cx="457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3"/>
          <p:cNvSpPr>
            <a:spLocks noGrp="1"/>
          </p:cNvSpPr>
          <p:nvPr>
            <p:ph type="title"/>
          </p:nvPr>
        </p:nvSpPr>
        <p:spPr>
          <a:xfrm>
            <a:off x="0" y="2819400"/>
            <a:ext cx="9144000" cy="1371600"/>
          </a:xfrm>
          <a:solidFill>
            <a:srgbClr val="2E2B41">
              <a:alpha val="89000"/>
            </a:srgbClr>
          </a:solidFill>
        </p:spPr>
        <p:txBody>
          <a:bodyPr>
            <a:noAutofit/>
          </a:bodyPr>
          <a:lstStyle/>
          <a:p>
            <a:r>
              <a:rPr lang="en-US" sz="6000" dirty="0" smtClean="0"/>
              <a:t>The Purest Elements</a:t>
            </a:r>
            <a:endParaRPr lang="en-US" sz="6000" dirty="0"/>
          </a:p>
        </p:txBody>
      </p:sp>
    </p:spTree>
    <p:extLst>
      <p:ext uri="{BB962C8B-B14F-4D97-AF65-F5344CB8AC3E}">
        <p14:creationId xmlns:p14="http://schemas.microsoft.com/office/powerpoint/2010/main" val="37607466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14" t="1" r="1618" b="1"/>
          <a:stretch/>
        </p:blipFill>
        <p:spPr>
          <a:xfrm>
            <a:off x="0" y="0"/>
            <a:ext cx="9144000" cy="6858000"/>
          </a:xfrm>
          <a:prstGeom prst="rect">
            <a:avLst/>
          </a:prstGeom>
        </p:spPr>
      </p:pic>
      <p:sp>
        <p:nvSpPr>
          <p:cNvPr id="2" name="Title 1"/>
          <p:cNvSpPr>
            <a:spLocks noGrp="1"/>
          </p:cNvSpPr>
          <p:nvPr>
            <p:ph type="title"/>
          </p:nvPr>
        </p:nvSpPr>
        <p:spPr>
          <a:xfrm>
            <a:off x="0" y="4953000"/>
            <a:ext cx="9144000" cy="1981200"/>
          </a:xfrm>
        </p:spPr>
        <p:txBody>
          <a:bodyPr>
            <a:normAutofit/>
          </a:bodyPr>
          <a:lstStyle/>
          <a:p>
            <a:r>
              <a:rPr lang="en-US" sz="7300" b="1" dirty="0" smtClean="0">
                <a:ln>
                  <a:solidFill>
                    <a:srgbClr val="2E2B41"/>
                  </a:solidFill>
                </a:ln>
              </a:rPr>
              <a:t>The Pillars </a:t>
            </a:r>
            <a:r>
              <a:rPr lang="en-US" b="1" dirty="0" smtClean="0">
                <a:ln>
                  <a:solidFill>
                    <a:srgbClr val="2E2B41"/>
                  </a:solidFill>
                </a:ln>
              </a:rPr>
              <a:t/>
            </a:r>
            <a:br>
              <a:rPr lang="en-US" b="1" dirty="0" smtClean="0">
                <a:ln>
                  <a:solidFill>
                    <a:srgbClr val="2E2B41"/>
                  </a:solidFill>
                </a:ln>
              </a:rPr>
            </a:br>
            <a:r>
              <a:rPr lang="en-US" b="1" dirty="0" smtClean="0">
                <a:ln>
                  <a:solidFill>
                    <a:srgbClr val="2E2B41"/>
                  </a:solidFill>
                </a:ln>
              </a:rPr>
              <a:t>of Zoroastrianism</a:t>
            </a:r>
            <a:endParaRPr lang="en-US" b="1" dirty="0">
              <a:ln>
                <a:solidFill>
                  <a:srgbClr val="2E2B41"/>
                </a:solidFill>
              </a:ln>
            </a:endParaRPr>
          </a:p>
        </p:txBody>
      </p:sp>
      <p:sp>
        <p:nvSpPr>
          <p:cNvPr id="6" name="TextBox 5"/>
          <p:cNvSpPr txBox="1"/>
          <p:nvPr/>
        </p:nvSpPr>
        <p:spPr>
          <a:xfrm>
            <a:off x="1310695" y="0"/>
            <a:ext cx="670505" cy="3962400"/>
          </a:xfrm>
          <a:prstGeom prst="rect">
            <a:avLst/>
          </a:prstGeom>
          <a:noFill/>
        </p:spPr>
        <p:txBody>
          <a:bodyPr vert="wordArtVert" wrap="square" rtlCol="0">
            <a:spAutoFit/>
          </a:bodyPr>
          <a:lstStyle/>
          <a:p>
            <a:pPr algn="ctr"/>
            <a:r>
              <a:rPr lang="en-US" sz="2800" b="1" dirty="0" smtClean="0">
                <a:solidFill>
                  <a:prstClr val="black"/>
                </a:solidFill>
                <a:effectLst>
                  <a:glow rad="101600">
                    <a:srgbClr val="FFFFFF">
                      <a:alpha val="60000"/>
                    </a:srgbClr>
                  </a:glow>
                </a:effectLst>
              </a:rPr>
              <a:t>Thoughts</a:t>
            </a:r>
            <a:endParaRPr lang="en-US" sz="2800" b="1" dirty="0">
              <a:solidFill>
                <a:prstClr val="black"/>
              </a:solidFill>
              <a:effectLst>
                <a:glow rad="101600">
                  <a:srgbClr val="FFFFFF">
                    <a:alpha val="60000"/>
                  </a:srgbClr>
                </a:glow>
              </a:effectLst>
            </a:endParaRPr>
          </a:p>
        </p:txBody>
      </p:sp>
      <p:sp>
        <p:nvSpPr>
          <p:cNvPr id="7" name="TextBox 6"/>
          <p:cNvSpPr txBox="1"/>
          <p:nvPr/>
        </p:nvSpPr>
        <p:spPr>
          <a:xfrm>
            <a:off x="4267200" y="76200"/>
            <a:ext cx="809196" cy="3198375"/>
          </a:xfrm>
          <a:prstGeom prst="rect">
            <a:avLst/>
          </a:prstGeom>
          <a:noFill/>
        </p:spPr>
        <p:txBody>
          <a:bodyPr vert="wordArtVert" wrap="square" rtlCol="0">
            <a:spAutoFit/>
          </a:bodyPr>
          <a:lstStyle/>
          <a:p>
            <a:pPr algn="ctr"/>
            <a:r>
              <a:rPr lang="en-US" sz="3600" b="1" dirty="0" smtClean="0">
                <a:solidFill>
                  <a:srgbClr val="000000"/>
                </a:solidFill>
                <a:effectLst>
                  <a:glow rad="101600">
                    <a:srgbClr val="FFFFFF">
                      <a:alpha val="60000"/>
                    </a:srgbClr>
                  </a:glow>
                </a:effectLst>
              </a:rPr>
              <a:t>Words</a:t>
            </a:r>
            <a:endParaRPr lang="en-US" sz="3600" b="1" dirty="0">
              <a:solidFill>
                <a:srgbClr val="000000"/>
              </a:solidFill>
              <a:effectLst>
                <a:glow rad="101600">
                  <a:srgbClr val="FFFFFF">
                    <a:alpha val="60000"/>
                  </a:srgbClr>
                </a:glow>
              </a:effectLst>
            </a:endParaRPr>
          </a:p>
        </p:txBody>
      </p:sp>
      <p:sp>
        <p:nvSpPr>
          <p:cNvPr id="8" name="TextBox 7"/>
          <p:cNvSpPr txBox="1"/>
          <p:nvPr/>
        </p:nvSpPr>
        <p:spPr>
          <a:xfrm>
            <a:off x="7543800" y="228600"/>
            <a:ext cx="228600" cy="2862322"/>
          </a:xfrm>
          <a:prstGeom prst="rect">
            <a:avLst/>
          </a:prstGeom>
          <a:noFill/>
        </p:spPr>
        <p:txBody>
          <a:bodyPr wrap="square" rtlCol="0">
            <a:spAutoFit/>
          </a:bodyPr>
          <a:lstStyle/>
          <a:p>
            <a:pPr algn="ctr"/>
            <a:r>
              <a:rPr lang="en-US" sz="3600" b="1" dirty="0" smtClean="0">
                <a:solidFill>
                  <a:srgbClr val="000000"/>
                </a:solidFill>
                <a:effectLst>
                  <a:glow rad="101600">
                    <a:srgbClr val="FFFFFF">
                      <a:alpha val="60000"/>
                    </a:srgbClr>
                  </a:glow>
                </a:effectLst>
              </a:rPr>
              <a:t>Deeds</a:t>
            </a:r>
            <a:endParaRPr lang="en-US" sz="3600" b="1" dirty="0">
              <a:solidFill>
                <a:srgbClr val="000000"/>
              </a:solidFill>
              <a:effectLst>
                <a:glow rad="101600">
                  <a:srgbClr val="FFFFFF">
                    <a:alpha val="60000"/>
                  </a:srgbClr>
                </a:glow>
              </a:effectLst>
            </a:endParaRPr>
          </a:p>
        </p:txBody>
      </p:sp>
    </p:spTree>
    <p:extLst>
      <p:ext uri="{BB962C8B-B14F-4D97-AF65-F5344CB8AC3E}">
        <p14:creationId xmlns:p14="http://schemas.microsoft.com/office/powerpoint/2010/main" val="6992448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45000">
              <a:schemeClr val="tx1"/>
            </a:gs>
            <a:gs pos="15000">
              <a:schemeClr val="bg1">
                <a:lumMod val="40000"/>
                <a:lumOff val="60000"/>
              </a:schemeClr>
            </a:gs>
            <a:gs pos="90000">
              <a:schemeClr val="tx1">
                <a:lumMod val="90000"/>
              </a:schemeClr>
            </a:gs>
          </a:gsLst>
          <a:lin ang="13500000" scaled="1"/>
          <a:tileRect/>
        </a:gradFill>
        <a:effectLst/>
      </p:bgPr>
    </p:bg>
    <p:spTree>
      <p:nvGrpSpPr>
        <p:cNvPr id="1" name=""/>
        <p:cNvGrpSpPr/>
        <p:nvPr/>
      </p:nvGrpSpPr>
      <p:grpSpPr>
        <a:xfrm>
          <a:off x="0" y="0"/>
          <a:ext cx="0" cy="0"/>
          <a:chOff x="0" y="0"/>
          <a:chExt cx="0" cy="0"/>
        </a:xfrm>
      </p:grpSpPr>
      <p:pic>
        <p:nvPicPr>
          <p:cNvPr id="8194" name="Picture 2" descr="http://upload.wikimedia.org/wikipedia/commons/thumb/e/ec/Ateshgah_Fire_Temple.jpg/1280px-Ateshgah_Fire_Temple.jpg"/>
          <p:cNvPicPr>
            <a:picLocks noChangeAspect="1" noChangeArrowheads="1"/>
          </p:cNvPicPr>
          <p:nvPr/>
        </p:nvPicPr>
        <p:blipFill rotWithShape="1">
          <a:blip r:embed="rId3">
            <a:extLst>
              <a:ext uri="{28A0092B-C50C-407E-A947-70E740481C1C}">
                <a14:useLocalDpi xmlns:a14="http://schemas.microsoft.com/office/drawing/2010/main" val="0"/>
              </a:ext>
            </a:extLst>
          </a:blip>
          <a:srcRect l="5897" r="5821" b="2667"/>
          <a:stretch/>
        </p:blipFill>
        <p:spPr bwMode="auto">
          <a:xfrm>
            <a:off x="-228600" y="1"/>
            <a:ext cx="935616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55565" y="152400"/>
            <a:ext cx="4572000" cy="369332"/>
          </a:xfrm>
          <a:prstGeom prst="rect">
            <a:avLst/>
          </a:prstGeom>
        </p:spPr>
        <p:txBody>
          <a:bodyPr>
            <a:spAutoFit/>
          </a:bodyPr>
          <a:lstStyle/>
          <a:p>
            <a:r>
              <a:rPr lang="en-US" dirty="0" smtClean="0">
                <a:solidFill>
                  <a:prstClr val="white"/>
                </a:solidFill>
                <a:hlinkClick r:id="rId4"/>
              </a:rPr>
              <a:t>.</a:t>
            </a:r>
            <a:endParaRPr lang="en-US" dirty="0">
              <a:solidFill>
                <a:prstClr val="white"/>
              </a:solidFill>
            </a:endParaRPr>
          </a:p>
        </p:txBody>
      </p:sp>
      <p:sp>
        <p:nvSpPr>
          <p:cNvPr id="9" name="TextBox 8"/>
          <p:cNvSpPr txBox="1"/>
          <p:nvPr/>
        </p:nvSpPr>
        <p:spPr>
          <a:xfrm>
            <a:off x="457200" y="9942"/>
            <a:ext cx="4114800" cy="2031325"/>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6600" b="1" dirty="0" smtClean="0">
                <a:solidFill>
                  <a:schemeClr val="bg1"/>
                </a:solidFill>
                <a:latin typeface="UnZialish" pitchFamily="2" charset="0"/>
                <a:cs typeface="Apple Chancery"/>
              </a:rPr>
              <a:t>Fire </a:t>
            </a:r>
            <a:r>
              <a:rPr lang="en-US" sz="6000" b="1" dirty="0" smtClean="0">
                <a:solidFill>
                  <a:schemeClr val="bg1"/>
                </a:solidFill>
                <a:latin typeface="UnZialish" pitchFamily="2" charset="0"/>
                <a:cs typeface="Apple Chancery"/>
              </a:rPr>
              <a:t>Temples</a:t>
            </a:r>
            <a:endParaRPr lang="en-US" sz="6600" b="1" dirty="0">
              <a:solidFill>
                <a:schemeClr val="bg1"/>
              </a:solidFill>
              <a:latin typeface="UnZialish" pitchFamily="2" charset="0"/>
              <a:cs typeface="Apple Chancery"/>
            </a:endParaRPr>
          </a:p>
        </p:txBody>
      </p:sp>
      <p:sp>
        <p:nvSpPr>
          <p:cNvPr id="6" name="Rectangle 5"/>
          <p:cNvSpPr/>
          <p:nvPr/>
        </p:nvSpPr>
        <p:spPr>
          <a:xfrm>
            <a:off x="6019800" y="6400800"/>
            <a:ext cx="3031565" cy="369332"/>
          </a:xfrm>
          <a:prstGeom prst="rect">
            <a:avLst/>
          </a:prstGeom>
          <a:solidFill>
            <a:schemeClr val="bg1">
              <a:alpha val="68000"/>
            </a:schemeClr>
          </a:solidFill>
          <a:effectLst>
            <a:softEdge rad="63500"/>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solidFill>
                  <a:schemeClr val="tx1"/>
                </a:solidFill>
              </a:rPr>
              <a:t>Photo Credit:  </a:t>
            </a:r>
            <a:r>
              <a:rPr lang="en-US" b="1" dirty="0">
                <a:solidFill>
                  <a:schemeClr val="bg1"/>
                </a:solidFill>
                <a:hlinkClick r:id="rId5"/>
              </a:rPr>
              <a:t>Nick </a:t>
            </a:r>
            <a:r>
              <a:rPr lang="en-US" b="1" dirty="0" smtClean="0">
                <a:solidFill>
                  <a:schemeClr val="bg1"/>
                </a:solidFill>
                <a:hlinkClick r:id="rId5"/>
              </a:rPr>
              <a:t>Taylor</a:t>
            </a:r>
            <a:endParaRPr lang="en-US" b="1" dirty="0">
              <a:solidFill>
                <a:schemeClr val="bg1"/>
              </a:solidFill>
            </a:endParaRPr>
          </a:p>
        </p:txBody>
      </p:sp>
    </p:spTree>
    <p:extLst>
      <p:ext uri="{BB962C8B-B14F-4D97-AF65-F5344CB8AC3E}">
        <p14:creationId xmlns:p14="http://schemas.microsoft.com/office/powerpoint/2010/main" val="14765696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ML6oLuLecQ4?hl=en_US&amp;version=3;autoplay=1"/>
          <p:cNvPicPr>
            <a:picLocks noGrp="1" noRot="1" noChangeAspect="1"/>
          </p:cNvPicPr>
          <p:nvPr>
            <p:ph idx="1"/>
            <a:videoFile r:link="rId1"/>
          </p:nvPr>
        </p:nvPicPr>
        <p:blipFill>
          <a:blip r:embed="rId3"/>
          <a:stretch>
            <a:fillRect/>
          </a:stretch>
        </p:blipFill>
        <p:spPr>
          <a:xfrm>
            <a:off x="0" y="13138"/>
            <a:ext cx="9144000" cy="6858000"/>
          </a:xfrm>
          <a:prstGeom prst="rect">
            <a:avLst/>
          </a:prstGeom>
        </p:spPr>
      </p:pic>
    </p:spTree>
    <p:extLst>
      <p:ext uri="{BB962C8B-B14F-4D97-AF65-F5344CB8AC3E}">
        <p14:creationId xmlns:p14="http://schemas.microsoft.com/office/powerpoint/2010/main" val="321142039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029" t="12795" r="21381" b="3093"/>
          <a:stretch/>
        </p:blipFill>
        <p:spPr>
          <a:xfrm>
            <a:off x="0" y="0"/>
            <a:ext cx="9144000" cy="6858000"/>
          </a:xfrm>
          <a:prstGeom prst="rect">
            <a:avLst/>
          </a:prstGeom>
        </p:spPr>
      </p:pic>
      <p:sp>
        <p:nvSpPr>
          <p:cNvPr id="2" name="Title 1"/>
          <p:cNvSpPr>
            <a:spLocks noGrp="1"/>
          </p:cNvSpPr>
          <p:nvPr>
            <p:ph type="title"/>
          </p:nvPr>
        </p:nvSpPr>
        <p:spPr>
          <a:xfrm>
            <a:off x="76200" y="228600"/>
            <a:ext cx="4876800" cy="1143000"/>
          </a:xfrm>
        </p:spPr>
        <p:txBody>
          <a:bodyPr>
            <a:noAutofit/>
          </a:bodyPr>
          <a:lstStyle/>
          <a:p>
            <a:pPr algn="l"/>
            <a:r>
              <a:rPr lang="en-US" sz="8800" b="1" dirty="0" smtClean="0">
                <a:ln>
                  <a:solidFill>
                    <a:schemeClr val="bg1"/>
                  </a:solidFill>
                </a:ln>
              </a:rPr>
              <a:t>Carcass</a:t>
            </a:r>
            <a:endParaRPr lang="en-US" sz="8800" b="1" dirty="0">
              <a:ln>
                <a:solidFill>
                  <a:schemeClr val="bg1"/>
                </a:solidFill>
              </a:ln>
            </a:endParaRPr>
          </a:p>
        </p:txBody>
      </p:sp>
      <p:sp>
        <p:nvSpPr>
          <p:cNvPr id="6" name="TextBox 5"/>
          <p:cNvSpPr txBox="1"/>
          <p:nvPr/>
        </p:nvSpPr>
        <p:spPr>
          <a:xfrm>
            <a:off x="0" y="5410200"/>
            <a:ext cx="9144000" cy="646331"/>
          </a:xfrm>
          <a:prstGeom prst="rect">
            <a:avLst/>
          </a:prstGeom>
          <a:solidFill>
            <a:srgbClr val="2E2B41">
              <a:alpha val="75000"/>
            </a:srgbClr>
          </a:solidFill>
        </p:spPr>
        <p:txBody>
          <a:bodyPr wrap="square" rtlCol="0">
            <a:spAutoFit/>
          </a:bodyPr>
          <a:lstStyle/>
          <a:p>
            <a:pPr algn="ctr"/>
            <a:r>
              <a:rPr lang="en-US" sz="3600" b="1" i="1" dirty="0" smtClean="0"/>
              <a:t>It’s What’s for Dinner!</a:t>
            </a:r>
            <a:endParaRPr lang="en-US" sz="3600" b="1" i="1" dirty="0"/>
          </a:p>
        </p:txBody>
      </p:sp>
    </p:spTree>
    <p:extLst>
      <p:ext uri="{BB962C8B-B14F-4D97-AF65-F5344CB8AC3E}">
        <p14:creationId xmlns:p14="http://schemas.microsoft.com/office/powerpoint/2010/main" val="30689250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hebrewbible.files.wordpress.com/2011/04/large_xerx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152400" y="1981200"/>
            <a:ext cx="3429000" cy="1752600"/>
          </a:xfrm>
          <a:prstGeom prst="wedgeRoundRectCallout">
            <a:avLst>
              <a:gd name="adj1" fmla="val 77582"/>
              <a:gd name="adj2" fmla="val -35757"/>
              <a:gd name="adj3" fmla="val 16667"/>
            </a:avLst>
          </a:prstGeom>
        </p:spPr>
        <p:style>
          <a:lnRef idx="1">
            <a:schemeClr val="dk1"/>
          </a:lnRef>
          <a:fillRef idx="3">
            <a:schemeClr val="dk1"/>
          </a:fillRef>
          <a:effectRef idx="2">
            <a:schemeClr val="dk1"/>
          </a:effectRef>
          <a:fontRef idx="minor">
            <a:schemeClr val="lt1"/>
          </a:fontRef>
        </p:style>
        <p:txBody>
          <a:bodyPr rtlCol="0" anchor="ctr"/>
          <a:lstStyle/>
          <a:p>
            <a:r>
              <a:rPr lang="en-US" sz="2800" b="1" dirty="0" smtClean="0">
                <a:solidFill>
                  <a:schemeClr val="tx1"/>
                </a:solidFill>
              </a:rPr>
              <a:t>I’m actually quite civilized once you get to know me…</a:t>
            </a:r>
            <a:endParaRPr lang="en-US" sz="2800" b="1" dirty="0">
              <a:solidFill>
                <a:schemeClr val="tx1"/>
              </a:solidFill>
            </a:endParaRPr>
          </a:p>
        </p:txBody>
      </p:sp>
    </p:spTree>
    <p:extLst>
      <p:ext uri="{BB962C8B-B14F-4D97-AF65-F5344CB8AC3E}">
        <p14:creationId xmlns:p14="http://schemas.microsoft.com/office/powerpoint/2010/main" val="4090665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srcRect r="1334"/>
          <a:stretch/>
        </p:blipFill>
        <p:spPr>
          <a:xfrm>
            <a:off x="-1" y="0"/>
            <a:ext cx="9144001" cy="6858000"/>
          </a:xfrm>
          <a:prstGeom prst="rect">
            <a:avLst/>
          </a:prstGeom>
        </p:spPr>
      </p:pic>
      <p:sp>
        <p:nvSpPr>
          <p:cNvPr id="3" name="Title 2"/>
          <p:cNvSpPr>
            <a:spLocks noGrp="1"/>
          </p:cNvSpPr>
          <p:nvPr>
            <p:ph type="title"/>
          </p:nvPr>
        </p:nvSpPr>
        <p:spPr>
          <a:xfrm>
            <a:off x="-1" y="76200"/>
            <a:ext cx="6096001" cy="2819400"/>
          </a:xfrm>
        </p:spPr>
        <p:txBody>
          <a:bodyPr>
            <a:noAutofit/>
          </a:bodyPr>
          <a:lstStyle/>
          <a:p>
            <a:r>
              <a:rPr lang="en-US" sz="8000" b="1" dirty="0" smtClean="0">
                <a:ln>
                  <a:solidFill>
                    <a:schemeClr val="bg1"/>
                  </a:solidFill>
                </a:ln>
              </a:rPr>
              <a:t>Towers of Silence</a:t>
            </a:r>
            <a:endParaRPr lang="en-US" sz="8000" b="1" dirty="0">
              <a:ln>
                <a:solidFill>
                  <a:schemeClr val="bg1"/>
                </a:solidFill>
              </a:ln>
            </a:endParaRPr>
          </a:p>
        </p:txBody>
      </p:sp>
    </p:spTree>
    <p:extLst>
      <p:ext uri="{BB962C8B-B14F-4D97-AF65-F5344CB8AC3E}">
        <p14:creationId xmlns:p14="http://schemas.microsoft.com/office/powerpoint/2010/main" val="14400644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752"/>
          <a:stretch/>
        </p:blipFill>
        <p:spPr>
          <a:xfrm>
            <a:off x="-1" y="228599"/>
            <a:ext cx="9144001" cy="6438009"/>
          </a:xfrm>
          <a:prstGeom prst="rect">
            <a:avLst/>
          </a:prstGeom>
        </p:spPr>
      </p:pic>
      <p:sp>
        <p:nvSpPr>
          <p:cNvPr id="2" name="Title 1"/>
          <p:cNvSpPr>
            <a:spLocks noGrp="1"/>
          </p:cNvSpPr>
          <p:nvPr>
            <p:ph type="title"/>
          </p:nvPr>
        </p:nvSpPr>
        <p:spPr>
          <a:xfrm>
            <a:off x="0" y="304800"/>
            <a:ext cx="6705600" cy="1143000"/>
          </a:xfrm>
        </p:spPr>
        <p:txBody>
          <a:bodyPr>
            <a:noAutofit/>
          </a:bodyPr>
          <a:lstStyle/>
          <a:p>
            <a:r>
              <a:rPr lang="en-US" sz="6600" b="1" dirty="0" smtClean="0">
                <a:ln>
                  <a:solidFill>
                    <a:schemeClr val="bg1"/>
                  </a:solidFill>
                </a:ln>
                <a:latin typeface="UnZialish" pitchFamily="2" charset="0"/>
              </a:rPr>
              <a:t>Zoroastrians?</a:t>
            </a:r>
            <a:endParaRPr lang="en-US" sz="6600" b="1" dirty="0">
              <a:ln>
                <a:solidFill>
                  <a:schemeClr val="bg1"/>
                </a:solidFill>
              </a:ln>
              <a:latin typeface="UnZialish" pitchFamily="2" charset="0"/>
            </a:endParaRPr>
          </a:p>
        </p:txBody>
      </p:sp>
      <p:sp>
        <p:nvSpPr>
          <p:cNvPr id="6" name="Rectangle 5">
            <a:hlinkClick r:id="rId3"/>
          </p:cNvPr>
          <p:cNvSpPr/>
          <p:nvPr/>
        </p:nvSpPr>
        <p:spPr>
          <a:xfrm>
            <a:off x="8077200" y="6324600"/>
            <a:ext cx="971356" cy="307777"/>
          </a:xfrm>
          <a:prstGeom prst="rect">
            <a:avLst/>
          </a:prstGeom>
        </p:spPr>
        <p:txBody>
          <a:bodyPr wrap="none">
            <a:spAutoFit/>
          </a:bodyPr>
          <a:lstStyle/>
          <a:p>
            <a:r>
              <a:rPr lang="en-US" sz="1400" b="1" dirty="0">
                <a:solidFill>
                  <a:schemeClr val="bg1"/>
                </a:solidFill>
              </a:rPr>
              <a:t>Naci Yavuz</a:t>
            </a:r>
          </a:p>
        </p:txBody>
      </p:sp>
    </p:spTree>
    <p:extLst>
      <p:ext uri="{BB962C8B-B14F-4D97-AF65-F5344CB8AC3E}">
        <p14:creationId xmlns:p14="http://schemas.microsoft.com/office/powerpoint/2010/main" val="21403621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943600"/>
            <a:ext cx="9144000" cy="639763"/>
          </a:xfrm>
        </p:spPr>
        <p:txBody>
          <a:bodyPr>
            <a:normAutofit/>
          </a:bodyPr>
          <a:lstStyle/>
          <a:p>
            <a:pPr marL="0" indent="0" algn="ctr">
              <a:buNone/>
            </a:pPr>
            <a:r>
              <a:rPr lang="en-US" i="1" dirty="0" smtClean="0">
                <a:latin typeface="Gill Sans MT" pitchFamily="34" charset="0"/>
              </a:rPr>
              <a:t>Over 125,000 Zoroastrians are spread across the globe.</a:t>
            </a:r>
            <a:endParaRPr lang="en-US" i="1" dirty="0">
              <a:latin typeface="Gill Sans MT" pitchFamily="34" charset="0"/>
            </a:endParaRPr>
          </a:p>
        </p:txBody>
      </p:sp>
      <p:pic>
        <p:nvPicPr>
          <p:cNvPr id="7170" name="Picture 2" descr="http://upload.wikimedia.org/wikipedia/commons/b/b8/Zoroastrianism_by_Country.png"/>
          <p:cNvPicPr>
            <a:picLocks noChangeAspect="1" noChangeArrowheads="1"/>
          </p:cNvPicPr>
          <p:nvPr/>
        </p:nvPicPr>
        <p:blipFill rotWithShape="1">
          <a:blip r:embed="rId2">
            <a:extLst>
              <a:ext uri="{28A0092B-C50C-407E-A947-70E740481C1C}">
                <a14:useLocalDpi xmlns:a14="http://schemas.microsoft.com/office/drawing/2010/main" val="0"/>
              </a:ext>
            </a:extLst>
          </a:blip>
          <a:srcRect l="1626" r="813" b="2580"/>
          <a:stretch/>
        </p:blipFill>
        <p:spPr bwMode="auto">
          <a:xfrm>
            <a:off x="0" y="1447800"/>
            <a:ext cx="9144000" cy="42677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279737"/>
            <a:ext cx="9144001" cy="1015663"/>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6000" dirty="0" smtClean="0">
                <a:solidFill>
                  <a:schemeClr val="tx2"/>
                </a:solidFill>
                <a:latin typeface="UnZialish" pitchFamily="2" charset="0"/>
                <a:cs typeface="Apple Chancery"/>
              </a:rPr>
              <a:t>Zoroastrianism Today</a:t>
            </a:r>
            <a:endParaRPr lang="en-US" sz="6000" dirty="0">
              <a:solidFill>
                <a:schemeClr val="tx2"/>
              </a:solidFill>
              <a:latin typeface="UnZialish" pitchFamily="2" charset="0"/>
              <a:cs typeface="Apple Chancery"/>
            </a:endParaRPr>
          </a:p>
        </p:txBody>
      </p:sp>
    </p:spTree>
    <p:extLst>
      <p:ext uri="{BB962C8B-B14F-4D97-AF65-F5344CB8AC3E}">
        <p14:creationId xmlns:p14="http://schemas.microsoft.com/office/powerpoint/2010/main" val="6175051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5" name="Group 4"/>
          <p:cNvGrpSpPr/>
          <p:nvPr/>
        </p:nvGrpSpPr>
        <p:grpSpPr>
          <a:xfrm>
            <a:off x="0" y="152400"/>
            <a:ext cx="9144000" cy="6122194"/>
            <a:chOff x="0" y="735806"/>
            <a:chExt cx="9144000" cy="6122194"/>
          </a:xfrm>
        </p:grpSpPr>
        <p:pic>
          <p:nvPicPr>
            <p:cNvPr id="14338" name="Picture 2" descr="http://upload.wikimedia.org/wikipedia/commons/thumb/5/5f/Zoroastrian_Fire_Temple_in_Yazd.JPG/1280px-Zoroastrian_Fire_Temple_in_Yaz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5806"/>
              <a:ext cx="9144000" cy="61221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77000" y="6443246"/>
              <a:ext cx="2590800" cy="338554"/>
            </a:xfrm>
            <a:prstGeom prst="rect">
              <a:avLst/>
            </a:prstGeom>
          </p:spPr>
          <p:txBody>
            <a:bodyPr wrap="square">
              <a:spAutoFit/>
            </a:bodyPr>
            <a:lstStyle/>
            <a:p>
              <a:r>
                <a:rPr lang="en-US" sz="1600" b="1" dirty="0" smtClean="0">
                  <a:solidFill>
                    <a:schemeClr val="bg1"/>
                  </a:solidFill>
                </a:rPr>
                <a:t>Photo Credit:  </a:t>
              </a:r>
              <a:r>
                <a:rPr lang="en-US" sz="1600" b="1" dirty="0" smtClean="0">
                  <a:solidFill>
                    <a:schemeClr val="bg1"/>
                  </a:solidFill>
                  <a:effectLst>
                    <a:glow rad="101600">
                      <a:schemeClr val="bg1">
                        <a:alpha val="60000"/>
                      </a:schemeClr>
                    </a:glow>
                  </a:effectLst>
                  <a:hlinkClick r:id="rId3" tooltip="User:Zenith210 (page does not exist)"/>
                </a:rPr>
                <a:t>Zenith21</a:t>
              </a:r>
              <a:endParaRPr lang="en-US" sz="1600" b="1" dirty="0">
                <a:solidFill>
                  <a:schemeClr val="bg1"/>
                </a:solidFill>
                <a:effectLst>
                  <a:glow rad="101600">
                    <a:schemeClr val="bg1">
                      <a:alpha val="60000"/>
                    </a:schemeClr>
                  </a:glow>
                </a:effectLst>
              </a:endParaRPr>
            </a:p>
          </p:txBody>
        </p:sp>
      </p:grpSp>
      <p:sp>
        <p:nvSpPr>
          <p:cNvPr id="2" name="Title 1"/>
          <p:cNvSpPr>
            <a:spLocks noGrp="1"/>
          </p:cNvSpPr>
          <p:nvPr>
            <p:ph type="title"/>
          </p:nvPr>
        </p:nvSpPr>
        <p:spPr>
          <a:xfrm>
            <a:off x="1295400" y="152400"/>
            <a:ext cx="7543800" cy="1143000"/>
          </a:xfrm>
        </p:spPr>
        <p:txBody>
          <a:bodyPr>
            <a:normAutofit/>
          </a:bodyPr>
          <a:lstStyle/>
          <a:p>
            <a:r>
              <a:rPr lang="en-US" sz="4800" b="1" dirty="0" smtClean="0">
                <a:ln>
                  <a:solidFill>
                    <a:schemeClr val="bg2"/>
                  </a:solidFill>
                </a:ln>
              </a:rPr>
              <a:t>A Modern Fire Temple</a:t>
            </a:r>
            <a:endParaRPr lang="en-US" sz="4800" b="1" dirty="0">
              <a:ln>
                <a:solidFill>
                  <a:schemeClr val="bg2"/>
                </a:solidFill>
              </a:ln>
            </a:endParaRPr>
          </a:p>
        </p:txBody>
      </p:sp>
      <p:sp>
        <p:nvSpPr>
          <p:cNvPr id="3" name="Content Placeholder 2"/>
          <p:cNvSpPr>
            <a:spLocks noGrp="1"/>
          </p:cNvSpPr>
          <p:nvPr>
            <p:ph idx="1"/>
          </p:nvPr>
        </p:nvSpPr>
        <p:spPr>
          <a:xfrm>
            <a:off x="0" y="6324600"/>
            <a:ext cx="9144000" cy="533400"/>
          </a:xfrm>
        </p:spPr>
        <p:txBody>
          <a:bodyPr>
            <a:normAutofit/>
          </a:bodyPr>
          <a:lstStyle/>
          <a:p>
            <a:pPr marL="0" indent="0" algn="ctr">
              <a:buNone/>
            </a:pPr>
            <a:r>
              <a:rPr lang="en-US" sz="2000" b="1" dirty="0"/>
              <a:t>Yezd Atash </a:t>
            </a:r>
            <a:r>
              <a:rPr lang="en-US" sz="2000" b="1" dirty="0" smtClean="0"/>
              <a:t>Behram (“Fire of Victory” Temple) </a:t>
            </a:r>
            <a:r>
              <a:rPr lang="en-US" sz="2000" b="1" dirty="0"/>
              <a:t>in Yazd, Iran</a:t>
            </a:r>
          </a:p>
        </p:txBody>
      </p:sp>
    </p:spTree>
    <p:extLst>
      <p:ext uri="{BB962C8B-B14F-4D97-AF65-F5344CB8AC3E}">
        <p14:creationId xmlns:p14="http://schemas.microsoft.com/office/powerpoint/2010/main" val="15264734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9830" y="4343414"/>
            <a:ext cx="4876397" cy="90822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739"/>
          <a:stretch/>
        </p:blipFill>
        <p:spPr>
          <a:xfrm>
            <a:off x="0" y="152399"/>
            <a:ext cx="9144000" cy="178904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67110"/>
            <a:ext cx="4724400" cy="5690890"/>
          </a:xfrm>
          <a:prstGeom prst="rect">
            <a:avLst/>
          </a:prstGeom>
          <a:effectLst/>
        </p:spPr>
      </p:pic>
      <p:pic>
        <p:nvPicPr>
          <p:cNvPr id="4" name="Picture 3">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1506476"/>
            <a:ext cx="5867400" cy="2684524"/>
          </a:xfrm>
          <a:prstGeom prst="rect">
            <a:avLst/>
          </a:prstGeom>
        </p:spPr>
      </p:pic>
      <p:pic>
        <p:nvPicPr>
          <p:cNvPr id="1027" name="Picture 3" descr="E:\Graphics\Stucco Social Media Icons\64px\stucco-facebook-64px.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199" y="5257800"/>
            <a:ext cx="990601" cy="990601"/>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599" y="5257800"/>
            <a:ext cx="990601" cy="990601"/>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48402" y="5257801"/>
            <a:ext cx="990600" cy="990600"/>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3" name="Rectangle 12">
            <a:hlinkClick r:id="rId5"/>
          </p:cNvPr>
          <p:cNvSpPr/>
          <p:nvPr/>
        </p:nvSpPr>
        <p:spPr>
          <a:xfrm>
            <a:off x="0" y="0"/>
            <a:ext cx="9144000" cy="434341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039651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050" name="Picture 2" descr="http://upload.wikimedia.org/wikipedia/commons/b/b3/Map_achaemenid_empire_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28234" cy="473295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1250"/>
            <a:ext cx="9144000" cy="1508105"/>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9200" dirty="0" smtClean="0">
                <a:solidFill>
                  <a:schemeClr val="tx2"/>
                </a:solidFill>
                <a:latin typeface="UnZialish" pitchFamily="2" charset="0"/>
                <a:cs typeface="Apple Chancery"/>
              </a:rPr>
              <a:t>Persian Empire</a:t>
            </a:r>
            <a:endParaRPr lang="en-US" sz="9200" dirty="0">
              <a:solidFill>
                <a:schemeClr val="tx2"/>
              </a:solidFill>
              <a:latin typeface="UnZialish" pitchFamily="2" charset="0"/>
              <a:cs typeface="Apple Chancery"/>
            </a:endParaRPr>
          </a:p>
        </p:txBody>
      </p:sp>
      <p:sp useBgFill="1">
        <p:nvSpPr>
          <p:cNvPr id="3" name="Content Placeholder 2"/>
          <p:cNvSpPr>
            <a:spLocks noGrp="1"/>
          </p:cNvSpPr>
          <p:nvPr>
            <p:ph idx="1"/>
          </p:nvPr>
        </p:nvSpPr>
        <p:spPr>
          <a:xfrm>
            <a:off x="2895600" y="6019800"/>
            <a:ext cx="6248400" cy="533400"/>
          </a:xfrm>
          <a:effectLst>
            <a:softEdge rad="50800"/>
          </a:effectLst>
        </p:spPr>
        <p:txBody>
          <a:bodyPr>
            <a:noAutofit/>
          </a:bodyPr>
          <a:lstStyle/>
          <a:p>
            <a:pPr marL="0" indent="0" algn="ctr">
              <a:buNone/>
            </a:pPr>
            <a:r>
              <a:rPr lang="en-US" b="1" i="1" dirty="0" smtClean="0">
                <a:latin typeface="Gill Sans MT" pitchFamily="34" charset="0"/>
              </a:rPr>
              <a:t>At its greatest territorial extent</a:t>
            </a:r>
            <a:endParaRPr lang="en-US" b="1" i="1" dirty="0">
              <a:latin typeface="Gill Sans MT" pitchFamily="34" charset="0"/>
            </a:endParaRPr>
          </a:p>
        </p:txBody>
      </p:sp>
      <p:sp>
        <p:nvSpPr>
          <p:cNvPr id="7" name="Rectangle 6"/>
          <p:cNvSpPr/>
          <p:nvPr/>
        </p:nvSpPr>
        <p:spPr>
          <a:xfrm>
            <a:off x="609600" y="1752600"/>
            <a:ext cx="5715000" cy="3810000"/>
          </a:xfrm>
          <a:prstGeom prst="rect">
            <a:avLst/>
          </a:prstGeom>
          <a:solidFill>
            <a:schemeClr val="bg1">
              <a:alpha val="1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57600" y="5254823"/>
            <a:ext cx="1981200" cy="307777"/>
          </a:xfrm>
          <a:prstGeom prst="rect">
            <a:avLst/>
          </a:prstGeom>
          <a:noFill/>
        </p:spPr>
        <p:txBody>
          <a:bodyPr wrap="square" rtlCol="0">
            <a:spAutoFit/>
          </a:bodyPr>
          <a:lstStyle/>
          <a:p>
            <a:pPr algn="ctr"/>
            <a:r>
              <a:rPr lang="en-US" sz="1400" b="1" i="1" dirty="0" smtClean="0">
                <a:solidFill>
                  <a:schemeClr val="bg1"/>
                </a:solidFill>
                <a:latin typeface="Gill Sans MT" pitchFamily="34" charset="0"/>
              </a:rPr>
              <a:t>Detail on Next Slide</a:t>
            </a:r>
            <a:endParaRPr lang="en-US" sz="1400" b="1" i="1" dirty="0">
              <a:solidFill>
                <a:schemeClr val="bg1"/>
              </a:solidFill>
              <a:latin typeface="Gill Sans MT" pitchFamily="34" charset="0"/>
            </a:endParaRPr>
          </a:p>
        </p:txBody>
      </p:sp>
      <p:sp>
        <p:nvSpPr>
          <p:cNvPr id="10" name="Rectangle 9"/>
          <p:cNvSpPr/>
          <p:nvPr/>
        </p:nvSpPr>
        <p:spPr>
          <a:xfrm>
            <a:off x="7010400" y="6553200"/>
            <a:ext cx="2133600" cy="307777"/>
          </a:xfrm>
          <a:prstGeom prst="rect">
            <a:avLst/>
          </a:prstGeom>
          <a:effectLst>
            <a:outerShdw blurRad="40000" dist="20000" dir="5400000" rotWithShape="0">
              <a:srgbClr val="000000">
                <a:alpha val="38000"/>
              </a:srgbClr>
            </a:outerShdw>
            <a:softEdge rad="63500"/>
          </a:effectLst>
        </p:spPr>
        <p:style>
          <a:lnRef idx="3">
            <a:schemeClr val="lt1"/>
          </a:lnRef>
          <a:fillRef idx="1">
            <a:schemeClr val="dk1"/>
          </a:fillRef>
          <a:effectRef idx="1">
            <a:schemeClr val="dk1"/>
          </a:effectRef>
          <a:fontRef idx="minor">
            <a:schemeClr val="lt1"/>
          </a:fontRef>
        </p:style>
        <p:txBody>
          <a:bodyPr wrap="square">
            <a:spAutoFit/>
          </a:bodyPr>
          <a:lstStyle/>
          <a:p>
            <a:pPr algn="ctr"/>
            <a:r>
              <a:rPr lang="en-US" sz="1400" b="1" dirty="0" smtClean="0">
                <a:solidFill>
                  <a:schemeClr val="tx1"/>
                </a:solidFill>
              </a:rPr>
              <a:t>Map Credit: </a:t>
            </a:r>
            <a:r>
              <a:rPr lang="en-US" sz="1400" dirty="0" smtClean="0">
                <a:solidFill>
                  <a:schemeClr val="bg2"/>
                </a:solidFill>
                <a:hlinkClick r:id="rId4" tooltip="User:Fabienkhan"/>
              </a:rPr>
              <a:t>Fabienkhan</a:t>
            </a:r>
            <a:endParaRPr lang="en-US" sz="1400" dirty="0">
              <a:solidFill>
                <a:schemeClr val="bg2"/>
              </a:solidFill>
            </a:endParaRPr>
          </a:p>
        </p:txBody>
      </p:sp>
    </p:spTree>
    <p:extLst>
      <p:ext uri="{BB962C8B-B14F-4D97-AF65-F5344CB8AC3E}">
        <p14:creationId xmlns:p14="http://schemas.microsoft.com/office/powerpoint/2010/main" val="25684804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upload.wikimedia.org/wikipedia/commons/b/b3/Map_achaemenid_empire_en.png"/>
          <p:cNvPicPr>
            <a:picLocks noChangeAspect="1" noChangeArrowheads="1"/>
          </p:cNvPicPr>
          <p:nvPr/>
        </p:nvPicPr>
        <p:blipFill rotWithShape="1">
          <a:blip r:embed="rId3">
            <a:extLst>
              <a:ext uri="{28A0092B-C50C-407E-A947-70E740481C1C}">
                <a14:useLocalDpi xmlns:a14="http://schemas.microsoft.com/office/drawing/2010/main" val="0"/>
              </a:ext>
            </a:extLst>
          </a:blip>
          <a:srcRect l="9715" t="-1791" r="30431" b="13419"/>
          <a:stretch/>
        </p:blipFill>
        <p:spPr bwMode="auto">
          <a:xfrm>
            <a:off x="0" y="-141890"/>
            <a:ext cx="9144000" cy="69998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10400" y="6553200"/>
            <a:ext cx="2133600" cy="307777"/>
          </a:xfrm>
          <a:prstGeom prst="rect">
            <a:avLst/>
          </a:prstGeom>
          <a:effectLst>
            <a:outerShdw blurRad="40000" dist="20000" dir="5400000" rotWithShape="0">
              <a:srgbClr val="000000">
                <a:alpha val="38000"/>
              </a:srgbClr>
            </a:outerShdw>
            <a:softEdge rad="63500"/>
          </a:effectLst>
        </p:spPr>
        <p:style>
          <a:lnRef idx="3">
            <a:schemeClr val="lt1"/>
          </a:lnRef>
          <a:fillRef idx="1">
            <a:schemeClr val="dk1"/>
          </a:fillRef>
          <a:effectRef idx="1">
            <a:schemeClr val="dk1"/>
          </a:effectRef>
          <a:fontRef idx="minor">
            <a:schemeClr val="lt1"/>
          </a:fontRef>
        </p:style>
        <p:txBody>
          <a:bodyPr wrap="square">
            <a:spAutoFit/>
          </a:bodyPr>
          <a:lstStyle/>
          <a:p>
            <a:pPr algn="ctr"/>
            <a:r>
              <a:rPr lang="en-US" sz="1400" b="1" dirty="0" smtClean="0">
                <a:solidFill>
                  <a:schemeClr val="tx1"/>
                </a:solidFill>
              </a:rPr>
              <a:t>Map Credit: </a:t>
            </a:r>
            <a:r>
              <a:rPr lang="en-US" sz="1400" dirty="0" smtClean="0">
                <a:solidFill>
                  <a:schemeClr val="bg2"/>
                </a:solidFill>
                <a:hlinkClick r:id="rId4" tooltip="User:Fabienkhan"/>
              </a:rPr>
              <a:t>Fabienkhan</a:t>
            </a:r>
            <a:endParaRPr lang="en-US" sz="1400" dirty="0">
              <a:solidFill>
                <a:schemeClr val="bg2"/>
              </a:solidFill>
            </a:endParaRPr>
          </a:p>
        </p:txBody>
      </p:sp>
      <p:sp>
        <p:nvSpPr>
          <p:cNvPr id="6" name="Down Arrow 5"/>
          <p:cNvSpPr/>
          <p:nvPr/>
        </p:nvSpPr>
        <p:spPr>
          <a:xfrm>
            <a:off x="5181600" y="1382018"/>
            <a:ext cx="685800" cy="1589782"/>
          </a:xfrm>
          <a:prstGeom prst="downArrow">
            <a:avLst/>
          </a:prstGeom>
          <a:gradFill flip="none" rotWithShape="1">
            <a:gsLst>
              <a:gs pos="0">
                <a:schemeClr val="dk1">
                  <a:shade val="30000"/>
                  <a:satMod val="115000"/>
                </a:schemeClr>
              </a:gs>
              <a:gs pos="50000">
                <a:schemeClr val="bg2">
                  <a:lumMod val="60000"/>
                  <a:lumOff val="40000"/>
                </a:schemeClr>
              </a:gs>
              <a:gs pos="100000">
                <a:schemeClr val="dk1">
                  <a:shade val="100000"/>
                  <a:satMod val="115000"/>
                </a:schemeClr>
              </a:gs>
            </a:gsLst>
            <a:lin ang="270000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4572000" y="124361"/>
            <a:ext cx="1905000" cy="1323439"/>
          </a:xfrm>
          <a:prstGeom prst="rect">
            <a:avLst/>
          </a:prstGeom>
          <a:noFill/>
        </p:spPr>
        <p:txBody>
          <a:bodyPr wrap="square" rtlCol="0">
            <a:spAutoFit/>
          </a:bodyPr>
          <a:lstStyle/>
          <a:p>
            <a:pPr algn="ctr"/>
            <a:r>
              <a:rPr lang="en-US" sz="4000" b="1" dirty="0" smtClean="0">
                <a:solidFill>
                  <a:schemeClr val="bg1"/>
                </a:solidFill>
                <a:latin typeface="Gill Sans MT" pitchFamily="34" charset="0"/>
              </a:rPr>
              <a:t>Royal Road</a:t>
            </a:r>
            <a:endParaRPr lang="en-US" sz="4000" b="1" dirty="0">
              <a:solidFill>
                <a:schemeClr val="bg1"/>
              </a:solidFill>
              <a:latin typeface="Gill Sans MT" pitchFamily="34" charset="0"/>
            </a:endParaRPr>
          </a:p>
        </p:txBody>
      </p:sp>
      <p:sp>
        <p:nvSpPr>
          <p:cNvPr id="4" name="TextBox 3"/>
          <p:cNvSpPr txBox="1"/>
          <p:nvPr/>
        </p:nvSpPr>
        <p:spPr>
          <a:xfrm>
            <a:off x="6419193" y="533400"/>
            <a:ext cx="2133600" cy="107721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marL="395288" indent="-285750">
              <a:buFont typeface="Arial" pitchFamily="34" charset="0"/>
              <a:buChar char="•"/>
            </a:pPr>
            <a:r>
              <a:rPr lang="en-US" sz="3200" b="1" dirty="0" smtClean="0"/>
              <a:t>Trade</a:t>
            </a:r>
          </a:p>
          <a:p>
            <a:pPr marL="395288" indent="-285750">
              <a:buFont typeface="Arial" pitchFamily="34" charset="0"/>
              <a:buChar char="•"/>
            </a:pPr>
            <a:r>
              <a:rPr lang="en-US" sz="3200" b="1" dirty="0" smtClean="0"/>
              <a:t>Troops</a:t>
            </a:r>
          </a:p>
        </p:txBody>
      </p:sp>
    </p:spTree>
    <p:extLst>
      <p:ext uri="{BB962C8B-B14F-4D97-AF65-F5344CB8AC3E}">
        <p14:creationId xmlns:p14="http://schemas.microsoft.com/office/powerpoint/2010/main" val="13016418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3316" name="Picture 4" descr="http://upload.wikimedia.org/wikipedia/commons/thumb/2/26/Tachar_Persepolis_Iran.JPG/1280px-Tachar_Persepolis_Ir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25606" cy="68442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76200"/>
            <a:ext cx="9125606" cy="1143000"/>
          </a:xfrm>
        </p:spPr>
        <p:txBody>
          <a:bodyPr>
            <a:noAutofit/>
          </a:bodyPr>
          <a:lstStyle/>
          <a:p>
            <a:r>
              <a:rPr lang="en-US" sz="5700" b="1" dirty="0" smtClean="0">
                <a:ln>
                  <a:solidFill>
                    <a:schemeClr val="bg1"/>
                  </a:solidFill>
                </a:ln>
                <a:latin typeface="UnZialish" pitchFamily="2" charset="0"/>
              </a:rPr>
              <a:t>The Ruins of Persepolis</a:t>
            </a:r>
            <a:endParaRPr lang="en-US" sz="5700" b="1" dirty="0">
              <a:ln>
                <a:solidFill>
                  <a:schemeClr val="bg1"/>
                </a:solidFill>
              </a:ln>
              <a:latin typeface="UnZialish" pitchFamily="2" charset="0"/>
            </a:endParaRPr>
          </a:p>
        </p:txBody>
      </p:sp>
      <p:sp>
        <p:nvSpPr>
          <p:cNvPr id="4" name="Rectangle 3"/>
          <p:cNvSpPr/>
          <p:nvPr/>
        </p:nvSpPr>
        <p:spPr>
          <a:xfrm>
            <a:off x="6988898" y="6477000"/>
            <a:ext cx="2078902" cy="307777"/>
          </a:xfrm>
          <a:prstGeom prst="rect">
            <a:avLst/>
          </a:prstGeom>
        </p:spPr>
        <p:txBody>
          <a:bodyPr wrap="none">
            <a:spAutoFit/>
          </a:bodyPr>
          <a:lstStyle/>
          <a:p>
            <a:r>
              <a:rPr lang="en-US" sz="1400" b="1" dirty="0" smtClean="0">
                <a:solidFill>
                  <a:schemeClr val="bg1"/>
                </a:solidFill>
              </a:rPr>
              <a:t>Photo Credit:  </a:t>
            </a:r>
            <a:r>
              <a:rPr lang="ar-AE" sz="1400" b="1" dirty="0">
                <a:solidFill>
                  <a:schemeClr val="bg1"/>
                </a:solidFill>
                <a:hlinkClick r:id="rId3" tooltip="User:درفش کاویانی"/>
              </a:rPr>
              <a:t>درفش </a:t>
            </a:r>
            <a:r>
              <a:rPr lang="ar-AE" sz="1400" b="1" dirty="0" smtClean="0">
                <a:solidFill>
                  <a:schemeClr val="bg1"/>
                </a:solidFill>
                <a:hlinkClick r:id="rId3" tooltip="User:درفش کاویانی"/>
              </a:rPr>
              <a:t>کاویانی</a:t>
            </a:r>
            <a:endParaRPr lang="en-US" sz="1400" b="1" dirty="0">
              <a:solidFill>
                <a:schemeClr val="bg1"/>
              </a:solidFill>
            </a:endParaRPr>
          </a:p>
        </p:txBody>
      </p:sp>
    </p:spTree>
    <p:extLst>
      <p:ext uri="{BB962C8B-B14F-4D97-AF65-F5344CB8AC3E}">
        <p14:creationId xmlns:p14="http://schemas.microsoft.com/office/powerpoint/2010/main" val="22082572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TextBox 6"/>
          <p:cNvSpPr txBox="1"/>
          <p:nvPr/>
        </p:nvSpPr>
        <p:spPr>
          <a:xfrm>
            <a:off x="0" y="0"/>
            <a:ext cx="4818958" cy="2785378"/>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UnZialish" pitchFamily="2" charset="0"/>
              </a:rPr>
              <a:t>Cyrus </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UnZialish" pitchFamily="2" charset="0"/>
              </a:rPr>
              <a:t/>
            </a:r>
            <a:b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UnZialish" pitchFamily="2" charset="0"/>
              </a:rPr>
            </a:b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UnZialish" pitchFamily="2" charset="0"/>
              </a:rPr>
              <a:t>the Great</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UnZialish" pitchFamily="2" charset="0"/>
            </a:endParaRPr>
          </a:p>
        </p:txBody>
      </p:sp>
      <p:sp>
        <p:nvSpPr>
          <p:cNvPr id="2" name="TextBox 1"/>
          <p:cNvSpPr txBox="1"/>
          <p:nvPr/>
        </p:nvSpPr>
        <p:spPr>
          <a:xfrm>
            <a:off x="38100" y="3124200"/>
            <a:ext cx="4780858" cy="3170099"/>
          </a:xfrm>
          <a:prstGeom prst="rect">
            <a:avLst/>
          </a:prstGeom>
          <a:noFill/>
        </p:spPr>
        <p:txBody>
          <a:bodyPr wrap="square" rtlCol="0">
            <a:spAutoFit/>
          </a:bodyPr>
          <a:lstStyle/>
          <a:p>
            <a:pPr algn="ctr"/>
            <a:r>
              <a:rPr lang="en-US" sz="4800" b="1" dirty="0" smtClean="0">
                <a:solidFill>
                  <a:schemeClr val="tx2"/>
                </a:solidFill>
                <a:latin typeface="Gill Sans MT" pitchFamily="34" charset="0"/>
              </a:rPr>
              <a:t>King of Persia</a:t>
            </a:r>
          </a:p>
          <a:p>
            <a:pPr algn="ctr"/>
            <a:r>
              <a:rPr lang="en-US" sz="3600" b="1" dirty="0" smtClean="0">
                <a:solidFill>
                  <a:schemeClr val="tx2"/>
                </a:solidFill>
                <a:latin typeface="Gill Sans MT" pitchFamily="34" charset="0"/>
              </a:rPr>
              <a:t>559-530 B.C.</a:t>
            </a:r>
          </a:p>
          <a:p>
            <a:pPr algn="ctr"/>
            <a:endParaRPr lang="en-US" sz="3600" b="1" dirty="0">
              <a:solidFill>
                <a:schemeClr val="tx2"/>
              </a:solidFill>
              <a:latin typeface="Gill Sans MT" pitchFamily="34" charset="0"/>
            </a:endParaRPr>
          </a:p>
          <a:p>
            <a:pPr algn="ctr"/>
            <a:r>
              <a:rPr lang="en-US" sz="4000" b="1" dirty="0" smtClean="0">
                <a:solidFill>
                  <a:schemeClr val="tx2"/>
                </a:solidFill>
                <a:latin typeface="Gill Sans MT" pitchFamily="34" charset="0"/>
              </a:rPr>
              <a:t>Conqueror </a:t>
            </a:r>
            <a:br>
              <a:rPr lang="en-US" sz="4000" b="1" dirty="0" smtClean="0">
                <a:solidFill>
                  <a:schemeClr val="tx2"/>
                </a:solidFill>
                <a:latin typeface="Gill Sans MT" pitchFamily="34" charset="0"/>
              </a:rPr>
            </a:br>
            <a:r>
              <a:rPr lang="en-US" sz="4000" b="1" dirty="0" smtClean="0">
                <a:solidFill>
                  <a:schemeClr val="tx2"/>
                </a:solidFill>
                <a:latin typeface="Gill Sans MT" pitchFamily="34" charset="0"/>
              </a:rPr>
              <a:t>of Babylon</a:t>
            </a:r>
            <a:endParaRPr lang="en-US" sz="4000" b="1" dirty="0">
              <a:solidFill>
                <a:schemeClr val="tx2"/>
              </a:solidFill>
              <a:latin typeface="Gill Sans MT" pitchFamily="34" charset="0"/>
            </a:endParaRPr>
          </a:p>
        </p:txBody>
      </p:sp>
      <p:pic>
        <p:nvPicPr>
          <p:cNvPr id="5" name="Picture 2" descr="File:Olympic Park Cyrus.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Effect>
                      <a14:brightnessContrast bright="20000" contrast="20000"/>
                    </a14:imgEffect>
                  </a14:imgLayer>
                </a14:imgProps>
              </a:ext>
              <a:ext uri="{28A0092B-C50C-407E-A947-70E740481C1C}">
                <a14:useLocalDpi xmlns:a14="http://schemas.microsoft.com/office/drawing/2010/main" val="0"/>
              </a:ext>
            </a:extLst>
          </a:blip>
          <a:srcRect l="25443" t="17355" r="30385" b="29967"/>
          <a:stretch/>
        </p:blipFill>
        <p:spPr bwMode="auto">
          <a:xfrm>
            <a:off x="4818958" y="-19050"/>
            <a:ext cx="4325042" cy="68770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6251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143000"/>
          </a:xfrm>
        </p:spPr>
        <p:txBody>
          <a:bodyPr>
            <a:normAutofit/>
          </a:bodyPr>
          <a:lstStyle/>
          <a:p>
            <a:r>
              <a:rPr lang="en-US" dirty="0" smtClean="0"/>
              <a:t>Conquests of Cyrus the Great</a:t>
            </a:r>
            <a:endParaRPr lang="en-US" dirty="0"/>
          </a:p>
        </p:txBody>
      </p:sp>
      <p:sp>
        <p:nvSpPr>
          <p:cNvPr id="3" name="Content Placeholder 2"/>
          <p:cNvSpPr>
            <a:spLocks noGrp="1"/>
          </p:cNvSpPr>
          <p:nvPr>
            <p:ph idx="1"/>
          </p:nvPr>
        </p:nvSpPr>
        <p:spPr>
          <a:xfrm>
            <a:off x="457200" y="1676400"/>
            <a:ext cx="8229600" cy="4525963"/>
          </a:xfrm>
        </p:spPr>
        <p:txBody>
          <a:bodyPr/>
          <a:lstStyle/>
          <a:p>
            <a:endParaRPr lang="en-US"/>
          </a:p>
        </p:txBody>
      </p:sp>
      <p:pic>
        <p:nvPicPr>
          <p:cNvPr id="1026" name="Picture 2" descr="http://upload.wikimedia.org/wikipedia/commons/c/c6/Median_Empire.jpg"/>
          <p:cNvPicPr>
            <a:picLocks noChangeAspect="1" noChangeArrowheads="1"/>
          </p:cNvPicPr>
          <p:nvPr/>
        </p:nvPicPr>
        <p:blipFill rotWithShape="1">
          <a:blip r:embed="rId3">
            <a:extLst>
              <a:ext uri="{28A0092B-C50C-407E-A947-70E740481C1C}">
                <a14:useLocalDpi xmlns:a14="http://schemas.microsoft.com/office/drawing/2010/main" val="0"/>
              </a:ext>
            </a:extLst>
          </a:blip>
          <a:srcRect l="9656" t="3505" r="1402" b="6943"/>
          <a:stretch/>
        </p:blipFill>
        <p:spPr bwMode="auto">
          <a:xfrm>
            <a:off x="1" y="1218369"/>
            <a:ext cx="9143999" cy="5182431"/>
          </a:xfrm>
          <a:prstGeom prst="rect">
            <a:avLst/>
          </a:prstGeom>
          <a:noFill/>
          <a:extLst>
            <a:ext uri="{909E8E84-426E-40DD-AFC4-6F175D3DCCD1}">
              <a14:hiddenFill xmlns:a14="http://schemas.microsoft.com/office/drawing/2010/main">
                <a:solidFill>
                  <a:srgbClr val="FFFFFF"/>
                </a:solidFill>
              </a14:hiddenFill>
            </a:ext>
          </a:extLst>
        </p:spPr>
      </p:pic>
      <p:sp useBgFill="1">
        <p:nvSpPr>
          <p:cNvPr id="4" name="TextBox 3"/>
          <p:cNvSpPr txBox="1"/>
          <p:nvPr/>
        </p:nvSpPr>
        <p:spPr>
          <a:xfrm>
            <a:off x="0" y="4614952"/>
            <a:ext cx="1429406" cy="1862048"/>
          </a:xfrm>
          <a:prstGeom prst="rect">
            <a:avLst/>
          </a:prstGeom>
        </p:spPr>
        <p:txBody>
          <a:bodyPr wrap="square" rtlCol="0">
            <a:spAutoFit/>
          </a:bodyPr>
          <a:lstStyle/>
          <a:p>
            <a:r>
              <a:rPr lang="en-US" sz="2000" b="1" dirty="0" smtClean="0"/>
              <a:t>NOTE:  </a:t>
            </a:r>
            <a:br>
              <a:rPr lang="en-US" sz="2000" b="1" dirty="0" smtClean="0"/>
            </a:br>
            <a:r>
              <a:rPr lang="en-US" sz="1900" i="1" dirty="0" smtClean="0"/>
              <a:t>The conquest of Egypt was completed by Cyrus’ son, Cambyses</a:t>
            </a:r>
            <a:r>
              <a:rPr lang="en-US" sz="1900" b="1" dirty="0" smtClean="0"/>
              <a:t>.</a:t>
            </a:r>
            <a:endParaRPr lang="en-US" sz="1900" b="1" dirty="0"/>
          </a:p>
        </p:txBody>
      </p:sp>
    </p:spTree>
    <p:extLst>
      <p:ext uri="{BB962C8B-B14F-4D97-AF65-F5344CB8AC3E}">
        <p14:creationId xmlns:p14="http://schemas.microsoft.com/office/powerpoint/2010/main" val="5788299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595F7D"/>
            </a:gs>
            <a:gs pos="36000">
              <a:srgbClr val="3D4155"/>
            </a:gs>
            <a:gs pos="73000">
              <a:srgbClr val="2E2B4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026" name="Picture 2" descr="http://upload.wikimedia.org/wikipedia/commons/thumb/e/e5/Cyrus_Cylinder_front.jpg/1280px-Cyrus_Cylinder_front.jpg"/>
          <p:cNvPicPr>
            <a:picLocks noChangeAspect="1" noChangeArrowheads="1"/>
          </p:cNvPicPr>
          <p:nvPr/>
        </p:nvPicPr>
        <p:blipFill rotWithShape="1">
          <a:blip r:embed="rId3">
            <a:extLst>
              <a:ext uri="{28A0092B-C50C-407E-A947-70E740481C1C}">
                <a14:useLocalDpi xmlns:a14="http://schemas.microsoft.com/office/drawing/2010/main" val="0"/>
              </a:ext>
            </a:extLst>
          </a:blip>
          <a:srcRect t="4010" b="5877"/>
          <a:stretch/>
        </p:blipFill>
        <p:spPr bwMode="auto">
          <a:xfrm>
            <a:off x="0" y="1447800"/>
            <a:ext cx="9144000" cy="507649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250"/>
            <a:ext cx="9144000" cy="144655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8800" dirty="0" smtClean="0">
                <a:solidFill>
                  <a:schemeClr val="tx2"/>
                </a:solidFill>
                <a:latin typeface="UnZialish" pitchFamily="2" charset="0"/>
                <a:cs typeface="Apple Chancery"/>
              </a:rPr>
              <a:t>Cyrus Cylinder</a:t>
            </a:r>
            <a:endParaRPr lang="en-US" sz="8800" dirty="0">
              <a:solidFill>
                <a:schemeClr val="tx2"/>
              </a:solidFill>
              <a:latin typeface="UnZialish" pitchFamily="2" charset="0"/>
              <a:cs typeface="Apple Chancery"/>
            </a:endParaRPr>
          </a:p>
        </p:txBody>
      </p:sp>
      <p:sp>
        <p:nvSpPr>
          <p:cNvPr id="3" name="Rectangle 2"/>
          <p:cNvSpPr/>
          <p:nvPr/>
        </p:nvSpPr>
        <p:spPr>
          <a:xfrm>
            <a:off x="171291" y="6067096"/>
            <a:ext cx="2419509" cy="323165"/>
          </a:xfrm>
          <a:prstGeom prst="rect">
            <a:avLst/>
          </a:prstGeom>
        </p:spPr>
        <p:txBody>
          <a:bodyPr wrap="none">
            <a:spAutoFit/>
          </a:bodyPr>
          <a:lstStyle/>
          <a:p>
            <a:r>
              <a:rPr lang="en-US" sz="1500" b="1" dirty="0" smtClean="0">
                <a:latin typeface="Gill Sans MT" pitchFamily="34" charset="0"/>
              </a:rPr>
              <a:t>Photo Credit: </a:t>
            </a:r>
            <a:r>
              <a:rPr lang="en-US" sz="1500" b="1" dirty="0">
                <a:latin typeface="Gill Sans MT" pitchFamily="34" charset="0"/>
                <a:hlinkClick r:id="rId4" tooltip="User:Prioryman"/>
              </a:rPr>
              <a:t>Prioryman</a:t>
            </a:r>
            <a:endParaRPr lang="en-US" sz="1500" b="1" dirty="0">
              <a:latin typeface="Gill Sans MT" pitchFamily="34" charset="0"/>
            </a:endParaRPr>
          </a:p>
        </p:txBody>
      </p:sp>
      <p:sp>
        <p:nvSpPr>
          <p:cNvPr id="5" name="Rectangle 1"/>
          <p:cNvSpPr>
            <a:spLocks noChangeArrowheads="1"/>
          </p:cNvSpPr>
          <p:nvPr/>
        </p:nvSpPr>
        <p:spPr bwMode="auto">
          <a:xfrm>
            <a:off x="1123950" y="1950422"/>
            <a:ext cx="6896099" cy="3416320"/>
          </a:xfrm>
          <a:prstGeom prst="rect">
            <a:avLst/>
          </a:prstGeom>
          <a:solidFill>
            <a:srgbClr val="1F1D29">
              <a:alpha val="84706"/>
            </a:srgbClr>
          </a:solidFill>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173038" marR="0" lvl="0" indent="-173038" defTabSz="914400" rtl="0" eaLnBrk="1" fontAlgn="base" latinLnBrk="0" hangingPunct="1">
              <a:lnSpc>
                <a:spcPct val="100000"/>
              </a:lnSpc>
              <a:spcBef>
                <a:spcPct val="0"/>
              </a:spcBef>
              <a:spcAft>
                <a:spcPct val="0"/>
              </a:spcAft>
              <a:buClrTx/>
              <a:buSzTx/>
              <a:tabLst/>
            </a:pPr>
            <a:r>
              <a:rPr kumimoji="0" lang="en-US" sz="3200" b="1" i="1" u="none" strike="noStrike" cap="none" normalizeH="0" baseline="0" dirty="0" smtClean="0">
                <a:ln>
                  <a:noFill/>
                </a:ln>
                <a:solidFill>
                  <a:srgbClr val="F8EEE0"/>
                </a:solidFill>
                <a:effectLst/>
                <a:cs typeface="Arial" charset="0"/>
              </a:rPr>
              <a:t>“I sought the safety of the city of Babylon.</a:t>
            </a:r>
            <a:r>
              <a:rPr lang="en-US" sz="3200" b="1" i="1" dirty="0" smtClean="0">
                <a:solidFill>
                  <a:srgbClr val="F8EEE0"/>
                </a:solidFill>
                <a:cs typeface="Arial" charset="0"/>
              </a:rPr>
              <a:t>.. T</a:t>
            </a:r>
            <a:r>
              <a:rPr kumimoji="0" lang="en-US" sz="3200" b="1" i="1" u="none" strike="noStrike" cap="none" normalizeH="0" baseline="0" dirty="0" smtClean="0">
                <a:ln>
                  <a:noFill/>
                </a:ln>
                <a:solidFill>
                  <a:srgbClr val="F8EEE0"/>
                </a:solidFill>
                <a:effectLst/>
                <a:cs typeface="Arial" charset="0"/>
              </a:rPr>
              <a:t>he population of Babylon...</a:t>
            </a:r>
            <a:r>
              <a:rPr kumimoji="0" lang="en-US" sz="3200" b="1" i="1" u="none" strike="noStrike" cap="none" normalizeH="0" dirty="0" smtClean="0">
                <a:ln>
                  <a:noFill/>
                </a:ln>
                <a:solidFill>
                  <a:srgbClr val="F8EEE0"/>
                </a:solidFill>
                <a:effectLst/>
                <a:cs typeface="Arial" charset="0"/>
              </a:rPr>
              <a:t> </a:t>
            </a:r>
            <a:r>
              <a:rPr kumimoji="0" lang="en-US" sz="3200" b="1" i="1" u="none" strike="noStrike" cap="none" normalizeH="0" baseline="0" dirty="0" smtClean="0">
                <a:ln>
                  <a:noFill/>
                </a:ln>
                <a:solidFill>
                  <a:srgbClr val="F8EEE0"/>
                </a:solidFill>
                <a:effectLst/>
                <a:cs typeface="Arial" charset="0"/>
              </a:rPr>
              <a:t>had endured a yoke not decreed for them.</a:t>
            </a:r>
            <a:br>
              <a:rPr kumimoji="0" lang="en-US" sz="3200" b="1" i="1" u="none" strike="noStrike" cap="none" normalizeH="0" baseline="0" dirty="0" smtClean="0">
                <a:ln>
                  <a:noFill/>
                </a:ln>
                <a:solidFill>
                  <a:srgbClr val="F8EEE0"/>
                </a:solidFill>
                <a:effectLst/>
                <a:cs typeface="Arial" charset="0"/>
              </a:rPr>
            </a:br>
            <a:endParaRPr kumimoji="0" lang="en-US" sz="1600" b="1" i="1" u="none" strike="noStrike" cap="none" normalizeH="0" baseline="0" dirty="0" smtClean="0">
              <a:ln>
                <a:noFill/>
              </a:ln>
              <a:solidFill>
                <a:srgbClr val="F8EEE0"/>
              </a:solidFill>
              <a:effectLst/>
              <a:cs typeface="Arial" charset="0"/>
            </a:endParaRPr>
          </a:p>
          <a:p>
            <a:pPr marL="173038" marR="0" lvl="0" defTabSz="914400" rtl="0" eaLnBrk="1" fontAlgn="base" latinLnBrk="0" hangingPunct="1">
              <a:lnSpc>
                <a:spcPct val="100000"/>
              </a:lnSpc>
              <a:spcBef>
                <a:spcPct val="0"/>
              </a:spcBef>
              <a:spcAft>
                <a:spcPct val="0"/>
              </a:spcAft>
              <a:buClrTx/>
              <a:buSzTx/>
              <a:tabLst/>
            </a:pPr>
            <a:r>
              <a:rPr kumimoji="0" lang="en-US" sz="3600" b="1" i="1" u="none" strike="noStrike" cap="none" normalizeH="0" baseline="0" dirty="0" smtClean="0">
                <a:ln>
                  <a:noFill/>
                </a:ln>
                <a:solidFill>
                  <a:srgbClr val="F8EEE0"/>
                </a:solidFill>
                <a:effectLst/>
                <a:cs typeface="Arial" charset="0"/>
              </a:rPr>
              <a:t>I soothed their weariness; </a:t>
            </a:r>
            <a:br>
              <a:rPr kumimoji="0" lang="en-US" sz="3600" b="1" i="1" u="none" strike="noStrike" cap="none" normalizeH="0" baseline="0" dirty="0" smtClean="0">
                <a:ln>
                  <a:noFill/>
                </a:ln>
                <a:solidFill>
                  <a:srgbClr val="F8EEE0"/>
                </a:solidFill>
                <a:effectLst/>
                <a:cs typeface="Arial" charset="0"/>
              </a:rPr>
            </a:br>
            <a:r>
              <a:rPr kumimoji="0" lang="en-US" sz="3600" b="1" i="1" u="none" strike="noStrike" cap="none" normalizeH="0" baseline="0" dirty="0" smtClean="0">
                <a:ln>
                  <a:noFill/>
                </a:ln>
                <a:solidFill>
                  <a:srgbClr val="F8EEE0"/>
                </a:solidFill>
                <a:effectLst/>
                <a:cs typeface="Arial" charset="0"/>
              </a:rPr>
              <a:t>I freed them from their bonds.” </a:t>
            </a:r>
          </a:p>
        </p:txBody>
      </p:sp>
    </p:spTree>
    <p:extLst>
      <p:ext uri="{BB962C8B-B14F-4D97-AF65-F5344CB8AC3E}">
        <p14:creationId xmlns:p14="http://schemas.microsoft.com/office/powerpoint/2010/main" val="12071359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2_Office Theme">
  <a:themeElements>
    <a:clrScheme name="PersianGulf">
      <a:dk1>
        <a:srgbClr val="39364C"/>
      </a:dk1>
      <a:lt1>
        <a:srgbClr val="F0DCC0"/>
      </a:lt1>
      <a:dk2>
        <a:srgbClr val="39364C"/>
      </a:dk2>
      <a:lt2>
        <a:srgbClr val="F0DCC0"/>
      </a:lt2>
      <a:accent1>
        <a:srgbClr val="F0DCC0"/>
      </a:accent1>
      <a:accent2>
        <a:srgbClr val="F0DCC0"/>
      </a:accent2>
      <a:accent3>
        <a:srgbClr val="C8D1B6"/>
      </a:accent3>
      <a:accent4>
        <a:srgbClr val="C8D1B6"/>
      </a:accent4>
      <a:accent5>
        <a:srgbClr val="A1C4B6"/>
      </a:accent5>
      <a:accent6>
        <a:srgbClr val="787E9E"/>
      </a:accent6>
      <a:hlink>
        <a:srgbClr val="F0DCC0"/>
      </a:hlink>
      <a:folHlink>
        <a:srgbClr val="E7C89D"/>
      </a:folHlink>
    </a:clrScheme>
    <a:fontScheme name="Persia">
      <a:majorFont>
        <a:latin typeface="UnZialish"/>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ianGulf">
    <a:dk1>
      <a:srgbClr val="39364C"/>
    </a:dk1>
    <a:lt1>
      <a:srgbClr val="F0DCC0"/>
    </a:lt1>
    <a:dk2>
      <a:srgbClr val="39364C"/>
    </a:dk2>
    <a:lt2>
      <a:srgbClr val="F0DCC0"/>
    </a:lt2>
    <a:accent1>
      <a:srgbClr val="F0DCC0"/>
    </a:accent1>
    <a:accent2>
      <a:srgbClr val="F0DCC0"/>
    </a:accent2>
    <a:accent3>
      <a:srgbClr val="C8D1B6"/>
    </a:accent3>
    <a:accent4>
      <a:srgbClr val="C8D1B6"/>
    </a:accent4>
    <a:accent5>
      <a:srgbClr val="A1C4B6"/>
    </a:accent5>
    <a:accent6>
      <a:srgbClr val="787E9E"/>
    </a:accent6>
    <a:hlink>
      <a:srgbClr val="F0DCC0"/>
    </a:hlink>
    <a:folHlink>
      <a:srgbClr val="E7C89D"/>
    </a:folHlink>
  </a:clrScheme>
</a:themeOverride>
</file>

<file path=ppt/theme/themeOverride10.xml><?xml version="1.0" encoding="utf-8"?>
<a:themeOverride xmlns:a="http://schemas.openxmlformats.org/drawingml/2006/main">
  <a:clrScheme name="PersianGulf">
    <a:dk1>
      <a:srgbClr val="39364C"/>
    </a:dk1>
    <a:lt1>
      <a:srgbClr val="F0DCC0"/>
    </a:lt1>
    <a:dk2>
      <a:srgbClr val="39364C"/>
    </a:dk2>
    <a:lt2>
      <a:srgbClr val="F0DCC0"/>
    </a:lt2>
    <a:accent1>
      <a:srgbClr val="F0DCC0"/>
    </a:accent1>
    <a:accent2>
      <a:srgbClr val="F0DCC0"/>
    </a:accent2>
    <a:accent3>
      <a:srgbClr val="C8D1B6"/>
    </a:accent3>
    <a:accent4>
      <a:srgbClr val="C8D1B6"/>
    </a:accent4>
    <a:accent5>
      <a:srgbClr val="A1C4B6"/>
    </a:accent5>
    <a:accent6>
      <a:srgbClr val="787E9E"/>
    </a:accent6>
    <a:hlink>
      <a:srgbClr val="F0DCC0"/>
    </a:hlink>
    <a:folHlink>
      <a:srgbClr val="E7C89D"/>
    </a:folHlink>
  </a:clrScheme>
</a:themeOverride>
</file>

<file path=ppt/theme/themeOverride11.xml><?xml version="1.0" encoding="utf-8"?>
<a:themeOverride xmlns:a="http://schemas.openxmlformats.org/drawingml/2006/main">
  <a:clrScheme name="PersianGulf">
    <a:dk1>
      <a:srgbClr val="39364C"/>
    </a:dk1>
    <a:lt1>
      <a:srgbClr val="F0DCC0"/>
    </a:lt1>
    <a:dk2>
      <a:srgbClr val="39364C"/>
    </a:dk2>
    <a:lt2>
      <a:srgbClr val="F0DCC0"/>
    </a:lt2>
    <a:accent1>
      <a:srgbClr val="F0DCC0"/>
    </a:accent1>
    <a:accent2>
      <a:srgbClr val="F0DCC0"/>
    </a:accent2>
    <a:accent3>
      <a:srgbClr val="C8D1B6"/>
    </a:accent3>
    <a:accent4>
      <a:srgbClr val="C8D1B6"/>
    </a:accent4>
    <a:accent5>
      <a:srgbClr val="A1C4B6"/>
    </a:accent5>
    <a:accent6>
      <a:srgbClr val="787E9E"/>
    </a:accent6>
    <a:hlink>
      <a:srgbClr val="F0DCC0"/>
    </a:hlink>
    <a:folHlink>
      <a:srgbClr val="E7C89D"/>
    </a:folHlink>
  </a:clrScheme>
</a:themeOverride>
</file>

<file path=ppt/theme/themeOverride2.xml><?xml version="1.0" encoding="utf-8"?>
<a:themeOverride xmlns:a="http://schemas.openxmlformats.org/drawingml/2006/main">
  <a:clrScheme name="PersianGulf">
    <a:dk1>
      <a:srgbClr val="39364C"/>
    </a:dk1>
    <a:lt1>
      <a:srgbClr val="F0DCC0"/>
    </a:lt1>
    <a:dk2>
      <a:srgbClr val="39364C"/>
    </a:dk2>
    <a:lt2>
      <a:srgbClr val="F0DCC0"/>
    </a:lt2>
    <a:accent1>
      <a:srgbClr val="F0DCC0"/>
    </a:accent1>
    <a:accent2>
      <a:srgbClr val="F0DCC0"/>
    </a:accent2>
    <a:accent3>
      <a:srgbClr val="C8D1B6"/>
    </a:accent3>
    <a:accent4>
      <a:srgbClr val="C8D1B6"/>
    </a:accent4>
    <a:accent5>
      <a:srgbClr val="A1C4B6"/>
    </a:accent5>
    <a:accent6>
      <a:srgbClr val="787E9E"/>
    </a:accent6>
    <a:hlink>
      <a:srgbClr val="F0DCC0"/>
    </a:hlink>
    <a:folHlink>
      <a:srgbClr val="E7C89D"/>
    </a:folHlink>
  </a:clrScheme>
</a:themeOverride>
</file>

<file path=ppt/theme/themeOverride3.xml><?xml version="1.0" encoding="utf-8"?>
<a:themeOverride xmlns:a="http://schemas.openxmlformats.org/drawingml/2006/main">
  <a:clrScheme name="PersianGulf">
    <a:dk1>
      <a:srgbClr val="39364C"/>
    </a:dk1>
    <a:lt1>
      <a:srgbClr val="F0DCC0"/>
    </a:lt1>
    <a:dk2>
      <a:srgbClr val="39364C"/>
    </a:dk2>
    <a:lt2>
      <a:srgbClr val="F0DCC0"/>
    </a:lt2>
    <a:accent1>
      <a:srgbClr val="F0DCC0"/>
    </a:accent1>
    <a:accent2>
      <a:srgbClr val="F0DCC0"/>
    </a:accent2>
    <a:accent3>
      <a:srgbClr val="C8D1B6"/>
    </a:accent3>
    <a:accent4>
      <a:srgbClr val="C8D1B6"/>
    </a:accent4>
    <a:accent5>
      <a:srgbClr val="A1C4B6"/>
    </a:accent5>
    <a:accent6>
      <a:srgbClr val="787E9E"/>
    </a:accent6>
    <a:hlink>
      <a:srgbClr val="F0DCC0"/>
    </a:hlink>
    <a:folHlink>
      <a:srgbClr val="E7C89D"/>
    </a:folHlink>
  </a:clrScheme>
</a:themeOverride>
</file>

<file path=ppt/theme/themeOverride4.xml><?xml version="1.0" encoding="utf-8"?>
<a:themeOverride xmlns:a="http://schemas.openxmlformats.org/drawingml/2006/main">
  <a:clrScheme name="PersianGulf">
    <a:dk1>
      <a:srgbClr val="39364C"/>
    </a:dk1>
    <a:lt1>
      <a:srgbClr val="F0DCC0"/>
    </a:lt1>
    <a:dk2>
      <a:srgbClr val="39364C"/>
    </a:dk2>
    <a:lt2>
      <a:srgbClr val="F0DCC0"/>
    </a:lt2>
    <a:accent1>
      <a:srgbClr val="F0DCC0"/>
    </a:accent1>
    <a:accent2>
      <a:srgbClr val="F0DCC0"/>
    </a:accent2>
    <a:accent3>
      <a:srgbClr val="C8D1B6"/>
    </a:accent3>
    <a:accent4>
      <a:srgbClr val="C8D1B6"/>
    </a:accent4>
    <a:accent5>
      <a:srgbClr val="A1C4B6"/>
    </a:accent5>
    <a:accent6>
      <a:srgbClr val="787E9E"/>
    </a:accent6>
    <a:hlink>
      <a:srgbClr val="F0DCC0"/>
    </a:hlink>
    <a:folHlink>
      <a:srgbClr val="E7C89D"/>
    </a:folHlink>
  </a:clrScheme>
</a:themeOverride>
</file>

<file path=ppt/theme/themeOverride5.xml><?xml version="1.0" encoding="utf-8"?>
<a:themeOverride xmlns:a="http://schemas.openxmlformats.org/drawingml/2006/main">
  <a:clrScheme name="PersianGulf">
    <a:dk1>
      <a:srgbClr val="39364C"/>
    </a:dk1>
    <a:lt1>
      <a:srgbClr val="F0DCC0"/>
    </a:lt1>
    <a:dk2>
      <a:srgbClr val="39364C"/>
    </a:dk2>
    <a:lt2>
      <a:srgbClr val="F0DCC0"/>
    </a:lt2>
    <a:accent1>
      <a:srgbClr val="F0DCC0"/>
    </a:accent1>
    <a:accent2>
      <a:srgbClr val="F0DCC0"/>
    </a:accent2>
    <a:accent3>
      <a:srgbClr val="C8D1B6"/>
    </a:accent3>
    <a:accent4>
      <a:srgbClr val="C8D1B6"/>
    </a:accent4>
    <a:accent5>
      <a:srgbClr val="A1C4B6"/>
    </a:accent5>
    <a:accent6>
      <a:srgbClr val="787E9E"/>
    </a:accent6>
    <a:hlink>
      <a:srgbClr val="F0DCC0"/>
    </a:hlink>
    <a:folHlink>
      <a:srgbClr val="E7C89D"/>
    </a:folHlink>
  </a:clrScheme>
</a:themeOverride>
</file>

<file path=ppt/theme/themeOverride6.xml><?xml version="1.0" encoding="utf-8"?>
<a:themeOverride xmlns:a="http://schemas.openxmlformats.org/drawingml/2006/main">
  <a:clrScheme name="PersianGulf">
    <a:dk1>
      <a:srgbClr val="39364C"/>
    </a:dk1>
    <a:lt1>
      <a:srgbClr val="F0DCC0"/>
    </a:lt1>
    <a:dk2>
      <a:srgbClr val="39364C"/>
    </a:dk2>
    <a:lt2>
      <a:srgbClr val="F0DCC0"/>
    </a:lt2>
    <a:accent1>
      <a:srgbClr val="F0DCC0"/>
    </a:accent1>
    <a:accent2>
      <a:srgbClr val="F0DCC0"/>
    </a:accent2>
    <a:accent3>
      <a:srgbClr val="C8D1B6"/>
    </a:accent3>
    <a:accent4>
      <a:srgbClr val="C8D1B6"/>
    </a:accent4>
    <a:accent5>
      <a:srgbClr val="A1C4B6"/>
    </a:accent5>
    <a:accent6>
      <a:srgbClr val="787E9E"/>
    </a:accent6>
    <a:hlink>
      <a:srgbClr val="F0DCC0"/>
    </a:hlink>
    <a:folHlink>
      <a:srgbClr val="E7C89D"/>
    </a:folHlink>
  </a:clrScheme>
</a:themeOverride>
</file>

<file path=ppt/theme/themeOverride7.xml><?xml version="1.0" encoding="utf-8"?>
<a:themeOverride xmlns:a="http://schemas.openxmlformats.org/drawingml/2006/main">
  <a:clrScheme name="PersianGulf">
    <a:dk1>
      <a:srgbClr val="39364C"/>
    </a:dk1>
    <a:lt1>
      <a:srgbClr val="F0DCC0"/>
    </a:lt1>
    <a:dk2>
      <a:srgbClr val="39364C"/>
    </a:dk2>
    <a:lt2>
      <a:srgbClr val="F0DCC0"/>
    </a:lt2>
    <a:accent1>
      <a:srgbClr val="F0DCC0"/>
    </a:accent1>
    <a:accent2>
      <a:srgbClr val="F0DCC0"/>
    </a:accent2>
    <a:accent3>
      <a:srgbClr val="C8D1B6"/>
    </a:accent3>
    <a:accent4>
      <a:srgbClr val="C8D1B6"/>
    </a:accent4>
    <a:accent5>
      <a:srgbClr val="A1C4B6"/>
    </a:accent5>
    <a:accent6>
      <a:srgbClr val="787E9E"/>
    </a:accent6>
    <a:hlink>
      <a:srgbClr val="F0DCC0"/>
    </a:hlink>
    <a:folHlink>
      <a:srgbClr val="E7C89D"/>
    </a:folHlink>
  </a:clrScheme>
</a:themeOverride>
</file>

<file path=ppt/theme/themeOverride8.xml><?xml version="1.0" encoding="utf-8"?>
<a:themeOverride xmlns:a="http://schemas.openxmlformats.org/drawingml/2006/main">
  <a:clrScheme name="PersianGulf">
    <a:dk1>
      <a:srgbClr val="39364C"/>
    </a:dk1>
    <a:lt1>
      <a:srgbClr val="F0DCC0"/>
    </a:lt1>
    <a:dk2>
      <a:srgbClr val="39364C"/>
    </a:dk2>
    <a:lt2>
      <a:srgbClr val="F0DCC0"/>
    </a:lt2>
    <a:accent1>
      <a:srgbClr val="F0DCC0"/>
    </a:accent1>
    <a:accent2>
      <a:srgbClr val="F0DCC0"/>
    </a:accent2>
    <a:accent3>
      <a:srgbClr val="C8D1B6"/>
    </a:accent3>
    <a:accent4>
      <a:srgbClr val="C8D1B6"/>
    </a:accent4>
    <a:accent5>
      <a:srgbClr val="A1C4B6"/>
    </a:accent5>
    <a:accent6>
      <a:srgbClr val="787E9E"/>
    </a:accent6>
    <a:hlink>
      <a:srgbClr val="F0DCC0"/>
    </a:hlink>
    <a:folHlink>
      <a:srgbClr val="E7C89D"/>
    </a:folHlink>
  </a:clrScheme>
</a:themeOverride>
</file>

<file path=ppt/theme/themeOverride9.xml><?xml version="1.0" encoding="utf-8"?>
<a:themeOverride xmlns:a="http://schemas.openxmlformats.org/drawingml/2006/main">
  <a:clrScheme name="PersianGulf">
    <a:dk1>
      <a:srgbClr val="39364C"/>
    </a:dk1>
    <a:lt1>
      <a:srgbClr val="F0DCC0"/>
    </a:lt1>
    <a:dk2>
      <a:srgbClr val="39364C"/>
    </a:dk2>
    <a:lt2>
      <a:srgbClr val="F0DCC0"/>
    </a:lt2>
    <a:accent1>
      <a:srgbClr val="F0DCC0"/>
    </a:accent1>
    <a:accent2>
      <a:srgbClr val="F0DCC0"/>
    </a:accent2>
    <a:accent3>
      <a:srgbClr val="C8D1B6"/>
    </a:accent3>
    <a:accent4>
      <a:srgbClr val="C8D1B6"/>
    </a:accent4>
    <a:accent5>
      <a:srgbClr val="A1C4B6"/>
    </a:accent5>
    <a:accent6>
      <a:srgbClr val="787E9E"/>
    </a:accent6>
    <a:hlink>
      <a:srgbClr val="F0DCC0"/>
    </a:hlink>
    <a:folHlink>
      <a:srgbClr val="E7C89D"/>
    </a:folHlink>
  </a:clrScheme>
</a:themeOverride>
</file>

<file path=docProps/app.xml><?xml version="1.0" encoding="utf-8"?>
<Properties xmlns="http://schemas.openxmlformats.org/officeDocument/2006/extended-properties" xmlns:vt="http://schemas.openxmlformats.org/officeDocument/2006/docPropsVTypes">
  <TotalTime>12731</TotalTime>
  <Words>609</Words>
  <Application>Microsoft Office PowerPoint</Application>
  <PresentationFormat>On-screen Show (4:3)</PresentationFormat>
  <Paragraphs>101</Paragraphs>
  <Slides>34</Slides>
  <Notes>8</Notes>
  <HiddenSlides>0</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UnZialish</vt:lpstr>
      <vt:lpstr>Gill Sans MT</vt:lpstr>
      <vt:lpstr>Calibri</vt:lpstr>
      <vt:lpstr>Apple Chancery</vt:lpstr>
      <vt:lpstr>Arial</vt:lpstr>
      <vt:lpstr>CapitalisTypOasis</vt:lpstr>
      <vt:lpstr>Book Antiqua</vt:lpstr>
      <vt:lpstr>2_Office Theme</vt:lpstr>
      <vt:lpstr>3_Office Theme</vt:lpstr>
      <vt:lpstr>PowerPoint Presentation</vt:lpstr>
      <vt:lpstr>The Persian Myth</vt:lpstr>
      <vt:lpstr>PowerPoint Presentation</vt:lpstr>
      <vt:lpstr>PowerPoint Presentation</vt:lpstr>
      <vt:lpstr>PowerPoint Presentation</vt:lpstr>
      <vt:lpstr>The Ruins of Persepolis</vt:lpstr>
      <vt:lpstr>PowerPoint Presentation</vt:lpstr>
      <vt:lpstr>Conquests of Cyrus the Great</vt:lpstr>
      <vt:lpstr>PowerPoint Presentation</vt:lpstr>
      <vt:lpstr>PowerPoint Presentation</vt:lpstr>
      <vt:lpstr>PowerPoint Presentation</vt:lpstr>
      <vt:lpstr>PowerPoint Presentation</vt:lpstr>
      <vt:lpstr>PowerPoint Presentation</vt:lpstr>
      <vt:lpstr>Slavery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Classical Elements</vt:lpstr>
      <vt:lpstr>Heart  is NOT an element.</vt:lpstr>
      <vt:lpstr>The Purest Elements</vt:lpstr>
      <vt:lpstr>The Pillars  of Zoroastrianism</vt:lpstr>
      <vt:lpstr>PowerPoint Presentation</vt:lpstr>
      <vt:lpstr>PowerPoint Presentation</vt:lpstr>
      <vt:lpstr>Carcass</vt:lpstr>
      <vt:lpstr>Towers of Silence</vt:lpstr>
      <vt:lpstr>Zoroastrians?</vt:lpstr>
      <vt:lpstr>PowerPoint Presentation</vt:lpstr>
      <vt:lpstr>A Modern Fire Temple</vt:lpstr>
      <vt:lpstr>PowerPoint Presentation</vt:lpstr>
    </vt:vector>
  </TitlesOfParts>
  <Company>Clemson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Spartans and Women in Ancient Greece</dc:title>
  <dc:creator>Tom Richey</dc:creator>
  <cp:lastModifiedBy>Tom Richey</cp:lastModifiedBy>
  <cp:revision>586</cp:revision>
  <dcterms:created xsi:type="dcterms:W3CDTF">2008-11-18T02:06:49Z</dcterms:created>
  <dcterms:modified xsi:type="dcterms:W3CDTF">2014-03-07T17:12:34Z</dcterms:modified>
</cp:coreProperties>
</file>