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5" r:id="rId4"/>
    <p:sldId id="257" r:id="rId5"/>
    <p:sldId id="268" r:id="rId6"/>
    <p:sldId id="267" r:id="rId7"/>
    <p:sldId id="266" r:id="rId8"/>
    <p:sldId id="269" r:id="rId9"/>
    <p:sldId id="270" r:id="rId10"/>
    <p:sldId id="272" r:id="rId11"/>
    <p:sldId id="259" r:id="rId12"/>
    <p:sldId id="260" r:id="rId13"/>
    <p:sldId id="262" r:id="rId14"/>
    <p:sldId id="261" r:id="rId15"/>
    <p:sldId id="263" r:id="rId16"/>
    <p:sldId id="264" r:id="rId17"/>
    <p:sldId id="278" r:id="rId18"/>
    <p:sldId id="274" r:id="rId19"/>
    <p:sldId id="273" r:id="rId20"/>
    <p:sldId id="271" r:id="rId21"/>
    <p:sldId id="277" r:id="rId22"/>
    <p:sldId id="275" r:id="rId23"/>
    <p:sldId id="276" r:id="rId24"/>
    <p:sldId id="258" r:id="rId25"/>
  </p:sldIdLst>
  <p:sldSz cx="9144000" cy="6858000" type="screen4x3"/>
  <p:notesSz cx="6858000" cy="9144000"/>
  <p:embeddedFontLst>
    <p:embeddedFont>
      <p:font typeface="Copperplate Gothic Bold" panose="020E0705020206020404" pitchFamily="34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058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6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2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4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22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F672-05BF-41BE-8C30-2C1278E91EDB}" type="datetimeFigureOut">
              <a:rPr lang="en-US" smtClean="0"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3/21/2015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r.org/Museum/RR_Development.html#1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r.org/Museum/RR_Development.html#1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/>
          <a:stretch/>
        </p:blipFill>
        <p:spPr bwMode="auto">
          <a:xfrm>
            <a:off x="228600" y="1460093"/>
            <a:ext cx="8229600" cy="426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786" y="228600"/>
            <a:ext cx="9180786" cy="1470025"/>
          </a:xfrm>
        </p:spPr>
        <p:txBody>
          <a:bodyPr>
            <a:noAutofit/>
          </a:bodyPr>
          <a:lstStyle/>
          <a:p>
            <a:r>
              <a:rPr lang="en-US" sz="9600" smtClean="0">
                <a:latin typeface="Copperplate Gothic Bold" panose="020E0705020206020404" pitchFamily="34" charset="0"/>
              </a:rPr>
              <a:t>The  Second</a:t>
            </a:r>
            <a:endParaRPr lang="en-US" sz="96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2931"/>
            <a:ext cx="9143999" cy="917869"/>
          </a:xfrm>
        </p:spPr>
        <p:txBody>
          <a:bodyPr>
            <a:noAutofit/>
          </a:bodyPr>
          <a:lstStyle/>
          <a:p>
            <a:r>
              <a:rPr lang="en-US" sz="510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Industrial Revolution</a:t>
            </a:r>
            <a:endParaRPr lang="en-US" sz="51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0411" y="6443246"/>
            <a:ext cx="1860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Photo by Phil </a:t>
            </a:r>
            <a:r>
              <a:rPr lang="en-US" sz="1600" dirty="0"/>
              <a:t>Parker</a:t>
            </a:r>
          </a:p>
        </p:txBody>
      </p:sp>
    </p:spTree>
    <p:extLst>
      <p:ext uri="{BB962C8B-B14F-4D97-AF65-F5344CB8AC3E}">
        <p14:creationId xmlns:p14="http://schemas.microsoft.com/office/powerpoint/2010/main" val="2688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956388" y="6550223"/>
            <a:ext cx="211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212124"/>
                </a:solidFill>
                <a:latin typeface="Trebuchet MS" panose="020B0603020202020204" pitchFamily="34" charset="0"/>
              </a:rPr>
              <a:t>Photo by Thomas </a:t>
            </a:r>
            <a:r>
              <a:rPr lang="en-US" sz="1400" dirty="0">
                <a:solidFill>
                  <a:srgbClr val="212124"/>
                </a:solidFill>
                <a:latin typeface="Trebuchet MS" panose="020B0603020202020204" pitchFamily="34" charset="0"/>
              </a:rPr>
              <a:t>Quine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90408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Spencer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 </a:t>
            </a:r>
            <a:r>
              <a:rPr lang="en-US" sz="3200" dirty="0" smtClean="0">
                <a:latin typeface="Copperplate Gothic Bold" panose="020E0705020206020404" pitchFamily="34" charset="0"/>
              </a:rPr>
              <a:t>       Repeating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	</a:t>
            </a:r>
            <a:r>
              <a:rPr lang="en-US" sz="3200" dirty="0" smtClean="0">
                <a:latin typeface="Copperplate Gothic Bold" panose="020E0705020206020404" pitchFamily="34" charset="0"/>
              </a:rPr>
              <a:t>	 Rifle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 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(American Civil War)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2246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31242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Machine </a:t>
            </a:r>
            <a:r>
              <a:rPr lang="en-US" sz="5400" dirty="0" smtClean="0">
                <a:latin typeface="Copperplate Gothic Bold" panose="020E0705020206020404" pitchFamily="34" charset="0"/>
              </a:rPr>
              <a:t>Gun</a:t>
            </a:r>
            <a:r>
              <a:rPr lang="en-US" dirty="0" smtClean="0">
                <a:latin typeface="Copperplate Gothic Bold" panose="020E0705020206020404" pitchFamily="34" charset="0"/>
              </a:rPr>
              <a:t> 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(WWI)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8809" y="6258580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Photo by 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Rain0975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4/Stones_River_cannon_and_cemetery.jpg/1024px-Stones_River_cannon_and_cemet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21" b="20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CIVIL WAR CANNON</a:t>
            </a:r>
            <a:endParaRPr lang="en-US" sz="57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244"/>
          <a:stretch/>
        </p:blipFill>
        <p:spPr>
          <a:xfrm>
            <a:off x="-1" y="0"/>
            <a:ext cx="9144001" cy="68656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315200" cy="1143000"/>
          </a:xfrm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WWI Artillery Piece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6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8/The_Monitor_and_Merrimac.jpg/1024px-The_Monitor_and_Merrim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0" y="-29767"/>
            <a:ext cx="9144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19200"/>
            <a:ext cx="6096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IRONCLADS</a:t>
            </a:r>
            <a:endParaRPr lang="en-US" sz="6000" dirty="0"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2/HMS_Dreadnought_1906_H6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2"/>
            <a:ext cx="9152021" cy="69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5410200"/>
            <a:ext cx="9156032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DREADNOUGHT</a:t>
            </a:r>
            <a:endParaRPr lang="en-US" sz="6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97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d/db/Animated_gun_turre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3700" y="6367046"/>
            <a:ext cx="2324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Art Credit: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Emoscopes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838742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FULLY 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AUTOMATED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49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 Revolution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in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Weaponry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4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a/a3/Bundesarchiv_Bild_183-R52907%2C_Mannschaft_mit_Gasmasken_am_Fla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79"/>
            <a:ext cx="9144000" cy="6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199" y="6553200"/>
            <a:ext cx="2895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German Federal Archives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9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en/0/00/Photographers_lunch_ac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33040" r="482" b="17129"/>
          <a:stretch/>
        </p:blipFill>
        <p:spPr bwMode="auto">
          <a:xfrm>
            <a:off x="-733425" y="-1"/>
            <a:ext cx="9877425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9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le:Bundesarchiv Bild 183-1983-0323-501, Kriegskinematograph im Schützengrab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3796"/>
          <a:stretch/>
        </p:blipFill>
        <p:spPr bwMode="auto">
          <a:xfrm>
            <a:off x="-76200" y="0"/>
            <a:ext cx="9220200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6437671"/>
            <a:ext cx="2895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German Federal Archives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471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39000" cy="3459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was the Second Industrial Revolution and what differentiated it from the First Industrial Revolution?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1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-1" y="0"/>
            <a:ext cx="92202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88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RAILROADS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64008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Photo by Kool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Cats Photography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humboldt.edu/ogayle/RR1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/>
          <a:stretch/>
        </p:blipFill>
        <p:spPr bwMode="auto">
          <a:xfrm>
            <a:off x="0" y="457200"/>
            <a:ext cx="91439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799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Railroad Tracks (1850)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" y="6330951"/>
            <a:ext cx="8877300" cy="60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/>
              <a:t>Copyright Status Unknown – Retrieved from </a:t>
            </a:r>
            <a:r>
              <a:rPr lang="en-US" smtClean="0">
                <a:hlinkClick r:id="rId3"/>
              </a:rPr>
              <a:t>http://www.cprr.org/Museum/RR_Development.html#1L</a:t>
            </a:r>
            <a:endParaRPr lang="en-US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/>
              <a:t>Reproduced for Educational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sers.humboldt.edu/ogayle/Hist%20111%20Images/RR18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942"/>
          <a:stretch/>
        </p:blipFill>
        <p:spPr bwMode="auto">
          <a:xfrm>
            <a:off x="0" y="381000"/>
            <a:ext cx="9144000" cy="58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330951"/>
            <a:ext cx="8877300" cy="603249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en-US" dirty="0" smtClean="0"/>
              <a:t>Copyright Status Unknown – Retrieved </a:t>
            </a:r>
            <a:r>
              <a:rPr lang="en-US" dirty="0"/>
              <a:t>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www.cprr.org/Museum/RR_Development.html#1L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Reproduced for Educational Use ONLY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85799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Railroad Tracks (1890)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13875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91544"/>
              </p:ext>
            </p:extLst>
          </p:nvPr>
        </p:nvGraphicFramePr>
        <p:xfrm>
          <a:off x="304800" y="228600"/>
          <a:ext cx="8458199" cy="57375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06133"/>
                <a:gridCol w="2976033"/>
                <a:gridCol w="2976033"/>
              </a:tblGrid>
              <a:tr h="6415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1</a:t>
                      </a:r>
                      <a:r>
                        <a:rPr lang="en-US" sz="3200" baseline="30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Ind. Rev.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nd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Ind. Rev.</a:t>
                      </a:r>
                      <a:endParaRPr lang="en-US" sz="3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Time Frame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Method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 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of Production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Mass Production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Power Sources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New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Engines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300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baseline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8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Inventions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4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Standard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of 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Living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for working class</a:t>
                      </a:r>
                      <a:endParaRPr lang="en-US" sz="14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19702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>
                <a:solidFill>
                  <a:schemeClr val="bg1"/>
                </a:solidFill>
              </a:rPr>
              <a:t>*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Note that these technologies continued to be used during the 2</a:t>
            </a:r>
            <a:r>
              <a:rPr lang="en-US" sz="1400" i="1" baseline="30000" dirty="0" smtClean="0">
                <a:solidFill>
                  <a:schemeClr val="bg1"/>
                </a:solidFill>
              </a:rPr>
              <a:t>nd</a:t>
            </a:r>
            <a:r>
              <a:rPr lang="en-US" sz="1400" i="1" dirty="0" smtClean="0">
                <a:solidFill>
                  <a:schemeClr val="bg1"/>
                </a:solidFill>
              </a:rPr>
              <a:t> IR but new sources of power were introduced, in addition.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462" y="898634"/>
            <a:ext cx="2960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1760-1830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8572" y="896402"/>
            <a:ext cx="297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1850-1914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7834" y="1508234"/>
            <a:ext cx="2186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Hand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Wingdings" panose="05000000000000000000" pitchFamily="2" charset="2"/>
              </a:rPr>
              <a:t> Machine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8572" y="1508234"/>
            <a:ext cx="2794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Increased Automation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7834" y="2165132"/>
            <a:ext cx="1298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Textiles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2165131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Steel</a:t>
            </a:r>
            <a:r>
              <a:rPr lang="en-US" sz="24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(Bessemer Process)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7834" y="2797303"/>
            <a:ext cx="2792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Water, Coal, &amp; Steam</a:t>
            </a:r>
            <a:r>
              <a:rPr lang="en-US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572" y="2797303"/>
            <a:ext cx="2990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Petroleum &amp; Electricity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4186" y="3242102"/>
            <a:ext cx="20441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Steam Engine</a:t>
            </a:r>
            <a:r>
              <a:rPr lang="en-US" sz="2200" b="1" baseline="30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3254881"/>
            <a:ext cx="2861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Internal Combustion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2579" y="3771406"/>
            <a:ext cx="29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Jenny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 Frame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Mule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Cotton Gin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3771406"/>
            <a:ext cx="2988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Automobiles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Chemicals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Railroads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Telegraph, Telephone, Radio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2579" y="5053605"/>
            <a:ext cx="2968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AWFUL</a:t>
            </a:r>
          </a:p>
          <a:p>
            <a:pPr lvl="0"/>
            <a:r>
              <a:rPr lang="en-US" sz="1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Think Tocqueville in Manchester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0" y="5038592"/>
            <a:ext cx="298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Still Bad,</a:t>
            </a:r>
            <a:r>
              <a:rPr lang="en-US" sz="2000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but improving</a:t>
            </a:r>
          </a:p>
          <a:p>
            <a:r>
              <a:rPr lang="en-US" i="1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(Sewers, Sanitation, etc.)</a:t>
            </a:r>
          </a:p>
          <a:p>
            <a:r>
              <a:rPr lang="en-US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Expansion of Middle Class</a:t>
            </a:r>
            <a:endParaRPr lang="en-US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16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EXPOSITIONS</a:t>
            </a:r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1851-Present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4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9/Crystal_Palace_-_inter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3000">
                <a:schemeClr val="tx1">
                  <a:alpha val="0"/>
                </a:schemeClr>
              </a:gs>
              <a:gs pos="78000">
                <a:schemeClr val="tx1">
                  <a:alpha val="40000"/>
                </a:schemeClr>
              </a:gs>
            </a:gsLst>
            <a:lin ang="15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13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Palace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(1851)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9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pload.wikimedia.org/wikipedia/commons/thumb/a/a8/Chicago_World%27s_Columbian_Exposition_1893.jpg/1024px-Chicago_World%27s_Columbian_Exposition_18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/>
          <a:stretch/>
        </p:blipFill>
        <p:spPr bwMode="auto">
          <a:xfrm>
            <a:off x="-1" y="0"/>
            <a:ext cx="9168063" cy="6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782762"/>
          </a:xfrm>
        </p:spPr>
        <p:txBody>
          <a:bodyPr>
            <a:noAutofit/>
          </a:bodyPr>
          <a:lstStyle/>
          <a:p>
            <a:pPr algn="l"/>
            <a:r>
              <a:rPr lang="en-US" sz="5100" dirty="0" smtClean="0"/>
              <a:t>Columbian Exposition </a:t>
            </a:r>
            <a:r>
              <a:rPr lang="en-US" dirty="0" smtClean="0">
                <a:latin typeface="Trebuchet MS" panose="020B0603020202020204" pitchFamily="34" charset="0"/>
              </a:rPr>
              <a:t>(1893)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25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en-US" sz="115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Comparing the First and Second Industrial Revolutions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2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9/Chickamauga.jpg/1024px-Chickama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3981" r="4679" b="5453"/>
          <a:stretch/>
        </p:blipFill>
        <p:spPr bwMode="auto">
          <a:xfrm>
            <a:off x="1" y="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4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ud stained British soldiers at 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/>
          <a:stretch/>
        </p:blipFill>
        <p:spPr bwMode="auto">
          <a:xfrm>
            <a:off x="-1" y="0"/>
            <a:ext cx="9220201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pperplate Gothic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239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Wingdings</vt:lpstr>
      <vt:lpstr>Copperplate Gothic Bold</vt:lpstr>
      <vt:lpstr>Trebuchet MS</vt:lpstr>
      <vt:lpstr>Calibri</vt:lpstr>
      <vt:lpstr>Office Theme</vt:lpstr>
      <vt:lpstr>2_Office Theme</vt:lpstr>
      <vt:lpstr>The  Second</vt:lpstr>
      <vt:lpstr>Essential Question</vt:lpstr>
      <vt:lpstr>PowerPoint Presentation</vt:lpstr>
      <vt:lpstr>WORLD EXPOSITIONS</vt:lpstr>
      <vt:lpstr>Crystal Palace  Exhibition  (1851)</vt:lpstr>
      <vt:lpstr>Columbian Exposition (1893)</vt:lpstr>
      <vt:lpstr>MILITARY TECHNOLOGIES</vt:lpstr>
      <vt:lpstr>PowerPoint Presentation</vt:lpstr>
      <vt:lpstr>PowerPoint Presentation</vt:lpstr>
      <vt:lpstr>PowerPoint Presentation</vt:lpstr>
      <vt:lpstr>Machine Gun  (WWI)</vt:lpstr>
      <vt:lpstr>CIVIL WAR CANNON</vt:lpstr>
      <vt:lpstr>WWI Artillery Piece</vt:lpstr>
      <vt:lpstr>IRONCLADS</vt:lpstr>
      <vt:lpstr>DREADNOUGHT</vt:lpstr>
      <vt:lpstr>PowerPoint Presentation</vt:lpstr>
      <vt:lpstr>PowerPoint Presentation</vt:lpstr>
      <vt:lpstr>PowerPoint Presentation</vt:lpstr>
      <vt:lpstr>PowerPoint Presentation</vt:lpstr>
      <vt:lpstr>RAILROADS</vt:lpstr>
      <vt:lpstr>Railroad Tracks (1850)</vt:lpstr>
      <vt:lpstr>Railroad Tracks (1890)</vt:lpstr>
      <vt:lpstr>PowerPoint Presentation</vt:lpstr>
    </vt:vector>
  </TitlesOfParts>
  <Company>SDOC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Industrial Revolution JPG</dc:title>
  <dc:creator>Tom Richey</dc:creator>
  <cp:lastModifiedBy>Tom</cp:lastModifiedBy>
  <cp:revision>26</cp:revision>
  <dcterms:created xsi:type="dcterms:W3CDTF">2015-03-19T15:55:09Z</dcterms:created>
  <dcterms:modified xsi:type="dcterms:W3CDTF">2015-03-21T16:19:36Z</dcterms:modified>
</cp:coreProperties>
</file>