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8" r:id="rId3"/>
    <p:sldId id="259" r:id="rId4"/>
    <p:sldId id="290" r:id="rId5"/>
    <p:sldId id="291" r:id="rId6"/>
    <p:sldId id="292" r:id="rId7"/>
    <p:sldId id="293" r:id="rId8"/>
    <p:sldId id="324" r:id="rId9"/>
    <p:sldId id="325" r:id="rId10"/>
    <p:sldId id="328" r:id="rId11"/>
    <p:sldId id="326" r:id="rId12"/>
    <p:sldId id="329" r:id="rId13"/>
    <p:sldId id="327" r:id="rId14"/>
    <p:sldId id="294" r:id="rId15"/>
    <p:sldId id="260" r:id="rId16"/>
    <p:sldId id="289" r:id="rId17"/>
    <p:sldId id="295" r:id="rId18"/>
    <p:sldId id="296" r:id="rId19"/>
    <p:sldId id="299" r:id="rId20"/>
    <p:sldId id="297" r:id="rId21"/>
    <p:sldId id="300" r:id="rId22"/>
    <p:sldId id="298" r:id="rId23"/>
    <p:sldId id="308" r:id="rId24"/>
    <p:sldId id="334" r:id="rId25"/>
    <p:sldId id="309" r:id="rId26"/>
    <p:sldId id="310" r:id="rId27"/>
    <p:sldId id="311" r:id="rId28"/>
    <p:sldId id="312" r:id="rId29"/>
    <p:sldId id="313" r:id="rId30"/>
    <p:sldId id="330" r:id="rId31"/>
    <p:sldId id="331" r:id="rId32"/>
    <p:sldId id="332" r:id="rId33"/>
    <p:sldId id="333" r:id="rId34"/>
    <p:sldId id="307" r:id="rId35"/>
    <p:sldId id="335" r:id="rId36"/>
    <p:sldId id="301" r:id="rId37"/>
    <p:sldId id="302" r:id="rId38"/>
    <p:sldId id="303" r:id="rId39"/>
    <p:sldId id="306" r:id="rId40"/>
    <p:sldId id="305" r:id="rId41"/>
    <p:sldId id="314" r:id="rId42"/>
    <p:sldId id="261" r:id="rId43"/>
    <p:sldId id="280" r:id="rId44"/>
    <p:sldId id="287" r:id="rId45"/>
    <p:sldId id="288" r:id="rId46"/>
    <p:sldId id="281" r:id="rId47"/>
    <p:sldId id="282" r:id="rId48"/>
    <p:sldId id="283" r:id="rId49"/>
    <p:sldId id="284" r:id="rId50"/>
    <p:sldId id="286" r:id="rId51"/>
    <p:sldId id="285" r:id="rId52"/>
    <p:sldId id="270" r:id="rId53"/>
    <p:sldId id="318" r:id="rId54"/>
    <p:sldId id="319" r:id="rId55"/>
    <p:sldId id="321" r:id="rId56"/>
    <p:sldId id="322" r:id="rId57"/>
    <p:sldId id="337" r:id="rId58"/>
    <p:sldId id="353" r:id="rId59"/>
    <p:sldId id="354" r:id="rId60"/>
    <p:sldId id="355" r:id="rId61"/>
    <p:sldId id="336" r:id="rId62"/>
    <p:sldId id="317" r:id="rId63"/>
    <p:sldId id="316" r:id="rId64"/>
    <p:sldId id="315" r:id="rId65"/>
    <p:sldId id="320" r:id="rId66"/>
    <p:sldId id="323" r:id="rId67"/>
    <p:sldId id="340" r:id="rId68"/>
    <p:sldId id="341" r:id="rId69"/>
    <p:sldId id="344" r:id="rId70"/>
    <p:sldId id="338" r:id="rId71"/>
    <p:sldId id="342" r:id="rId72"/>
    <p:sldId id="347" r:id="rId73"/>
    <p:sldId id="339" r:id="rId74"/>
    <p:sldId id="343" r:id="rId75"/>
    <p:sldId id="263" r:id="rId76"/>
    <p:sldId id="345" r:id="rId77"/>
    <p:sldId id="348" r:id="rId78"/>
    <p:sldId id="350" r:id="rId79"/>
    <p:sldId id="264" r:id="rId80"/>
    <p:sldId id="266" r:id="rId81"/>
    <p:sldId id="267" r:id="rId82"/>
    <p:sldId id="268" r:id="rId83"/>
    <p:sldId id="265" r:id="rId84"/>
    <p:sldId id="269" r:id="rId85"/>
    <p:sldId id="271" r:id="rId86"/>
    <p:sldId id="276" r:id="rId87"/>
    <p:sldId id="272" r:id="rId88"/>
    <p:sldId id="274" r:id="rId89"/>
    <p:sldId id="277" r:id="rId90"/>
    <p:sldId id="273" r:id="rId91"/>
    <p:sldId id="275" r:id="rId92"/>
    <p:sldId id="278" r:id="rId93"/>
    <p:sldId id="351" r:id="rId94"/>
    <p:sldId id="352" r:id="rId95"/>
    <p:sldId id="356" r:id="rId96"/>
    <p:sldId id="358" r:id="rId97"/>
    <p:sldId id="359" r:id="rId98"/>
    <p:sldId id="357" r:id="rId99"/>
    <p:sldId id="279" r:id="rId10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Tahoma" panose="020B0604030504040204" pitchFamily="34" charset="0"/>
      <p:regular r:id="rId105"/>
      <p:bold r:id="rId106"/>
    </p:embeddedFont>
    <p:embeddedFont>
      <p:font typeface="DEATHE MAACH NCV" pitchFamily="2" charset="0"/>
      <p:regular r:id="rId107"/>
    </p:embeddedFont>
    <p:embeddedFont>
      <p:font typeface="Georgia" panose="02040502050405020303" pitchFamily="18" charset="0"/>
      <p:regular r:id="rId108"/>
      <p:bold r:id="rId109"/>
      <p:italic r:id="rId110"/>
      <p:boldItalic r:id="rId1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C2C0"/>
    <a:srgbClr val="F3F3F3"/>
    <a:srgbClr val="F1F1F1"/>
    <a:srgbClr val="F95751"/>
    <a:srgbClr val="FCFCFC"/>
    <a:srgbClr val="565549"/>
    <a:srgbClr val="4B361B"/>
    <a:srgbClr val="7D816A"/>
    <a:srgbClr val="443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2.fntdata"/><Relationship Id="rId110" Type="http://schemas.openxmlformats.org/officeDocument/2006/relationships/font" Target="fonts/font10.fntdata"/><Relationship Id="rId115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font" Target="fonts/font5.fntdata"/><Relationship Id="rId113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6.fntdata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9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6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8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50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3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97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36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0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66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64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1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E883C-C7FC-45CD-A75C-43495B536583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D79A3-A2F3-49F2-B9C0-2E3C9E827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9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Dah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Dah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ieldsofview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fieldsofview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fieldsofview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-z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hyperlink" Target="http://commons.wikimedia.org/wiki/User:Katepanomegas" TargetMode="External"/><Relationship Id="rId4" Type="http://schemas.openxmlformats.org/officeDocument/2006/relationships/hyperlink" Target="http://commons.wikimedia.org/wiki/User:Spedon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JoJan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JoJan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rl_Steffeck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sar_Cannon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archer10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1483302@N02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argenberg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hyperlink" Target="http://www.youtube.com/tomforamer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upload.wikimedia.org/wikipedia/commons/thumb/c/cd/Image_Germania_%28painting%29.jpg/640px-Image_Germania_%28painting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98"/>
          <a:stretch/>
        </p:blipFill>
        <p:spPr bwMode="auto">
          <a:xfrm>
            <a:off x="0" y="-2628"/>
            <a:ext cx="9144000" cy="68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6456" y="3657600"/>
            <a:ext cx="7157544" cy="2667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9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 pitchFamily="2" charset="0"/>
              </a:rPr>
              <a:t>Revolutions</a:t>
            </a:r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 pitchFamily="2" charset="0"/>
              </a:rPr>
              <a:t> 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 pitchFamily="2" charset="0"/>
              </a:rPr>
              <a:t/>
            </a:r>
            <a:b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 pitchFamily="2" charset="0"/>
              </a:rPr>
            </a:b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 pitchFamily="2" charset="0"/>
              </a:rPr>
              <a:t>of 1848</a:t>
            </a:r>
            <a:endParaRPr lang="en-US" sz="8800" dirty="0">
              <a:ln>
                <a:solidFill>
                  <a:schemeClr val="tx1"/>
                </a:solidFill>
              </a:ln>
              <a:solidFill>
                <a:srgbClr val="FFF2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ATHE MAACH NC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9399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CONSERVATIVES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2500" dirty="0" smtClean="0">
                <a:solidFill>
                  <a:schemeClr val="accent6"/>
                </a:solidFill>
              </a:rPr>
              <a:t>Moderates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5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Radicals</a:t>
            </a:r>
            <a:endParaRPr lang="en-US" sz="15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609600" y="2057400"/>
            <a:ext cx="8001000" cy="4114800"/>
          </a:xfrm>
          <a:prstGeom prst="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06" r="18396"/>
          <a:stretch/>
        </p:blipFill>
        <p:spPr>
          <a:xfrm flipH="1">
            <a:off x="-36511" y="0"/>
            <a:ext cx="9180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3962400"/>
            <a:ext cx="388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When </a:t>
            </a:r>
            <a:br>
              <a:rPr lang="en-US" sz="4400" dirty="0" smtClean="0"/>
            </a:br>
            <a:r>
              <a:rPr lang="en-US" sz="4400" dirty="0" smtClean="0">
                <a:latin typeface="+mj-lt"/>
              </a:rPr>
              <a:t>RADICALS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are too </a:t>
            </a:r>
            <a:br>
              <a:rPr lang="en-US" sz="4400" dirty="0" smtClean="0"/>
            </a:br>
            <a:r>
              <a:rPr lang="en-US" sz="4400" dirty="0" smtClean="0">
                <a:latin typeface="+mj-lt"/>
              </a:rPr>
              <a:t>RADICAL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8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9399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CONSERVATIVES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2500" dirty="0" smtClean="0">
                <a:solidFill>
                  <a:schemeClr val="accent6"/>
                </a:solidFill>
              </a:rPr>
              <a:t>Moderates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5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Radicals</a:t>
            </a:r>
            <a:endParaRPr lang="en-US" sz="15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609600" y="457200"/>
            <a:ext cx="8001000" cy="3429000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2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r="833"/>
          <a:stretch/>
        </p:blipFill>
        <p:spPr bwMode="auto">
          <a:xfrm>
            <a:off x="0" y="637775"/>
            <a:ext cx="9144000" cy="57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1712" y="6443246"/>
            <a:ext cx="2986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Map Credit: </a:t>
            </a:r>
            <a:r>
              <a:rPr lang="en-US" sz="1600" dirty="0" err="1" smtClean="0">
                <a:solidFill>
                  <a:schemeClr val="bg2"/>
                </a:solidFill>
                <a:hlinkClick r:id="rId3" tooltip="User:Dahn"/>
              </a:rPr>
              <a:t>Dahn</a:t>
            </a:r>
            <a:r>
              <a:rPr lang="en-US" sz="1600" dirty="0" smtClean="0">
                <a:solidFill>
                  <a:schemeClr val="bg2"/>
                </a:solidFill>
              </a:rPr>
              <a:t> (Wikipedia)</a:t>
            </a:r>
          </a:p>
        </p:txBody>
      </p:sp>
    </p:spTree>
    <p:extLst>
      <p:ext uri="{BB962C8B-B14F-4D97-AF65-F5344CB8AC3E}">
        <p14:creationId xmlns:p14="http://schemas.microsoft.com/office/powerpoint/2010/main" val="11193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27067" r="40187" b="24385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4038600"/>
            <a:ext cx="4419600" cy="1295400"/>
          </a:xfrm>
          <a:gradFill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FRANCE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3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32"/>
            <a:ext cx="4423781" cy="3095768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12500" dirty="0" smtClean="0">
                <a:solidFill>
                  <a:schemeClr val="bg1">
                    <a:lumMod val="95000"/>
                  </a:schemeClr>
                </a:solidFill>
              </a:rPr>
              <a:t>Louis</a:t>
            </a:r>
            <a:r>
              <a:rPr lang="en-US" sz="13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</a:rPr>
              <a:t>Philippe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581400"/>
            <a:ext cx="440413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“Citizen King”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endParaRPr lang="en-US" sz="14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Constitutional Monarch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http://upload.wikimedia.org/wikipedia/commons/thumb/1/13/Louis-Philippe_de_Bourbon.jpg/640px-Louis-Philippe_de_Bour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31" y="0"/>
            <a:ext cx="473987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33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accent6">
                <a:lumMod val="50000"/>
                <a:lumOff val="50000"/>
              </a:schemeClr>
            </a:gs>
            <a:gs pos="48000">
              <a:schemeClr val="accent2">
                <a:lumMod val="10000"/>
                <a:lumOff val="90000"/>
              </a:schemeClr>
            </a:gs>
            <a:gs pos="69000">
              <a:schemeClr val="accent2">
                <a:lumMod val="10000"/>
                <a:lumOff val="90000"/>
              </a:schemeClr>
            </a:gs>
            <a:gs pos="90000">
              <a:schemeClr val="accent6">
                <a:lumMod val="50000"/>
                <a:lumOff val="5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39" y="381000"/>
            <a:ext cx="4659750" cy="3001962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+mn-lt"/>
              </a:rPr>
              <a:t>François</a:t>
            </a:r>
            <a:r>
              <a:rPr lang="en-US" sz="8000" dirty="0" smtClean="0"/>
              <a:t> </a:t>
            </a:r>
            <a:br>
              <a:rPr lang="en-US" sz="8000" dirty="0" smtClean="0"/>
            </a:br>
            <a:r>
              <a:rPr lang="en-US" sz="11500" dirty="0" smtClean="0"/>
              <a:t>Guizot</a:t>
            </a:r>
            <a:endParaRPr lang="en-US" sz="8000" dirty="0"/>
          </a:p>
        </p:txBody>
      </p:sp>
      <p:pic>
        <p:nvPicPr>
          <p:cNvPr id="1026" name="Picture 2" descr="File:Guizo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1" y="0"/>
            <a:ext cx="4904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Rectangle 3"/>
          <p:cNvSpPr/>
          <p:nvPr/>
        </p:nvSpPr>
        <p:spPr>
          <a:xfrm rot="152277">
            <a:off x="3442476" y="4053860"/>
            <a:ext cx="1371600" cy="3385032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849" y="3505199"/>
            <a:ext cx="4659751" cy="2849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Louis Philippe’s </a:t>
            </a:r>
            <a:br>
              <a:rPr lang="en-US" sz="3600" dirty="0" smtClean="0"/>
            </a:br>
            <a:r>
              <a:rPr lang="en-US" sz="3600" dirty="0" smtClean="0"/>
              <a:t>Prime Minister</a:t>
            </a:r>
          </a:p>
          <a:p>
            <a:pPr marL="0" indent="0" algn="ctr">
              <a:buNone/>
            </a:pPr>
            <a:r>
              <a:rPr lang="en-US" sz="1100" dirty="0" smtClean="0"/>
              <a:t> </a:t>
            </a:r>
            <a:endParaRPr lang="en-US" sz="1100" dirty="0"/>
          </a:p>
          <a:p>
            <a:pPr marL="0" indent="0" algn="ctr">
              <a:buNone/>
            </a:pPr>
            <a:r>
              <a:rPr lang="en-US" sz="4000" i="1" dirty="0" smtClean="0"/>
              <a:t>Conservative Liberal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7220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5063"/>
          <a:stretch/>
        </p:blipFill>
        <p:spPr bwMode="auto">
          <a:xfrm>
            <a:off x="3429000" y="0"/>
            <a:ext cx="5715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89306"/>
          <a:stretch/>
        </p:blipFill>
        <p:spPr bwMode="auto">
          <a:xfrm>
            <a:off x="0" y="0"/>
            <a:ext cx="40727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3352800"/>
            <a:ext cx="4724400" cy="2667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Republican Banquets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74506"/>
            <a:ext cx="4343400" cy="2778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6320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95751"/>
                </a:solidFill>
              </a:rPr>
              <a:t>Icon Created by Ricardo Luciano</a:t>
            </a:r>
          </a:p>
          <a:p>
            <a:pPr algn="r"/>
            <a:r>
              <a:rPr lang="en-US" sz="1200" dirty="0" smtClean="0">
                <a:solidFill>
                  <a:srgbClr val="F95751"/>
                </a:solidFill>
              </a:rPr>
              <a:t>from the Noun Project</a:t>
            </a:r>
            <a:endParaRPr lang="en-US" sz="1200" dirty="0">
              <a:solidFill>
                <a:srgbClr val="F95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5063"/>
          <a:stretch/>
        </p:blipFill>
        <p:spPr bwMode="auto">
          <a:xfrm>
            <a:off x="3429000" y="0"/>
            <a:ext cx="5715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89306"/>
          <a:stretch/>
        </p:blipFill>
        <p:spPr bwMode="auto">
          <a:xfrm>
            <a:off x="0" y="0"/>
            <a:ext cx="40727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4419600" cy="1905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2/22/1848</a:t>
            </a:r>
            <a:endParaRPr lang="en-US" sz="8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124200"/>
            <a:ext cx="3543300" cy="3022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6320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95751"/>
                </a:solidFill>
              </a:rPr>
              <a:t>Icon Created by Marcela Abbade</a:t>
            </a:r>
          </a:p>
          <a:p>
            <a:pPr algn="r"/>
            <a:r>
              <a:rPr lang="en-US" sz="1200" dirty="0" smtClean="0">
                <a:solidFill>
                  <a:srgbClr val="F95751"/>
                </a:solidFill>
              </a:rPr>
              <a:t>from the Noun Project</a:t>
            </a:r>
            <a:endParaRPr lang="en-US" sz="1200" dirty="0">
              <a:solidFill>
                <a:srgbClr val="F957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5063"/>
          <a:stretch/>
        </p:blipFill>
        <p:spPr bwMode="auto">
          <a:xfrm>
            <a:off x="3429000" y="0"/>
            <a:ext cx="5715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5" r="89306"/>
          <a:stretch/>
        </p:blipFill>
        <p:spPr bwMode="auto">
          <a:xfrm>
            <a:off x="0" y="0"/>
            <a:ext cx="40727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4191000" cy="59436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Guizot</a:t>
            </a:r>
            <a:r>
              <a:rPr lang="en-US" sz="9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says</a:t>
            </a:r>
            <a:r>
              <a:rPr lang="en-US" sz="199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9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99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NO!</a:t>
            </a:r>
            <a:endParaRPr lang="en-US" sz="199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4572000" y="381000"/>
            <a:ext cx="4267200" cy="6096000"/>
          </a:xfrm>
          <a:prstGeom prst="noSmoking">
            <a:avLst>
              <a:gd name="adj" fmla="val 455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748"/>
            <a:ext cx="7315200" cy="750252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accent6"/>
                </a:solidFill>
              </a:rPr>
              <a:t>OBLIGATORY MAP of Europe in 1848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r="833"/>
          <a:stretch/>
        </p:blipFill>
        <p:spPr bwMode="auto">
          <a:xfrm>
            <a:off x="0" y="762000"/>
            <a:ext cx="9144000" cy="57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1712" y="6550223"/>
            <a:ext cx="2986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2"/>
                </a:solidFill>
              </a:rPr>
              <a:t>Map Credit: </a:t>
            </a:r>
            <a:r>
              <a:rPr lang="en-US" sz="1400" dirty="0" err="1" smtClean="0">
                <a:solidFill>
                  <a:schemeClr val="bg2"/>
                </a:solidFill>
                <a:hlinkClick r:id="rId3" tooltip="User:Dahn"/>
              </a:rPr>
              <a:t>Dahn</a:t>
            </a:r>
            <a:r>
              <a:rPr lang="en-US" sz="1400" dirty="0" smtClean="0">
                <a:solidFill>
                  <a:schemeClr val="bg2"/>
                </a:solidFill>
              </a:rPr>
              <a:t> (Wikipedia)</a:t>
            </a:r>
          </a:p>
        </p:txBody>
      </p:sp>
    </p:spTree>
    <p:extLst>
      <p:ext uri="{BB962C8B-B14F-4D97-AF65-F5344CB8AC3E}">
        <p14:creationId xmlns:p14="http://schemas.microsoft.com/office/powerpoint/2010/main" val="29789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1/13/Louis-Philippe_de_Bourbon.jpg/640px-Louis-Philippe_de_Bourb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8307" r="14474" b="48187"/>
          <a:stretch/>
        </p:blipFill>
        <p:spPr bwMode="auto">
          <a:xfrm>
            <a:off x="-228600" y="-152400"/>
            <a:ext cx="9448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6632"/>
            <a:ext cx="4423781" cy="3095768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18000" dirty="0" smtClean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BYE!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624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r9 philippo 001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r="30667"/>
          <a:stretch/>
        </p:blipFill>
        <p:spPr bwMode="auto">
          <a:xfrm>
            <a:off x="0" y="1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562600" cy="25146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Provisional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020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en/6/61/Blanc-louis-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85086"/>
            <a:ext cx="5410200" cy="5847514"/>
          </a:xfrm>
          <a:prstGeom prst="rect">
            <a:avLst/>
          </a:prstGeom>
          <a:solidFill>
            <a:srgbClr val="F1F2F2"/>
          </a:solidFill>
        </p:spPr>
      </p:pic>
      <p:sp>
        <p:nvSpPr>
          <p:cNvPr id="4" name="Rectangle 3"/>
          <p:cNvSpPr/>
          <p:nvPr/>
        </p:nvSpPr>
        <p:spPr>
          <a:xfrm>
            <a:off x="3733800" y="976572"/>
            <a:ext cx="804605" cy="5906828"/>
          </a:xfrm>
          <a:prstGeom prst="rect">
            <a:avLst/>
          </a:prstGeom>
          <a:gradFill flip="none" rotWithShape="1">
            <a:gsLst>
              <a:gs pos="100000">
                <a:srgbClr val="F1F1F1">
                  <a:alpha val="0"/>
                </a:srgbClr>
              </a:gs>
              <a:gs pos="0">
                <a:srgbClr val="F1F1F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218367" y="-1507995"/>
            <a:ext cx="441066" cy="5410200"/>
          </a:xfrm>
          <a:prstGeom prst="rect">
            <a:avLst/>
          </a:prstGeom>
          <a:gradFill flip="none" rotWithShape="1">
            <a:gsLst>
              <a:gs pos="100000">
                <a:srgbClr val="F1F1F1">
                  <a:alpha val="0"/>
                </a:srgbClr>
              </a:gs>
              <a:gs pos="0">
                <a:srgbClr val="F1F1F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89237"/>
            <a:ext cx="3733800" cy="30781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French Socialist </a:t>
            </a:r>
            <a:r>
              <a:rPr lang="en-US" dirty="0" smtClean="0"/>
              <a:t>and member of the </a:t>
            </a:r>
            <a:r>
              <a:rPr lang="en-US" sz="4400" dirty="0" smtClean="0"/>
              <a:t>Provisional </a:t>
            </a:r>
            <a:r>
              <a:rPr lang="en-US" sz="3600" dirty="0" smtClean="0"/>
              <a:t>Government.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1224757"/>
            <a:ext cx="55880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Louis Blanc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733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en/6/61/Blanc-louis-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85086"/>
            <a:ext cx="5410200" cy="5847514"/>
          </a:xfrm>
          <a:prstGeom prst="rect">
            <a:avLst/>
          </a:prstGeom>
          <a:solidFill>
            <a:srgbClr val="F1F2F2"/>
          </a:solidFill>
        </p:spPr>
      </p:pic>
      <p:sp>
        <p:nvSpPr>
          <p:cNvPr id="4" name="Rectangle 3"/>
          <p:cNvSpPr/>
          <p:nvPr/>
        </p:nvSpPr>
        <p:spPr>
          <a:xfrm>
            <a:off x="3733800" y="976572"/>
            <a:ext cx="804605" cy="5906828"/>
          </a:xfrm>
          <a:prstGeom prst="rect">
            <a:avLst/>
          </a:prstGeom>
          <a:gradFill flip="none" rotWithShape="1">
            <a:gsLst>
              <a:gs pos="100000">
                <a:srgbClr val="F1F1F1">
                  <a:alpha val="0"/>
                </a:srgbClr>
              </a:gs>
              <a:gs pos="0">
                <a:srgbClr val="F1F1F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218367" y="-1507995"/>
            <a:ext cx="441066" cy="5410200"/>
          </a:xfrm>
          <a:prstGeom prst="rect">
            <a:avLst/>
          </a:prstGeom>
          <a:gradFill flip="none" rotWithShape="1">
            <a:gsLst>
              <a:gs pos="100000">
                <a:srgbClr val="F1F1F1">
                  <a:alpha val="0"/>
                </a:srgbClr>
              </a:gs>
              <a:gs pos="0">
                <a:srgbClr val="F1F1F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838200"/>
            <a:ext cx="5588000" cy="4337844"/>
          </a:xfrm>
        </p:spPr>
        <p:txBody>
          <a:bodyPr>
            <a:noAutofit/>
          </a:bodyPr>
          <a:lstStyle/>
          <a:p>
            <a:r>
              <a:rPr lang="en-US" sz="8000" dirty="0" smtClean="0"/>
              <a:t>EMPLOYMENT </a:t>
            </a:r>
            <a:r>
              <a:rPr lang="en-US" i="1" dirty="0" smtClean="0">
                <a:latin typeface="+mn-lt"/>
              </a:rPr>
              <a:t>is a fundamental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1500" dirty="0" smtClean="0"/>
              <a:t>RIGHT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160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en/6/61/Blanc-louis-185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85086"/>
            <a:ext cx="5410200" cy="5847514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4" name="Rectangle 3"/>
          <p:cNvSpPr/>
          <p:nvPr/>
        </p:nvSpPr>
        <p:spPr>
          <a:xfrm>
            <a:off x="3733800" y="976572"/>
            <a:ext cx="804605" cy="5906828"/>
          </a:xfrm>
          <a:prstGeom prst="rect">
            <a:avLst/>
          </a:prstGeom>
          <a:gradFill flip="none" rotWithShape="1">
            <a:gsLst>
              <a:gs pos="100000">
                <a:srgbClr val="F5C2C0">
                  <a:alpha val="0"/>
                </a:srgbClr>
              </a:gs>
              <a:gs pos="0">
                <a:srgbClr val="F5C2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218367" y="-1507995"/>
            <a:ext cx="441066" cy="5410200"/>
          </a:xfrm>
          <a:prstGeom prst="rect">
            <a:avLst/>
          </a:prstGeom>
          <a:gradFill flip="none" rotWithShape="1">
            <a:gsLst>
              <a:gs pos="100000">
                <a:srgbClr val="F5C2C0">
                  <a:alpha val="0"/>
                </a:srgbClr>
              </a:gs>
              <a:gs pos="0">
                <a:srgbClr val="F5C2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3733800" cy="2819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Use Government </a:t>
            </a:r>
            <a:r>
              <a:rPr lang="en-US" sz="3600" dirty="0" smtClean="0"/>
              <a:t>to implement </a:t>
            </a:r>
            <a:r>
              <a:rPr lang="en-US" sz="4800" dirty="0" smtClean="0">
                <a:latin typeface="+mj-lt"/>
              </a:rPr>
              <a:t>Socialist</a:t>
            </a:r>
            <a:r>
              <a:rPr lang="en-US" sz="4800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policies.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1224757"/>
            <a:ext cx="55880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VISIONARY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778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r="13083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5440362"/>
          </a:xfrm>
        </p:spPr>
        <p:txBody>
          <a:bodyPr>
            <a:noAutofit/>
          </a:bodyPr>
          <a:lstStyle/>
          <a:p>
            <a:r>
              <a:rPr lang="en-US" sz="166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115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WORKSHOPS</a:t>
            </a:r>
            <a:endParaRPr lang="en-US" sz="11500" dirty="0">
              <a:ln w="19050"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u="sng" dirty="0">
                <a:solidFill>
                  <a:schemeClr val="accent6"/>
                </a:solidFill>
                <a:hlinkClick r:id="rId3" tooltip="Go to Tim Fields's photostream"/>
              </a:rPr>
              <a:t>Tim </a:t>
            </a:r>
            <a:r>
              <a:rPr lang="en-US" sz="1400" u="sng" dirty="0" smtClean="0">
                <a:solidFill>
                  <a:schemeClr val="accent6"/>
                </a:solidFill>
                <a:hlinkClick r:id="rId3" tooltip="Go to Tim Fields's photostream"/>
              </a:rPr>
              <a:t>Fields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r="13083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300196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9050"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Government-Sponsored public works programs </a:t>
            </a:r>
            <a:br>
              <a:rPr lang="en-US" sz="4800" b="1" dirty="0" smtClean="0">
                <a:ln w="19050"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dirty="0" smtClean="0">
                <a:ln w="19050"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the unemployed</a:t>
            </a:r>
            <a:endParaRPr lang="en-US" sz="4000" b="1" dirty="0">
              <a:ln w="19050">
                <a:noFill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u="sng" dirty="0">
                <a:solidFill>
                  <a:schemeClr val="accent6"/>
                </a:solidFill>
                <a:hlinkClick r:id="rId4" tooltip="Go to Tim Fields's photostream"/>
              </a:rPr>
              <a:t>Tim </a:t>
            </a:r>
            <a:r>
              <a:rPr lang="en-US" sz="1400" u="sng" dirty="0" smtClean="0">
                <a:solidFill>
                  <a:schemeClr val="accent6"/>
                </a:solidFill>
                <a:hlinkClick r:id="rId4" tooltip="Go to Tim Fields's photostream"/>
              </a:rPr>
              <a:t>Fields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r="13083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300196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90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Government-Sponsored public works programs </a:t>
            </a:r>
            <a:br>
              <a:rPr lang="en-US" sz="4800" b="1" dirty="0" smtClean="0">
                <a:ln w="190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dirty="0" smtClean="0">
                <a:ln w="190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the unemployed</a:t>
            </a:r>
            <a:endParaRPr lang="en-US" sz="4000" b="1" dirty="0">
              <a:ln w="19050"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6400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smtClean="0">
                <a:solidFill>
                  <a:schemeClr val="accent6"/>
                </a:solidFill>
              </a:rPr>
              <a:t>Photo by </a:t>
            </a:r>
            <a:r>
              <a:rPr lang="en-US" sz="1400" u="sng" dirty="0">
                <a:solidFill>
                  <a:schemeClr val="accent6"/>
                </a:solidFill>
                <a:hlinkClick r:id="rId4" tooltip="Go to Tim Fields's photostream"/>
              </a:rPr>
              <a:t>Tim </a:t>
            </a:r>
            <a:r>
              <a:rPr lang="en-US" sz="1400" u="sng" dirty="0" smtClean="0">
                <a:solidFill>
                  <a:schemeClr val="accent6"/>
                </a:solidFill>
                <a:hlinkClick r:id="rId4" tooltip="Go to Tim Fields's photostream"/>
              </a:rPr>
              <a:t>Fields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40386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Implemented on a </a:t>
            </a:r>
            <a:r>
              <a:rPr lang="en-US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</a:t>
            </a: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 by the Provisional Government to placate the socialist faction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1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3154362"/>
          </a:xfrm>
        </p:spPr>
        <p:txBody>
          <a:bodyPr>
            <a:noAutofit/>
          </a:bodyPr>
          <a:lstStyle/>
          <a:p>
            <a:r>
              <a:rPr lang="en-US" sz="199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TENSION</a:t>
            </a:r>
            <a:endParaRPr lang="en-US" sz="199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05200"/>
            <a:ext cx="3505200" cy="2468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bg1"/>
                </a:solidFill>
                <a:latin typeface="+mj-lt"/>
              </a:rPr>
              <a:t>Moderate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i="1" dirty="0" smtClean="0">
                <a:solidFill>
                  <a:schemeClr val="accent6"/>
                </a:solidFill>
              </a:rPr>
              <a:t>Liberal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Republicans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7800" y="3505200"/>
            <a:ext cx="3200400" cy="246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RADICAL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Socialist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32766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vs</a:t>
            </a:r>
            <a:r>
              <a:rPr lang="en-US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.</a:t>
            </a:r>
            <a:endParaRPr lang="en-US" sz="48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206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ti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09" y="274639"/>
            <a:ext cx="5582691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1309" y="274636"/>
            <a:ext cx="804605" cy="6583364"/>
          </a:xfrm>
          <a:prstGeom prst="rect">
            <a:avLst/>
          </a:prstGeom>
          <a:gradFill flip="none" rotWithShape="1">
            <a:gsLst>
              <a:gs pos="46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132122" y="-2296176"/>
            <a:ext cx="441066" cy="5582691"/>
          </a:xfrm>
          <a:prstGeom prst="rect">
            <a:avLst/>
          </a:prstGeom>
          <a:gradFill flip="none" rotWithShape="1">
            <a:gsLst>
              <a:gs pos="100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7711"/>
            <a:ext cx="4038600" cy="2361289"/>
          </a:xfrm>
        </p:spPr>
        <p:txBody>
          <a:bodyPr>
            <a:noAutofit/>
          </a:bodyPr>
          <a:lstStyle/>
          <a:p>
            <a:r>
              <a:rPr lang="en-US" sz="8000" dirty="0" smtClean="0"/>
              <a:t>Frederic </a:t>
            </a:r>
            <a:r>
              <a:rPr lang="en-US" sz="8000" dirty="0" err="1" smtClean="0"/>
              <a:t>Bastiat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043" y="3566318"/>
            <a:ext cx="3233994" cy="29341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i="1" dirty="0" smtClean="0"/>
              <a:t>French Classical Liberal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7294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7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solidFill>
                  <a:srgbClr val="FFF5CC"/>
                </a:solidFill>
              </a:rPr>
              <a:t>Revolutions of 1848</a:t>
            </a:r>
            <a:endParaRPr lang="en-US" sz="8000" dirty="0">
              <a:solidFill>
                <a:srgbClr val="FFF5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045" y="1828800"/>
            <a:ext cx="7244255" cy="44958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Several European nations were swept by a series of simultaneous revolutions.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These revolutions generally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failed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conservatives regained power.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chemeClr val="accent6"/>
                </a:solidFill>
              </a:rPr>
              <a:t>Britain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>
                <a:solidFill>
                  <a:schemeClr val="accent6"/>
                </a:solidFill>
              </a:rPr>
              <a:t>Russia</a:t>
            </a:r>
            <a:r>
              <a:rPr lang="en-US" dirty="0">
                <a:solidFill>
                  <a:schemeClr val="bg1"/>
                </a:solidFill>
              </a:rPr>
              <a:t> did </a:t>
            </a:r>
            <a:r>
              <a:rPr lang="en-US" dirty="0" smtClean="0">
                <a:solidFill>
                  <a:schemeClr val="bg1"/>
                </a:solidFill>
              </a:rPr>
              <a:t>not experience the revolutions that otherwise swept over the continent.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2"/>
          <a:stretch/>
        </p:blipFill>
        <p:spPr bwMode="auto">
          <a:xfrm>
            <a:off x="530225" y="1731334"/>
            <a:ext cx="68372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29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ti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09" y="274639"/>
            <a:ext cx="5582691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1309" y="274636"/>
            <a:ext cx="804605" cy="6583364"/>
          </a:xfrm>
          <a:prstGeom prst="rect">
            <a:avLst/>
          </a:prstGeom>
          <a:gradFill flip="none" rotWithShape="1">
            <a:gsLst>
              <a:gs pos="46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132122" y="-2296176"/>
            <a:ext cx="441066" cy="5582691"/>
          </a:xfrm>
          <a:prstGeom prst="rect">
            <a:avLst/>
          </a:prstGeom>
          <a:gradFill flip="none" rotWithShape="1">
            <a:gsLst>
              <a:gs pos="100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7711"/>
            <a:ext cx="4800600" cy="2361289"/>
          </a:xfrm>
        </p:spPr>
        <p:txBody>
          <a:bodyPr>
            <a:noAutofit/>
          </a:bodyPr>
          <a:lstStyle/>
          <a:p>
            <a:r>
              <a:rPr lang="en-US" sz="9600" i="1" dirty="0" smtClean="0"/>
              <a:t>The law</a:t>
            </a:r>
            <a:br>
              <a:rPr lang="en-US" sz="9600" i="1" dirty="0" smtClean="0"/>
            </a:br>
            <a:r>
              <a:rPr lang="en-US" sz="4800" dirty="0" smtClean="0">
                <a:latin typeface="+mn-lt"/>
              </a:rPr>
              <a:t>(1850)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781008"/>
            <a:ext cx="4038600" cy="2772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i="1" dirty="0" smtClean="0"/>
              <a:t>Attack on </a:t>
            </a:r>
          </a:p>
          <a:p>
            <a:pPr marL="0" indent="0" algn="ctr">
              <a:buNone/>
            </a:pPr>
            <a:r>
              <a:rPr lang="en-US" sz="4000" i="1" dirty="0" smtClean="0"/>
              <a:t>Louis Blanc </a:t>
            </a:r>
            <a:br>
              <a:rPr lang="en-US" sz="4000" i="1" dirty="0" smtClean="0"/>
            </a:br>
            <a:r>
              <a:rPr lang="en-US" sz="4000" i="1" dirty="0" smtClean="0"/>
              <a:t>&amp; Socialism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9255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ti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09" y="274639"/>
            <a:ext cx="5582691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1309" y="274636"/>
            <a:ext cx="804605" cy="6583364"/>
          </a:xfrm>
          <a:prstGeom prst="rect">
            <a:avLst/>
          </a:prstGeom>
          <a:gradFill flip="none" rotWithShape="1">
            <a:gsLst>
              <a:gs pos="46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132122" y="-2296176"/>
            <a:ext cx="441066" cy="5582691"/>
          </a:xfrm>
          <a:prstGeom prst="rect">
            <a:avLst/>
          </a:prstGeom>
          <a:gradFill flip="none" rotWithShape="1">
            <a:gsLst>
              <a:gs pos="100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5257800"/>
          </a:xfrm>
        </p:spPr>
        <p:txBody>
          <a:bodyPr>
            <a:noAutofit/>
          </a:bodyPr>
          <a:lstStyle/>
          <a:p>
            <a:pPr marL="109538" indent="-109538">
              <a:buNone/>
            </a:pPr>
            <a:r>
              <a:rPr lang="en-US" dirty="0"/>
              <a:t>"I do not dispute their right to invent social combinations, to advertise them, to advocate them, and to try them upon themselves, at their own expense and </a:t>
            </a:r>
            <a:r>
              <a:rPr lang="en-US" dirty="0" smtClean="0"/>
              <a:t>risk…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ti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09" y="274639"/>
            <a:ext cx="5582691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61309" y="274636"/>
            <a:ext cx="804605" cy="6583364"/>
          </a:xfrm>
          <a:prstGeom prst="rect">
            <a:avLst/>
          </a:prstGeom>
          <a:gradFill flip="none" rotWithShape="1">
            <a:gsLst>
              <a:gs pos="46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132122" y="-2296176"/>
            <a:ext cx="441066" cy="5582691"/>
          </a:xfrm>
          <a:prstGeom prst="rect">
            <a:avLst/>
          </a:prstGeom>
          <a:gradFill flip="none" rotWithShape="1">
            <a:gsLst>
              <a:gs pos="100000">
                <a:srgbClr val="F3F3F3">
                  <a:alpha val="0"/>
                </a:srgbClr>
              </a:gs>
              <a:gs pos="0">
                <a:srgbClr val="F3F3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886200" cy="5257800"/>
          </a:xfrm>
        </p:spPr>
        <p:txBody>
          <a:bodyPr>
            <a:noAutofit/>
          </a:bodyPr>
          <a:lstStyle/>
          <a:p>
            <a:pPr marL="109538" indent="-109538">
              <a:buNone/>
            </a:pPr>
            <a:r>
              <a:rPr lang="en-US" sz="3600" i="1" dirty="0"/>
              <a:t>"But I do dispute their right to impose these plans upon us by law – by force – and to compel us to pay for them with our taxes."</a:t>
            </a:r>
          </a:p>
        </p:txBody>
      </p:sp>
    </p:spTree>
    <p:extLst>
      <p:ext uri="{BB962C8B-B14F-4D97-AF65-F5344CB8AC3E}">
        <p14:creationId xmlns:p14="http://schemas.microsoft.com/office/powerpoint/2010/main" val="7864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2827422" cy="3154362"/>
          </a:xfrm>
        </p:spPr>
        <p:txBody>
          <a:bodyPr>
            <a:normAutofit fontScale="90000"/>
          </a:bodyPr>
          <a:lstStyle/>
          <a:p>
            <a:r>
              <a:rPr lang="en-US" sz="12800" dirty="0" smtClean="0"/>
              <a:t>1848 </a:t>
            </a:r>
            <a:r>
              <a:rPr lang="en-US" sz="4200" dirty="0" smtClean="0"/>
              <a:t>Presidential</a:t>
            </a:r>
            <a:r>
              <a:rPr lang="en-US" dirty="0" smtClean="0"/>
              <a:t> 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1"/>
            <a:ext cx="2827422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Republicans 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vs. Conservatives</a:t>
            </a:r>
          </a:p>
        </p:txBody>
      </p:sp>
      <p:pic>
        <p:nvPicPr>
          <p:cNvPr id="6146" name="Picture 2" descr="File:Election france 1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22" y="0"/>
            <a:ext cx="6316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8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pload.wikimedia.org/wikipedia/commons/thumb/d/d9/John_Constable_The_Hay_Wain.jpg/1280px-John_Constable_The_Hay_W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3"/>
          <a:stretch/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thumb/0/0c/Camille_Pissarro_-_Avenue_de_l%27Opera_-_Mus%C3%A9e_des_Beaux-Arts_Reims.jpg/1024px-Camille_Pissarro_-_Avenue_de_l%27Opera_-_Mus%C3%A9e_des_Beaux-Arts_Reim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6"/>
          <a:stretch/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2682122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URBAN</a:t>
            </a:r>
            <a:r>
              <a:rPr lang="en-US" sz="8800" dirty="0" smtClean="0"/>
              <a:t>			</a:t>
            </a:r>
            <a:r>
              <a:rPr lang="en-US" sz="8800" dirty="0"/>
              <a:t/>
            </a:r>
            <a:br>
              <a:rPr lang="en-US" sz="8800" dirty="0"/>
            </a:br>
            <a:r>
              <a:rPr lang="en-US" sz="8800" dirty="0" smtClean="0"/>
              <a:t>					    </a:t>
            </a:r>
            <a:r>
              <a:rPr lang="en-US" sz="8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</a:t>
            </a:r>
            <a:endParaRPr lang="en-US" sz="8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7968" y="838200"/>
            <a:ext cx="1905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vs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4664" y="53340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 rural voters didn’t want to be taxed to pay for socialist programs.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2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exandre Cabanel 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35570"/>
          <a:stretch/>
        </p:blipFill>
        <p:spPr bwMode="auto">
          <a:xfrm>
            <a:off x="0" y="-46037"/>
            <a:ext cx="91440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9144000" cy="1676400"/>
          </a:xfrm>
        </p:spPr>
        <p:txBody>
          <a:bodyPr>
            <a:noAutofit/>
          </a:bodyPr>
          <a:lstStyle/>
          <a:p>
            <a:r>
              <a:rPr lang="en-US" sz="10400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Louis-Napoleon</a:t>
            </a:r>
            <a:endParaRPr lang="en-US" sz="10400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1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FRENCH Republic</a:t>
            </a:r>
            <a:endParaRPr lang="en-US" sz="6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33600"/>
            <a:ext cx="3657600" cy="376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1848-1852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III ruled France until France was defeated in the </a:t>
            </a:r>
            <a:r>
              <a:rPr lang="en-US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Franco-Prussian War</a:t>
            </a: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File:Grand sceau de la République Française image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2" y="1981200"/>
            <a:ext cx="4097338" cy="40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6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 b="14894"/>
          <a:stretch/>
        </p:blipFill>
        <p:spPr>
          <a:xfrm>
            <a:off x="0" y="-1"/>
            <a:ext cx="9144000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4953000" cy="4449762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apple </a:t>
            </a:r>
            <a:r>
              <a:rPr lang="en-US" sz="32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doesn’t fall </a:t>
            </a:r>
            <a:b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 from </a:t>
            </a:r>
            <a:r>
              <a:rPr lang="en-US" sz="2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8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tree.</a:t>
            </a:r>
            <a:endParaRPr lang="en-US" sz="8800" dirty="0">
              <a:solidFill>
                <a:schemeClr val="accent6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6443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Go to Reza's photostream"/>
              </a:rPr>
              <a:t>Reza</a:t>
            </a:r>
            <a:endParaRPr lang="en-US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0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exandre Cabanel 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35570"/>
          <a:stretch/>
        </p:blipFill>
        <p:spPr bwMode="auto">
          <a:xfrm>
            <a:off x="0" y="-46037"/>
            <a:ext cx="91440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9144000" cy="1676400"/>
          </a:xfrm>
        </p:spPr>
        <p:txBody>
          <a:bodyPr>
            <a:noAutofit/>
          </a:bodyPr>
          <a:lstStyle/>
          <a:p>
            <a:r>
              <a:rPr lang="en-US" sz="12500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iii</a:t>
            </a:r>
            <a:endParaRPr lang="en-US" sz="12500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7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FRENCH EMPIRE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upload.wikimedia.org/wikipedia/commons/thumb/f/f3/Grandes_Armes_Imp%C3%A9riales_%281804-1815%292.svg/477px-Grandes_Armes_Imp%C3%A9riales_%281804-1815%29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932866"/>
            <a:ext cx="3810000" cy="4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0600" y="2286000"/>
            <a:ext cx="3657600" cy="376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1852-1870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III ruled France until France was defeated in the </a:t>
            </a:r>
            <a:r>
              <a:rPr lang="en-US" sz="2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Franco-Prussian War</a:t>
            </a: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6324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Arial" panose="020B0604020202020204" pitchFamily="34" charset="0"/>
              </a:rPr>
              <a:t>Art Credit:</a:t>
            </a: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err="1" smtClean="0">
                <a:solidFill>
                  <a:schemeClr val="accent6"/>
                </a:solidFill>
                <a:latin typeface="Arial" panose="020B0604020202020204" pitchFamily="34" charset="0"/>
                <a:hlinkClick r:id="rId4" tooltip="User:Spedona"/>
              </a:rPr>
              <a:t>Spedona</a:t>
            </a: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6"/>
                </a:solidFill>
                <a:latin typeface="Arial" panose="020B0604020202020204" pitchFamily="34" charset="0"/>
              </a:rPr>
              <a:t>&amp;</a:t>
            </a: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err="1">
                <a:solidFill>
                  <a:schemeClr val="accent6"/>
                </a:solidFill>
                <a:latin typeface="Arial" panose="020B0604020202020204" pitchFamily="34" charset="0"/>
                <a:hlinkClick r:id="rId5" tooltip="User:Katepanomegas"/>
              </a:rPr>
              <a:t>Katepanomegas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1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31920" y="0"/>
            <a:ext cx="18592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237"/>
            <a:ext cx="4953000" cy="2468562"/>
          </a:xfrm>
        </p:spPr>
        <p:txBody>
          <a:bodyPr>
            <a:noAutofit/>
          </a:bodyPr>
          <a:lstStyle/>
          <a:p>
            <a:r>
              <a:rPr lang="en-US" sz="23900" dirty="0" smtClean="0">
                <a:solidFill>
                  <a:srgbClr val="FFF2B9"/>
                </a:solidFill>
              </a:rPr>
              <a:t>END</a:t>
            </a:r>
            <a:endParaRPr lang="en-US" sz="19900" dirty="0">
              <a:solidFill>
                <a:srgbClr val="FFF2B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03637"/>
            <a:ext cx="3810000" cy="2697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Metternich</a:t>
            </a:r>
          </a:p>
          <a:p>
            <a:pPr marL="0" indent="0" algn="ctr">
              <a:buNone/>
            </a:pPr>
            <a:endParaRPr lang="en-US" sz="600" dirty="0">
              <a:solidFill>
                <a:srgbClr val="EDEBDF"/>
              </a:solidFill>
            </a:endParaRPr>
          </a:p>
          <a:p>
            <a:pPr marL="0" indent="0" algn="ctr">
              <a:buNone/>
            </a:pPr>
            <a:r>
              <a:rPr lang="en-US" sz="4000" i="1" dirty="0" smtClean="0">
                <a:solidFill>
                  <a:srgbClr val="EDEBDF"/>
                </a:solidFill>
              </a:rPr>
              <a:t>1815-1848</a:t>
            </a:r>
            <a:endParaRPr lang="en-US" sz="4000" i="1" dirty="0">
              <a:solidFill>
                <a:srgbClr val="EDEB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22238"/>
            <a:ext cx="7543800" cy="2697162"/>
          </a:xfrm>
        </p:spPr>
        <p:txBody>
          <a:bodyPr>
            <a:noAutofit/>
          </a:bodyPr>
          <a:lstStyle/>
          <a:p>
            <a:r>
              <a:rPr lang="en-US" sz="16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</a:t>
            </a:r>
            <a:endParaRPr lang="en-US" sz="16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819400"/>
            <a:ext cx="6477000" cy="3733800"/>
          </a:xfrm>
        </p:spPr>
        <p:txBody>
          <a:bodyPr>
            <a:no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Divided revolutionaries unable to agree on a program.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Conservatives and moderates fear excesses of radicals.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Counter-revolutionary conservatives regain power.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072" y="350838"/>
            <a:ext cx="1673728" cy="635476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8800" dirty="0" smtClean="0">
                <a:solidFill>
                  <a:srgbClr val="C3CE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1848</a:t>
            </a:r>
            <a:endParaRPr lang="en-US" sz="8800" dirty="0">
              <a:solidFill>
                <a:srgbClr val="C3CE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91397" b="16144"/>
          <a:stretch/>
        </p:blipFill>
        <p:spPr>
          <a:xfrm>
            <a:off x="2167854" y="2753519"/>
            <a:ext cx="575346" cy="31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0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7436" r="26717" b="47051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14800" y="3429000"/>
            <a:ext cx="4419600" cy="2819400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GERMAN STATES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5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b/b7/Maerz1848_berli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5" y="589358"/>
            <a:ext cx="3767136" cy="4135041"/>
          </a:xfrm>
        </p:spPr>
        <p:txBody>
          <a:bodyPr>
            <a:normAutofit fontScale="90000"/>
          </a:bodyPr>
          <a:lstStyle/>
          <a:p>
            <a:pPr algn="l"/>
            <a:r>
              <a:rPr lang="en-US" sz="81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Upheaval in the German States</a:t>
            </a:r>
            <a:endParaRPr lang="en-US" sz="8100" dirty="0">
              <a:ln>
                <a:solidFill>
                  <a:schemeClr val="tx2">
                    <a:lumMod val="1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657600"/>
            <a:ext cx="48006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1E1E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Nationalists, Liberals, &amp; Radicals</a:t>
            </a:r>
            <a:endParaRPr lang="en-US" sz="54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27000">
                  <a:srgbClr val="1E1E1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6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a/Berlin.Brandenburger_Tor.History_001.jpg/1280px-Berlin.Brandenburger_Tor.History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"/>
          <a:stretch/>
        </p:blipFill>
        <p:spPr bwMode="auto">
          <a:xfrm>
            <a:off x="17929" y="0"/>
            <a:ext cx="9126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3154362"/>
          </a:xfrm>
        </p:spPr>
        <p:txBody>
          <a:bodyPr>
            <a:normAutofit/>
          </a:bodyPr>
          <a:lstStyle/>
          <a:p>
            <a:r>
              <a:rPr lang="en-US" sz="115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5CC"/>
                </a:solidFill>
              </a:rPr>
              <a:t>VIOLENT </a:t>
            </a:r>
            <a:r>
              <a:rPr lang="en-US" sz="8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5CC"/>
                </a:solidFill>
              </a:rPr>
              <a:t/>
            </a:r>
            <a:br>
              <a:rPr lang="en-US" sz="8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5CC"/>
                </a:solidFill>
              </a:rPr>
            </a:br>
            <a:r>
              <a:rPr lang="en-US" sz="8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5CC"/>
                </a:solidFill>
              </a:rPr>
              <a:t>UPRISINGS</a:t>
            </a:r>
            <a:endParaRPr lang="en-US" sz="8000" dirty="0">
              <a:ln w="28575">
                <a:solidFill>
                  <a:sysClr val="windowText" lastClr="000000"/>
                </a:solidFill>
              </a:ln>
              <a:solidFill>
                <a:srgbClr val="FFF5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6443246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5CC"/>
                </a:solidFill>
              </a:rPr>
              <a:t>Photo by </a:t>
            </a:r>
            <a:r>
              <a:rPr lang="en-US" sz="1400" u="sng" dirty="0" err="1">
                <a:solidFill>
                  <a:srgbClr val="FFF5CC"/>
                </a:solidFill>
                <a:hlinkClick r:id="rId3" tooltip="User:JoJan"/>
              </a:rPr>
              <a:t>JoJan</a:t>
            </a:r>
            <a:endParaRPr lang="en-US" sz="1400" dirty="0">
              <a:solidFill>
                <a:srgbClr val="FFF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e/e1/Berlin.Brandenburger_Tor.History_003.jpg/1280px-Berlin.Brandenburger_Tor.History_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3571"/>
          <a:stretch/>
        </p:blipFill>
        <p:spPr bwMode="auto">
          <a:xfrm>
            <a:off x="-4482" y="0"/>
            <a:ext cx="9148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443246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5CC"/>
                </a:solidFill>
              </a:rPr>
              <a:t>Photo by </a:t>
            </a:r>
            <a:r>
              <a:rPr lang="en-US" sz="1400" u="sng" dirty="0" err="1">
                <a:solidFill>
                  <a:srgbClr val="FFF5CC"/>
                </a:solidFill>
                <a:hlinkClick r:id="rId3" tooltip="User:JoJan"/>
              </a:rPr>
              <a:t>JoJan</a:t>
            </a:r>
            <a:endParaRPr lang="en-US" sz="1400" dirty="0">
              <a:solidFill>
                <a:srgbClr val="FFF5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82" y="1447800"/>
            <a:ext cx="9148482" cy="1676400"/>
          </a:xfrm>
        </p:spPr>
        <p:txBody>
          <a:bodyPr>
            <a:noAutofit/>
          </a:bodyPr>
          <a:lstStyle/>
          <a:p>
            <a:r>
              <a:rPr lang="en-US" sz="12500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 PEOPLE</a:t>
            </a:r>
            <a:endParaRPr lang="en-US" sz="12500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25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2" y="1"/>
            <a:ext cx="9179708" cy="68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765" y="1232297"/>
            <a:ext cx="6429376" cy="3750469"/>
          </a:xfrm>
        </p:spPr>
        <p:txBody>
          <a:bodyPr/>
          <a:lstStyle/>
          <a:p>
            <a:r>
              <a:rPr lang="en-US" sz="10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88900">
                    <a:srgbClr val="413A2F"/>
                  </a:glow>
                </a:effectLst>
              </a:rPr>
              <a:t>Frankfurt</a:t>
            </a:r>
            <a:r>
              <a:rPr lang="en-US" sz="97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88900">
                    <a:srgbClr val="413A2F"/>
                  </a:glow>
                </a:effectLst>
              </a:rPr>
              <a:t> </a:t>
            </a:r>
            <a:r>
              <a:rPr lang="en-US" sz="81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88900">
                    <a:srgbClr val="413A2F"/>
                  </a:glow>
                </a:effectLst>
              </a:rPr>
              <a:t/>
            </a:r>
            <a:br>
              <a:rPr lang="en-US" sz="81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88900">
                    <a:srgbClr val="413A2F"/>
                  </a:glow>
                </a:effectLst>
              </a:rPr>
            </a:br>
            <a:r>
              <a:rPr lang="en-US" sz="81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88900">
                    <a:srgbClr val="413A2F"/>
                  </a:glow>
                </a:effectLst>
              </a:rPr>
              <a:t>Parliament</a:t>
            </a:r>
            <a:r>
              <a:rPr lang="en-US" sz="8100" dirty="0">
                <a:solidFill>
                  <a:srgbClr val="F4CC87"/>
                </a:solidFill>
                <a:effectLst>
                  <a:glow rad="88900">
                    <a:srgbClr val="413A2F"/>
                  </a:glow>
                </a:effectLst>
              </a:rPr>
              <a:t/>
            </a:r>
            <a:br>
              <a:rPr lang="en-US" sz="8100" dirty="0">
                <a:solidFill>
                  <a:srgbClr val="F4CC87"/>
                </a:solidFill>
                <a:effectLst>
                  <a:glow rad="88900">
                    <a:srgbClr val="413A2F"/>
                  </a:glow>
                </a:effectLst>
              </a:rPr>
            </a:br>
            <a:r>
              <a:rPr lang="en-US" sz="5100" dirty="0">
                <a:solidFill>
                  <a:srgbClr val="F4CC87"/>
                </a:solidFill>
                <a:effectLst>
                  <a:glow rad="88900">
                    <a:srgbClr val="413A2F"/>
                  </a:glow>
                </a:effectLst>
              </a:rPr>
              <a:t>(1848)</a:t>
            </a:r>
          </a:p>
        </p:txBody>
      </p:sp>
    </p:spTree>
    <p:extLst>
      <p:ext uri="{BB962C8B-B14F-4D97-AF65-F5344CB8AC3E}">
        <p14:creationId xmlns:p14="http://schemas.microsoft.com/office/powerpoint/2010/main" val="41972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2" y="1"/>
            <a:ext cx="9179708" cy="68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735" y="857251"/>
            <a:ext cx="7822406" cy="375046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0600" dirty="0">
                <a:ln w="57150">
                  <a:solidFill>
                    <a:schemeClr val="bg1"/>
                  </a:solidFill>
                </a:ln>
                <a:solidFill>
                  <a:srgbClr val="A74D42"/>
                </a:solidFill>
                <a:effectLst>
                  <a:glow rad="127000">
                    <a:srgbClr val="ECCB90"/>
                  </a:glow>
                </a:effectLst>
              </a:rPr>
              <a:t>PAN-GERMAN PARLIAMENT</a:t>
            </a:r>
            <a:endParaRPr lang="en-US" sz="5100" dirty="0">
              <a:ln w="57150">
                <a:solidFill>
                  <a:schemeClr val="bg1"/>
                </a:solidFill>
              </a:ln>
              <a:solidFill>
                <a:srgbClr val="A74D42"/>
              </a:solidFill>
              <a:effectLst>
                <a:glow rad="127000">
                  <a:srgbClr val="ECCB9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5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2" y="1"/>
            <a:ext cx="9179708" cy="68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75235"/>
            <a:ext cx="9144000" cy="258252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Frankfurt Parliament drafted a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b="1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en-US" sz="9800" b="1" dirty="0">
                <a:ln w="38100">
                  <a:solidFill>
                    <a:schemeClr val="bg2">
                      <a:lumMod val="75000"/>
                      <a:lumOff val="25000"/>
                    </a:schemeClr>
                  </a:solidFill>
                </a:ln>
                <a:solidFill>
                  <a:srgbClr val="7726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Constitution</a:t>
            </a:r>
            <a:r>
              <a:rPr lang="en-US" sz="9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unified Germany.</a:t>
            </a:r>
          </a:p>
        </p:txBody>
      </p:sp>
    </p:spTree>
    <p:extLst>
      <p:ext uri="{BB962C8B-B14F-4D97-AF65-F5344CB8AC3E}">
        <p14:creationId xmlns:p14="http://schemas.microsoft.com/office/powerpoint/2010/main" val="38060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8/Frankfurt_Nationalversammlung_1848.jpg/1024px-Frankfurt_Nationalversammlung_1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1"/>
          <a:stretch/>
        </p:blipFill>
        <p:spPr bwMode="auto">
          <a:xfrm>
            <a:off x="12" y="1"/>
            <a:ext cx="9179708" cy="68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" y="1232297"/>
            <a:ext cx="9126129" cy="3750469"/>
          </a:xfrm>
        </p:spPr>
        <p:txBody>
          <a:bodyPr anchor="ctr">
            <a:normAutofit fontScale="90000"/>
          </a:bodyPr>
          <a:lstStyle/>
          <a:p>
            <a:r>
              <a:rPr lang="en-US" sz="29000" dirty="0">
                <a:ln w="5715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</a:t>
            </a:r>
          </a:p>
        </p:txBody>
      </p:sp>
    </p:spTree>
    <p:extLst>
      <p:ext uri="{BB962C8B-B14F-4D97-AF65-F5344CB8AC3E}">
        <p14:creationId xmlns:p14="http://schemas.microsoft.com/office/powerpoint/2010/main" val="24479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150" y="0"/>
            <a:ext cx="2806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5161" y="685800"/>
            <a:ext cx="3657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Conservatives divided and conquered the revolutionaries, who could not agree on an agenda.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49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pPr algn="l"/>
            <a:r>
              <a:rPr lang="en-US" sz="7600" dirty="0" smtClean="0">
                <a:solidFill>
                  <a:srgbClr val="FFF5CC"/>
                </a:solidFill>
              </a:rPr>
              <a:t>The Revolutionaries</a:t>
            </a:r>
            <a:endParaRPr lang="en-US" sz="7600" dirty="0">
              <a:solidFill>
                <a:srgbClr val="FFF5CC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538070"/>
              </p:ext>
            </p:extLst>
          </p:nvPr>
        </p:nvGraphicFramePr>
        <p:xfrm>
          <a:off x="685800" y="1676400"/>
          <a:ext cx="7848601" cy="459250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43200"/>
                <a:gridCol w="2133600"/>
                <a:gridCol w="2971801"/>
              </a:tblGrid>
              <a:tr h="685800">
                <a:tc>
                  <a:txBody>
                    <a:bodyPr/>
                    <a:lstStyle/>
                    <a:p>
                      <a:pPr marL="111125" indent="0"/>
                      <a:r>
                        <a:rPr lang="en-US" sz="44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The Group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111125" indent="0"/>
                      <a:r>
                        <a:rPr lang="en-US" sz="44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The Goals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3732">
                <a:tc>
                  <a:txBody>
                    <a:bodyPr/>
                    <a:lstStyle/>
                    <a:p>
                      <a:pPr marL="111125" indent="0"/>
                      <a:r>
                        <a:rPr lang="en-US" sz="4400" b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Liberals</a:t>
                      </a:r>
                      <a:endParaRPr lang="en-US" sz="36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11125" indent="0"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3732">
                <a:tc>
                  <a:txBody>
                    <a:bodyPr/>
                    <a:lstStyle/>
                    <a:p>
                      <a:pPr marL="111125" indent="0"/>
                      <a:r>
                        <a:rPr lang="en-US" sz="3600" b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Nationalists</a:t>
                      </a:r>
                      <a:endParaRPr lang="en-US" sz="36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11125" indent="0">
                        <a:lnSpc>
                          <a:spcPct val="130000"/>
                        </a:lnSpc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3732">
                <a:tc>
                  <a:txBody>
                    <a:bodyPr/>
                    <a:lstStyle/>
                    <a:p>
                      <a:pPr marL="111125" indent="0"/>
                      <a:r>
                        <a:rPr lang="en-US" sz="4400" b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Radicals</a:t>
                      </a:r>
                      <a:endParaRPr lang="en-US" sz="3600" b="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0"/>
                      <a:endParaRPr lang="en-US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11125" indent="0"/>
                      <a:endParaRPr lang="en-US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11125" indent="0"/>
                      <a:endParaRPr lang="en-US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11125" indent="0"/>
                      <a:endParaRPr lang="en-US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11125" indent="0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1125" indent="0"/>
                      <a:endParaRPr lang="en-US" sz="16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429000" y="2514600"/>
            <a:ext cx="502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0">
              <a:spcAft>
                <a:spcPts val="600"/>
              </a:spcAft>
            </a:pPr>
            <a:r>
              <a:rPr lang="en-US" b="1" dirty="0">
                <a:solidFill>
                  <a:prstClr val="white"/>
                </a:solidFill>
              </a:rPr>
              <a:t>Limit Church Influence &amp; State Power</a:t>
            </a:r>
          </a:p>
          <a:p>
            <a:pPr marL="111125" lvl="0">
              <a:spcAft>
                <a:spcPts val="600"/>
              </a:spcAft>
            </a:pPr>
            <a:r>
              <a:rPr lang="en-US" b="1" dirty="0">
                <a:solidFill>
                  <a:prstClr val="white"/>
                </a:solidFill>
              </a:rPr>
              <a:t>Republican Government</a:t>
            </a:r>
          </a:p>
          <a:p>
            <a:pPr marL="111125" lvl="0">
              <a:spcAft>
                <a:spcPts val="600"/>
              </a:spcAft>
            </a:pPr>
            <a:r>
              <a:rPr lang="en-US" b="1" dirty="0">
                <a:solidFill>
                  <a:prstClr val="white"/>
                </a:solidFill>
              </a:rPr>
              <a:t>Economic Freedom &amp; Civil Liberties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3623065"/>
            <a:ext cx="4572000" cy="11726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lvl="0">
              <a:lnSpc>
                <a:spcPct val="130000"/>
              </a:lnSpc>
            </a:pPr>
            <a:r>
              <a:rPr lang="en-US" b="1" dirty="0">
                <a:solidFill>
                  <a:prstClr val="white"/>
                </a:solidFill>
              </a:rPr>
              <a:t>National unity based on common language, culture, religion, and shared history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375546" y="4800600"/>
            <a:ext cx="2110854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0"/>
            <a:r>
              <a:rPr lang="en-US" sz="3200" dirty="0">
                <a:solidFill>
                  <a:srgbClr val="FFEF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/>
              </a:rPr>
              <a:t>Democrats</a:t>
            </a:r>
            <a:endParaRPr lang="en-US" dirty="0">
              <a:solidFill>
                <a:srgbClr val="FFEF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ATHE MAACH NCV"/>
            </a:endParaRPr>
          </a:p>
          <a:p>
            <a:pPr marL="111125" lvl="0"/>
            <a:endParaRPr lang="en-US" sz="600" dirty="0">
              <a:solidFill>
                <a:prstClr val="white"/>
              </a:solidFill>
            </a:endParaRPr>
          </a:p>
          <a:p>
            <a:pPr marL="111125" lvl="0">
              <a:lnSpc>
                <a:spcPct val="130000"/>
              </a:lnSpc>
            </a:pPr>
            <a:r>
              <a:rPr lang="en-US" b="1" dirty="0">
                <a:solidFill>
                  <a:prstClr val="white"/>
                </a:solidFill>
              </a:rPr>
              <a:t>Universal Male Suffrage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0" y="4795694"/>
            <a:ext cx="2971800" cy="1382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0"/>
            <a:r>
              <a:rPr lang="en-US" sz="3200" dirty="0">
                <a:solidFill>
                  <a:srgbClr val="FFEFAB"/>
                </a:solidFill>
                <a:latin typeface="DEATHE MAACH NCV"/>
              </a:rPr>
              <a:t>Socialists</a:t>
            </a:r>
            <a:endParaRPr lang="en-US" sz="2800" dirty="0">
              <a:solidFill>
                <a:srgbClr val="FFEFAB"/>
              </a:solidFill>
              <a:latin typeface="DEATHE MAACH NCV"/>
            </a:endParaRPr>
          </a:p>
          <a:p>
            <a:pPr marL="111125" lvl="0"/>
            <a:endParaRPr lang="en-US" sz="700" dirty="0">
              <a:solidFill>
                <a:prstClr val="white"/>
              </a:solidFill>
            </a:endParaRPr>
          </a:p>
          <a:p>
            <a:pPr marL="111125" lvl="0">
              <a:lnSpc>
                <a:spcPct val="130000"/>
              </a:lnSpc>
            </a:pPr>
            <a:r>
              <a:rPr lang="en-US" b="1" dirty="0">
                <a:solidFill>
                  <a:prstClr val="white"/>
                </a:solidFill>
              </a:rPr>
              <a:t>Worker ownership of </a:t>
            </a:r>
            <a:r>
              <a:rPr lang="en-US" sz="1700" b="1" dirty="0">
                <a:solidFill>
                  <a:prstClr val="white"/>
                </a:solidFill>
              </a:rPr>
              <a:t>the</a:t>
            </a: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50" b="1" dirty="0">
                <a:solidFill>
                  <a:prstClr val="white"/>
                </a:solidFill>
              </a:rPr>
              <a:t>means of production</a:t>
            </a:r>
          </a:p>
        </p:txBody>
      </p:sp>
    </p:spTree>
    <p:extLst>
      <p:ext uri="{BB962C8B-B14F-4D97-AF65-F5344CB8AC3E}">
        <p14:creationId xmlns:p14="http://schemas.microsoft.com/office/powerpoint/2010/main" val="1906864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150" y="0"/>
            <a:ext cx="2806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532" y="381000"/>
            <a:ext cx="4893469" cy="4114800"/>
          </a:xfrm>
        </p:spPr>
        <p:txBody>
          <a:bodyPr>
            <a:noAutofit/>
          </a:bodyPr>
          <a:lstStyle/>
          <a:p>
            <a:r>
              <a:rPr lang="en-US" sz="12500" dirty="0" smtClean="0">
                <a:solidFill>
                  <a:schemeClr val="bg1"/>
                </a:solidFill>
              </a:rPr>
              <a:t>BLOOD</a:t>
            </a:r>
            <a:r>
              <a:rPr lang="en-US" sz="11500" dirty="0" smtClean="0">
                <a:solidFill>
                  <a:schemeClr val="bg1"/>
                </a:solidFill>
              </a:rPr>
              <a:t> </a:t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&amp; IRON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17095" r="12221" b="29880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t="49437" r="78916" b="34911"/>
          <a:stretch/>
        </p:blipFill>
        <p:spPr bwMode="auto">
          <a:xfrm>
            <a:off x="381000" y="4876800"/>
            <a:ext cx="3657600" cy="18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43400" y="4267200"/>
            <a:ext cx="4572000" cy="2353693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AUSTRIAN EMPIRE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2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thumb/4/47/Austria_Hungary_ethnic.svg/1024px-Austria_Hungary_ethnic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0"/>
            <a:ext cx="8866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507" y="2971800"/>
            <a:ext cx="6344093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ln w="28575">
                  <a:solidFill>
                    <a:schemeClr val="bg1"/>
                  </a:solidFill>
                </a:ln>
              </a:rPr>
              <a:t>NATIONALISM</a:t>
            </a:r>
            <a:endParaRPr lang="en-US" sz="8000" dirty="0">
              <a:ln w="28575">
                <a:solidFill>
                  <a:schemeClr val="bg1"/>
                </a:solidFill>
              </a:ln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15240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0" dirty="0" smtClean="0">
                <a:ln w="28575">
                  <a:solidFill>
                    <a:schemeClr val="bg1"/>
                  </a:solidFill>
                </a:ln>
              </a:rPr>
              <a:t>LIBERALISM  &amp;</a:t>
            </a:r>
            <a:endParaRPr lang="en-US" sz="8000" dirty="0">
              <a:ln w="28575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136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3"/>
          <a:stretch/>
        </p:blipFill>
        <p:spPr>
          <a:xfrm>
            <a:off x="-1" y="-24064"/>
            <a:ext cx="9144001" cy="6882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981200"/>
            <a:ext cx="5943600" cy="4495800"/>
          </a:xfrm>
        </p:spPr>
        <p:txBody>
          <a:bodyPr>
            <a:noAutofit/>
          </a:bodyPr>
          <a:lstStyle/>
          <a:p>
            <a:r>
              <a:rPr lang="en-US" sz="80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  <a: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5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Legion</a:t>
            </a:r>
            <a:endParaRPr lang="en-US" sz="8800" dirty="0">
              <a:ln w="19050">
                <a:solidFill>
                  <a:schemeClr val="tx1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3"/>
          <a:stretch/>
        </p:blipFill>
        <p:spPr>
          <a:xfrm>
            <a:off x="-1" y="-24064"/>
            <a:ext cx="9144001" cy="6882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81200"/>
            <a:ext cx="5562600" cy="4495800"/>
          </a:xfrm>
        </p:spPr>
        <p:txBody>
          <a:bodyPr>
            <a:noAutofit/>
          </a:bodyPr>
          <a:lstStyle/>
          <a:p>
            <a:r>
              <a:rPr lang="en-US" sz="115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Revolutionaries </a:t>
            </a:r>
            <a:br>
              <a:rPr lang="en-US" sz="5400" dirty="0" smtClean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dirty="0" smtClean="0">
                <a:ln w="190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Vienna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0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31920" y="0"/>
            <a:ext cx="18592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237"/>
            <a:ext cx="4953000" cy="2468562"/>
          </a:xfrm>
        </p:spPr>
        <p:txBody>
          <a:bodyPr>
            <a:noAutofit/>
          </a:bodyPr>
          <a:lstStyle/>
          <a:p>
            <a:r>
              <a:rPr lang="en-US" sz="23900" dirty="0" smtClean="0">
                <a:solidFill>
                  <a:srgbClr val="FFF2B9"/>
                </a:solidFill>
              </a:rPr>
              <a:t>bye</a:t>
            </a:r>
            <a:endParaRPr lang="en-US" sz="19900" dirty="0">
              <a:solidFill>
                <a:srgbClr val="FFF2B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03637"/>
            <a:ext cx="3810000" cy="2697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Metternich in Exile</a:t>
            </a:r>
          </a:p>
          <a:p>
            <a:pPr marL="0" indent="0" algn="ctr">
              <a:buNone/>
            </a:pPr>
            <a:r>
              <a:rPr lang="en-US" sz="4800" b="1" i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1848-1851</a:t>
            </a:r>
            <a:endParaRPr lang="en-US" sz="4000" i="1" dirty="0">
              <a:solidFill>
                <a:srgbClr val="EDEB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1/P%C3%A1kozdi_csata.jpg/1280px-P%C3%A1kozdi_cs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334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7162800" cy="1143000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/>
              <a:t>HUNGARIAN REVOLUTION</a:t>
            </a:r>
            <a:br>
              <a:rPr lang="en-US" sz="5400" dirty="0" smtClean="0"/>
            </a:br>
            <a:r>
              <a:rPr lang="en-US" sz="3600" i="1" dirty="0" smtClean="0">
                <a:latin typeface="+mn-lt"/>
              </a:rPr>
              <a:t>of 1848</a:t>
            </a:r>
            <a:endParaRPr lang="en-US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1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3/37/Orsz%C3%A1ggy%C5%B1l%C3%A9s_megnyit%C3%A1sa_18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0"/>
          <a:stretch/>
        </p:blipFill>
        <p:spPr bwMode="auto">
          <a:xfrm>
            <a:off x="-1" y="1"/>
            <a:ext cx="9144001" cy="68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533400"/>
            <a:ext cx="4038599" cy="1905000"/>
          </a:xfrm>
        </p:spPr>
        <p:txBody>
          <a:bodyPr>
            <a:noAutofit/>
          </a:bodyPr>
          <a:lstStyle/>
          <a:p>
            <a:r>
              <a:rPr lang="en-US" sz="66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Hungarian </a:t>
            </a:r>
            <a:r>
              <a:rPr lang="en-US" sz="56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parliament</a:t>
            </a:r>
            <a:endParaRPr lang="en-US" sz="56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568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2/25/Barab%C3%A1s_V%C3%A1laszt%C3%A1si_menet.jpg/1280px-Barab%C3%A1s_V%C3%A1laszt%C3%A1si_me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4724400"/>
            <a:ext cx="4267200" cy="9906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Campaigning</a:t>
            </a:r>
            <a:endParaRPr lang="en-US" sz="6000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540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shade val="51000"/>
                <a:satMod val="130000"/>
              </a:schemeClr>
            </a:gs>
            <a:gs pos="80000">
              <a:schemeClr val="tx1">
                <a:lumMod val="75000"/>
                <a:lumOff val="25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6"/>
                </a:solidFill>
              </a:rPr>
              <a:t>HUNGARIAN TRICOLOR</a:t>
            </a:r>
            <a:endParaRPr lang="en-US" sz="80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696200" cy="56356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Republican Nationalism</a:t>
            </a:r>
            <a:endParaRPr lang="en-US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Flag of Hungary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2" y="2095500"/>
            <a:ext cx="81534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94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" y="304800"/>
            <a:ext cx="9140588" cy="3886200"/>
          </a:xfrm>
        </p:spPr>
        <p:txBody>
          <a:bodyPr>
            <a:noAutofit/>
          </a:bodyPr>
          <a:lstStyle/>
          <a:p>
            <a:r>
              <a:rPr lang="en-US" sz="12500" dirty="0" smtClean="0">
                <a:ln w="57150">
                  <a:noFill/>
                </a:ln>
                <a:solidFill>
                  <a:srgbClr val="ECD3D0"/>
                </a:solidFill>
                <a:effectLst/>
              </a:rPr>
              <a:t>CONFLICTING</a:t>
            </a:r>
            <a:r>
              <a:rPr lang="en-US" sz="13800" dirty="0" smtClean="0">
                <a:solidFill>
                  <a:srgbClr val="ECD3D0"/>
                </a:solidFill>
              </a:rPr>
              <a:t> </a:t>
            </a:r>
            <a:r>
              <a:rPr lang="en-US" sz="10500" dirty="0" smtClean="0">
                <a:solidFill>
                  <a:schemeClr val="accent6"/>
                </a:solidFill>
              </a:rPr>
              <a:t>PHILOSOPHIES</a:t>
            </a:r>
            <a:endParaRPr lang="en-US" sz="105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" y="4419600"/>
            <a:ext cx="9134901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These “isms” don’t all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play well together.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17095" r="12221" b="29880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t="49437" r="78916" b="34911"/>
          <a:stretch/>
        </p:blipFill>
        <p:spPr bwMode="auto">
          <a:xfrm>
            <a:off x="381000" y="4876800"/>
            <a:ext cx="3657600" cy="18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09800" y="685800"/>
            <a:ext cx="3505200" cy="19547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solidFill>
                  <a:schemeClr val="tx1"/>
                </a:solidFill>
                <a:latin typeface="+mj-lt"/>
              </a:rPr>
              <a:t>Russian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intervention</a:t>
            </a:r>
            <a:endParaRPr lang="en-US" sz="8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5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B361B"/>
            </a:gs>
            <a:gs pos="77000">
              <a:srgbClr val="565549"/>
            </a:gs>
            <a:gs pos="54000">
              <a:srgbClr val="7D816A">
                <a:lumMod val="80000"/>
              </a:srgbClr>
            </a:gs>
            <a:gs pos="0">
              <a:srgbClr val="443C3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anz Krüger - Portrait of Emperor Nicholas I - WGA122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b="18026"/>
          <a:stretch/>
        </p:blipFill>
        <p:spPr bwMode="auto">
          <a:xfrm>
            <a:off x="2133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anz Krüger - Portrait of Emperor Nicholas I - WGA122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r="78261" b="18026"/>
          <a:stretch/>
        </p:blipFill>
        <p:spPr bwMode="auto">
          <a:xfrm>
            <a:off x="0" y="0"/>
            <a:ext cx="365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1303" y="0"/>
            <a:ext cx="4745703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89038"/>
            <a:ext cx="4038600" cy="193516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Nicholas I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17837"/>
            <a:ext cx="3886200" cy="2849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tsar of Russia assisted the Hapsburg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counter-revolution</a:t>
            </a: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B361B"/>
            </a:gs>
            <a:gs pos="77000">
              <a:srgbClr val="565549"/>
            </a:gs>
            <a:gs pos="54000">
              <a:srgbClr val="7D816A">
                <a:lumMod val="80000"/>
              </a:srgbClr>
            </a:gs>
            <a:gs pos="0">
              <a:srgbClr val="443C3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anz Krüger - Portrait of Emperor Nicholas I - WGA122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b="18026"/>
          <a:stretch/>
        </p:blipFill>
        <p:spPr bwMode="auto">
          <a:xfrm>
            <a:off x="2133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anz Krüger - Portrait of Emperor Nicholas I - WGA122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r="78261" b="18026"/>
          <a:stretch/>
        </p:blipFill>
        <p:spPr bwMode="auto">
          <a:xfrm>
            <a:off x="0" y="0"/>
            <a:ext cx="365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1303" y="0"/>
            <a:ext cx="4745703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08038"/>
            <a:ext cx="4038600" cy="5211762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MUST </a:t>
            </a:r>
            <a:r>
              <a:rPr lang="en-US" sz="115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 </a:t>
            </a:r>
            <a:r>
              <a:rPr lang="en-US" sz="115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endParaRPr lang="en-US" sz="115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9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8/87/Capitulaton_of_Hungarian_Army_at_Vil%C3%A1gos_1849.png/1024px-Capitulaton_of_Hungarian_Army_at_Vil%C3%A1gos_184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600200"/>
            <a:ext cx="67818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Hungarian surrender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6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e/e1/RB-Hinrichtun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23588" b="5140"/>
          <a:stretch/>
        </p:blipFill>
        <p:spPr bwMode="auto">
          <a:xfrm>
            <a:off x="-1" y="0"/>
            <a:ext cx="914400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5181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FUTILITY</a:t>
            </a:r>
            <a:endParaRPr lang="en-US" sz="9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474023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Painting by 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arl Steffeck"/>
              </a:rPr>
              <a:t>Carl Steffeck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of the execution of Robert Blum, 1848</a:t>
            </a:r>
          </a:p>
        </p:txBody>
      </p:sp>
    </p:spTree>
    <p:extLst>
      <p:ext uri="{BB962C8B-B14F-4D97-AF65-F5344CB8AC3E}">
        <p14:creationId xmlns:p14="http://schemas.microsoft.com/office/powerpoint/2010/main" val="40231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31920" y="0"/>
            <a:ext cx="18592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5637"/>
            <a:ext cx="4953000" cy="54403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3900" dirty="0" smtClean="0">
                <a:solidFill>
                  <a:srgbClr val="FFF2B9"/>
                </a:solidFill>
              </a:rPr>
              <a:t>I’m </a:t>
            </a:r>
            <a:r>
              <a:rPr lang="en-US" sz="13800" dirty="0" smtClean="0">
                <a:solidFill>
                  <a:srgbClr val="FFF2B9"/>
                </a:solidFill>
              </a:rPr>
              <a:t>back</a:t>
            </a:r>
            <a:endParaRPr lang="en-US" sz="11500" dirty="0">
              <a:solidFill>
                <a:srgbClr val="FFF2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49365" r="24176" b="-269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38600"/>
            <a:ext cx="3962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200500"/>
            <a:ext cx="3810000" cy="1590700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ITALY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4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49365" r="24176" b="-269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38600"/>
            <a:ext cx="3962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4038600"/>
            <a:ext cx="3810000" cy="23527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tx2">
                  <a:lumMod val="75000"/>
                </a:schemeClr>
              </a:gs>
              <a:gs pos="100000">
                <a:schemeClr val="tx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Foreign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dominance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00" y="898524"/>
            <a:ext cx="4495800" cy="100647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solidFill>
                  <a:schemeClr val="tx1"/>
                </a:solidFill>
                <a:latin typeface="+mj-lt"/>
              </a:rPr>
              <a:t>AUSTRIANS</a:t>
            </a:r>
            <a:endParaRPr lang="en-US" sz="8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95800" y="4352900"/>
            <a:ext cx="4267200" cy="1133500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bourbons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05450" y="2452689"/>
            <a:ext cx="2133600" cy="1133500"/>
          </a:xfrm>
          <a:prstGeom prst="rect">
            <a:avLst/>
          </a:prstGeom>
          <a:gradFill>
            <a:gsLst>
              <a:gs pos="0">
                <a:schemeClr val="dk1">
                  <a:shade val="51000"/>
                  <a:satMod val="130000"/>
                </a:schemeClr>
              </a:gs>
              <a:gs pos="80000">
                <a:schemeClr val="tx1">
                  <a:lumMod val="75000"/>
                  <a:lumOff val="2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POPE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87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49365" r="24176" b="-269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38600"/>
            <a:ext cx="3962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3429000"/>
            <a:ext cx="3810000" cy="2962300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1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Three</a:t>
            </a:r>
          </a:p>
          <a:p>
            <a:endParaRPr lang="en-US" sz="2000" dirty="0"/>
          </a:p>
          <a:p>
            <a:r>
              <a:rPr lang="en-US" sz="5400" dirty="0" smtClean="0"/>
              <a:t>Revolutions</a:t>
            </a:r>
          </a:p>
          <a:p>
            <a:r>
              <a:rPr lang="en-US" sz="1600" dirty="0"/>
              <a:t> </a:t>
            </a:r>
            <a:endParaRPr lang="en-US" sz="1400" dirty="0"/>
          </a:p>
        </p:txBody>
      </p:sp>
      <p:pic>
        <p:nvPicPr>
          <p:cNvPr id="12290" name="Picture 2" descr="http://upload.wikimedia.org/wikipedia/commons/9/98/Cacciata_degli_austriaci_da_Bologna_%281848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25" y="800100"/>
            <a:ext cx="1782676" cy="139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.wikimedia.org/wikipedia/commons/2/22/Giuseppe_Garibaldi_assedio_di_Ro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51" y="2017712"/>
            <a:ext cx="2283049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upload.wikimedia.org/wikipedia/commons/a/a3/Rivolta_di_Palermo_18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53" y="4875097"/>
            <a:ext cx="2372347" cy="15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1" y="4876800"/>
            <a:ext cx="3486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(unsuccessful)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ATHE MAACH NCV"/>
              </a:rPr>
              <a:t> </a:t>
            </a:r>
            <a:endParaRPr lang="en-US" sz="3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503238"/>
            <a:ext cx="4572000" cy="2239962"/>
          </a:xfrm>
        </p:spPr>
        <p:txBody>
          <a:bodyPr>
            <a:noAutofit/>
          </a:bodyPr>
          <a:lstStyle/>
          <a:p>
            <a:r>
              <a:rPr lang="en-US" sz="8800" dirty="0"/>
              <a:t>Giuseppe </a:t>
            </a:r>
            <a:r>
              <a:rPr lang="en-US" sz="8800" dirty="0">
                <a:solidFill>
                  <a:schemeClr val="accent2">
                    <a:lumMod val="75000"/>
                  </a:schemeClr>
                </a:solidFill>
              </a:rPr>
              <a:t>Mazzini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124200"/>
            <a:ext cx="4038600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Romantic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Nationalist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4800" i="1" dirty="0" smtClean="0"/>
              <a:t>Activist for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Italian Unification</a:t>
            </a:r>
            <a:endParaRPr lang="en-US" sz="2800" i="1" dirty="0"/>
          </a:p>
        </p:txBody>
      </p:sp>
      <p:pic>
        <p:nvPicPr>
          <p:cNvPr id="7172" name="Picture 4" descr="http://upload.wikimedia.org/wikipedia/commons/thumb/1/1a/Giuseppe_Mazzini.jpg/640px-Giuseppe_Mazz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" y="533400"/>
            <a:ext cx="4879637" cy="593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9399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CONSERVATIVES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2500" dirty="0" smtClean="0">
                <a:solidFill>
                  <a:schemeClr val="accent6"/>
                </a:solidFill>
              </a:rPr>
              <a:t>Moderates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15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Radicals</a:t>
            </a:r>
            <a:endParaRPr lang="en-US" sz="15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97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shade val="51000"/>
                <a:satMod val="130000"/>
              </a:schemeClr>
            </a:gs>
            <a:gs pos="80000">
              <a:schemeClr val="tx1">
                <a:lumMod val="75000"/>
                <a:lumOff val="25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3238"/>
            <a:ext cx="8229600" cy="2316162"/>
          </a:xfrm>
        </p:spPr>
        <p:txBody>
          <a:bodyPr>
            <a:noAutofit/>
          </a:bodyPr>
          <a:lstStyle/>
          <a:p>
            <a:pPr algn="r"/>
            <a:r>
              <a:rPr lang="en-US" sz="10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Roman republic </a:t>
            </a:r>
            <a:br>
              <a:rPr lang="en-US" sz="10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6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(1849)</a:t>
            </a:r>
            <a:endParaRPr 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5410200"/>
            <a:ext cx="5012879" cy="91389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i="1" dirty="0" smtClean="0">
                <a:solidFill>
                  <a:schemeClr val="bg1"/>
                </a:solidFill>
              </a:rPr>
              <a:t>God and the People</a:t>
            </a: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upload.wikimedia.org/wikipedia/commons/thumb/4/43/Flag_of_the_Roman_Republic_%2819th_century%29.svg/1280px-Flag_of_the_Roman_Republic_%2819th_century%29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5031929" cy="33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320040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Mazzini and his allies created a short-lived republic in Rome.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shade val="51000"/>
                <a:satMod val="130000"/>
              </a:schemeClr>
            </a:gs>
            <a:gs pos="80000">
              <a:schemeClr val="tx1">
                <a:lumMod val="75000"/>
                <a:lumOff val="25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en/thumb/0/03/Flag_of_Italy.svg/1280px-Flag_of_Ital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599"/>
            <a:ext cx="5031929" cy="33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458200" cy="2316162"/>
          </a:xfrm>
        </p:spPr>
        <p:txBody>
          <a:bodyPr>
            <a:noAutofit/>
          </a:bodyPr>
          <a:lstStyle/>
          <a:p>
            <a:pPr algn="l"/>
            <a:r>
              <a:rPr lang="en-US" sz="9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ITALIAN TRICOLOR</a:t>
            </a:r>
            <a:endParaRPr lang="en-US" sz="54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4385608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The current flag of Italy uses the same tricolor design.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19563">
            <a:off x="5617348" y="1805385"/>
            <a:ext cx="1701180" cy="23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Garibald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"/>
          <a:stretch/>
        </p:blipFill>
        <p:spPr bwMode="auto">
          <a:xfrm>
            <a:off x="3830785" y="838200"/>
            <a:ext cx="531321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2667000" y="1828800"/>
            <a:ext cx="1600200" cy="541020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95600"/>
            <a:ext cx="3352800" cy="3497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Commander </a:t>
            </a:r>
            <a:r>
              <a:rPr lang="en-US" sz="5400" i="1" dirty="0" smtClean="0"/>
              <a:t>of the </a:t>
            </a:r>
            <a:br>
              <a:rPr lang="en-US" sz="5400" i="1" dirty="0" smtClean="0"/>
            </a:br>
            <a:r>
              <a:rPr lang="en-US" sz="5400" i="1" dirty="0" smtClean="0"/>
              <a:t>Italian Legion</a:t>
            </a:r>
            <a:endParaRPr lang="en-US" sz="54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062847" cy="2620962"/>
          </a:xfrm>
        </p:spPr>
        <p:txBody>
          <a:bodyPr>
            <a:noAutofit/>
          </a:bodyPr>
          <a:lstStyle/>
          <a:p>
            <a:r>
              <a:rPr lang="en-US" sz="8400" dirty="0" smtClean="0"/>
              <a:t>Giuseppe </a:t>
            </a:r>
            <a:br>
              <a:rPr lang="en-US" sz="8400" dirty="0" smtClean="0"/>
            </a:br>
            <a:r>
              <a:rPr lang="en-US" sz="6900" dirty="0" smtClean="0">
                <a:solidFill>
                  <a:schemeClr val="accent2">
                    <a:lumMod val="75000"/>
                  </a:schemeClr>
                </a:solidFill>
              </a:rPr>
              <a:t>GARABALDI</a:t>
            </a:r>
            <a:endParaRPr lang="en-US" sz="69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shade val="51000"/>
                <a:satMod val="130000"/>
              </a:schemeClr>
            </a:gs>
            <a:gs pos="80000">
              <a:schemeClr val="tx1">
                <a:lumMod val="75000"/>
                <a:lumOff val="25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0" y="3200400"/>
            <a:ext cx="3200400" cy="292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The pope left Rome and called for help from Catholic countries.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File:Pope Pius 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88334"/>
            <a:ext cx="4362450" cy="60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876800" y="503238"/>
            <a:ext cx="3733800" cy="2087562"/>
          </a:xfrm>
          <a:prstGeom prst="wedgeRoundRectCallout">
            <a:avLst>
              <a:gd name="adj1" fmla="val -94302"/>
              <a:gd name="adj2" fmla="val 3694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latin typeface="+mj-lt"/>
              </a:rPr>
              <a:t>HELP!</a:t>
            </a:r>
            <a:endParaRPr lang="en-US" sz="1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03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49365" r="24176" b="-269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38600"/>
            <a:ext cx="3962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ttp://upload.wikimedia.org/wikipedia/en/thumb/c/c3/Flag_of_France.svg/900px-Flag_of_Fran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435225" cy="16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thumb/7/7a/Flag_of_the_Habsburg_Monarchy.svg/1200px-Flag_of_the_Habsburg_Monarchy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638"/>
            <a:ext cx="2458960" cy="16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commons/thumb/7/78/Flag_of_the_Kingdom_of_the_Two_Sicilies_%281816%29.svg/1200px-Flag_of_the_Kingdom_of_the_Two_Sicilies_%281816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632578"/>
            <a:ext cx="2441575" cy="16277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800" y="4038600"/>
            <a:ext cx="3810000" cy="23527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tx2">
                  <a:lumMod val="75000"/>
                </a:schemeClr>
              </a:gs>
              <a:gs pos="100000">
                <a:schemeClr val="tx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Counter-</a:t>
            </a:r>
            <a:r>
              <a:rPr lang="en-US" sz="6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Revolution</a:t>
            </a:r>
            <a:endParaRPr lang="en-US" sz="6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04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Garibaldi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"/>
          <a:stretch/>
        </p:blipFill>
        <p:spPr bwMode="auto">
          <a:xfrm>
            <a:off x="3830785" y="838200"/>
            <a:ext cx="531321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2667000" y="1828800"/>
            <a:ext cx="1600200" cy="541020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3352800" cy="5935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i="1" dirty="0">
                <a:solidFill>
                  <a:schemeClr val="accent2">
                    <a:lumMod val="50000"/>
                  </a:schemeClr>
                </a:solidFill>
              </a:rPr>
              <a:t>Dovunque saremo, colà sarà Roma</a:t>
            </a:r>
            <a:r>
              <a:rPr lang="it-IT" sz="54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it-IT" sz="16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it-IT" i="1" dirty="0" smtClean="0">
                <a:solidFill>
                  <a:schemeClr val="accent2">
                    <a:lumMod val="50000"/>
                  </a:schemeClr>
                </a:solidFill>
              </a:rPr>
              <a:t>(Wherever we may be, there will be Rome.)</a:t>
            </a:r>
            <a:endParaRPr lang="en-US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7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c/c5/REALISM_MURAL_19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 bwMode="auto">
          <a:xfrm>
            <a:off x="0" y="-76200"/>
            <a:ext cx="91821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9182100" cy="1143000"/>
          </a:xfrm>
          <a:gradFill>
            <a:gsLst>
              <a:gs pos="0">
                <a:schemeClr val="tx2">
                  <a:lumMod val="50000"/>
                </a:schemeClr>
              </a:gs>
              <a:gs pos="80000">
                <a:schemeClr val="tx2">
                  <a:lumMod val="75000"/>
                </a:schemeClr>
              </a:gs>
              <a:gs pos="100000">
                <a:schemeClr val="tx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PRAGMATIC NATIONALISM</a:t>
            </a:r>
          </a:p>
        </p:txBody>
      </p:sp>
    </p:spTree>
    <p:extLst>
      <p:ext uri="{BB962C8B-B14F-4D97-AF65-F5344CB8AC3E}">
        <p14:creationId xmlns:p14="http://schemas.microsoft.com/office/powerpoint/2010/main" val="13017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c/c5/REALISM_MURAL_19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 bwMode="auto">
          <a:xfrm>
            <a:off x="0" y="-76200"/>
            <a:ext cx="91821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438400"/>
            <a:ext cx="9182100" cy="4457700"/>
          </a:xfrm>
          <a:prstGeom prst="rect">
            <a:avLst/>
          </a:prstGeom>
          <a:gradFill>
            <a:gsLst>
              <a:gs pos="35000">
                <a:schemeClr val="tx2">
                  <a:lumMod val="50000"/>
                  <a:alpha val="85000"/>
                </a:schemeClr>
              </a:gs>
              <a:gs pos="84000">
                <a:schemeClr val="tx2">
                  <a:lumMod val="5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4077831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fall of the short-lived Roman Republic, Garibaldi abandoned Mazzini’s republican idealism and later fought to make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 Emmanuel II 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 of a united Italy.  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5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760" r="54031" b="556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t="89444" r="74137" b="7729"/>
          <a:stretch/>
        </p:blipFill>
        <p:spPr bwMode="auto">
          <a:xfrm>
            <a:off x="5715000" y="685800"/>
            <a:ext cx="96190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7575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Chartists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029200"/>
            <a:ext cx="24384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4548982"/>
            <a:ext cx="3810000" cy="12954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tx2">
                  <a:lumMod val="75000"/>
                </a:schemeClr>
              </a:gs>
              <a:gs pos="100000">
                <a:schemeClr val="tx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Britain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550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2.bp.blogspot.com/-JTLcApqfFcw/Tf-a2pN3JSI/AAAAAAAAAPU/Hdh5do2UTLg/s1600/george+hay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2743201"/>
            <a:ext cx="9144001" cy="41148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" y="3200400"/>
            <a:ext cx="8534399" cy="342900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9600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PARLIAMENTARY </a:t>
            </a:r>
            <a:r>
              <a:rPr lang="en-US" sz="11500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445603"/>
            <a:ext cx="426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Openness to</a:t>
            </a:r>
            <a:endParaRPr lang="en-US" sz="4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0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95702"/>
            <a:ext cx="8229600" cy="4419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group will the </a:t>
            </a:r>
            <a:b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500" dirty="0" smtClean="0">
                <a:solidFill>
                  <a:schemeClr val="accent6"/>
                </a:solidFill>
                <a:latin typeface="+mj-lt"/>
              </a:rPr>
              <a:t>moderates</a:t>
            </a:r>
            <a:r>
              <a:rPr lang="en-US" sz="11500" b="1" i="1" dirty="0" smtClean="0">
                <a:solidFill>
                  <a:schemeClr val="accent6"/>
                </a:solidFill>
              </a:rPr>
              <a:t> 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support?</a:t>
            </a:r>
            <a:endParaRPr lang="en-US" sz="10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588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2.bp.blogspot.com/-JTLcApqfFcw/Tf-a2pN3JSI/AAAAAAAAAPU/Hdh5do2UTLg/s1600/george+hay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2743201"/>
            <a:ext cx="9144001" cy="41148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971800"/>
            <a:ext cx="9144000" cy="3657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500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  ACT </a:t>
            </a:r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1832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07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FFF2B9"/>
                </a:solidFill>
              </a:rPr>
              <a:t>Reform   measures</a:t>
            </a:r>
            <a:endParaRPr lang="en-US" sz="8800" dirty="0">
              <a:solidFill>
                <a:srgbClr val="FFF2B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  <a:tabLst>
                <a:tab pos="6343650" algn="l"/>
              </a:tabLst>
            </a:pP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MINES   ACT</a:t>
            </a: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1842</a:t>
            </a:r>
          </a:p>
          <a:p>
            <a:pPr marL="0" indent="0">
              <a:spcAft>
                <a:spcPts val="1800"/>
              </a:spcAft>
              <a:buNone/>
              <a:tabLst>
                <a:tab pos="6343650" algn="l"/>
              </a:tabLst>
            </a:pP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CORN   LAWS   REPEALED</a:t>
            </a: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1846</a:t>
            </a:r>
          </a:p>
          <a:p>
            <a:pPr marL="0" indent="0">
              <a:spcAft>
                <a:spcPts val="1800"/>
              </a:spcAft>
              <a:buNone/>
              <a:tabLst>
                <a:tab pos="6343650" algn="l"/>
              </a:tabLst>
            </a:pP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TEN   HOUR   ACT</a:t>
            </a:r>
            <a:r>
              <a:rPr lang="en-US" sz="4800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 smtClean="0">
                <a:solidFill>
                  <a:srgbClr val="FFF2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752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2"/>
                </a:solidFill>
                <a:latin typeface="+mn-lt"/>
              </a:rPr>
              <a:t>Passed by Parliament in lieu of Chartist proposals</a:t>
            </a:r>
            <a:endParaRPr lang="en-US" sz="2800" i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0191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2/24/Chartist_meeting%2C_Kennington_Common.jpg/1280px-Chartist_meeting%2C_Kennington_Comm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4001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>
                  <a:solidFill>
                    <a:schemeClr val="bg1"/>
                  </a:solidFill>
                </a:ln>
              </a:rPr>
              <a:t>Great Chartist Meeting</a:t>
            </a:r>
            <a:endParaRPr lang="en-US" sz="6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447800"/>
            <a:ext cx="4419600" cy="10668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000" b="1" dirty="0" smtClean="0"/>
              <a:t>April, 1848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127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REFORM FROM   </a:t>
            </a:r>
            <a:r>
              <a:rPr lang="en-US" sz="6600" dirty="0" smtClean="0">
                <a:solidFill>
                  <a:srgbClr val="EDEBDF"/>
                </a:solidFill>
              </a:rPr>
              <a:t/>
            </a:r>
            <a:br>
              <a:rPr lang="en-US" sz="6600" dirty="0" smtClean="0">
                <a:solidFill>
                  <a:srgbClr val="EDEBDF"/>
                </a:solidFill>
              </a:rPr>
            </a:br>
            <a:r>
              <a:rPr lang="en-US" sz="16600" dirty="0" smtClean="0">
                <a:solidFill>
                  <a:srgbClr val="EDEBDF"/>
                </a:solidFill>
              </a:rPr>
              <a:t>above</a:t>
            </a:r>
            <a:endParaRPr lang="en-US" sz="11400" dirty="0">
              <a:solidFill>
                <a:srgbClr val="EDEBDF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09600" y="3581400"/>
            <a:ext cx="8001000" cy="29718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6D2A2B"/>
                </a:solidFill>
              </a:rPr>
              <a:t>RADICAL </a:t>
            </a:r>
            <a:r>
              <a:rPr lang="en-US" sz="4000" b="1" dirty="0" smtClean="0">
                <a:solidFill>
                  <a:srgbClr val="6D2A2B"/>
                </a:solidFill>
              </a:rPr>
              <a:t/>
            </a:r>
            <a:br>
              <a:rPr lang="en-US" sz="4000" b="1" dirty="0" smtClean="0">
                <a:solidFill>
                  <a:srgbClr val="6D2A2B"/>
                </a:solidFill>
              </a:rPr>
            </a:br>
            <a:r>
              <a:rPr lang="en-US" sz="4000" b="1" dirty="0" smtClean="0">
                <a:solidFill>
                  <a:srgbClr val="6D2A2B"/>
                </a:solidFill>
              </a:rPr>
              <a:t>AGITATION</a:t>
            </a:r>
            <a:endParaRPr lang="en-US" sz="4000" b="1" dirty="0">
              <a:solidFill>
                <a:srgbClr val="6D2A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0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a/a9/Revolutions_of_1848_in_Europe_%28pasopt_eng%29.svg/2000px-Revolutions_of_1848_in_Europe_%28pasopt_eng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8" t="1382" r="776" b="45593"/>
          <a:stretch/>
        </p:blipFill>
        <p:spPr bwMode="auto">
          <a:xfrm>
            <a:off x="0" y="0"/>
            <a:ext cx="9144000" cy="6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038600"/>
            <a:ext cx="4267200" cy="1447800"/>
          </a:xfrm>
          <a:prstGeom prst="rect">
            <a:avLst/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8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RUSSIA</a:t>
            </a:r>
            <a:endParaRPr lang="en-US" sz="19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02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nin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2" y="1"/>
            <a:ext cx="65090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9144000" cy="6397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U NO REVOLT???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6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4/4a/Au_service_des_Tsars_-_inv._%D0%ADP%D0%96-2379_-_Attaque_du_carr%C3%A9_des_d%C3%A9cabristes_par_le_r%C3%A9giment_des_gardes_%C3%A0_cheval_le_14_d%C3%A9cembre_1825.jpg/1920px-Au_service_des_Tsars_-_inv._%D0%ADP%D0%96-2379_-_Attaque_du_carr%C3%A9_des_d%C3%A9cabristes_par_le_r%C3%A9giment_des_gardes_%C3%A0_cheval_le_14_d%C3%A9cembre_18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85800"/>
            <a:ext cx="6705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Decembrist Revolt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1722437"/>
            <a:ext cx="1905000" cy="11731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1825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9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4800"/>
            <a:ext cx="6248400" cy="1143000"/>
          </a:xfrm>
        </p:spPr>
        <p:txBody>
          <a:bodyPr>
            <a:noAutofit/>
          </a:bodyPr>
          <a:lstStyle/>
          <a:p>
            <a:r>
              <a:rPr lang="en-US" sz="88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GRAPESHOT</a:t>
            </a:r>
            <a:endParaRPr lang="en-US" sz="88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6443246"/>
            <a:ext cx="3661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“</a:t>
            </a:r>
            <a:r>
              <a:rPr lang="en-US" sz="1600" dirty="0" smtClean="0">
                <a:solidFill>
                  <a:schemeClr val="bg1"/>
                </a:solidFill>
                <a:hlinkClick r:id="rId3"/>
              </a:rPr>
              <a:t>Tsar Cannon</a:t>
            </a:r>
            <a:r>
              <a:rPr lang="en-US" sz="1600" dirty="0" smtClean="0">
                <a:solidFill>
                  <a:schemeClr val="bg1"/>
                </a:solidFill>
              </a:rPr>
              <a:t>” Photo by </a:t>
            </a:r>
            <a:r>
              <a:rPr lang="en-US" sz="1600" dirty="0" smtClean="0">
                <a:solidFill>
                  <a:schemeClr val="bg1"/>
                </a:solidFill>
                <a:hlinkClick r:id="rId4" tooltip="Go to Dennis Jarvis's photostream"/>
              </a:rPr>
              <a:t>Dennis Jarvis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" y="0"/>
            <a:ext cx="91518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3810000" cy="3306762"/>
          </a:xfrm>
        </p:spPr>
        <p:txBody>
          <a:bodyPr>
            <a:noAutofit/>
          </a:bodyPr>
          <a:lstStyle/>
          <a:p>
            <a:r>
              <a:rPr lang="en-US" sz="23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3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733800"/>
            <a:ext cx="4572000" cy="2392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Five leaders of the revolt were hanged in the last public execution in tsarist Russia.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572" y="6443246"/>
            <a:ext cx="2619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  <a:r>
              <a:rPr lang="en-US" sz="1600" dirty="0" smtClean="0">
                <a:solidFill>
                  <a:schemeClr val="bg1"/>
                </a:solidFill>
                <a:hlinkClick r:id="rId3" tooltip="Go to Global Panorama's photostream"/>
              </a:rPr>
              <a:t>Global Panorama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upload.wikimedia.org/wikipedia/commons/9/93/DecembristsExecutionPlaqu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4606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06" r="18396"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962400"/>
            <a:ext cx="411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When </a:t>
            </a:r>
            <a:br>
              <a:rPr lang="en-US" sz="4400" dirty="0" smtClean="0"/>
            </a:br>
            <a:r>
              <a:rPr lang="en-US" sz="4400" dirty="0" smtClean="0">
                <a:latin typeface="+mj-lt"/>
              </a:rPr>
              <a:t>Conservatives</a:t>
            </a:r>
            <a:r>
              <a:rPr lang="en-US" sz="4400" dirty="0" smtClean="0"/>
              <a:t> </a:t>
            </a:r>
            <a:br>
              <a:rPr lang="en-US" sz="4400" dirty="0" smtClean="0"/>
            </a:br>
            <a:r>
              <a:rPr lang="en-US" sz="4400" dirty="0" smtClean="0"/>
              <a:t>are too </a:t>
            </a:r>
            <a:br>
              <a:rPr lang="en-US" sz="4400" dirty="0" smtClean="0"/>
            </a:br>
            <a:r>
              <a:rPr lang="en-US" sz="4400" dirty="0" smtClean="0">
                <a:latin typeface="+mj-lt"/>
              </a:rPr>
              <a:t>Conservative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9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144000" cy="1447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Tsarist repression put down </a:t>
            </a:r>
            <a:br>
              <a:rPr lang="en-US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rebellious impulses. 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74023"/>
            <a:ext cx="2680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dirty="0" err="1" smtClean="0">
                <a:solidFill>
                  <a:schemeClr val="bg1"/>
                </a:solidFill>
                <a:hlinkClick r:id="rId4" tooltip="Go to Vyacheslav Argenberg's photostream"/>
              </a:rPr>
              <a:t>Vyacheslav</a:t>
            </a:r>
            <a:r>
              <a:rPr lang="en-US" sz="1400" dirty="0" smtClean="0">
                <a:solidFill>
                  <a:schemeClr val="bg1"/>
                </a:solidFill>
                <a:hlinkClick r:id="rId4" tooltip="Go to Vyacheslav Argenberg's photostream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hlinkClick r:id="rId4" tooltip="Go to Vyacheslav Argenberg's photostream"/>
              </a:rPr>
              <a:t>Argenberg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nin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2" y="1"/>
            <a:ext cx="65090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the time being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2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772624"/>
            </a:gs>
            <a:gs pos="0">
              <a:srgbClr val="121A2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8000" dirty="0" smtClean="0">
                <a:solidFill>
                  <a:srgbClr val="FFF5CC"/>
                </a:solidFill>
              </a:rPr>
              <a:t>Revolutions of 1848</a:t>
            </a:r>
            <a:endParaRPr lang="en-US" sz="8000" dirty="0">
              <a:solidFill>
                <a:srgbClr val="FFF5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95800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Several European nations were swept by a series of simultaneous revolutions.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These revolutions generally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failed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conservatives regained to power.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FFF2B9"/>
                </a:solidFill>
              </a:rPr>
              <a:t>Britain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smtClean="0">
                <a:solidFill>
                  <a:srgbClr val="FFF2B9"/>
                </a:solidFill>
              </a:rPr>
              <a:t>Russia</a:t>
            </a:r>
            <a:r>
              <a:rPr lang="en-US" dirty="0" smtClean="0">
                <a:solidFill>
                  <a:schemeClr val="bg1"/>
                </a:solidFill>
              </a:rPr>
              <a:t> did not experience the revolutions that otherwise swept over the continent.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92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31920" y="0"/>
            <a:ext cx="18592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237"/>
            <a:ext cx="4953000" cy="2468562"/>
          </a:xfrm>
        </p:spPr>
        <p:txBody>
          <a:bodyPr>
            <a:noAutofit/>
          </a:bodyPr>
          <a:lstStyle/>
          <a:p>
            <a:r>
              <a:rPr lang="en-US" sz="23900" dirty="0" smtClean="0">
                <a:solidFill>
                  <a:srgbClr val="FFF2B9"/>
                </a:solidFill>
              </a:rPr>
              <a:t>END</a:t>
            </a:r>
            <a:endParaRPr lang="en-US" sz="19900" dirty="0">
              <a:solidFill>
                <a:srgbClr val="FFF2B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03637"/>
            <a:ext cx="3810000" cy="2697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Metternich</a:t>
            </a:r>
          </a:p>
          <a:p>
            <a:pPr marL="0" indent="0" algn="ctr">
              <a:buNone/>
            </a:pPr>
            <a:endParaRPr lang="en-US" sz="600" dirty="0">
              <a:solidFill>
                <a:srgbClr val="EDEBDF"/>
              </a:solidFill>
            </a:endParaRPr>
          </a:p>
          <a:p>
            <a:pPr marL="0" indent="0" algn="ctr">
              <a:buNone/>
            </a:pPr>
            <a:r>
              <a:rPr lang="en-US" sz="4000" i="1" dirty="0" smtClean="0">
                <a:solidFill>
                  <a:srgbClr val="EDEBDF"/>
                </a:solidFill>
              </a:rPr>
              <a:t>1815-1848</a:t>
            </a:r>
            <a:endParaRPr lang="en-US" sz="4000" i="1" dirty="0">
              <a:solidFill>
                <a:srgbClr val="EDEB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150" y="0"/>
            <a:ext cx="2806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532" y="609600"/>
            <a:ext cx="4893469" cy="4114800"/>
          </a:xfrm>
        </p:spPr>
        <p:txBody>
          <a:bodyPr>
            <a:noAutofit/>
          </a:bodyPr>
          <a:lstStyle/>
          <a:p>
            <a:r>
              <a:rPr lang="en-US" sz="15000" dirty="0" smtClean="0">
                <a:solidFill>
                  <a:schemeClr val="bg1"/>
                </a:solidFill>
              </a:rPr>
              <a:t>BEGIN</a:t>
            </a:r>
            <a:br>
              <a:rPr lang="en-US" sz="15000" dirty="0" smtClean="0">
                <a:solidFill>
                  <a:schemeClr val="bg1"/>
                </a:solidFill>
              </a:rPr>
            </a:br>
            <a:r>
              <a:rPr lang="en-US" sz="7200" b="1" dirty="0" smtClean="0">
                <a:solidFill>
                  <a:schemeClr val="accent6"/>
                </a:solidFill>
                <a:latin typeface="+mn-lt"/>
              </a:rPr>
              <a:t>Age of </a:t>
            </a:r>
            <a:r>
              <a:rPr lang="en-US" sz="4800" b="1" dirty="0" smtClean="0">
                <a:solidFill>
                  <a:schemeClr val="accent6"/>
                </a:solidFill>
                <a:latin typeface="+mn-lt"/>
              </a:rPr>
              <a:t>Bismarck</a:t>
            </a:r>
            <a:endParaRPr lang="en-US" sz="5400" b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78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31920" y="0"/>
            <a:ext cx="185928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237"/>
            <a:ext cx="4953000" cy="2468562"/>
          </a:xfrm>
        </p:spPr>
        <p:txBody>
          <a:bodyPr>
            <a:noAutofit/>
          </a:bodyPr>
          <a:lstStyle/>
          <a:p>
            <a:r>
              <a:rPr lang="en-US" sz="23900" dirty="0" smtClean="0">
                <a:solidFill>
                  <a:srgbClr val="FFF2B9"/>
                </a:solidFill>
              </a:rPr>
              <a:t>END</a:t>
            </a:r>
            <a:endParaRPr lang="en-US" sz="19900" dirty="0">
              <a:solidFill>
                <a:srgbClr val="FFF2B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14800"/>
            <a:ext cx="3810000" cy="228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EDE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Politics of Peace</a:t>
            </a:r>
            <a:endParaRPr lang="en-US" sz="4400" b="1" dirty="0" smtClean="0">
              <a:solidFill>
                <a:srgbClr val="EDE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01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150" y="0"/>
            <a:ext cx="2806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532" y="609600"/>
            <a:ext cx="4893469" cy="4114800"/>
          </a:xfrm>
        </p:spPr>
        <p:txBody>
          <a:bodyPr>
            <a:noAutofit/>
          </a:bodyPr>
          <a:lstStyle/>
          <a:p>
            <a:r>
              <a:rPr lang="en-US" sz="15000" dirty="0" smtClean="0">
                <a:solidFill>
                  <a:schemeClr val="bg1"/>
                </a:solidFill>
              </a:rPr>
              <a:t>BEGIN</a:t>
            </a:r>
            <a:br>
              <a:rPr lang="en-US" sz="15000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accent6"/>
                </a:solidFill>
                <a:latin typeface="+mn-lt"/>
              </a:rPr>
              <a:t>The Politics </a:t>
            </a:r>
            <a:br>
              <a:rPr lang="en-US" sz="4800" b="1" dirty="0" smtClean="0">
                <a:solidFill>
                  <a:schemeClr val="accent6"/>
                </a:solidFill>
                <a:latin typeface="+mn-lt"/>
              </a:rPr>
            </a:br>
            <a:r>
              <a:rPr lang="en-US" sz="4800" b="1" dirty="0" smtClean="0">
                <a:solidFill>
                  <a:schemeClr val="accent6"/>
                </a:solidFill>
                <a:latin typeface="+mn-lt"/>
              </a:rPr>
              <a:t>of Power</a:t>
            </a:r>
            <a:endParaRPr lang="en-US" sz="3600" b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74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shade val="51000"/>
                <a:satMod val="130000"/>
              </a:schemeClr>
            </a:gs>
            <a:gs pos="80000">
              <a:schemeClr val="tx1">
                <a:lumMod val="75000"/>
                <a:lumOff val="25000"/>
              </a:schemeClr>
            </a:gs>
            <a:gs pos="100000">
              <a:schemeClr val="dk1"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630362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chemeClr val="accent6"/>
                </a:solidFill>
              </a:rPr>
              <a:t>PRAGMATISM</a:t>
            </a:r>
            <a:endParaRPr lang="en-US" sz="13800" dirty="0">
              <a:solidFill>
                <a:schemeClr val="accent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160159"/>
            <a:ext cx="8229600" cy="12406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Pragmatists would replace idealists as leaders of the unification movements in Germany and Italy.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upload.wikimedia.org/wikipedia/en/thumb/b/ba/Flag_of_Germany.svg/1000px-Flag_of_Germany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r="5022"/>
          <a:stretch/>
        </p:blipFill>
        <p:spPr bwMode="auto">
          <a:xfrm>
            <a:off x="457200" y="2209800"/>
            <a:ext cx="3886200" cy="25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en/thumb/0/03/Flag_of_Italy.svg/1024px-Flag_of_Italy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40" y="2209801"/>
            <a:ext cx="3852160" cy="25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47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21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18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EFAB"/>
      </a:accent6>
      <a:hlink>
        <a:srgbClr val="FDEADA"/>
      </a:hlink>
      <a:folHlink>
        <a:srgbClr val="FAC08F"/>
      </a:folHlink>
    </a:clrScheme>
    <a:fontScheme name="1848">
      <a:majorFont>
        <a:latin typeface="DEATHE MAACH NCV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10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11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12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13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14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2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3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4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5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6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7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8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ppt/theme/themeOverride9.xml><?xml version="1.0" encoding="utf-8"?>
<a:themeOverride xmlns:a="http://schemas.openxmlformats.org/drawingml/2006/main">
  <a:clrScheme name="18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FEFAB"/>
    </a:accent6>
    <a:hlink>
      <a:srgbClr val="FDEADA"/>
    </a:hlink>
    <a:folHlink>
      <a:srgbClr val="FAC08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760</Words>
  <Application>Microsoft Office PowerPoint</Application>
  <PresentationFormat>On-screen Show (4:3)</PresentationFormat>
  <Paragraphs>210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Calibri</vt:lpstr>
      <vt:lpstr>Tahoma</vt:lpstr>
      <vt:lpstr>Arial</vt:lpstr>
      <vt:lpstr>DEATHE MAACH NCV</vt:lpstr>
      <vt:lpstr>Georgia</vt:lpstr>
      <vt:lpstr>Office Theme</vt:lpstr>
      <vt:lpstr>2_Office Theme</vt:lpstr>
      <vt:lpstr>Revolutions  of 1848</vt:lpstr>
      <vt:lpstr>OBLIGATORY MAP of Europe in 1848</vt:lpstr>
      <vt:lpstr>Revolutions of 1848</vt:lpstr>
      <vt:lpstr>END</vt:lpstr>
      <vt:lpstr>The Revolutionaries</vt:lpstr>
      <vt:lpstr>CONFLICTING PHILOSOPHIES</vt:lpstr>
      <vt:lpstr>CONSERVATIVES Moderates Radicals</vt:lpstr>
      <vt:lpstr>PowerPoint Presentation</vt:lpstr>
      <vt:lpstr>PowerPoint Presentation</vt:lpstr>
      <vt:lpstr>CONSERVATIVES Moderates Radicals</vt:lpstr>
      <vt:lpstr>PowerPoint Presentation</vt:lpstr>
      <vt:lpstr>CONSERVATIVES Moderates Radicals</vt:lpstr>
      <vt:lpstr>PowerPoint Presentation</vt:lpstr>
      <vt:lpstr>FRANCE</vt:lpstr>
      <vt:lpstr>Louis  Philippe</vt:lpstr>
      <vt:lpstr>François  Guizot</vt:lpstr>
      <vt:lpstr>Republican Banquets</vt:lpstr>
      <vt:lpstr>2/22/1848</vt:lpstr>
      <vt:lpstr>Guizot says NO!</vt:lpstr>
      <vt:lpstr>BYE!</vt:lpstr>
      <vt:lpstr>Provisional government</vt:lpstr>
      <vt:lpstr>Louis Blanc</vt:lpstr>
      <vt:lpstr>EMPLOYMENT is a fundamental RIGHT</vt:lpstr>
      <vt:lpstr>VISIONARY</vt:lpstr>
      <vt:lpstr>NATIONAL WORKSHOPS</vt:lpstr>
      <vt:lpstr>Government-Sponsored public works programs  for the unemployed</vt:lpstr>
      <vt:lpstr>Government-Sponsored public works programs  for the unemployed</vt:lpstr>
      <vt:lpstr>TENSION</vt:lpstr>
      <vt:lpstr>Frederic Bastiat</vt:lpstr>
      <vt:lpstr>The law (1850)</vt:lpstr>
      <vt:lpstr>PowerPoint Presentation</vt:lpstr>
      <vt:lpstr>PowerPoint Presentation</vt:lpstr>
      <vt:lpstr>1848 Presidential Election</vt:lpstr>
      <vt:lpstr>URBAN             rural</vt:lpstr>
      <vt:lpstr>Louis-Napoleon</vt:lpstr>
      <vt:lpstr>SECOND FRENCH Republic</vt:lpstr>
      <vt:lpstr>The apple  doesn’t fall  far from  the tree.</vt:lpstr>
      <vt:lpstr>Napoleon iii</vt:lpstr>
      <vt:lpstr>SECOND FRENCH EMPIRE</vt:lpstr>
      <vt:lpstr>TYPICAL</vt:lpstr>
      <vt:lpstr>PowerPoint Presentation</vt:lpstr>
      <vt:lpstr>Upheaval in the German States</vt:lpstr>
      <vt:lpstr>VIOLENT  UPRISINGS</vt:lpstr>
      <vt:lpstr>DEAD PEOPLE</vt:lpstr>
      <vt:lpstr>Frankfurt  Parliament (1848)</vt:lpstr>
      <vt:lpstr>PAN-GERMAN PARLIAMENT</vt:lpstr>
      <vt:lpstr>PowerPoint Presentation</vt:lpstr>
      <vt:lpstr>FAIL</vt:lpstr>
      <vt:lpstr>PowerPoint Presentation</vt:lpstr>
      <vt:lpstr>BLOOD  &amp; IRON</vt:lpstr>
      <vt:lpstr>PowerPoint Presentation</vt:lpstr>
      <vt:lpstr>NATIONALISM</vt:lpstr>
      <vt:lpstr>The  academic Legion</vt:lpstr>
      <vt:lpstr>Student Revolutionaries  in Vienna</vt:lpstr>
      <vt:lpstr>bye</vt:lpstr>
      <vt:lpstr>HUNGARIAN REVOLUTION of 1848</vt:lpstr>
      <vt:lpstr>Hungarian parliament</vt:lpstr>
      <vt:lpstr>Campaigning</vt:lpstr>
      <vt:lpstr>HUNGARIAN TRICOLOR</vt:lpstr>
      <vt:lpstr>PowerPoint Presentation</vt:lpstr>
      <vt:lpstr>Nicholas I</vt:lpstr>
      <vt:lpstr>I MUST BREAK YOU</vt:lpstr>
      <vt:lpstr>Hungarian surrender</vt:lpstr>
      <vt:lpstr>FUTILITY</vt:lpstr>
      <vt:lpstr>I’m back</vt:lpstr>
      <vt:lpstr>PowerPoint Presentation</vt:lpstr>
      <vt:lpstr>PowerPoint Presentation</vt:lpstr>
      <vt:lpstr>PowerPoint Presentation</vt:lpstr>
      <vt:lpstr>Giuseppe Mazzini</vt:lpstr>
      <vt:lpstr>Roman republic  (1849)</vt:lpstr>
      <vt:lpstr>ITALIAN TRICOLOR</vt:lpstr>
      <vt:lpstr>Giuseppe  GARABALDI</vt:lpstr>
      <vt:lpstr>PowerPoint Presentation</vt:lpstr>
      <vt:lpstr>PowerPoint Presentation</vt:lpstr>
      <vt:lpstr>PowerPoint Presentation</vt:lpstr>
      <vt:lpstr>PRAGMATIC NATIONALISM</vt:lpstr>
      <vt:lpstr>PowerPoint Presentation</vt:lpstr>
      <vt:lpstr>PowerPoint Presentation</vt:lpstr>
      <vt:lpstr>PARLIAMENTARY REFORM</vt:lpstr>
      <vt:lpstr>REFORM  ACT  of 1832</vt:lpstr>
      <vt:lpstr>Reform   measures</vt:lpstr>
      <vt:lpstr>Great Chartist Meeting</vt:lpstr>
      <vt:lpstr>REFORM FROM    above</vt:lpstr>
      <vt:lpstr>PowerPoint Presentation</vt:lpstr>
      <vt:lpstr>PowerPoint Presentation</vt:lpstr>
      <vt:lpstr>Decembrist Revolt</vt:lpstr>
      <vt:lpstr>GRAPESHOT</vt:lpstr>
      <vt:lpstr>5</vt:lpstr>
      <vt:lpstr>PowerPoint Presentation</vt:lpstr>
      <vt:lpstr>PowerPoint Presentation</vt:lpstr>
      <vt:lpstr>PowerPoint Presentation</vt:lpstr>
      <vt:lpstr>Revolutions of 1848</vt:lpstr>
      <vt:lpstr>END</vt:lpstr>
      <vt:lpstr>BEGIN Age of Bismarck</vt:lpstr>
      <vt:lpstr>END</vt:lpstr>
      <vt:lpstr>BEGIN The Politics  of Power</vt:lpstr>
      <vt:lpstr>PRAGMATISM</vt:lpstr>
      <vt:lpstr>PowerPoint Presentation</vt:lpstr>
    </vt:vector>
  </TitlesOfParts>
  <Company>SDOC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Richey</dc:creator>
  <cp:lastModifiedBy>Tom</cp:lastModifiedBy>
  <cp:revision>70</cp:revision>
  <dcterms:created xsi:type="dcterms:W3CDTF">2015-04-07T14:40:41Z</dcterms:created>
  <dcterms:modified xsi:type="dcterms:W3CDTF">2015-04-28T02:48:56Z</dcterms:modified>
</cp:coreProperties>
</file>