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5" r:id="rId1"/>
    <p:sldMasterId id="2147483727" r:id="rId2"/>
  </p:sldMasterIdLst>
  <p:notesMasterIdLst>
    <p:notesMasterId r:id="rId65"/>
  </p:notesMasterIdLst>
  <p:sldIdLst>
    <p:sldId id="347" r:id="rId3"/>
    <p:sldId id="356" r:id="rId4"/>
    <p:sldId id="274" r:id="rId5"/>
    <p:sldId id="317" r:id="rId6"/>
    <p:sldId id="299" r:id="rId7"/>
    <p:sldId id="300" r:id="rId8"/>
    <p:sldId id="301" r:id="rId9"/>
    <p:sldId id="289" r:id="rId10"/>
    <p:sldId id="290" r:id="rId11"/>
    <p:sldId id="357" r:id="rId12"/>
    <p:sldId id="326" r:id="rId13"/>
    <p:sldId id="328" r:id="rId14"/>
    <p:sldId id="358" r:id="rId15"/>
    <p:sldId id="330" r:id="rId16"/>
    <p:sldId id="335" r:id="rId17"/>
    <p:sldId id="336" r:id="rId18"/>
    <p:sldId id="320" r:id="rId19"/>
    <p:sldId id="337" r:id="rId20"/>
    <p:sldId id="348" r:id="rId21"/>
    <p:sldId id="291" r:id="rId22"/>
    <p:sldId id="322" r:id="rId23"/>
    <p:sldId id="321" r:id="rId24"/>
    <p:sldId id="338" r:id="rId25"/>
    <p:sldId id="303" r:id="rId26"/>
    <p:sldId id="327" r:id="rId27"/>
    <p:sldId id="286" r:id="rId28"/>
    <p:sldId id="316" r:id="rId29"/>
    <p:sldId id="318" r:id="rId30"/>
    <p:sldId id="276" r:id="rId31"/>
    <p:sldId id="353" r:id="rId32"/>
    <p:sldId id="354" r:id="rId33"/>
    <p:sldId id="319" r:id="rId34"/>
    <p:sldId id="277" r:id="rId35"/>
    <p:sldId id="315" r:id="rId36"/>
    <p:sldId id="304" r:id="rId37"/>
    <p:sldId id="313" r:id="rId38"/>
    <p:sldId id="308" r:id="rId39"/>
    <p:sldId id="309" r:id="rId40"/>
    <p:sldId id="310" r:id="rId41"/>
    <p:sldId id="311" r:id="rId42"/>
    <p:sldId id="312" r:id="rId43"/>
    <p:sldId id="339" r:id="rId44"/>
    <p:sldId id="283" r:id="rId45"/>
    <p:sldId id="279" r:id="rId46"/>
    <p:sldId id="323" r:id="rId47"/>
    <p:sldId id="333" r:id="rId48"/>
    <p:sldId id="334" r:id="rId49"/>
    <p:sldId id="331" r:id="rId50"/>
    <p:sldId id="332" r:id="rId51"/>
    <p:sldId id="343" r:id="rId52"/>
    <p:sldId id="344" r:id="rId53"/>
    <p:sldId id="346" r:id="rId54"/>
    <p:sldId id="345" r:id="rId55"/>
    <p:sldId id="340" r:id="rId56"/>
    <p:sldId id="324" r:id="rId57"/>
    <p:sldId id="325" r:id="rId58"/>
    <p:sldId id="342" r:id="rId59"/>
    <p:sldId id="349" r:id="rId60"/>
    <p:sldId id="355" r:id="rId61"/>
    <p:sldId id="350" r:id="rId62"/>
    <p:sldId id="351" r:id="rId63"/>
    <p:sldId id="352" r:id="rId64"/>
  </p:sldIdLst>
  <p:sldSz cx="9144000" cy="6858000" type="screen4x3"/>
  <p:notesSz cx="6858000" cy="9144000"/>
  <p:embeddedFontLst>
    <p:embeddedFont>
      <p:font typeface="Bebas" panose="020B0604020202020204"/>
      <p:regular r:id="rId66"/>
    </p:embeddedFont>
    <p:embeddedFont>
      <p:font typeface="Calibri" panose="020F0502020204030204" pitchFamily="34" charset="0"/>
      <p:regular r:id="rId67"/>
      <p:bold r:id="rId68"/>
      <p:italic r:id="rId69"/>
      <p:boldItalic r:id="rId70"/>
    </p:embeddedFont>
    <p:embeddedFont>
      <p:font typeface="Bell MT" panose="02020503060305020303" pitchFamily="18" charset="0"/>
      <p:regular r:id="rId71"/>
      <p:bold r:id="rId72"/>
      <p:italic r:id="rId73"/>
    </p:embeddedFont>
  </p:embeddedFont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A157"/>
    <a:srgbClr val="F3F3F3"/>
    <a:srgbClr val="000000"/>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75" autoAdjust="0"/>
  </p:normalViewPr>
  <p:slideViewPr>
    <p:cSldViewPr>
      <p:cViewPr varScale="1">
        <p:scale>
          <a:sx n="103" d="100"/>
          <a:sy n="103" d="100"/>
        </p:scale>
        <p:origin x="204" y="108"/>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3.fntdata"/><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1.fntdata"/><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73"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4.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5.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FA38D8-1FFE-4B4A-A249-D11FB8DBBC7D}" type="datetimeFigureOut">
              <a:rPr lang="en-US" smtClean="0"/>
              <a:t>7/14/2014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79F7BF-F17A-427B-B451-C40318384F78}" type="slidenum">
              <a:rPr lang="en-US" smtClean="0"/>
              <a:t>‹#›</a:t>
            </a:fld>
            <a:endParaRPr lang="en-US"/>
          </a:p>
        </p:txBody>
      </p:sp>
    </p:spTree>
    <p:extLst>
      <p:ext uri="{BB962C8B-B14F-4D97-AF65-F5344CB8AC3E}">
        <p14:creationId xmlns:p14="http://schemas.microsoft.com/office/powerpoint/2010/main" val="4122748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79F7BF-F17A-427B-B451-C40318384F78}"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64128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79F7BF-F17A-427B-B451-C40318384F78}" type="slidenum">
              <a:rPr lang="en-US" smtClean="0"/>
              <a:t>44</a:t>
            </a:fld>
            <a:endParaRPr lang="en-US"/>
          </a:p>
        </p:txBody>
      </p:sp>
    </p:spTree>
    <p:extLst>
      <p:ext uri="{BB962C8B-B14F-4D97-AF65-F5344CB8AC3E}">
        <p14:creationId xmlns:p14="http://schemas.microsoft.com/office/powerpoint/2010/main" val="641282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C0ADB46-81A9-4FC0-A12B-23E2517E8963}" type="slidenum">
              <a:rPr lang="en-US" smtClean="0"/>
              <a:pPr>
                <a:defRPr/>
              </a:pPr>
              <a:t>‹#›</a:t>
            </a:fld>
            <a:endParaRPr lang="en-US"/>
          </a:p>
        </p:txBody>
      </p:sp>
    </p:spTree>
    <p:extLst>
      <p:ext uri="{BB962C8B-B14F-4D97-AF65-F5344CB8AC3E}">
        <p14:creationId xmlns:p14="http://schemas.microsoft.com/office/powerpoint/2010/main" val="1089198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CCB2D64-ABF8-4E28-959D-6C8D797CD372}" type="slidenum">
              <a:rPr lang="en-US" smtClean="0"/>
              <a:pPr>
                <a:defRPr/>
              </a:pPr>
              <a:t>‹#›</a:t>
            </a:fld>
            <a:endParaRPr lang="en-US"/>
          </a:p>
        </p:txBody>
      </p:sp>
    </p:spTree>
    <p:extLst>
      <p:ext uri="{BB962C8B-B14F-4D97-AF65-F5344CB8AC3E}">
        <p14:creationId xmlns:p14="http://schemas.microsoft.com/office/powerpoint/2010/main" val="4275312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0EABBDD-774D-4296-B103-D3615EF601D9}" type="slidenum">
              <a:rPr lang="en-US" smtClean="0"/>
              <a:pPr>
                <a:defRPr/>
              </a:pPr>
              <a:t>‹#›</a:t>
            </a:fld>
            <a:endParaRPr lang="en-US"/>
          </a:p>
        </p:txBody>
      </p:sp>
    </p:spTree>
    <p:extLst>
      <p:ext uri="{BB962C8B-B14F-4D97-AF65-F5344CB8AC3E}">
        <p14:creationId xmlns:p14="http://schemas.microsoft.com/office/powerpoint/2010/main" val="2626115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7/14/2014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320632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7/14/2014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315229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7/14/2014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857902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7/14/2014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054251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7/14/2014</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823612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7/14/2014</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133120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7/14/2014</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924120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7/14/2014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685616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B634873-4C0E-40E4-9743-8FEDB6082427}" type="slidenum">
              <a:rPr lang="en-US" smtClean="0"/>
              <a:pPr>
                <a:defRPr/>
              </a:pPr>
              <a:t>‹#›</a:t>
            </a:fld>
            <a:endParaRPr lang="en-US"/>
          </a:p>
        </p:txBody>
      </p:sp>
    </p:spTree>
    <p:extLst>
      <p:ext uri="{BB962C8B-B14F-4D97-AF65-F5344CB8AC3E}">
        <p14:creationId xmlns:p14="http://schemas.microsoft.com/office/powerpoint/2010/main" val="57153882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7/14/2014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230080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7/14/2014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50419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7/14/2014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657899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A8C9F84-A9BA-43C2-BF79-9EED6464D204}" type="slidenum">
              <a:rPr lang="en-US" smtClean="0"/>
              <a:pPr>
                <a:defRPr/>
              </a:pPr>
              <a:t>‹#›</a:t>
            </a:fld>
            <a:endParaRPr lang="en-US"/>
          </a:p>
        </p:txBody>
      </p:sp>
    </p:spTree>
    <p:extLst>
      <p:ext uri="{BB962C8B-B14F-4D97-AF65-F5344CB8AC3E}">
        <p14:creationId xmlns:p14="http://schemas.microsoft.com/office/powerpoint/2010/main" val="3589788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77AF413-258C-41F7-8733-37F0F63867F2}" type="slidenum">
              <a:rPr lang="en-US" smtClean="0"/>
              <a:pPr>
                <a:defRPr/>
              </a:pPr>
              <a:t>‹#›</a:t>
            </a:fld>
            <a:endParaRPr lang="en-US"/>
          </a:p>
        </p:txBody>
      </p:sp>
    </p:spTree>
    <p:extLst>
      <p:ext uri="{BB962C8B-B14F-4D97-AF65-F5344CB8AC3E}">
        <p14:creationId xmlns:p14="http://schemas.microsoft.com/office/powerpoint/2010/main" val="3949638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B5543EE-EEF4-4EA1-ACEC-6C8DD3A45B2A}" type="slidenum">
              <a:rPr lang="en-US" smtClean="0"/>
              <a:pPr>
                <a:defRPr/>
              </a:pPr>
              <a:t>‹#›</a:t>
            </a:fld>
            <a:endParaRPr lang="en-US"/>
          </a:p>
        </p:txBody>
      </p:sp>
    </p:spTree>
    <p:extLst>
      <p:ext uri="{BB962C8B-B14F-4D97-AF65-F5344CB8AC3E}">
        <p14:creationId xmlns:p14="http://schemas.microsoft.com/office/powerpoint/2010/main" val="3332789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9CB38C1-52A6-4FBD-9DDD-46B79F00312F}" type="slidenum">
              <a:rPr lang="en-US" smtClean="0"/>
              <a:pPr>
                <a:defRPr/>
              </a:pPr>
              <a:t>‹#›</a:t>
            </a:fld>
            <a:endParaRPr lang="en-US"/>
          </a:p>
        </p:txBody>
      </p:sp>
    </p:spTree>
    <p:extLst>
      <p:ext uri="{BB962C8B-B14F-4D97-AF65-F5344CB8AC3E}">
        <p14:creationId xmlns:p14="http://schemas.microsoft.com/office/powerpoint/2010/main" val="1245671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F550524-5CBC-435B-8FBF-733099038CCD}" type="slidenum">
              <a:rPr lang="en-US" smtClean="0"/>
              <a:pPr>
                <a:defRPr/>
              </a:pPr>
              <a:t>‹#›</a:t>
            </a:fld>
            <a:endParaRPr lang="en-US"/>
          </a:p>
        </p:txBody>
      </p:sp>
    </p:spTree>
    <p:extLst>
      <p:ext uri="{BB962C8B-B14F-4D97-AF65-F5344CB8AC3E}">
        <p14:creationId xmlns:p14="http://schemas.microsoft.com/office/powerpoint/2010/main" val="1791982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4BAF074-E1A1-4F3F-90D3-BDDDC3D69CBD}" type="slidenum">
              <a:rPr lang="en-US" smtClean="0"/>
              <a:pPr>
                <a:defRPr/>
              </a:pPr>
              <a:t>‹#›</a:t>
            </a:fld>
            <a:endParaRPr lang="en-US"/>
          </a:p>
        </p:txBody>
      </p:sp>
    </p:spTree>
    <p:extLst>
      <p:ext uri="{BB962C8B-B14F-4D97-AF65-F5344CB8AC3E}">
        <p14:creationId xmlns:p14="http://schemas.microsoft.com/office/powerpoint/2010/main" val="1246887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B12F348-1AE1-472F-B7D0-8CE88610EE01}" type="slidenum">
              <a:rPr lang="en-US" smtClean="0"/>
              <a:pPr>
                <a:defRPr/>
              </a:pPr>
              <a:t>‹#›</a:t>
            </a:fld>
            <a:endParaRPr lang="en-US"/>
          </a:p>
        </p:txBody>
      </p:sp>
    </p:spTree>
    <p:extLst>
      <p:ext uri="{BB962C8B-B14F-4D97-AF65-F5344CB8AC3E}">
        <p14:creationId xmlns:p14="http://schemas.microsoft.com/office/powerpoint/2010/main" val="4126210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1000">
              <a:schemeClr val="tx1"/>
            </a:gs>
            <a:gs pos="100000">
              <a:schemeClr val="accent5"/>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B5CEB23-C703-485B-BD04-A8BB1BFA49E5}" type="slidenum">
              <a:rPr lang="en-US" smtClean="0"/>
              <a:pPr>
                <a:defRPr/>
              </a:pPr>
              <a:t>‹#›</a:t>
            </a:fld>
            <a:endParaRPr lang="en-US"/>
          </a:p>
        </p:txBody>
      </p:sp>
    </p:spTree>
    <p:extLst>
      <p:ext uri="{BB962C8B-B14F-4D97-AF65-F5344CB8AC3E}">
        <p14:creationId xmlns:p14="http://schemas.microsoft.com/office/powerpoint/2010/main" val="152916634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4FEE20D-232A-47E8-8FDB-17CD01AF0984}" type="datetimeFigureOut">
              <a:rPr lang="en-US" smtClean="0">
                <a:solidFill>
                  <a:srgbClr val="072F54">
                    <a:tint val="75000"/>
                  </a:srgbClr>
                </a:solidFill>
                <a:latin typeface="Calibri"/>
              </a:rPr>
              <a:pPr eaLnBrk="1" fontAlgn="auto" hangingPunct="1">
                <a:spcBef>
                  <a:spcPts val="0"/>
                </a:spcBef>
                <a:spcAft>
                  <a:spcPts val="0"/>
                </a:spcAft>
              </a:pPr>
              <a:t>7/14/2014</a:t>
            </a:fld>
            <a:endParaRPr lang="en-US">
              <a:solidFill>
                <a:srgbClr val="072F54">
                  <a:tint val="75000"/>
                </a:srgb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srgbClr val="072F54">
                  <a:tint val="75000"/>
                </a:srgb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A836336-2B4A-402D-A477-F0BC818CA747}" type="slidenum">
              <a:rPr lang="en-US" smtClean="0">
                <a:solidFill>
                  <a:srgbClr val="072F54">
                    <a:tint val="75000"/>
                  </a:srgbClr>
                </a:solidFill>
                <a:latin typeface="Calibri"/>
              </a:rPr>
              <a:pPr eaLnBrk="1" fontAlgn="auto" hangingPunct="1">
                <a:spcBef>
                  <a:spcPts val="0"/>
                </a:spcBef>
                <a:spcAft>
                  <a:spcPts val="0"/>
                </a:spcAft>
              </a:pPr>
              <a:t>‹#›</a:t>
            </a:fld>
            <a:endParaRPr lang="en-US">
              <a:solidFill>
                <a:srgbClr val="072F54">
                  <a:tint val="75000"/>
                </a:srgbClr>
              </a:solidFill>
              <a:latin typeface="Calibri"/>
            </a:endParaRPr>
          </a:p>
        </p:txBody>
      </p:sp>
    </p:spTree>
    <p:extLst>
      <p:ext uri="{BB962C8B-B14F-4D97-AF65-F5344CB8AC3E}">
        <p14:creationId xmlns:p14="http://schemas.microsoft.com/office/powerpoint/2010/main" val="320636781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Houses_of_Parliament_series_(Monet)"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Houses_of_Parliament_series_(Monet)"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www.britishmuseum.org/research/collection_online/collection_object_details/collection_image_gallery.aspx?partid=1&amp;assetid=930931&amp;objectid=149624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en.wikipedia.org/wiki/Houses_of_Parliament_series_(Mone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hyperlink" Target="https://sites.google.com/site/chartistcymru/home" TargetMode="External"/></Relationships>
</file>

<file path=ppt/slides/_rels/slide3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hyperlink" Target="https://sites.google.com/site/chartistcymru/home" TargetMode="External"/></Relationships>
</file>

<file path=ppt/slides/_rels/slide3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hyperlink" Target="https://sites.google.com/site/chartistcymru/home" TargetMode="External"/></Relationships>
</file>

<file path=ppt/slides/_rels/slide3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hyperlink" Target="https://sites.google.com/site/chartistcymru/hom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hyperlink" Target="https://sites.google.com/site/chartistcymru/home" TargetMode="External"/></Relationships>
</file>

<file path=ppt/slides/_rels/slide4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hyperlink" Target="https://sites.google.com/site/chartistcymru/hom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marxists.org/archive/marx/works/1848/01/09a.htm"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www.tomrichey.net/" TargetMode="External"/><Relationship Id="rId7" Type="http://schemas.openxmlformats.org/officeDocument/2006/relationships/hyperlink" Target="http://twitter.com/tomrichey" TargetMode="External"/><Relationship Id="rId12"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hyperlink" Target="https://www.facebook.com/pages/Tom-Richey/14074617563" TargetMode="External"/><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hyperlink" Target="http://www.youtube.com/tomforamerica" TargetMode="Externa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2.bp.blogspot.com/-JTLcApqfFcw/Tf-a2pN3JSI/AAAAAAAAAPU/Hdh5do2UTLg/s1600/george+hayte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44001" cy="68860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 y="2743201"/>
            <a:ext cx="9144001" cy="4114800"/>
          </a:xfrm>
          <a:prstGeom prst="rect">
            <a:avLst/>
          </a:prstGeom>
          <a:gradFill>
            <a:gsLst>
              <a:gs pos="0">
                <a:schemeClr val="tx2">
                  <a:alpha val="80000"/>
                </a:schemeClr>
              </a:gs>
              <a:gs pos="100000">
                <a:schemeClr val="tx2">
                  <a:alpha val="0"/>
                  <a:lumMod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1000" y="609600"/>
            <a:ext cx="8762999" cy="4800600"/>
          </a:xfrm>
        </p:spPr>
        <p:txBody>
          <a:bodyPr>
            <a:normAutofit/>
          </a:bodyPr>
          <a:lstStyle/>
          <a:p>
            <a:pPr algn="l">
              <a:lnSpc>
                <a:spcPct val="130000"/>
              </a:lnSpc>
            </a:pPr>
            <a:r>
              <a:rPr lang="en-US" sz="9600" dirty="0" smtClean="0">
                <a:solidFill>
                  <a:schemeClr val="bg1"/>
                </a:solidFill>
                <a:effectLst>
                  <a:outerShdw blurRad="38100" dist="38100" dir="2700000" algn="tl">
                    <a:srgbClr val="000000">
                      <a:alpha val="43137"/>
                    </a:srgbClr>
                  </a:outerShdw>
                </a:effectLst>
              </a:rPr>
              <a:t>REFORM   </a:t>
            </a:r>
            <a:r>
              <a:rPr lang="en-US" sz="8000" dirty="0" smtClean="0">
                <a:solidFill>
                  <a:schemeClr val="bg1"/>
                </a:solidFill>
                <a:effectLst>
                  <a:outerShdw blurRad="38100" dist="38100" dir="2700000" algn="tl">
                    <a:srgbClr val="000000">
                      <a:alpha val="43137"/>
                    </a:srgbClr>
                  </a:outerShdw>
                </a:effectLst>
              </a:rPr>
              <a:t/>
            </a:r>
            <a:br>
              <a:rPr lang="en-US" sz="8000" dirty="0" smtClean="0">
                <a:solidFill>
                  <a:schemeClr val="bg1"/>
                </a:solidFill>
                <a:effectLst>
                  <a:outerShdw blurRad="38100" dist="38100" dir="2700000" algn="tl">
                    <a:srgbClr val="000000">
                      <a:alpha val="43137"/>
                    </a:srgbClr>
                  </a:outerShdw>
                </a:effectLst>
              </a:rPr>
            </a:br>
            <a:r>
              <a:rPr lang="en-US" sz="11600" dirty="0" smtClean="0">
                <a:solidFill>
                  <a:schemeClr val="bg1"/>
                </a:solidFill>
                <a:effectLst>
                  <a:outerShdw blurRad="38100" dist="38100" dir="2700000" algn="tl">
                    <a:srgbClr val="000000">
                      <a:alpha val="43137"/>
                    </a:srgbClr>
                  </a:outerShdw>
                </a:effectLst>
              </a:rPr>
              <a:t>IN   BRITAIN</a:t>
            </a:r>
            <a:endParaRPr lang="en-US" sz="13900"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667000" y="4953000"/>
            <a:ext cx="6553200" cy="1219200"/>
          </a:xfrm>
        </p:spPr>
        <p:txBody>
          <a:bodyPr>
            <a:noAutofit/>
          </a:bodyPr>
          <a:lstStyle/>
          <a:p>
            <a:r>
              <a:rPr lang="en-US" sz="8000" b="1" dirty="0" smtClean="0">
                <a:solidFill>
                  <a:schemeClr val="bg1"/>
                </a:solidFill>
                <a:effectLst>
                  <a:outerShdw blurRad="38100" dist="38100" dir="2700000" algn="tl">
                    <a:srgbClr val="000000">
                      <a:alpha val="43137"/>
                    </a:srgbClr>
                  </a:outerShdw>
                </a:effectLst>
              </a:rPr>
              <a:t>1815-1848</a:t>
            </a:r>
            <a:endParaRPr lang="en-US" sz="6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142533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ile:Cottonopolis1.jpg"/>
          <p:cNvPicPr>
            <a:picLocks noChangeAspect="1" noChangeArrowheads="1"/>
          </p:cNvPicPr>
          <p:nvPr/>
        </p:nvPicPr>
        <p:blipFill rotWithShape="1">
          <a:blip r:embed="rId2">
            <a:extLst>
              <a:ext uri="{28A0092B-C50C-407E-A947-70E740481C1C}">
                <a14:useLocalDpi xmlns:a14="http://schemas.microsoft.com/office/drawing/2010/main" val="0"/>
              </a:ext>
            </a:extLst>
          </a:blip>
          <a:srcRect r="9562"/>
          <a:stretch/>
        </p:blipFill>
        <p:spPr bwMode="auto">
          <a:xfrm>
            <a:off x="0" y="0"/>
            <a:ext cx="9144000" cy="68770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124200" y="685800"/>
            <a:ext cx="5638800" cy="2514600"/>
          </a:xfrm>
        </p:spPr>
        <p:txBody>
          <a:bodyPr>
            <a:noAutofit/>
          </a:bodyPr>
          <a:lstStyle/>
          <a:p>
            <a:pPr marL="0" indent="0">
              <a:buNone/>
            </a:pPr>
            <a:r>
              <a:rPr lang="en-US" sz="3600" b="1" dirty="0" smtClean="0">
                <a:solidFill>
                  <a:schemeClr val="tx1"/>
                </a:solidFill>
              </a:rPr>
              <a:t>Parliamentary districts did not reflect the population shifts caused by the Industrial Revolution.</a:t>
            </a:r>
            <a:endParaRPr lang="en-US" sz="3600" b="1" dirty="0">
              <a:solidFill>
                <a:schemeClr val="tx1"/>
              </a:solidFill>
            </a:endParaRPr>
          </a:p>
        </p:txBody>
      </p:sp>
    </p:spTree>
    <p:extLst>
      <p:ext uri="{BB962C8B-B14F-4D97-AF65-F5344CB8AC3E}">
        <p14:creationId xmlns:p14="http://schemas.microsoft.com/office/powerpoint/2010/main" val="37936430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Claude Monet - Le Parlement, coucher de solei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4809" y="1"/>
            <a:ext cx="9158809" cy="6858000"/>
          </a:xfrm>
          <a:prstGeom prst="rect">
            <a:avLst/>
          </a:prstGeom>
          <a:noFill/>
          <a:extLst>
            <a:ext uri="{909E8E84-426E-40DD-AFC4-6F175D3DCCD1}">
              <a14:hiddenFill xmlns:a14="http://schemas.microsoft.com/office/drawing/2010/main">
                <a:solidFill>
                  <a:srgbClr val="FFFFFF"/>
                </a:solidFill>
              </a14:hiddenFill>
            </a:ext>
          </a:extLst>
        </p:spPr>
      </p:pic>
      <p:sp>
        <p:nvSpPr>
          <p:cNvPr id="35842" name="Rectangle 2"/>
          <p:cNvSpPr>
            <a:spLocks noGrp="1" noChangeArrowheads="1"/>
          </p:cNvSpPr>
          <p:nvPr>
            <p:ph type="title"/>
          </p:nvPr>
        </p:nvSpPr>
        <p:spPr>
          <a:xfrm>
            <a:off x="-14809" y="228600"/>
            <a:ext cx="9158809" cy="2286000"/>
          </a:xfrm>
        </p:spPr>
        <p:txBody>
          <a:bodyPr>
            <a:noAutofit/>
          </a:bodyPr>
          <a:lstStyle/>
          <a:p>
            <a:pPr eaLnBrk="1" hangingPunct="1">
              <a:defRPr/>
            </a:pPr>
            <a:r>
              <a:rPr lang="en-US" sz="8000" b="1" dirty="0" smtClean="0">
                <a:effectLst>
                  <a:outerShdw blurRad="38100" dist="38100" dir="2700000" algn="tl">
                    <a:srgbClr val="000000">
                      <a:alpha val="43137"/>
                    </a:srgbClr>
                  </a:outerShdw>
                </a:effectLst>
              </a:rPr>
              <a:t>POLITICAL   PARTIES</a:t>
            </a:r>
            <a:endParaRPr lang="en-US" sz="6600" b="1" dirty="0" smtClean="0">
              <a:effectLst>
                <a:outerShdw blurRad="38100" dist="38100" dir="2700000" algn="tl">
                  <a:srgbClr val="000000">
                    <a:alpha val="43137"/>
                  </a:srgbClr>
                </a:outerShdw>
              </a:effectLst>
            </a:endParaRPr>
          </a:p>
        </p:txBody>
      </p:sp>
      <p:sp>
        <p:nvSpPr>
          <p:cNvPr id="4" name="Rectangle 3"/>
          <p:cNvSpPr/>
          <p:nvPr/>
        </p:nvSpPr>
        <p:spPr>
          <a:xfrm>
            <a:off x="3429000" y="6336268"/>
            <a:ext cx="5562600" cy="307777"/>
          </a:xfrm>
          <a:prstGeom prst="rect">
            <a:avLst/>
          </a:prstGeom>
        </p:spPr>
        <p:txBody>
          <a:bodyPr wrap="square">
            <a:spAutoFit/>
          </a:bodyPr>
          <a:lstStyle/>
          <a:p>
            <a:pPr algn="r"/>
            <a:r>
              <a:rPr lang="en-US" sz="1400" dirty="0">
                <a:hlinkClick r:id="rId3"/>
              </a:rPr>
              <a:t>http://en.wikipedia.org/wiki/Houses_of_Parliament_series_(Monet</a:t>
            </a:r>
            <a:r>
              <a:rPr lang="en-US" sz="1400" dirty="0" smtClean="0">
                <a:hlinkClick r:id="rId3"/>
              </a:rPr>
              <a:t>)</a:t>
            </a:r>
            <a:r>
              <a:rPr lang="en-US" sz="1400" dirty="0" smtClean="0"/>
              <a:t> </a:t>
            </a:r>
            <a:endParaRPr lang="en-US" sz="1400" dirty="0"/>
          </a:p>
        </p:txBody>
      </p:sp>
      <p:graphicFrame>
        <p:nvGraphicFramePr>
          <p:cNvPr id="6" name="Content Placeholder 2"/>
          <p:cNvGraphicFramePr>
            <a:graphicFrameLocks noGrp="1"/>
          </p:cNvGraphicFramePr>
          <p:nvPr>
            <p:ph idx="1"/>
            <p:extLst>
              <p:ext uri="{D42A27DB-BD31-4B8C-83A1-F6EECF244321}">
                <p14:modId xmlns:p14="http://schemas.microsoft.com/office/powerpoint/2010/main" val="2217929793"/>
              </p:ext>
            </p:extLst>
          </p:nvPr>
        </p:nvGraphicFramePr>
        <p:xfrm>
          <a:off x="451383" y="2590800"/>
          <a:ext cx="8226426" cy="3080190"/>
        </p:xfrm>
        <a:graphic>
          <a:graphicData uri="http://schemas.openxmlformats.org/drawingml/2006/table">
            <a:tbl>
              <a:tblPr firstRow="1" bandRow="1">
                <a:tableStyleId>{5940675A-B579-460E-94D1-54222C63F5DA}</a:tableStyleId>
              </a:tblPr>
              <a:tblGrid>
                <a:gridCol w="4113213"/>
                <a:gridCol w="4113213"/>
              </a:tblGrid>
              <a:tr h="1524000">
                <a:tc>
                  <a:txBody>
                    <a:bodyPr/>
                    <a:lstStyle/>
                    <a:p>
                      <a:pPr algn="ctr"/>
                      <a:r>
                        <a:rPr lang="en-US" sz="6000" b="1" dirty="0" smtClean="0">
                          <a:solidFill>
                            <a:schemeClr val="bg2"/>
                          </a:solidFill>
                          <a:effectLst>
                            <a:outerShdw blurRad="38100" dist="38100" dir="2700000" algn="tl">
                              <a:srgbClr val="000000">
                                <a:alpha val="43137"/>
                              </a:srgbClr>
                            </a:outerShdw>
                          </a:effectLst>
                          <a:latin typeface="+mj-lt"/>
                        </a:rPr>
                        <a:t>TORIES</a:t>
                      </a:r>
                      <a:endParaRPr lang="en-US" sz="5400" b="1" dirty="0" smtClean="0">
                        <a:solidFill>
                          <a:schemeClr val="bg2"/>
                        </a:solidFill>
                        <a:effectLst>
                          <a:outerShdw blurRad="38100" dist="38100" dir="2700000" algn="tl">
                            <a:srgbClr val="000000">
                              <a:alpha val="43137"/>
                            </a:srgbClr>
                          </a:outerShdw>
                        </a:effectLst>
                        <a:latin typeface="+mj-lt"/>
                      </a:endParaRPr>
                    </a:p>
                    <a:p>
                      <a:pPr algn="ctr"/>
                      <a:r>
                        <a:rPr lang="en-US" sz="3200" b="1" dirty="0" smtClean="0">
                          <a:solidFill>
                            <a:schemeClr val="bg2"/>
                          </a:solidFill>
                          <a:latin typeface="+mn-lt"/>
                        </a:rPr>
                        <a:t>(Conservatives)</a:t>
                      </a:r>
                      <a:endParaRPr lang="en-US" sz="2800" b="1" dirty="0">
                        <a:solidFill>
                          <a:schemeClr val="bg2"/>
                        </a:solidFill>
                        <a:latin typeface="+mn-lt"/>
                      </a:endParaRPr>
                    </a:p>
                  </a:txBody>
                  <a:tcPr/>
                </a:tc>
                <a:tc>
                  <a:txBody>
                    <a:bodyPr/>
                    <a:lstStyle/>
                    <a:p>
                      <a:pPr algn="ctr"/>
                      <a:r>
                        <a:rPr kumimoji="0" lang="en-US" sz="5400" u="none" strike="noStrike" kern="1200" cap="none" spc="0" normalizeH="0" baseline="0" noProof="0" dirty="0" smtClean="0">
                          <a:ln>
                            <a:noFill/>
                          </a:ln>
                          <a:solidFill>
                            <a:schemeClr val="bg2"/>
                          </a:solidFill>
                          <a:effectLst/>
                          <a:uLnTx/>
                          <a:uFillTx/>
                          <a:latin typeface="+mj-lt"/>
                        </a:rPr>
                        <a:t>WHIGS</a:t>
                      </a:r>
                    </a:p>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schemeClr val="bg2"/>
                          </a:solidFill>
                          <a:latin typeface="+mn-lt"/>
                        </a:rPr>
                        <a:t>(Liberals)</a:t>
                      </a:r>
                      <a:endParaRPr lang="en-US" sz="2800" b="1" dirty="0" smtClean="0">
                        <a:solidFill>
                          <a:schemeClr val="bg2"/>
                        </a:solidFill>
                        <a:latin typeface="+mn-lt"/>
                      </a:endParaRPr>
                    </a:p>
                  </a:txBody>
                  <a:tcPr/>
                </a:tc>
              </a:tr>
              <a:tr h="1556190">
                <a:tc>
                  <a:txBody>
                    <a:bodyPr/>
                    <a:lstStyle/>
                    <a:p>
                      <a:pPr algn="ctr"/>
                      <a:r>
                        <a:rPr lang="en-US" sz="4000" b="1" dirty="0" smtClean="0">
                          <a:solidFill>
                            <a:schemeClr val="bg2"/>
                          </a:solidFill>
                        </a:rPr>
                        <a:t>Landed Gentry</a:t>
                      </a:r>
                      <a:endParaRPr lang="en-US" sz="4000" b="1" dirty="0">
                        <a:solidFill>
                          <a:schemeClr val="bg2"/>
                        </a:solidFill>
                      </a:endParaRPr>
                    </a:p>
                  </a:txBody>
                  <a:tcPr anchor="ctr"/>
                </a:tc>
                <a:tc>
                  <a:txBody>
                    <a:bodyPr/>
                    <a:lstStyle/>
                    <a:p>
                      <a:pPr algn="ctr"/>
                      <a:r>
                        <a:rPr lang="en-US" sz="4000" b="1" dirty="0" smtClean="0">
                          <a:solidFill>
                            <a:schemeClr val="bg2"/>
                          </a:solidFill>
                        </a:rPr>
                        <a:t>Businessmen</a:t>
                      </a:r>
                      <a:endParaRPr lang="en-US" sz="2000" b="1" dirty="0">
                        <a:solidFill>
                          <a:schemeClr val="bg2"/>
                        </a:solidFill>
                      </a:endParaRPr>
                    </a:p>
                  </a:txBody>
                  <a:tcPr anchor="ctr"/>
                </a:tc>
              </a:tr>
            </a:tbl>
          </a:graphicData>
        </a:graphic>
      </p:graphicFrame>
    </p:spTree>
    <p:extLst>
      <p:ext uri="{BB962C8B-B14F-4D97-AF65-F5344CB8AC3E}">
        <p14:creationId xmlns:p14="http://schemas.microsoft.com/office/powerpoint/2010/main" val="25988183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Claude Monet - Le Parlement, coucher de solei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4809" y="1"/>
            <a:ext cx="9158809" cy="6858000"/>
          </a:xfrm>
          <a:prstGeom prst="rect">
            <a:avLst/>
          </a:prstGeom>
          <a:noFill/>
          <a:extLst>
            <a:ext uri="{909E8E84-426E-40DD-AFC4-6F175D3DCCD1}">
              <a14:hiddenFill xmlns:a14="http://schemas.microsoft.com/office/drawing/2010/main">
                <a:solidFill>
                  <a:srgbClr val="FFFFFF"/>
                </a:solidFill>
              </a14:hiddenFill>
            </a:ext>
          </a:extLst>
        </p:spPr>
      </p:pic>
      <p:sp>
        <p:nvSpPr>
          <p:cNvPr id="35842" name="Rectangle 2"/>
          <p:cNvSpPr>
            <a:spLocks noGrp="1" noChangeArrowheads="1"/>
          </p:cNvSpPr>
          <p:nvPr>
            <p:ph type="title"/>
          </p:nvPr>
        </p:nvSpPr>
        <p:spPr>
          <a:xfrm>
            <a:off x="-14809" y="609600"/>
            <a:ext cx="9158809" cy="1752600"/>
          </a:xfrm>
        </p:spPr>
        <p:txBody>
          <a:bodyPr>
            <a:noAutofit/>
          </a:bodyPr>
          <a:lstStyle/>
          <a:p>
            <a:pPr eaLnBrk="1" hangingPunct="1">
              <a:defRPr/>
            </a:pPr>
            <a:r>
              <a:rPr lang="en-US" sz="8000" b="1" dirty="0" smtClean="0">
                <a:effectLst>
                  <a:outerShdw blurRad="38100" dist="38100" dir="2700000" algn="tl">
                    <a:srgbClr val="000000">
                      <a:alpha val="43137"/>
                    </a:srgbClr>
                  </a:outerShdw>
                </a:effectLst>
              </a:rPr>
              <a:t>Rotten   Boroughs</a:t>
            </a:r>
            <a:endParaRPr lang="en-US" sz="6600" b="1" dirty="0" smtClean="0">
              <a:effectLst>
                <a:outerShdw blurRad="38100" dist="38100" dir="2700000" algn="tl">
                  <a:srgbClr val="000000">
                    <a:alpha val="43137"/>
                  </a:srgbClr>
                </a:outerShdw>
              </a:effectLst>
            </a:endParaRPr>
          </a:p>
        </p:txBody>
      </p:sp>
      <p:sp>
        <p:nvSpPr>
          <p:cNvPr id="4" name="Rectangle 3"/>
          <p:cNvSpPr/>
          <p:nvPr/>
        </p:nvSpPr>
        <p:spPr>
          <a:xfrm>
            <a:off x="3429000" y="6336268"/>
            <a:ext cx="5562600" cy="307777"/>
          </a:xfrm>
          <a:prstGeom prst="rect">
            <a:avLst/>
          </a:prstGeom>
        </p:spPr>
        <p:txBody>
          <a:bodyPr wrap="square">
            <a:spAutoFit/>
          </a:bodyPr>
          <a:lstStyle/>
          <a:p>
            <a:pPr algn="r"/>
            <a:r>
              <a:rPr lang="en-US" sz="1400" dirty="0">
                <a:hlinkClick r:id="rId3"/>
              </a:rPr>
              <a:t>http://en.wikipedia.org/wiki/Houses_of_Parliament_series_(Monet</a:t>
            </a:r>
            <a:r>
              <a:rPr lang="en-US" sz="1400" dirty="0" smtClean="0">
                <a:hlinkClick r:id="rId3"/>
              </a:rPr>
              <a:t>)</a:t>
            </a:r>
            <a:r>
              <a:rPr lang="en-US" sz="1400" dirty="0" smtClean="0"/>
              <a:t> </a:t>
            </a:r>
            <a:endParaRPr lang="en-US" sz="1400" dirty="0"/>
          </a:p>
        </p:txBody>
      </p:sp>
      <p:sp>
        <p:nvSpPr>
          <p:cNvPr id="2" name="Content Placeholder 1"/>
          <p:cNvSpPr>
            <a:spLocks noGrp="1"/>
          </p:cNvSpPr>
          <p:nvPr>
            <p:ph idx="1"/>
          </p:nvPr>
        </p:nvSpPr>
        <p:spPr>
          <a:xfrm>
            <a:off x="457200" y="3276600"/>
            <a:ext cx="8229600" cy="2849563"/>
          </a:xfrm>
        </p:spPr>
        <p:txBody>
          <a:bodyPr>
            <a:normAutofit/>
          </a:bodyPr>
          <a:lstStyle/>
          <a:p>
            <a:pPr marL="0" indent="0" algn="ctr">
              <a:buNone/>
            </a:pPr>
            <a:r>
              <a:rPr lang="en-US" sz="5400" b="1" dirty="0" smtClean="0">
                <a:effectLst>
                  <a:outerShdw blurRad="38100" dist="38100" dir="2700000" algn="tl">
                    <a:srgbClr val="000000">
                      <a:alpha val="43137"/>
                    </a:srgbClr>
                  </a:outerShdw>
                </a:effectLst>
              </a:rPr>
              <a:t>allowed the Tories to </a:t>
            </a:r>
            <a:br>
              <a:rPr lang="en-US" sz="5400" b="1" dirty="0" smtClean="0">
                <a:effectLst>
                  <a:outerShdw blurRad="38100" dist="38100" dir="2700000" algn="tl">
                    <a:srgbClr val="000000">
                      <a:alpha val="43137"/>
                    </a:srgbClr>
                  </a:outerShdw>
                </a:effectLst>
              </a:rPr>
            </a:br>
            <a:r>
              <a:rPr lang="en-US" sz="5400" b="1" dirty="0" smtClean="0">
                <a:effectLst>
                  <a:outerShdw blurRad="38100" dist="38100" dir="2700000" algn="tl">
                    <a:srgbClr val="000000">
                      <a:alpha val="43137"/>
                    </a:srgbClr>
                  </a:outerShdw>
                </a:effectLst>
              </a:rPr>
              <a:t>control Parliament.</a:t>
            </a:r>
            <a:endParaRPr lang="en-US" sz="5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67626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155" r="25352"/>
          <a:stretch/>
        </p:blipFill>
        <p:spPr bwMode="auto">
          <a:xfrm>
            <a:off x="0" y="0"/>
            <a:ext cx="9144000" cy="6884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2743200"/>
            <a:ext cx="9144000" cy="1143000"/>
          </a:xfrm>
        </p:spPr>
        <p:txBody>
          <a:bodyPr>
            <a:noAutofit/>
          </a:bodyPr>
          <a:lstStyle/>
          <a:p>
            <a:r>
              <a:rPr lang="en-US" sz="12500" dirty="0" smtClean="0">
                <a:ln w="19050">
                  <a:solidFill>
                    <a:schemeClr val="tx2"/>
                  </a:solidFill>
                </a:ln>
                <a:effectLst>
                  <a:outerShdw blurRad="38100" dist="38100" dir="2700000" algn="tl">
                    <a:srgbClr val="000000">
                      <a:alpha val="43137"/>
                    </a:srgbClr>
                  </a:outerShdw>
                </a:effectLst>
              </a:rPr>
              <a:t>AND   ENRICH   </a:t>
            </a:r>
            <a:r>
              <a:rPr lang="en-US" sz="11500" dirty="0" smtClean="0">
                <a:ln w="19050">
                  <a:solidFill>
                    <a:schemeClr val="tx2"/>
                  </a:solidFill>
                </a:ln>
                <a:effectLst>
                  <a:outerShdw blurRad="38100" dist="38100" dir="2700000" algn="tl">
                    <a:srgbClr val="000000">
                      <a:alpha val="43137"/>
                    </a:srgbClr>
                  </a:outerShdw>
                </a:effectLst>
              </a:rPr>
              <a:t/>
            </a:r>
            <a:br>
              <a:rPr lang="en-US" sz="11500" dirty="0" smtClean="0">
                <a:ln w="19050">
                  <a:solidFill>
                    <a:schemeClr val="tx2"/>
                  </a:solidFill>
                </a:ln>
                <a:effectLst>
                  <a:outerShdw blurRad="38100" dist="38100" dir="2700000" algn="tl">
                    <a:srgbClr val="000000">
                      <a:alpha val="43137"/>
                    </a:srgbClr>
                  </a:outerShdw>
                </a:effectLst>
              </a:rPr>
            </a:br>
            <a:r>
              <a:rPr lang="en-US" sz="11500" dirty="0" smtClean="0">
                <a:ln w="19050">
                  <a:solidFill>
                    <a:schemeClr val="tx2"/>
                  </a:solidFill>
                </a:ln>
                <a:effectLst>
                  <a:outerShdw blurRad="38100" dist="38100" dir="2700000" algn="tl">
                    <a:srgbClr val="000000">
                      <a:alpha val="43137"/>
                    </a:srgbClr>
                  </a:outerShdw>
                </a:effectLst>
              </a:rPr>
              <a:t>THEMSELVES</a:t>
            </a:r>
            <a:endParaRPr lang="en-US" sz="11500" dirty="0">
              <a:ln w="19050">
                <a:solidFill>
                  <a:schemeClr val="tx2"/>
                </a:solidFill>
              </a:ln>
              <a:effectLst>
                <a:outerShdw blurRad="38100" dist="38100" dir="2700000" algn="tl">
                  <a:srgbClr val="000000">
                    <a:alpha val="43137"/>
                  </a:srgbClr>
                </a:outerShdw>
              </a:effectLst>
            </a:endParaRPr>
          </a:p>
        </p:txBody>
      </p:sp>
      <p:sp>
        <p:nvSpPr>
          <p:cNvPr id="4" name="TextBox 3"/>
          <p:cNvSpPr txBox="1"/>
          <p:nvPr/>
        </p:nvSpPr>
        <p:spPr>
          <a:xfrm>
            <a:off x="6115050" y="6488668"/>
            <a:ext cx="2819400" cy="307777"/>
          </a:xfrm>
          <a:prstGeom prst="rect">
            <a:avLst/>
          </a:prstGeom>
          <a:noFill/>
        </p:spPr>
        <p:txBody>
          <a:bodyPr wrap="square" rtlCol="0">
            <a:spAutoFit/>
          </a:bodyPr>
          <a:lstStyle/>
          <a:p>
            <a:pPr algn="r"/>
            <a:r>
              <a:rPr lang="en-US" sz="1400" b="1" dirty="0" smtClean="0">
                <a:solidFill>
                  <a:schemeClr val="tx2"/>
                </a:solidFill>
              </a:rPr>
              <a:t>Photo by </a:t>
            </a:r>
            <a:r>
              <a:rPr lang="en-US" sz="1400" b="1" dirty="0" err="1" smtClean="0">
                <a:solidFill>
                  <a:schemeClr val="tx2"/>
                </a:solidFill>
              </a:rPr>
              <a:t>epSos</a:t>
            </a:r>
            <a:r>
              <a:rPr lang="en-US" sz="1400" b="1" dirty="0" smtClean="0">
                <a:solidFill>
                  <a:schemeClr val="tx2"/>
                </a:solidFill>
              </a:rPr>
              <a:t> .de</a:t>
            </a:r>
            <a:endParaRPr lang="en-US" sz="1400" b="1" dirty="0">
              <a:solidFill>
                <a:schemeClr val="tx2"/>
              </a:solidFill>
            </a:endParaRPr>
          </a:p>
        </p:txBody>
      </p:sp>
    </p:spTree>
    <p:extLst>
      <p:ext uri="{BB962C8B-B14F-4D97-AF65-F5344CB8AC3E}">
        <p14:creationId xmlns:p14="http://schemas.microsoft.com/office/powerpoint/2010/main" val="2764252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81000"/>
            <a:ext cx="5638799" cy="1447800"/>
          </a:xfrm>
        </p:spPr>
        <p:txBody>
          <a:bodyPr>
            <a:normAutofit/>
          </a:bodyPr>
          <a:lstStyle/>
          <a:p>
            <a:r>
              <a:rPr lang="en-US" sz="8400" b="1" dirty="0" smtClean="0">
                <a:effectLst>
                  <a:outerShdw blurRad="38100" dist="38100" dir="2700000" algn="tl">
                    <a:srgbClr val="000000">
                      <a:alpha val="43137"/>
                    </a:srgbClr>
                  </a:outerShdw>
                </a:effectLst>
              </a:rPr>
              <a:t>Corn   Laws</a:t>
            </a:r>
            <a:endParaRPr lang="en-US" sz="84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 y="3962400"/>
            <a:ext cx="5633356" cy="1828800"/>
          </a:xfrm>
        </p:spPr>
        <p:txBody>
          <a:bodyPr>
            <a:normAutofit/>
          </a:bodyPr>
          <a:lstStyle/>
          <a:p>
            <a:pPr marL="0" indent="0" algn="ctr">
              <a:buNone/>
            </a:pPr>
            <a:r>
              <a:rPr lang="en-US" sz="4800" b="1" dirty="0" smtClean="0">
                <a:solidFill>
                  <a:schemeClr val="accent6">
                    <a:lumMod val="40000"/>
                    <a:lumOff val="60000"/>
                  </a:schemeClr>
                </a:solidFill>
                <a:effectLst>
                  <a:outerShdw blurRad="38100" dist="38100" dir="2700000" algn="tl">
                    <a:srgbClr val="000000">
                      <a:alpha val="43137"/>
                    </a:srgbClr>
                  </a:outerShdw>
                </a:effectLst>
                <a:latin typeface="+mj-lt"/>
              </a:rPr>
              <a:t>Protective   Tariff </a:t>
            </a:r>
            <a:r>
              <a:rPr lang="en-US" sz="4800" b="1" dirty="0" smtClean="0">
                <a:solidFill>
                  <a:schemeClr val="accent6">
                    <a:lumMod val="40000"/>
                    <a:lumOff val="60000"/>
                  </a:schemeClr>
                </a:solidFill>
              </a:rPr>
              <a:t/>
            </a:r>
            <a:br>
              <a:rPr lang="en-US" sz="4800" b="1" dirty="0" smtClean="0">
                <a:solidFill>
                  <a:schemeClr val="accent6">
                    <a:lumMod val="40000"/>
                    <a:lumOff val="60000"/>
                  </a:schemeClr>
                </a:solidFill>
              </a:rPr>
            </a:br>
            <a:r>
              <a:rPr lang="en-US" sz="4800" dirty="0" smtClean="0"/>
              <a:t>on foreign wheat</a:t>
            </a:r>
          </a:p>
        </p:txBody>
      </p:sp>
      <p:pic>
        <p:nvPicPr>
          <p:cNvPr id="44040" name="Picture 8" descr="C:\Documents and Settings\TRICHEY\Local Settings\Temporary Internet Files\Content.IE5\D8LZKM43\MP90038474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3357" y="0"/>
            <a:ext cx="3510643" cy="6858000"/>
          </a:xfrm>
          <a:prstGeom prst="rect">
            <a:avLst/>
          </a:prstGeom>
          <a:noFill/>
        </p:spPr>
      </p:pic>
      <p:sp useBgFill="1">
        <p:nvSpPr>
          <p:cNvPr id="4" name="TextBox 3"/>
          <p:cNvSpPr txBox="1"/>
          <p:nvPr/>
        </p:nvSpPr>
        <p:spPr>
          <a:xfrm>
            <a:off x="5633357" y="4191000"/>
            <a:ext cx="3510643" cy="1107996"/>
          </a:xfrm>
          <a:prstGeom prst="rect">
            <a:avLst/>
          </a:prstGeom>
        </p:spPr>
        <p:txBody>
          <a:bodyPr wrap="square" rtlCol="0">
            <a:spAutoFit/>
          </a:bodyPr>
          <a:lstStyle/>
          <a:p>
            <a:pPr algn="ctr"/>
            <a:r>
              <a:rPr lang="en-US" sz="6600" b="1" dirty="0" smtClean="0">
                <a:solidFill>
                  <a:schemeClr val="bg2"/>
                </a:solidFill>
                <a:effectLst>
                  <a:outerShdw blurRad="38100" dist="38100" dir="2700000" algn="tl">
                    <a:srgbClr val="000000">
                      <a:alpha val="43137"/>
                    </a:srgbClr>
                  </a:outerShdw>
                </a:effectLst>
                <a:latin typeface="+mn-lt"/>
              </a:rPr>
              <a:t>“Corn”</a:t>
            </a:r>
            <a:endParaRPr lang="en-US" sz="6600" b="1" dirty="0">
              <a:solidFill>
                <a:schemeClr val="bg2"/>
              </a:solidFill>
              <a:effectLst>
                <a:outerShdw blurRad="38100" dist="38100" dir="2700000" algn="tl">
                  <a:srgbClr val="000000">
                    <a:alpha val="43137"/>
                  </a:srgbClr>
                </a:outerShdw>
              </a:effectLst>
              <a:latin typeface="+mn-lt"/>
            </a:endParaRPr>
          </a:p>
        </p:txBody>
      </p:sp>
      <p:sp>
        <p:nvSpPr>
          <p:cNvPr id="5" name="Rectangle 4"/>
          <p:cNvSpPr/>
          <p:nvPr/>
        </p:nvSpPr>
        <p:spPr>
          <a:xfrm>
            <a:off x="0" y="1676400"/>
            <a:ext cx="5633357" cy="923330"/>
          </a:xfrm>
          <a:prstGeom prst="rect">
            <a:avLst/>
          </a:prstGeom>
        </p:spPr>
        <p:txBody>
          <a:bodyPr wrap="square">
            <a:spAutoFit/>
          </a:bodyPr>
          <a:lstStyle/>
          <a:p>
            <a:pPr algn="ctr"/>
            <a:r>
              <a:rPr lang="en-US" sz="5400" b="1" dirty="0">
                <a:solidFill>
                  <a:schemeClr val="accent3">
                    <a:lumMod val="40000"/>
                    <a:lumOff val="60000"/>
                  </a:schemeClr>
                </a:solidFill>
                <a:latin typeface="+mn-lt"/>
              </a:rPr>
              <a:t>(1815)</a:t>
            </a:r>
            <a:endParaRPr lang="en-US" sz="5400" dirty="0">
              <a:solidFill>
                <a:schemeClr val="accent3">
                  <a:lumMod val="40000"/>
                  <a:lumOff val="60000"/>
                </a:schemeClr>
              </a:solidFill>
              <a:latin typeface="+mn-lt"/>
            </a:endParaRPr>
          </a:p>
        </p:txBody>
      </p:sp>
    </p:spTree>
    <p:extLst>
      <p:ext uri="{BB962C8B-B14F-4D97-AF65-F5344CB8AC3E}">
        <p14:creationId xmlns:p14="http://schemas.microsoft.com/office/powerpoint/2010/main" val="31100656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8600"/>
            <a:ext cx="5638799" cy="2438400"/>
          </a:xfrm>
        </p:spPr>
        <p:txBody>
          <a:bodyPr>
            <a:noAutofit/>
          </a:bodyPr>
          <a:lstStyle/>
          <a:p>
            <a:r>
              <a:rPr lang="en-US" sz="12800" b="1" dirty="0" smtClean="0">
                <a:solidFill>
                  <a:schemeClr val="accent6">
                    <a:lumMod val="60000"/>
                    <a:lumOff val="40000"/>
                  </a:schemeClr>
                </a:solidFill>
                <a:effectLst>
                  <a:outerShdw blurRad="38100" dist="38100" dir="2700000" algn="tl">
                    <a:srgbClr val="000000">
                      <a:alpha val="43137"/>
                    </a:srgbClr>
                  </a:outerShdw>
                </a:effectLst>
              </a:rPr>
              <a:t>PRICES</a:t>
            </a:r>
            <a:endParaRPr lang="en-US" sz="8800" b="1" dirty="0">
              <a:solidFill>
                <a:schemeClr val="accent6">
                  <a:lumMod val="60000"/>
                  <a:lumOff val="40000"/>
                </a:schemeClr>
              </a:solidFill>
              <a:effectLst>
                <a:outerShdw blurRad="38100" dist="38100" dir="2700000" algn="tl">
                  <a:srgbClr val="000000">
                    <a:alpha val="43137"/>
                  </a:srgbClr>
                </a:outerShdw>
              </a:effectLst>
            </a:endParaRPr>
          </a:p>
        </p:txBody>
      </p:sp>
      <p:pic>
        <p:nvPicPr>
          <p:cNvPr id="44040" name="Picture 8" descr="C:\Documents and Settings\TRICHEY\Local Settings\Temporary Internet Files\Content.IE5\D8LZKM43\MP90038474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3357" y="0"/>
            <a:ext cx="3510643" cy="6858000"/>
          </a:xfrm>
          <a:prstGeom prst="rect">
            <a:avLst/>
          </a:prstGeom>
          <a:noFill/>
        </p:spPr>
      </p:pic>
      <p:sp useBgFill="1">
        <p:nvSpPr>
          <p:cNvPr id="4" name="TextBox 3"/>
          <p:cNvSpPr txBox="1"/>
          <p:nvPr/>
        </p:nvSpPr>
        <p:spPr>
          <a:xfrm>
            <a:off x="5633357" y="4191000"/>
            <a:ext cx="3510643" cy="1107996"/>
          </a:xfrm>
          <a:prstGeom prst="rect">
            <a:avLst/>
          </a:prstGeom>
        </p:spPr>
        <p:txBody>
          <a:bodyPr wrap="square" rtlCol="0">
            <a:spAutoFit/>
          </a:bodyPr>
          <a:lstStyle/>
          <a:p>
            <a:pPr algn="ctr"/>
            <a:r>
              <a:rPr lang="en-US" sz="6600" b="1" dirty="0" smtClean="0">
                <a:solidFill>
                  <a:schemeClr val="bg2"/>
                </a:solidFill>
                <a:effectLst>
                  <a:outerShdw blurRad="38100" dist="38100" dir="2700000" algn="tl">
                    <a:srgbClr val="000000">
                      <a:alpha val="43137"/>
                    </a:srgbClr>
                  </a:outerShdw>
                </a:effectLst>
                <a:latin typeface="+mn-lt"/>
              </a:rPr>
              <a:t>“Corn”</a:t>
            </a:r>
            <a:endParaRPr lang="en-US" sz="6600" b="1" dirty="0">
              <a:solidFill>
                <a:schemeClr val="bg2"/>
              </a:solidFill>
              <a:effectLst>
                <a:outerShdw blurRad="38100" dist="38100" dir="2700000" algn="tl">
                  <a:srgbClr val="000000">
                    <a:alpha val="43137"/>
                  </a:srgbClr>
                </a:outerShdw>
              </a:effectLst>
              <a:latin typeface="+mn-lt"/>
            </a:endParaRPr>
          </a:p>
        </p:txBody>
      </p:sp>
      <p:sp>
        <p:nvSpPr>
          <p:cNvPr id="7" name="Up Arrow 6"/>
          <p:cNvSpPr/>
          <p:nvPr/>
        </p:nvSpPr>
        <p:spPr>
          <a:xfrm>
            <a:off x="1219200" y="2743200"/>
            <a:ext cx="3200400" cy="3733800"/>
          </a:xfrm>
          <a:prstGeom prst="up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5000" contrast="-10000"/>
                    </a14:imgEffect>
                  </a14:imgLayer>
                </a14:imgProps>
              </a:ex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655638"/>
            <a:ext cx="9144000" cy="1630362"/>
          </a:xfrm>
        </p:spPr>
        <p:txBody>
          <a:bodyPr>
            <a:noAutofit/>
          </a:bodyPr>
          <a:lstStyle/>
          <a:p>
            <a:r>
              <a:rPr lang="en-US" sz="9600" dirty="0" smtClean="0">
                <a:solidFill>
                  <a:schemeClr val="tx2"/>
                </a:solidFill>
              </a:rPr>
              <a:t>The   Corn   Laws</a:t>
            </a:r>
            <a:endParaRPr lang="en-US" sz="9600" dirty="0">
              <a:solidFill>
                <a:schemeClr val="tx2"/>
              </a:solidFill>
            </a:endParaRPr>
          </a:p>
        </p:txBody>
      </p:sp>
      <p:sp>
        <p:nvSpPr>
          <p:cNvPr id="3" name="Content Placeholder 2"/>
          <p:cNvSpPr>
            <a:spLocks noGrp="1"/>
          </p:cNvSpPr>
          <p:nvPr>
            <p:ph idx="1"/>
          </p:nvPr>
        </p:nvSpPr>
        <p:spPr>
          <a:xfrm>
            <a:off x="0" y="3733800"/>
            <a:ext cx="9144000" cy="1371600"/>
          </a:xfrm>
          <a:solidFill>
            <a:schemeClr val="tx1">
              <a:lumMod val="75000"/>
              <a:alpha val="75000"/>
            </a:schemeClr>
          </a:solidFill>
        </p:spPr>
        <p:txBody>
          <a:bodyPr>
            <a:normAutofit/>
          </a:bodyPr>
          <a:lstStyle/>
          <a:p>
            <a:pPr marL="0" indent="0" algn="ctr">
              <a:buNone/>
            </a:pPr>
            <a:r>
              <a:rPr lang="en-US" sz="4000" b="1" dirty="0">
                <a:solidFill>
                  <a:schemeClr val="bg1"/>
                </a:solidFill>
              </a:rPr>
              <a:t>e</a:t>
            </a:r>
            <a:r>
              <a:rPr lang="en-US" sz="4000" b="1" dirty="0" smtClean="0">
                <a:solidFill>
                  <a:schemeClr val="bg1"/>
                </a:solidFill>
              </a:rPr>
              <a:t>nriched the landed gentry at the </a:t>
            </a:r>
            <a:br>
              <a:rPr lang="en-US" sz="4000" b="1" dirty="0" smtClean="0">
                <a:solidFill>
                  <a:schemeClr val="bg1"/>
                </a:solidFill>
              </a:rPr>
            </a:br>
            <a:r>
              <a:rPr lang="en-US" sz="4000" b="1" dirty="0" smtClean="0">
                <a:solidFill>
                  <a:schemeClr val="bg1"/>
                </a:solidFill>
              </a:rPr>
              <a:t>expense of everyone else.</a:t>
            </a:r>
            <a:endParaRPr lang="en-US" sz="4000" b="1" dirty="0">
              <a:solidFill>
                <a:schemeClr val="bg1"/>
              </a:solidFill>
            </a:endParaRPr>
          </a:p>
        </p:txBody>
      </p:sp>
      <p:sp>
        <p:nvSpPr>
          <p:cNvPr id="4" name="TextBox 3"/>
          <p:cNvSpPr txBox="1"/>
          <p:nvPr/>
        </p:nvSpPr>
        <p:spPr>
          <a:xfrm>
            <a:off x="6477000" y="6400800"/>
            <a:ext cx="2590800" cy="307777"/>
          </a:xfrm>
          <a:prstGeom prst="rect">
            <a:avLst/>
          </a:prstGeom>
          <a:noFill/>
        </p:spPr>
        <p:txBody>
          <a:bodyPr wrap="square" rtlCol="0">
            <a:spAutoFit/>
          </a:bodyPr>
          <a:lstStyle/>
          <a:p>
            <a:pPr algn="r"/>
            <a:r>
              <a:rPr lang="en-US" sz="1400" b="1" dirty="0" smtClean="0">
                <a:solidFill>
                  <a:schemeClr val="tx2"/>
                </a:solidFill>
              </a:rPr>
              <a:t>Photo by Andrew Wilkinson</a:t>
            </a:r>
            <a:endParaRPr lang="en-US" sz="1400" b="1" dirty="0">
              <a:solidFill>
                <a:schemeClr val="tx2"/>
              </a:solidFill>
            </a:endParaRPr>
          </a:p>
        </p:txBody>
      </p:sp>
    </p:spTree>
    <p:extLst>
      <p:ext uri="{BB962C8B-B14F-4D97-AF65-F5344CB8AC3E}">
        <p14:creationId xmlns:p14="http://schemas.microsoft.com/office/powerpoint/2010/main" val="3328104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4602162"/>
          </a:xfrm>
        </p:spPr>
        <p:txBody>
          <a:bodyPr>
            <a:noAutofit/>
          </a:bodyPr>
          <a:lstStyle/>
          <a:p>
            <a:r>
              <a:rPr lang="en-US" sz="28700" dirty="0" smtClean="0">
                <a:effectLst>
                  <a:outerShdw blurRad="38100" dist="38100" dir="2700000" algn="tl">
                    <a:srgbClr val="000000">
                      <a:alpha val="43137"/>
                    </a:srgbClr>
                  </a:outerShdw>
                </a:effectLst>
              </a:rPr>
              <a:t>1 / 12</a:t>
            </a:r>
            <a:endParaRPr lang="en-US" sz="287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5334000"/>
            <a:ext cx="8229600" cy="792163"/>
          </a:xfrm>
        </p:spPr>
        <p:txBody>
          <a:bodyPr/>
          <a:lstStyle/>
          <a:p>
            <a:pPr marL="0" indent="0" algn="ctr">
              <a:buNone/>
            </a:pPr>
            <a:r>
              <a:rPr lang="en-US" b="1" dirty="0" smtClean="0">
                <a:effectLst>
                  <a:outerShdw blurRad="38100" dist="38100" dir="2700000" algn="tl">
                    <a:srgbClr val="000000">
                      <a:alpha val="43137"/>
                    </a:srgbClr>
                  </a:outerShdw>
                </a:effectLst>
              </a:rPr>
              <a:t>of adult males could vote before 1832.</a:t>
            </a:r>
            <a:endParaRPr lang="en-US" b="1" dirty="0">
              <a:effectLst>
                <a:outerShdw blurRad="38100" dist="38100" dir="2700000" algn="tl">
                  <a:srgbClr val="000000">
                    <a:alpha val="43137"/>
                  </a:srgbClr>
                </a:outerShdw>
              </a:effectLst>
            </a:endParaRPr>
          </a:p>
        </p:txBody>
      </p:sp>
      <p:sp>
        <p:nvSpPr>
          <p:cNvPr id="4" name="TextBox 3"/>
          <p:cNvSpPr txBox="1"/>
          <p:nvPr/>
        </p:nvSpPr>
        <p:spPr>
          <a:xfrm>
            <a:off x="6096000" y="6504801"/>
            <a:ext cx="2971800" cy="276999"/>
          </a:xfrm>
          <a:prstGeom prst="rect">
            <a:avLst/>
          </a:prstGeom>
          <a:noFill/>
        </p:spPr>
        <p:txBody>
          <a:bodyPr wrap="square" rtlCol="0">
            <a:spAutoFit/>
          </a:bodyPr>
          <a:lstStyle/>
          <a:p>
            <a:pPr algn="r"/>
            <a:r>
              <a:rPr lang="en-US" sz="1200" dirty="0" smtClean="0">
                <a:solidFill>
                  <a:schemeClr val="bg2"/>
                </a:solidFill>
              </a:rPr>
              <a:t>Photo by </a:t>
            </a:r>
            <a:r>
              <a:rPr lang="en-US" sz="1200" dirty="0" err="1" smtClean="0">
                <a:solidFill>
                  <a:schemeClr val="bg2"/>
                </a:solidFill>
              </a:rPr>
              <a:t>stu_spivack</a:t>
            </a:r>
            <a:endParaRPr lang="en-US" sz="1200" dirty="0">
              <a:solidFill>
                <a:schemeClr val="bg2"/>
              </a:solidFill>
            </a:endParaRPr>
          </a:p>
        </p:txBody>
      </p:sp>
    </p:spTree>
    <p:extLst>
      <p:ext uri="{BB962C8B-B14F-4D97-AF65-F5344CB8AC3E}">
        <p14:creationId xmlns:p14="http://schemas.microsoft.com/office/powerpoint/2010/main" val="19051157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ttp://downloads.bbc.co.uk/rmhttp/schools/primaryhistory/images/victorian_britain/children_in_factories/v_children_in_dart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2438400" y="533400"/>
            <a:ext cx="3276600" cy="1600200"/>
          </a:xfrm>
          <a:prstGeom prst="wedgeRoundRectCallout">
            <a:avLst>
              <a:gd name="adj1" fmla="val -79437"/>
              <a:gd name="adj2" fmla="val 37268"/>
              <a:gd name="adj3" fmla="val 16667"/>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4000" b="1" dirty="0" smtClean="0">
                <a:effectLst>
                  <a:outerShdw blurRad="38100" dist="38100" dir="2700000" algn="tl">
                    <a:srgbClr val="000000">
                      <a:alpha val="43137"/>
                    </a:srgbClr>
                  </a:outerShdw>
                </a:effectLst>
              </a:rPr>
              <a:t>I really need </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to VOTE!</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4383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Reformers (left) attack with axes a decayed tree, inscribed 'Rotten Borough System', which anti-Reformers (right) try to support, with arms or props. The tree has bare branches, on which are nests (rotten boroughs) containing cormorants. Nests and the branches near them are inscribed with the names of boroughs: 'Bossiney', 'Beeralston', 'Brackley' [twice], 'Heyden' [twice], [Higham] 'Ferrers', 'Newton', 'West Looe', 'Westbury', 'Bramber', 'Woodstock', 'East Looe', 'Seaford', 'Wendover', 'Old Sarum', 'Gatton', 'Blechingley', 'Bishops Castle', 'Wootem [Wootton] Basset', 'Bedwin', 'Petersfield', 'Boroughbridge' [large and central nest, cf. No. 16602, &amp;c], 'Yarmouth', 'Dunwich', 'Aldborough', 'Appleby', 'Callington', 'Midhurst', 'Whitchurch', 'Orford', 'Saltash'. (A selection from the sixty doomed boroughs, but Westbury was to send one M.P.) At the base of the hollow trunk is a gaping hole from which serpents emerge, darting fangs at the Reformers. Toadstools, toad, and snake surround it.&#10;The foremost Reformers are Brougham, in wig and gown, and Grey: the former's axe-shaft is the mace, the blade is inscribed 'Reform Reform the Laws'. Between them are a boyish Landsdowne [his axe so inscribed] and Althorp whose axe is 'Bum Chopper'. Others are poorly characterized. Grey passively holds his axe, 'Grey's Family Chopper', against his shoulder, and hides behind his back a paper, 'Nepotism' [see BM Satires No. 16578, &amp;c.]. Burdett brandishes his axe. On the extreme left a man, probably Thomas Attwood, holds up a bludgeon with a blade inscribed 'Union Chopper'. Others are merely indicated.&#10;On the opposite side Peel sits with his back against the leaning trunk, while Wellington supports it with both hands; Scarlett, in wig and gown, hands on knees, pushes his posterior against that of Wellington (probably an allusion to the libel actions, see No. 16009, &amp;c). Ellenborough also supports the tree with his arms, and with an elephant's trunk attached to his profile (see BM Satires No. 16038, &amp;c). The dandified Marquis of 'Chandos' uses a prop inscribed with his name (see BM Satires No. 16768) as does Newcastle. Others cannot be identified. From this Tory band rise the words:&#10;'You take our house when you do take the prop &#10;That dost sustain our house—you take our lives &#10;When you do take the means whereby we live'.&#10;[&quot;Merchant of Venice&quot;, IV. i, adapted.]&#10;In the background (left), behind the Reformers, is a grassy hill, 'Constitution Hill' [cf. BM Satires No. 16634]. On this, silhouetted against a huge rising sun, the King, in admiral's uniform, waving his hat, stands arm-in-arm with the Queen. Near them, also hat in hand, are Pat brandishing a shillelagh, John Bull in a smock, and Sandy in a kilt.  c. April 1831&#10;Hand-coloured etchi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31000" contrast="10000"/>
                    </a14:imgEffect>
                  </a14:imgLayer>
                </a14:imgProps>
              </a:ext>
              <a:ext uri="{28A0092B-C50C-407E-A947-70E740481C1C}">
                <a14:useLocalDpi xmlns:a14="http://schemas.microsoft.com/office/drawing/2010/main" val="0"/>
              </a:ext>
            </a:extLst>
          </a:blip>
          <a:src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477000" y="6550223"/>
            <a:ext cx="2590800" cy="307777"/>
          </a:xfrm>
          <a:prstGeom prst="rect">
            <a:avLst/>
          </a:prstGeom>
          <a:solidFill>
            <a:schemeClr val="tx1">
              <a:alpha val="65000"/>
            </a:schemeClr>
          </a:solidFill>
          <a:effectLst>
            <a:softEdge rad="63500"/>
          </a:effectLst>
        </p:spPr>
        <p:txBody>
          <a:bodyPr wrap="square">
            <a:spAutoFit/>
          </a:bodyPr>
          <a:lstStyle/>
          <a:p>
            <a:pPr algn="ctr"/>
            <a:r>
              <a:rPr lang="en-US" sz="1400" dirty="0" smtClean="0">
                <a:hlinkClick r:id="rId4"/>
              </a:rPr>
              <a:t>http://www.britishmuseum.org</a:t>
            </a:r>
            <a:r>
              <a:rPr lang="en-US" sz="1400" dirty="0" smtClean="0"/>
              <a:t> </a:t>
            </a:r>
            <a:endParaRPr lang="en-US" sz="1400" dirty="0"/>
          </a:p>
        </p:txBody>
      </p:sp>
    </p:spTree>
    <p:extLst>
      <p:ext uri="{BB962C8B-B14F-4D97-AF65-F5344CB8AC3E}">
        <p14:creationId xmlns:p14="http://schemas.microsoft.com/office/powerpoint/2010/main" val="38995548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upload.wikimedia.org/wikipedia/commons/d/d4/Karl_Marx_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19201" y="0"/>
            <a:ext cx="7924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upload.wikimedia.org/wikipedia/commons/d/d4/Karl_Marx_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0"/>
            <a:ext cx="2609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3850" y="762000"/>
            <a:ext cx="4552950" cy="1143000"/>
          </a:xfrm>
        </p:spPr>
        <p:txBody>
          <a:bodyPr>
            <a:noAutofit/>
          </a:bodyPr>
          <a:lstStyle/>
          <a:p>
            <a:r>
              <a:rPr lang="en-US" sz="7200" dirty="0" smtClean="0">
                <a:effectLst>
                  <a:outerShdw blurRad="38100" dist="38100" dir="2700000" algn="tl">
                    <a:srgbClr val="000000">
                      <a:alpha val="43137"/>
                    </a:srgbClr>
                  </a:outerShdw>
                </a:effectLst>
              </a:rPr>
              <a:t>Karl Marx</a:t>
            </a:r>
            <a:endParaRPr lang="en-US" sz="7200" dirty="0">
              <a:effectLst>
                <a:outerShdw blurRad="38100" dist="38100" dir="2700000" algn="tl">
                  <a:srgbClr val="000000">
                    <a:alpha val="43137"/>
                  </a:srgbClr>
                </a:outerShdw>
              </a:effectLst>
            </a:endParaRPr>
          </a:p>
        </p:txBody>
      </p:sp>
      <p:sp>
        <p:nvSpPr>
          <p:cNvPr id="3" name="TextBox 2"/>
          <p:cNvSpPr txBox="1"/>
          <p:nvPr/>
        </p:nvSpPr>
        <p:spPr>
          <a:xfrm>
            <a:off x="685800" y="2035076"/>
            <a:ext cx="4267200" cy="2308324"/>
          </a:xfrm>
          <a:prstGeom prst="rect">
            <a:avLst/>
          </a:prstGeom>
          <a:noFill/>
        </p:spPr>
        <p:txBody>
          <a:bodyPr wrap="square" rtlCol="0">
            <a:spAutoFit/>
          </a:bodyPr>
          <a:lstStyle/>
          <a:p>
            <a:r>
              <a:rPr lang="en-US" sz="3600" b="1" dirty="0">
                <a:solidFill>
                  <a:schemeClr val="bg1"/>
                </a:solidFill>
                <a:latin typeface="+mn-lt"/>
              </a:rPr>
              <a:t>b</a:t>
            </a:r>
            <a:r>
              <a:rPr lang="en-US" sz="3600" b="1" dirty="0" smtClean="0">
                <a:solidFill>
                  <a:schemeClr val="bg1"/>
                </a:solidFill>
                <a:latin typeface="+mn-lt"/>
              </a:rPr>
              <a:t>elieved that England was ripe </a:t>
            </a:r>
            <a:br>
              <a:rPr lang="en-US" sz="3600" b="1" dirty="0" smtClean="0">
                <a:solidFill>
                  <a:schemeClr val="bg1"/>
                </a:solidFill>
                <a:latin typeface="+mn-lt"/>
              </a:rPr>
            </a:br>
            <a:r>
              <a:rPr lang="en-US" sz="3600" b="1" dirty="0" smtClean="0">
                <a:solidFill>
                  <a:schemeClr val="bg1"/>
                </a:solidFill>
                <a:latin typeface="+mn-lt"/>
              </a:rPr>
              <a:t>for a proletarian revolution.</a:t>
            </a:r>
            <a:endParaRPr lang="en-US" sz="3600" b="1" dirty="0">
              <a:solidFill>
                <a:schemeClr val="bg1"/>
              </a:solidFill>
              <a:latin typeface="+mn-lt"/>
            </a:endParaRPr>
          </a:p>
        </p:txBody>
      </p:sp>
    </p:spTree>
    <p:extLst>
      <p:ext uri="{BB962C8B-B14F-4D97-AF65-F5344CB8AC3E}">
        <p14:creationId xmlns:p14="http://schemas.microsoft.com/office/powerpoint/2010/main" val="33937283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2.bp.blogspot.com/-JTLcApqfFcw/Tf-a2pN3JSI/AAAAAAAAAPU/Hdh5do2UTLg/s1600/george+hayte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44001" cy="68860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 y="2743201"/>
            <a:ext cx="9144001" cy="4114800"/>
          </a:xfrm>
          <a:prstGeom prst="rect">
            <a:avLst/>
          </a:prstGeom>
          <a:gradFill>
            <a:gsLst>
              <a:gs pos="0">
                <a:schemeClr val="tx2">
                  <a:alpha val="80000"/>
                </a:schemeClr>
              </a:gs>
              <a:gs pos="100000">
                <a:schemeClr val="tx2">
                  <a:alpha val="0"/>
                  <a:lumMod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7" name="Rectangle 3"/>
          <p:cNvSpPr>
            <a:spLocks noGrp="1" noChangeArrowheads="1"/>
          </p:cNvSpPr>
          <p:nvPr>
            <p:ph idx="1"/>
          </p:nvPr>
        </p:nvSpPr>
        <p:spPr>
          <a:xfrm>
            <a:off x="228600" y="4495800"/>
            <a:ext cx="8610600" cy="1981200"/>
          </a:xfrm>
          <a:noFill/>
          <a:ln>
            <a:noFill/>
          </a:ln>
        </p:spPr>
        <p:txBody>
          <a:bodyPr>
            <a:normAutofit/>
          </a:bodyPr>
          <a:lstStyle/>
          <a:p>
            <a:pPr marL="0" indent="0" algn="ctr" eaLnBrk="1" hangingPunct="1">
              <a:lnSpc>
                <a:spcPct val="90000"/>
              </a:lnSpc>
              <a:buNone/>
              <a:defRPr/>
            </a:pPr>
            <a:r>
              <a:rPr lang="en-US" sz="3600" b="1" dirty="0" smtClean="0">
                <a:solidFill>
                  <a:schemeClr val="accent3">
                    <a:lumMod val="20000"/>
                    <a:lumOff val="80000"/>
                  </a:schemeClr>
                </a:solidFill>
                <a:effectLst>
                  <a:outerShdw blurRad="38100" dist="38100" dir="2700000" algn="tl">
                    <a:srgbClr val="000000">
                      <a:alpha val="43137"/>
                    </a:srgbClr>
                  </a:outerShdw>
                </a:effectLst>
              </a:rPr>
              <a:t>Redistricting to reflect population shifts</a:t>
            </a:r>
            <a:br>
              <a:rPr lang="en-US" sz="3600" b="1" dirty="0" smtClean="0">
                <a:solidFill>
                  <a:schemeClr val="accent3">
                    <a:lumMod val="20000"/>
                    <a:lumOff val="80000"/>
                  </a:schemeClr>
                </a:solidFill>
                <a:effectLst>
                  <a:outerShdw blurRad="38100" dist="38100" dir="2700000" algn="tl">
                    <a:srgbClr val="000000">
                      <a:alpha val="43137"/>
                    </a:srgbClr>
                  </a:outerShdw>
                </a:effectLst>
              </a:rPr>
            </a:br>
            <a:r>
              <a:rPr lang="en-US" sz="1200" b="1" dirty="0" smtClean="0">
                <a:solidFill>
                  <a:schemeClr val="accent3">
                    <a:lumMod val="20000"/>
                    <a:lumOff val="80000"/>
                  </a:schemeClr>
                </a:solidFill>
                <a:effectLst>
                  <a:outerShdw blurRad="38100" dist="38100" dir="2700000" algn="tl">
                    <a:srgbClr val="000000">
                      <a:alpha val="43137"/>
                    </a:srgbClr>
                  </a:outerShdw>
                </a:effectLst>
              </a:rPr>
              <a:t> </a:t>
            </a:r>
            <a:endParaRPr lang="en-US" sz="1200" b="1" dirty="0">
              <a:solidFill>
                <a:schemeClr val="accent3">
                  <a:lumMod val="20000"/>
                  <a:lumOff val="80000"/>
                </a:schemeClr>
              </a:solidFill>
              <a:effectLst>
                <a:outerShdw blurRad="38100" dist="38100" dir="2700000" algn="tl">
                  <a:srgbClr val="000000">
                    <a:alpha val="43137"/>
                  </a:srgbClr>
                </a:outerShdw>
              </a:effectLst>
            </a:endParaRPr>
          </a:p>
          <a:p>
            <a:pPr marL="0" indent="0" algn="ctr" eaLnBrk="1" hangingPunct="1">
              <a:lnSpc>
                <a:spcPct val="90000"/>
              </a:lnSpc>
              <a:buNone/>
              <a:defRPr/>
            </a:pPr>
            <a:r>
              <a:rPr lang="en-US" sz="4800" b="1" strike="sngStrike" dirty="0" smtClean="0">
                <a:solidFill>
                  <a:schemeClr val="accent6">
                    <a:lumMod val="60000"/>
                    <a:lumOff val="40000"/>
                  </a:schemeClr>
                </a:solidFill>
                <a:latin typeface="+mj-lt"/>
              </a:rPr>
              <a:t>Rotten   Boroughs</a:t>
            </a:r>
          </a:p>
        </p:txBody>
      </p:sp>
      <p:sp>
        <p:nvSpPr>
          <p:cNvPr id="11" name="Title 1"/>
          <p:cNvSpPr>
            <a:spLocks noGrp="1"/>
          </p:cNvSpPr>
          <p:nvPr>
            <p:ph type="title"/>
          </p:nvPr>
        </p:nvSpPr>
        <p:spPr>
          <a:xfrm>
            <a:off x="0" y="352927"/>
            <a:ext cx="4876800" cy="3152273"/>
          </a:xfrm>
        </p:spPr>
        <p:txBody>
          <a:bodyPr>
            <a:normAutofit/>
          </a:bodyPr>
          <a:lstStyle/>
          <a:p>
            <a:r>
              <a:rPr lang="en-US" sz="6000" b="1" dirty="0" smtClean="0">
                <a:ln w="19050">
                  <a:solidFill>
                    <a:schemeClr val="tx2"/>
                  </a:solidFill>
                </a:ln>
                <a:effectLst>
                  <a:outerShdw blurRad="38100" dist="38100" dir="2700000" algn="tl">
                    <a:srgbClr val="000000">
                      <a:alpha val="43137"/>
                    </a:srgbClr>
                  </a:outerShdw>
                </a:effectLst>
              </a:rPr>
              <a:t>Reform   ACT   </a:t>
            </a:r>
            <a:br>
              <a:rPr lang="en-US" sz="6000" b="1" dirty="0" smtClean="0">
                <a:ln w="19050">
                  <a:solidFill>
                    <a:schemeClr val="tx2"/>
                  </a:solidFill>
                </a:ln>
                <a:effectLst>
                  <a:outerShdw blurRad="38100" dist="38100" dir="2700000" algn="tl">
                    <a:srgbClr val="000000">
                      <a:alpha val="43137"/>
                    </a:srgbClr>
                  </a:outerShdw>
                </a:effectLst>
              </a:rPr>
            </a:br>
            <a:r>
              <a:rPr lang="en-US" sz="6000" b="1" dirty="0" smtClean="0">
                <a:ln w="19050">
                  <a:solidFill>
                    <a:schemeClr val="tx2"/>
                  </a:solidFill>
                </a:ln>
                <a:effectLst>
                  <a:outerShdw blurRad="38100" dist="38100" dir="2700000" algn="tl">
                    <a:srgbClr val="000000">
                      <a:alpha val="43137"/>
                    </a:srgbClr>
                  </a:outerShdw>
                </a:effectLst>
              </a:rPr>
              <a:t>of   1832</a:t>
            </a:r>
            <a:endParaRPr lang="en-US" sz="6000" b="1" dirty="0">
              <a:ln w="19050">
                <a:solidFill>
                  <a:schemeClr val="tx2"/>
                </a:solidFill>
              </a:ln>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http://2.bp.blogspot.com/-JTLcApqfFcw/Tf-a2pN3JSI/AAAAAAAAAPU/Hdh5do2UTLg/s1600/george+hayte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44001" cy="688607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title"/>
          </p:nvPr>
        </p:nvSpPr>
        <p:spPr>
          <a:xfrm>
            <a:off x="0" y="352927"/>
            <a:ext cx="4876800" cy="3152273"/>
          </a:xfrm>
        </p:spPr>
        <p:txBody>
          <a:bodyPr>
            <a:normAutofit/>
          </a:bodyPr>
          <a:lstStyle/>
          <a:p>
            <a:r>
              <a:rPr lang="en-US" sz="6000" b="1" dirty="0" smtClean="0">
                <a:ln w="19050">
                  <a:solidFill>
                    <a:schemeClr val="tx2"/>
                  </a:solidFill>
                </a:ln>
                <a:effectLst>
                  <a:outerShdw blurRad="38100" dist="38100" dir="2700000" algn="tl">
                    <a:srgbClr val="000000">
                      <a:alpha val="43137"/>
                    </a:srgbClr>
                  </a:outerShdw>
                </a:effectLst>
              </a:rPr>
              <a:t>Reform   ACT   </a:t>
            </a:r>
            <a:br>
              <a:rPr lang="en-US" sz="6000" b="1" dirty="0" smtClean="0">
                <a:ln w="19050">
                  <a:solidFill>
                    <a:schemeClr val="tx2"/>
                  </a:solidFill>
                </a:ln>
                <a:effectLst>
                  <a:outerShdw blurRad="38100" dist="38100" dir="2700000" algn="tl">
                    <a:srgbClr val="000000">
                      <a:alpha val="43137"/>
                    </a:srgbClr>
                  </a:outerShdw>
                </a:effectLst>
              </a:rPr>
            </a:br>
            <a:r>
              <a:rPr lang="en-US" sz="6000" b="1" dirty="0" smtClean="0">
                <a:ln w="19050">
                  <a:solidFill>
                    <a:schemeClr val="tx2"/>
                  </a:solidFill>
                </a:ln>
                <a:effectLst>
                  <a:outerShdw blurRad="38100" dist="38100" dir="2700000" algn="tl">
                    <a:srgbClr val="000000">
                      <a:alpha val="43137"/>
                    </a:srgbClr>
                  </a:outerShdw>
                </a:effectLst>
              </a:rPr>
              <a:t>of   1832</a:t>
            </a:r>
            <a:endParaRPr lang="en-US" sz="6000" b="1" dirty="0">
              <a:ln w="19050">
                <a:solidFill>
                  <a:schemeClr val="tx2"/>
                </a:solidFill>
              </a:ln>
              <a:effectLst>
                <a:outerShdw blurRad="38100" dist="38100" dir="2700000" algn="tl">
                  <a:srgbClr val="000000">
                    <a:alpha val="43137"/>
                  </a:srgbClr>
                </a:outerShdw>
              </a:effectLst>
            </a:endParaRPr>
          </a:p>
        </p:txBody>
      </p:sp>
      <p:sp>
        <p:nvSpPr>
          <p:cNvPr id="9" name="Rectangle 8"/>
          <p:cNvSpPr/>
          <p:nvPr/>
        </p:nvSpPr>
        <p:spPr>
          <a:xfrm>
            <a:off x="-1" y="3048001"/>
            <a:ext cx="9144001" cy="3810000"/>
          </a:xfrm>
          <a:prstGeom prst="rect">
            <a:avLst/>
          </a:prstGeom>
          <a:gradFill>
            <a:gsLst>
              <a:gs pos="0">
                <a:schemeClr val="tx2">
                  <a:alpha val="80000"/>
                </a:schemeClr>
              </a:gs>
              <a:gs pos="100000">
                <a:schemeClr val="tx2">
                  <a:alpha val="0"/>
                  <a:lumMod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
          <p:cNvSpPr>
            <a:spLocks noGrp="1" noChangeArrowheads="1"/>
          </p:cNvSpPr>
          <p:nvPr>
            <p:ph idx="1"/>
          </p:nvPr>
        </p:nvSpPr>
        <p:spPr>
          <a:xfrm>
            <a:off x="228600" y="4953000"/>
            <a:ext cx="8610600" cy="1752600"/>
          </a:xfrm>
          <a:noFill/>
          <a:ln>
            <a:noFill/>
          </a:ln>
        </p:spPr>
        <p:txBody>
          <a:bodyPr>
            <a:normAutofit/>
          </a:bodyPr>
          <a:lstStyle/>
          <a:p>
            <a:pPr marL="0" indent="0" algn="ctr" eaLnBrk="1" hangingPunct="1">
              <a:lnSpc>
                <a:spcPct val="90000"/>
              </a:lnSpc>
              <a:buNone/>
              <a:defRPr/>
            </a:pPr>
            <a:r>
              <a:rPr lang="en-US" sz="4000" b="1" dirty="0" smtClean="0">
                <a:solidFill>
                  <a:schemeClr val="accent3">
                    <a:lumMod val="20000"/>
                    <a:lumOff val="80000"/>
                  </a:schemeClr>
                </a:solidFill>
                <a:effectLst>
                  <a:outerShdw blurRad="38100" dist="38100" dir="2700000" algn="tl">
                    <a:srgbClr val="000000">
                      <a:alpha val="43137"/>
                    </a:srgbClr>
                  </a:outerShdw>
                </a:effectLst>
              </a:rPr>
              <a:t>Suffrage for the urban </a:t>
            </a:r>
            <a:r>
              <a:rPr lang="en-US" sz="4000" b="1" i="1" dirty="0" smtClean="0">
                <a:solidFill>
                  <a:schemeClr val="tx1">
                    <a:lumMod val="20000"/>
                    <a:lumOff val="80000"/>
                  </a:schemeClr>
                </a:solidFill>
                <a:effectLst>
                  <a:outerShdw blurRad="38100" dist="38100" dir="2700000" algn="tl">
                    <a:srgbClr val="000000">
                      <a:alpha val="43137"/>
                    </a:srgbClr>
                  </a:outerShdw>
                </a:effectLst>
              </a:rPr>
              <a:t>middle</a:t>
            </a:r>
            <a:r>
              <a:rPr lang="en-US" sz="4000" b="1" i="1" dirty="0" smtClean="0">
                <a:solidFill>
                  <a:schemeClr val="accent3">
                    <a:lumMod val="20000"/>
                    <a:lumOff val="80000"/>
                  </a:schemeClr>
                </a:solidFill>
                <a:effectLst>
                  <a:outerShdw blurRad="38100" dist="38100" dir="2700000" algn="tl">
                    <a:srgbClr val="000000">
                      <a:alpha val="43137"/>
                    </a:srgbClr>
                  </a:outerShdw>
                </a:effectLst>
              </a:rPr>
              <a:t> </a:t>
            </a:r>
            <a:r>
              <a:rPr lang="en-US" sz="4000" b="1" dirty="0" smtClean="0">
                <a:solidFill>
                  <a:schemeClr val="accent3">
                    <a:lumMod val="20000"/>
                    <a:lumOff val="80000"/>
                  </a:schemeClr>
                </a:solidFill>
                <a:effectLst>
                  <a:outerShdw blurRad="38100" dist="38100" dir="2700000" algn="tl">
                    <a:srgbClr val="000000">
                      <a:alpha val="43137"/>
                    </a:srgbClr>
                  </a:outerShdw>
                </a:effectLst>
              </a:rPr>
              <a:t>class</a:t>
            </a:r>
          </a:p>
          <a:p>
            <a:pPr marL="0" indent="0" algn="ctr" eaLnBrk="1" hangingPunct="1">
              <a:lnSpc>
                <a:spcPct val="90000"/>
              </a:lnSpc>
              <a:buNone/>
              <a:defRPr/>
            </a:pPr>
            <a:r>
              <a:rPr lang="en-US" sz="4000" b="1" dirty="0" smtClean="0">
                <a:solidFill>
                  <a:schemeClr val="accent3">
                    <a:lumMod val="20000"/>
                    <a:lumOff val="80000"/>
                  </a:schemeClr>
                </a:solidFill>
                <a:effectLst>
                  <a:outerShdw blurRad="38100" dist="38100" dir="2700000" algn="tl">
                    <a:srgbClr val="000000">
                      <a:alpha val="43137"/>
                    </a:srgbClr>
                  </a:outerShdw>
                </a:effectLst>
              </a:rPr>
              <a:t>(</a:t>
            </a:r>
            <a:r>
              <a:rPr lang="en-US" sz="4000" b="1" i="1" dirty="0" smtClean="0">
                <a:solidFill>
                  <a:schemeClr val="tx1">
                    <a:lumMod val="20000"/>
                    <a:lumOff val="80000"/>
                  </a:schemeClr>
                </a:solidFill>
                <a:effectLst>
                  <a:outerShdw blurRad="38100" dist="38100" dir="2700000" algn="tl">
                    <a:srgbClr val="000000">
                      <a:alpha val="43137"/>
                    </a:srgbClr>
                  </a:outerShdw>
                </a:effectLst>
              </a:rPr>
              <a:t>lowered</a:t>
            </a:r>
            <a:r>
              <a:rPr lang="en-US" sz="4000" b="1" i="1" dirty="0" smtClean="0">
                <a:solidFill>
                  <a:schemeClr val="accent3">
                    <a:lumMod val="20000"/>
                    <a:lumOff val="80000"/>
                  </a:schemeClr>
                </a:solidFill>
                <a:effectLst>
                  <a:outerShdw blurRad="38100" dist="38100" dir="2700000" algn="tl">
                    <a:srgbClr val="000000">
                      <a:alpha val="43137"/>
                    </a:srgbClr>
                  </a:outerShdw>
                </a:effectLst>
              </a:rPr>
              <a:t> </a:t>
            </a:r>
            <a:r>
              <a:rPr lang="en-US" sz="4000" b="1" dirty="0" smtClean="0">
                <a:solidFill>
                  <a:schemeClr val="accent3">
                    <a:lumMod val="20000"/>
                    <a:lumOff val="80000"/>
                  </a:schemeClr>
                </a:solidFill>
                <a:effectLst>
                  <a:outerShdw blurRad="38100" dist="38100" dir="2700000" algn="tl">
                    <a:srgbClr val="000000">
                      <a:alpha val="43137"/>
                    </a:srgbClr>
                  </a:outerShdw>
                </a:effectLst>
              </a:rPr>
              <a:t>property requirements)</a:t>
            </a:r>
          </a:p>
        </p:txBody>
      </p:sp>
    </p:spTree>
    <p:extLst>
      <p:ext uri="{BB962C8B-B14F-4D97-AF65-F5344CB8AC3E}">
        <p14:creationId xmlns:p14="http://schemas.microsoft.com/office/powerpoint/2010/main" val="3145715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33400" y="274638"/>
            <a:ext cx="7924800" cy="4602162"/>
          </a:xfrm>
        </p:spPr>
        <p:txBody>
          <a:bodyPr>
            <a:noAutofit/>
          </a:bodyPr>
          <a:lstStyle/>
          <a:p>
            <a:pPr algn="r"/>
            <a:r>
              <a:rPr lang="en-US" sz="34400" dirty="0" smtClean="0">
                <a:solidFill>
                  <a:schemeClr val="accent4">
                    <a:lumMod val="40000"/>
                    <a:lumOff val="60000"/>
                  </a:schemeClr>
                </a:solidFill>
                <a:effectLst>
                  <a:outerShdw blurRad="38100" dist="38100" dir="2700000" algn="tl">
                    <a:srgbClr val="000000">
                      <a:alpha val="43137"/>
                    </a:srgbClr>
                  </a:outerShdw>
                </a:effectLst>
              </a:rPr>
              <a:t>1 </a:t>
            </a:r>
            <a:r>
              <a:rPr lang="en-US" sz="34400" dirty="0" smtClean="0">
                <a:effectLst>
                  <a:outerShdw blurRad="38100" dist="38100" dir="2700000" algn="tl">
                    <a:srgbClr val="000000">
                      <a:alpha val="43137"/>
                    </a:srgbClr>
                  </a:outerShdw>
                </a:effectLst>
              </a:rPr>
              <a:t>/ 6</a:t>
            </a:r>
            <a:endParaRPr lang="en-US" sz="34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5105400"/>
            <a:ext cx="8229600" cy="1309300"/>
          </a:xfrm>
        </p:spPr>
        <p:txBody>
          <a:bodyPr>
            <a:noAutofit/>
          </a:bodyPr>
          <a:lstStyle/>
          <a:p>
            <a:pPr marL="0" indent="0" algn="ctr">
              <a:buNone/>
            </a:pPr>
            <a:r>
              <a:rPr lang="en-US" sz="4400" b="1" dirty="0" smtClean="0">
                <a:effectLst>
                  <a:outerShdw blurRad="38100" dist="38100" dir="2700000" algn="tl">
                    <a:srgbClr val="000000">
                      <a:alpha val="43137"/>
                    </a:srgbClr>
                  </a:outerShdw>
                </a:effectLst>
              </a:rPr>
              <a:t>of adult males could vote </a:t>
            </a:r>
            <a:br>
              <a:rPr lang="en-US" sz="4400" b="1" dirty="0" smtClean="0">
                <a:effectLst>
                  <a:outerShdw blurRad="38100" dist="38100" dir="2700000" algn="tl">
                    <a:srgbClr val="000000">
                      <a:alpha val="43137"/>
                    </a:srgbClr>
                  </a:outerShdw>
                </a:effectLst>
              </a:rPr>
            </a:br>
            <a:r>
              <a:rPr lang="en-US" sz="4400" b="1" dirty="0" smtClean="0">
                <a:effectLst>
                  <a:outerShdw blurRad="38100" dist="38100" dir="2700000" algn="tl">
                    <a:srgbClr val="000000">
                      <a:alpha val="43137"/>
                    </a:srgbClr>
                  </a:outerShdw>
                </a:effectLst>
              </a:rPr>
              <a:t>after the 1832 Act.</a:t>
            </a:r>
            <a:endParaRPr lang="en-US" sz="4400" b="1" dirty="0">
              <a:effectLst>
                <a:outerShdw blurRad="38100" dist="38100" dir="2700000" algn="tl">
                  <a:srgbClr val="000000">
                    <a:alpha val="43137"/>
                  </a:srgbClr>
                </a:outerShdw>
              </a:effectLst>
            </a:endParaRPr>
          </a:p>
        </p:txBody>
      </p:sp>
      <p:sp>
        <p:nvSpPr>
          <p:cNvPr id="4" name="TextBox 3"/>
          <p:cNvSpPr txBox="1"/>
          <p:nvPr/>
        </p:nvSpPr>
        <p:spPr>
          <a:xfrm>
            <a:off x="6096000" y="6504801"/>
            <a:ext cx="2971800" cy="276999"/>
          </a:xfrm>
          <a:prstGeom prst="rect">
            <a:avLst/>
          </a:prstGeom>
          <a:noFill/>
        </p:spPr>
        <p:txBody>
          <a:bodyPr wrap="square" rtlCol="0">
            <a:spAutoFit/>
          </a:bodyPr>
          <a:lstStyle/>
          <a:p>
            <a:pPr algn="r"/>
            <a:r>
              <a:rPr lang="en-US" sz="1200" dirty="0" smtClean="0">
                <a:solidFill>
                  <a:schemeClr val="bg2"/>
                </a:solidFill>
              </a:rPr>
              <a:t>Photo by </a:t>
            </a:r>
            <a:r>
              <a:rPr lang="en-US" sz="1200" dirty="0" err="1" smtClean="0">
                <a:solidFill>
                  <a:schemeClr val="bg2"/>
                </a:solidFill>
              </a:rPr>
              <a:t>stu_spivack</a:t>
            </a:r>
            <a:endParaRPr lang="en-US" sz="1200" dirty="0">
              <a:solidFill>
                <a:schemeClr val="bg2"/>
              </a:solidFill>
            </a:endParaRPr>
          </a:p>
        </p:txBody>
      </p:sp>
    </p:spTree>
    <p:extLst>
      <p:ext uri="{BB962C8B-B14F-4D97-AF65-F5344CB8AC3E}">
        <p14:creationId xmlns:p14="http://schemas.microsoft.com/office/powerpoint/2010/main" val="23328712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5334000"/>
            <a:ext cx="8229600" cy="792163"/>
          </a:xfrm>
        </p:spPr>
        <p:txBody>
          <a:bodyPr>
            <a:noAutofit/>
          </a:bodyPr>
          <a:lstStyle/>
          <a:p>
            <a:pPr marL="0" indent="0" algn="ctr">
              <a:buNone/>
            </a:pPr>
            <a:r>
              <a:rPr lang="en-US" sz="5400" b="1" dirty="0" smtClean="0">
                <a:effectLst>
                  <a:outerShdw blurRad="38100" dist="38100" dir="2700000" algn="tl">
                    <a:srgbClr val="000000">
                      <a:alpha val="43137"/>
                    </a:srgbClr>
                  </a:outerShdw>
                </a:effectLst>
              </a:rPr>
              <a:t>STILL COULD NOT</a:t>
            </a:r>
            <a:endParaRPr lang="en-US" sz="5400" b="1" dirty="0">
              <a:effectLst>
                <a:outerShdw blurRad="38100" dist="38100" dir="2700000" algn="tl">
                  <a:srgbClr val="000000">
                    <a:alpha val="43137"/>
                  </a:srgbClr>
                </a:outerShdw>
              </a:effectLst>
            </a:endParaRPr>
          </a:p>
        </p:txBody>
      </p:sp>
      <p:sp>
        <p:nvSpPr>
          <p:cNvPr id="4" name="TextBox 3"/>
          <p:cNvSpPr txBox="1"/>
          <p:nvPr/>
        </p:nvSpPr>
        <p:spPr>
          <a:xfrm>
            <a:off x="6096000" y="6504801"/>
            <a:ext cx="2971800" cy="276999"/>
          </a:xfrm>
          <a:prstGeom prst="rect">
            <a:avLst/>
          </a:prstGeom>
          <a:noFill/>
        </p:spPr>
        <p:txBody>
          <a:bodyPr wrap="square" rtlCol="0">
            <a:spAutoFit/>
          </a:bodyPr>
          <a:lstStyle/>
          <a:p>
            <a:pPr algn="r"/>
            <a:r>
              <a:rPr lang="en-US" sz="1200" dirty="0" smtClean="0">
                <a:solidFill>
                  <a:schemeClr val="bg2"/>
                </a:solidFill>
              </a:rPr>
              <a:t>Photo by </a:t>
            </a:r>
            <a:r>
              <a:rPr lang="en-US" sz="1200" dirty="0" err="1" smtClean="0">
                <a:solidFill>
                  <a:schemeClr val="bg2"/>
                </a:solidFill>
              </a:rPr>
              <a:t>stu_spivack</a:t>
            </a:r>
            <a:endParaRPr lang="en-US" sz="1200" dirty="0">
              <a:solidFill>
                <a:schemeClr val="bg2"/>
              </a:solidFill>
            </a:endParaRPr>
          </a:p>
        </p:txBody>
      </p:sp>
      <p:sp>
        <p:nvSpPr>
          <p:cNvPr id="7" name="Title 1"/>
          <p:cNvSpPr>
            <a:spLocks noGrp="1"/>
          </p:cNvSpPr>
          <p:nvPr>
            <p:ph type="title"/>
          </p:nvPr>
        </p:nvSpPr>
        <p:spPr>
          <a:xfrm>
            <a:off x="533400" y="274638"/>
            <a:ext cx="7924800" cy="4602162"/>
          </a:xfrm>
        </p:spPr>
        <p:txBody>
          <a:bodyPr>
            <a:noAutofit/>
          </a:bodyPr>
          <a:lstStyle/>
          <a:p>
            <a:pPr algn="r"/>
            <a:r>
              <a:rPr lang="en-US" sz="34400" dirty="0" smtClean="0">
                <a:solidFill>
                  <a:schemeClr val="accent6">
                    <a:lumMod val="40000"/>
                    <a:lumOff val="60000"/>
                  </a:schemeClr>
                </a:solidFill>
                <a:effectLst>
                  <a:outerShdw blurRad="38100" dist="38100" dir="2700000" algn="tl">
                    <a:srgbClr val="000000">
                      <a:alpha val="43137"/>
                    </a:srgbClr>
                  </a:outerShdw>
                </a:effectLst>
              </a:rPr>
              <a:t>5</a:t>
            </a:r>
            <a:r>
              <a:rPr lang="en-US" sz="34400" dirty="0" smtClean="0">
                <a:effectLst>
                  <a:outerShdw blurRad="38100" dist="38100" dir="2700000" algn="tl">
                    <a:srgbClr val="000000">
                      <a:alpha val="43137"/>
                    </a:srgbClr>
                  </a:outerShdw>
                </a:effectLst>
              </a:rPr>
              <a:t> / 6</a:t>
            </a:r>
            <a:endParaRPr lang="en-US" sz="34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01437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upload.wikimedia.org/wikipedia/commons/thumb/4/4a/Adolph_Menzel_-_Eisenwalzwerk_-_Google_Art_Project.jpg/1280px-Adolph_Menzel_-_Eisenwalzwerk_-_Google_Art_Projec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7129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0" y="274638"/>
            <a:ext cx="9171296" cy="6049962"/>
          </a:xfrm>
        </p:spPr>
        <p:txBody>
          <a:bodyPr>
            <a:noAutofit/>
          </a:bodyPr>
          <a:lstStyle/>
          <a:p>
            <a:r>
              <a:rPr lang="en-US" sz="9800" dirty="0" smtClean="0">
                <a:solidFill>
                  <a:schemeClr val="bg2"/>
                </a:solidFill>
                <a:effectLst>
                  <a:outerShdw blurRad="38100" dist="38100" dir="2700000" algn="tl">
                    <a:srgbClr val="000000">
                      <a:alpha val="43137"/>
                    </a:srgbClr>
                  </a:outerShdw>
                </a:effectLst>
              </a:rPr>
              <a:t>NO   SUFFRAGE</a:t>
            </a:r>
            <a:r>
              <a:rPr lang="en-US" sz="4800" dirty="0" smtClean="0">
                <a:solidFill>
                  <a:schemeClr val="bg2"/>
                </a:solidFill>
              </a:rPr>
              <a:t/>
            </a:r>
            <a:br>
              <a:rPr lang="en-US" sz="4800" dirty="0" smtClean="0">
                <a:solidFill>
                  <a:schemeClr val="bg2"/>
                </a:solidFill>
              </a:rPr>
            </a:br>
            <a:r>
              <a:rPr lang="en-US" sz="4800" dirty="0" smtClean="0">
                <a:solidFill>
                  <a:schemeClr val="bg2"/>
                </a:solidFill>
              </a:rPr>
              <a:t/>
            </a:r>
            <a:br>
              <a:rPr lang="en-US" sz="4800" dirty="0" smtClean="0">
                <a:solidFill>
                  <a:schemeClr val="bg2"/>
                </a:solidFill>
              </a:rPr>
            </a:br>
            <a:r>
              <a:rPr lang="en-US" sz="4800" dirty="0">
                <a:solidFill>
                  <a:schemeClr val="bg2"/>
                </a:solidFill>
              </a:rPr>
              <a:t/>
            </a:r>
            <a:br>
              <a:rPr lang="en-US" sz="4800" dirty="0">
                <a:solidFill>
                  <a:schemeClr val="bg2"/>
                </a:solidFill>
              </a:rPr>
            </a:br>
            <a:r>
              <a:rPr lang="en-US" sz="5400" dirty="0" smtClean="0">
                <a:solidFill>
                  <a:schemeClr val="bg2"/>
                </a:solidFill>
              </a:rPr>
              <a:t> </a:t>
            </a:r>
            <a:r>
              <a:rPr lang="en-US" sz="4800" dirty="0" smtClean="0">
                <a:solidFill>
                  <a:schemeClr val="bg2"/>
                </a:solidFill>
              </a:rPr>
              <a:t/>
            </a:r>
            <a:br>
              <a:rPr lang="en-US" sz="4800" dirty="0" smtClean="0">
                <a:solidFill>
                  <a:schemeClr val="bg2"/>
                </a:solidFill>
              </a:rPr>
            </a:br>
            <a:r>
              <a:rPr lang="en-US" sz="5400" b="1" dirty="0" smtClean="0">
                <a:solidFill>
                  <a:schemeClr val="bg2"/>
                </a:solidFill>
                <a:effectLst>
                  <a:outerShdw blurRad="38100" dist="38100" dir="2700000" algn="tl">
                    <a:srgbClr val="000000">
                      <a:alpha val="43137"/>
                    </a:srgbClr>
                  </a:outerShdw>
                </a:effectLst>
                <a:latin typeface="+mn-lt"/>
              </a:rPr>
              <a:t>for the</a:t>
            </a:r>
            <a:r>
              <a:rPr lang="en-US" sz="4800" dirty="0" smtClean="0">
                <a:solidFill>
                  <a:schemeClr val="bg2"/>
                </a:solidFill>
              </a:rPr>
              <a:t/>
            </a:r>
            <a:br>
              <a:rPr lang="en-US" sz="4800" dirty="0" smtClean="0">
                <a:solidFill>
                  <a:schemeClr val="bg2"/>
                </a:solidFill>
              </a:rPr>
            </a:br>
            <a:r>
              <a:rPr lang="en-US" sz="8000" dirty="0" smtClean="0">
                <a:solidFill>
                  <a:schemeClr val="bg2"/>
                </a:solidFill>
                <a:effectLst>
                  <a:outerShdw blurRad="38100" dist="38100" dir="2700000" algn="tl">
                    <a:srgbClr val="000000">
                      <a:alpha val="43137"/>
                    </a:srgbClr>
                  </a:outerShdw>
                </a:effectLst>
              </a:rPr>
              <a:t>WORKING   CLASS</a:t>
            </a:r>
            <a:endParaRPr lang="en-US" sz="8000"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42711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ile:Peterloo Massacre.png"/>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0" y="-38710"/>
            <a:ext cx="9144000" cy="6896710"/>
          </a:xfrm>
          <a:prstGeom prst="rect">
            <a:avLst/>
          </a:prstGeom>
          <a:solidFill>
            <a:schemeClr val="dk1">
              <a:alpha val="40000"/>
            </a:schemeClr>
          </a:solidFill>
          <a:ln w="9525">
            <a:noFill/>
            <a:miter lim="800000"/>
            <a:headEnd/>
            <a:tailEnd/>
          </a:ln>
          <a:effectLst/>
        </p:spPr>
      </p:pic>
      <p:sp>
        <p:nvSpPr>
          <p:cNvPr id="3" name="Title 2"/>
          <p:cNvSpPr>
            <a:spLocks noGrp="1"/>
          </p:cNvSpPr>
          <p:nvPr>
            <p:ph type="title"/>
          </p:nvPr>
        </p:nvSpPr>
        <p:spPr>
          <a:xfrm>
            <a:off x="0" y="1273314"/>
            <a:ext cx="9144000" cy="1600200"/>
          </a:xfrm>
        </p:spPr>
        <p:txBody>
          <a:bodyPr>
            <a:normAutofit/>
          </a:bodyPr>
          <a:lstStyle/>
          <a:p>
            <a:r>
              <a:rPr lang="en-US" sz="6600" dirty="0" smtClean="0">
                <a:effectLst>
                  <a:outerShdw blurRad="38100" dist="38100" dir="2700000" algn="tl">
                    <a:srgbClr val="000000">
                      <a:alpha val="43137"/>
                    </a:srgbClr>
                  </a:outerShdw>
                </a:effectLst>
              </a:rPr>
              <a:t>CONSERVATIVE     LEADERS</a:t>
            </a:r>
            <a:endParaRPr lang="en-US" sz="6600" b="1" i="1" dirty="0">
              <a:effectLst>
                <a:outerShdw blurRad="38100" dist="38100" dir="2700000" algn="tl">
                  <a:srgbClr val="000000">
                    <a:alpha val="43137"/>
                  </a:srgbClr>
                </a:outerShdw>
              </a:effectLst>
              <a:latin typeface="+mn-lt"/>
            </a:endParaRPr>
          </a:p>
        </p:txBody>
      </p:sp>
      <p:sp>
        <p:nvSpPr>
          <p:cNvPr id="5" name="Rectangle 4"/>
          <p:cNvSpPr/>
          <p:nvPr/>
        </p:nvSpPr>
        <p:spPr>
          <a:xfrm>
            <a:off x="0" y="2492514"/>
            <a:ext cx="9144000" cy="707886"/>
          </a:xfrm>
          <a:prstGeom prst="rect">
            <a:avLst/>
          </a:prstGeom>
        </p:spPr>
        <p:txBody>
          <a:bodyPr wrap="square">
            <a:spAutoFit/>
          </a:bodyPr>
          <a:lstStyle/>
          <a:p>
            <a:pPr algn="ctr"/>
            <a:r>
              <a:rPr lang="en-US" sz="4000" b="1" i="1" dirty="0">
                <a:solidFill>
                  <a:srgbClr val="EEEEEE"/>
                </a:solidFill>
                <a:effectLst>
                  <a:outerShdw blurRad="38100" dist="38100" dir="2700000" algn="tl">
                    <a:srgbClr val="000000">
                      <a:alpha val="43137"/>
                    </a:srgbClr>
                  </a:outerShdw>
                </a:effectLst>
                <a:latin typeface="Bell MT"/>
              </a:rPr>
              <a:t>Resisted Working Class </a:t>
            </a:r>
            <a:r>
              <a:rPr lang="en-US" sz="4000" b="1" i="1" dirty="0" smtClean="0">
                <a:solidFill>
                  <a:srgbClr val="EEEEEE"/>
                </a:solidFill>
                <a:effectLst>
                  <a:outerShdw blurRad="38100" dist="38100" dir="2700000" algn="tl">
                    <a:srgbClr val="000000">
                      <a:alpha val="43137"/>
                    </a:srgbClr>
                  </a:outerShdw>
                </a:effectLst>
                <a:latin typeface="Bell MT"/>
              </a:rPr>
              <a:t>Agitation.</a:t>
            </a:r>
            <a:endParaRPr lang="en-US" sz="4000" dirty="0"/>
          </a:p>
        </p:txBody>
      </p:sp>
    </p:spTree>
    <p:extLst>
      <p:ext uri="{BB962C8B-B14F-4D97-AF65-F5344CB8AC3E}">
        <p14:creationId xmlns:p14="http://schemas.microsoft.com/office/powerpoint/2010/main" val="2215573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ile:Peterloo Massacre.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4875" r="4083"/>
          <a:stretch>
            <a:fillRect/>
          </a:stretch>
        </p:blipFill>
        <p:spPr bwMode="auto">
          <a:xfrm>
            <a:off x="0" y="-38710"/>
            <a:ext cx="9144000" cy="6896710"/>
          </a:xfrm>
          <a:prstGeom prst="rect">
            <a:avLst/>
          </a:prstGeom>
          <a:solidFill>
            <a:schemeClr val="dk1">
              <a:alpha val="40000"/>
            </a:schemeClr>
          </a:solidFill>
          <a:ln w="9525">
            <a:noFill/>
            <a:miter lim="800000"/>
            <a:headEnd/>
            <a:tailEnd/>
          </a:ln>
          <a:effectLst/>
        </p:spPr>
      </p:pic>
      <p:sp>
        <p:nvSpPr>
          <p:cNvPr id="3" name="Title 2"/>
          <p:cNvSpPr>
            <a:spLocks noGrp="1"/>
          </p:cNvSpPr>
          <p:nvPr>
            <p:ph type="title"/>
          </p:nvPr>
        </p:nvSpPr>
        <p:spPr>
          <a:xfrm>
            <a:off x="152400" y="228600"/>
            <a:ext cx="8229600" cy="1066800"/>
          </a:xfrm>
          <a:ln>
            <a:noFill/>
          </a:ln>
        </p:spPr>
        <p:txBody>
          <a:bodyPr>
            <a:normAutofit/>
          </a:bodyPr>
          <a:lstStyle/>
          <a:p>
            <a:pPr algn="l"/>
            <a:r>
              <a:rPr lang="en-US" sz="5400" dirty="0" smtClean="0">
                <a:ln w="12700">
                  <a:noFill/>
                </a:ln>
                <a:solidFill>
                  <a:schemeClr val="tx1"/>
                </a:solidFill>
                <a:effectLst>
                  <a:outerShdw blurRad="38100" dist="38100" dir="2700000" algn="tl">
                    <a:schemeClr val="bg2">
                      <a:alpha val="43000"/>
                    </a:schemeClr>
                  </a:outerShdw>
                </a:effectLst>
              </a:rPr>
              <a:t>“</a:t>
            </a:r>
            <a:r>
              <a:rPr lang="en-US" sz="5400" dirty="0" err="1" smtClean="0">
                <a:ln w="12700">
                  <a:noFill/>
                </a:ln>
                <a:solidFill>
                  <a:schemeClr val="tx1"/>
                </a:solidFill>
                <a:effectLst>
                  <a:outerShdw blurRad="38100" dist="38100" dir="2700000" algn="tl">
                    <a:schemeClr val="bg2">
                      <a:alpha val="43000"/>
                    </a:schemeClr>
                  </a:outerShdw>
                </a:effectLst>
              </a:rPr>
              <a:t>Peterloo</a:t>
            </a:r>
            <a:r>
              <a:rPr lang="en-US" sz="5400" dirty="0" smtClean="0">
                <a:ln w="12700">
                  <a:noFill/>
                </a:ln>
                <a:solidFill>
                  <a:schemeClr val="tx1"/>
                </a:solidFill>
                <a:effectLst>
                  <a:outerShdw blurRad="38100" dist="38100" dir="2700000" algn="tl">
                    <a:schemeClr val="bg2">
                      <a:alpha val="43000"/>
                    </a:schemeClr>
                  </a:outerShdw>
                </a:effectLst>
              </a:rPr>
              <a:t>”   MASSACRE</a:t>
            </a:r>
            <a:endParaRPr lang="en-US" sz="5400" dirty="0">
              <a:ln w="12700">
                <a:noFill/>
              </a:ln>
              <a:solidFill>
                <a:schemeClr val="tx1"/>
              </a:solidFill>
              <a:effectLst>
                <a:outerShdw blurRad="38100" dist="38100" dir="2700000" algn="tl">
                  <a:schemeClr val="bg2">
                    <a:alpha val="43000"/>
                  </a:schemeClr>
                </a:outerShdw>
              </a:effectLst>
            </a:endParaRPr>
          </a:p>
        </p:txBody>
      </p:sp>
      <p:sp>
        <p:nvSpPr>
          <p:cNvPr id="4" name="TextBox 3"/>
          <p:cNvSpPr txBox="1"/>
          <p:nvPr/>
        </p:nvSpPr>
        <p:spPr>
          <a:xfrm>
            <a:off x="7277100" y="228600"/>
            <a:ext cx="1638300" cy="830997"/>
          </a:xfrm>
          <a:prstGeom prst="rect">
            <a:avLst/>
          </a:prstGeom>
          <a:noFill/>
        </p:spPr>
        <p:txBody>
          <a:bodyPr wrap="square" rtlCol="0">
            <a:spAutoFit/>
          </a:bodyPr>
          <a:lstStyle/>
          <a:p>
            <a:pPr algn="ctr"/>
            <a:r>
              <a:rPr lang="en-US" sz="4800" b="1" dirty="0" smtClean="0">
                <a:solidFill>
                  <a:schemeClr val="tx2"/>
                </a:solidFill>
                <a:latin typeface="+mn-lt"/>
              </a:rPr>
              <a:t>1819</a:t>
            </a:r>
            <a:endParaRPr lang="en-US" sz="4800" b="1" dirty="0">
              <a:solidFill>
                <a:schemeClr val="tx2"/>
              </a:solidFill>
              <a:latin typeface="+mn-lt"/>
            </a:endParaRPr>
          </a:p>
        </p:txBody>
      </p:sp>
      <p:sp>
        <p:nvSpPr>
          <p:cNvPr id="11" name="Rectangle 3"/>
          <p:cNvSpPr txBox="1">
            <a:spLocks noChangeArrowheads="1"/>
          </p:cNvSpPr>
          <p:nvPr/>
        </p:nvSpPr>
        <p:spPr>
          <a:xfrm>
            <a:off x="0" y="4495800"/>
            <a:ext cx="9144000" cy="2362200"/>
          </a:xfrm>
          <a:prstGeom prst="rect">
            <a:avLst/>
          </a:prstGeom>
          <a:gradFill flip="none" rotWithShape="1">
            <a:gsLst>
              <a:gs pos="0">
                <a:schemeClr val="tx2">
                  <a:alpha val="80000"/>
                </a:schemeClr>
              </a:gs>
              <a:gs pos="100000">
                <a:schemeClr val="tx2">
                  <a:alpha val="0"/>
                  <a:lumMod val="100000"/>
                </a:schemeClr>
              </a:gs>
            </a:gsLst>
            <a:lin ang="16200000" scaled="1"/>
            <a:tileRect/>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0" fontAlgn="auto">
              <a:lnSpc>
                <a:spcPct val="90000"/>
              </a:lnSpc>
              <a:spcAft>
                <a:spcPts val="0"/>
              </a:spcAft>
              <a:buFont typeface="Arial" panose="020B0604020202020204" pitchFamily="34" charset="0"/>
              <a:buNone/>
              <a:defRPr/>
            </a:pPr>
            <a:endParaRPr lang="en-US" b="1" dirty="0" smtClean="0">
              <a:effectLst>
                <a:outerShdw blurRad="38100" dist="38100" dir="2700000" algn="tl">
                  <a:srgbClr val="000000">
                    <a:alpha val="43137"/>
                  </a:srgbClr>
                </a:outerShdw>
              </a:effectLst>
            </a:endParaRPr>
          </a:p>
          <a:p>
            <a:pPr marL="457200" indent="0" fontAlgn="auto">
              <a:lnSpc>
                <a:spcPct val="90000"/>
              </a:lnSpc>
              <a:spcAft>
                <a:spcPts val="0"/>
              </a:spcAft>
              <a:buFont typeface="Arial" panose="020B0604020202020204" pitchFamily="34" charset="0"/>
              <a:buNone/>
              <a:defRPr/>
            </a:pPr>
            <a:endParaRPr lang="en-US" b="1" dirty="0">
              <a:effectLst>
                <a:outerShdw blurRad="38100" dist="38100" dir="2700000" algn="tl">
                  <a:srgbClr val="000000">
                    <a:alpha val="43137"/>
                  </a:srgbClr>
                </a:outerShdw>
              </a:effectLst>
            </a:endParaRPr>
          </a:p>
          <a:p>
            <a:pPr marL="0" indent="0" algn="ctr" fontAlgn="auto">
              <a:lnSpc>
                <a:spcPct val="90000"/>
              </a:lnSpc>
              <a:spcAft>
                <a:spcPts val="0"/>
              </a:spcAft>
              <a:buFont typeface="Arial" panose="020B0604020202020204" pitchFamily="34" charset="0"/>
              <a:buNone/>
              <a:defRPr/>
            </a:pPr>
            <a:r>
              <a:rPr lang="en-US" b="1" dirty="0" smtClean="0">
                <a:effectLst>
                  <a:outerShdw blurRad="38100" dist="38100" dir="2700000" algn="tl">
                    <a:srgbClr val="000000">
                      <a:alpha val="43137"/>
                    </a:srgbClr>
                  </a:outerShdw>
                </a:effectLst>
              </a:rPr>
              <a:t>The cavalry charged into a working class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protest, killing 15 and injuring hundreds.</a:t>
            </a:r>
            <a:endParaRPr lang="en-US" sz="2400" b="1" dirty="0" smtClean="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bl.uk/onlinegallery/takingliberties/images/159peoplescharterbig.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4724400"/>
            <a:ext cx="8229600" cy="1401763"/>
          </a:xfrm>
        </p:spPr>
        <p:txBody>
          <a:bodyPr/>
          <a:lstStyle/>
          <a:p>
            <a:endParaRPr lang="en-US" dirty="0"/>
          </a:p>
        </p:txBody>
      </p:sp>
    </p:spTree>
    <p:extLst>
      <p:ext uri="{BB962C8B-B14F-4D97-AF65-F5344CB8AC3E}">
        <p14:creationId xmlns:p14="http://schemas.microsoft.com/office/powerpoint/2010/main" val="38169559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41000">
              <a:schemeClr val="tx1">
                <a:lumMod val="20000"/>
                <a:lumOff val="80000"/>
              </a:schemeClr>
            </a:gs>
            <a:gs pos="100000">
              <a:schemeClr val="tx1">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2667000"/>
          </a:xfrm>
        </p:spPr>
        <p:txBody>
          <a:bodyPr>
            <a:normAutofit/>
          </a:bodyPr>
          <a:lstStyle/>
          <a:p>
            <a:r>
              <a:rPr lang="en-US" sz="13800" dirty="0" smtClean="0">
                <a:solidFill>
                  <a:schemeClr val="tx2"/>
                </a:solidFill>
                <a:effectLst>
                  <a:outerShdw blurRad="38100" dist="38100" dir="2700000" algn="tl">
                    <a:srgbClr val="000000">
                      <a:alpha val="43137"/>
                    </a:srgbClr>
                  </a:outerShdw>
                </a:effectLst>
              </a:rPr>
              <a:t>CHARTISTS</a:t>
            </a:r>
            <a:endParaRPr lang="en-US" sz="13800" dirty="0">
              <a:solidFill>
                <a:schemeClr val="tx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4648200"/>
            <a:ext cx="8229600" cy="1401763"/>
          </a:xfrm>
        </p:spPr>
        <p:txBody>
          <a:bodyPr>
            <a:normAutofit/>
          </a:bodyPr>
          <a:lstStyle/>
          <a:p>
            <a:pPr marL="0" indent="0" algn="ctr">
              <a:buNone/>
            </a:pPr>
            <a:r>
              <a:rPr lang="en-US" sz="3600" b="1" dirty="0" smtClean="0">
                <a:solidFill>
                  <a:schemeClr val="tx2"/>
                </a:solidFill>
              </a:rPr>
              <a:t>Working class activists who supported </a:t>
            </a:r>
            <a:r>
              <a:rPr lang="en-US" sz="4800" b="1" dirty="0" smtClean="0">
                <a:solidFill>
                  <a:schemeClr val="tx2"/>
                </a:solidFill>
              </a:rPr>
              <a:t>the People’s Charter</a:t>
            </a:r>
            <a:endParaRPr lang="en-US" sz="4800" b="1" dirty="0">
              <a:solidFill>
                <a:schemeClr val="tx2"/>
              </a:solidFill>
            </a:endParaRPr>
          </a:p>
        </p:txBody>
      </p:sp>
      <p:sp>
        <p:nvSpPr>
          <p:cNvPr id="4" name="TextBox 3"/>
          <p:cNvSpPr txBox="1"/>
          <p:nvPr/>
        </p:nvSpPr>
        <p:spPr>
          <a:xfrm>
            <a:off x="1447800" y="3200400"/>
            <a:ext cx="6248400" cy="1015663"/>
          </a:xfrm>
          <a:prstGeom prst="rect">
            <a:avLst/>
          </a:prstGeom>
          <a:noFill/>
        </p:spPr>
        <p:txBody>
          <a:bodyPr wrap="square" rtlCol="0">
            <a:spAutoFit/>
          </a:bodyPr>
          <a:lstStyle/>
          <a:p>
            <a:pPr algn="ctr"/>
            <a:r>
              <a:rPr lang="en-US" sz="6000" b="1" dirty="0" smtClean="0">
                <a:solidFill>
                  <a:schemeClr val="tx2"/>
                </a:solidFill>
                <a:latin typeface="+mn-lt"/>
              </a:rPr>
              <a:t>1838-1850</a:t>
            </a:r>
            <a:endParaRPr lang="en-US" sz="6000" b="1" dirty="0">
              <a:solidFill>
                <a:schemeClr val="tx2"/>
              </a:solidFill>
              <a:latin typeface="+mn-lt"/>
            </a:endParaRPr>
          </a:p>
        </p:txBody>
      </p:sp>
    </p:spTree>
    <p:extLst>
      <p:ext uri="{BB962C8B-B14F-4D97-AF65-F5344CB8AC3E}">
        <p14:creationId xmlns:p14="http://schemas.microsoft.com/office/powerpoint/2010/main" val="38347392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41000">
              <a:schemeClr val="tx1">
                <a:lumMod val="20000"/>
                <a:lumOff val="80000"/>
              </a:schemeClr>
            </a:gs>
            <a:gs pos="100000">
              <a:schemeClr val="tx1">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304800"/>
            <a:ext cx="8226425" cy="1143000"/>
          </a:xfrm>
        </p:spPr>
        <p:txBody>
          <a:bodyPr>
            <a:normAutofit/>
          </a:bodyPr>
          <a:lstStyle/>
          <a:p>
            <a:r>
              <a:rPr lang="en-US" sz="6000" b="1" dirty="0" smtClean="0">
                <a:solidFill>
                  <a:schemeClr val="tx2"/>
                </a:solidFill>
                <a:effectLst>
                  <a:outerShdw blurRad="38100" dist="38100" dir="2700000" algn="tl">
                    <a:srgbClr val="000000">
                      <a:alpha val="43137"/>
                    </a:srgbClr>
                  </a:outerShdw>
                </a:effectLst>
              </a:rPr>
              <a:t>SIX   POINTS   of   </a:t>
            </a:r>
            <a:r>
              <a:rPr lang="en-US" sz="6000" b="1" dirty="0" err="1" smtClean="0">
                <a:solidFill>
                  <a:schemeClr val="tx2"/>
                </a:solidFill>
                <a:effectLst>
                  <a:outerShdw blurRad="38100" dist="38100" dir="2700000" algn="tl">
                    <a:srgbClr val="000000">
                      <a:alpha val="43137"/>
                    </a:srgbClr>
                  </a:outerShdw>
                </a:effectLst>
              </a:rPr>
              <a:t>CHARTISm</a:t>
            </a:r>
            <a:endParaRPr lang="en-US" sz="6000" b="1" dirty="0">
              <a:solidFill>
                <a:schemeClr val="tx2"/>
              </a:solidFill>
              <a:effectLst>
                <a:outerShdw blurRad="38100" dist="38100" dir="2700000" algn="tl">
                  <a:srgbClr val="000000">
                    <a:alpha val="43137"/>
                  </a:srgbClr>
                </a:outerShdw>
              </a:effectLst>
            </a:endParaRPr>
          </a:p>
        </p:txBody>
      </p:sp>
      <p:sp>
        <p:nvSpPr>
          <p:cNvPr id="37891" name="Rectangle 3"/>
          <p:cNvSpPr>
            <a:spLocks noGrp="1" noChangeArrowheads="1"/>
          </p:cNvSpPr>
          <p:nvPr>
            <p:ph idx="1"/>
          </p:nvPr>
        </p:nvSpPr>
        <p:spPr>
          <a:xfrm>
            <a:off x="838200" y="1752600"/>
            <a:ext cx="7620000" cy="4495800"/>
          </a:xfrm>
        </p:spPr>
        <p:txBody>
          <a:bodyPr/>
          <a:lstStyle/>
          <a:p>
            <a:pPr marL="577850" indent="-577850" eaLnBrk="1" hangingPunct="1">
              <a:spcBef>
                <a:spcPts val="900"/>
              </a:spcBef>
              <a:spcAft>
                <a:spcPts val="900"/>
              </a:spcAft>
              <a:buClr>
                <a:schemeClr val="tx2"/>
              </a:buClr>
              <a:buFont typeface="+mj-lt"/>
              <a:buAutoNum type="arabicPeriod"/>
              <a:defRPr/>
            </a:pPr>
            <a:r>
              <a:rPr lang="en-US" b="1" dirty="0" smtClean="0">
                <a:solidFill>
                  <a:schemeClr val="accent3">
                    <a:lumMod val="50000"/>
                  </a:schemeClr>
                </a:solidFill>
              </a:rPr>
              <a:t>UNIVERSAL MALE SUFFRAGE</a:t>
            </a:r>
          </a:p>
          <a:p>
            <a:pPr marL="577850" indent="-577850" eaLnBrk="1" hangingPunct="1">
              <a:spcBef>
                <a:spcPts val="900"/>
              </a:spcBef>
              <a:spcAft>
                <a:spcPts val="900"/>
              </a:spcAft>
              <a:buClr>
                <a:schemeClr val="tx2"/>
              </a:buClr>
              <a:buFont typeface="+mj-lt"/>
              <a:buAutoNum type="arabicPeriod"/>
              <a:defRPr/>
            </a:pPr>
            <a:r>
              <a:rPr lang="en-US" b="1" dirty="0" smtClean="0">
                <a:solidFill>
                  <a:schemeClr val="accent3">
                    <a:lumMod val="50000"/>
                  </a:schemeClr>
                </a:solidFill>
              </a:rPr>
              <a:t>EQUAL-SIZED</a:t>
            </a:r>
            <a:r>
              <a:rPr lang="en-US" b="1" dirty="0" smtClean="0">
                <a:solidFill>
                  <a:schemeClr val="tx2"/>
                </a:solidFill>
              </a:rPr>
              <a:t> electoral districts </a:t>
            </a:r>
          </a:p>
          <a:p>
            <a:pPr marL="577850" indent="-577850" eaLnBrk="1" hangingPunct="1">
              <a:spcBef>
                <a:spcPts val="900"/>
              </a:spcBef>
              <a:spcAft>
                <a:spcPts val="900"/>
              </a:spcAft>
              <a:buClr>
                <a:schemeClr val="tx2"/>
              </a:buClr>
              <a:buFont typeface="+mj-lt"/>
              <a:buAutoNum type="arabicPeriod"/>
              <a:defRPr/>
            </a:pPr>
            <a:r>
              <a:rPr lang="en-US" b="1" dirty="0" smtClean="0">
                <a:solidFill>
                  <a:schemeClr val="tx2"/>
                </a:solidFill>
              </a:rPr>
              <a:t>Voting by </a:t>
            </a:r>
            <a:r>
              <a:rPr lang="en-US" b="1" dirty="0" smtClean="0">
                <a:solidFill>
                  <a:schemeClr val="accent3">
                    <a:lumMod val="50000"/>
                  </a:schemeClr>
                </a:solidFill>
              </a:rPr>
              <a:t>SECRET BALLOT</a:t>
            </a:r>
          </a:p>
          <a:p>
            <a:pPr marL="577850" indent="-577850" eaLnBrk="1" hangingPunct="1">
              <a:spcBef>
                <a:spcPts val="900"/>
              </a:spcBef>
              <a:spcAft>
                <a:spcPts val="900"/>
              </a:spcAft>
              <a:buClr>
                <a:schemeClr val="tx2"/>
              </a:buClr>
              <a:buFont typeface="+mj-lt"/>
              <a:buAutoNum type="arabicPeriod"/>
              <a:defRPr/>
            </a:pPr>
            <a:r>
              <a:rPr lang="en-US" b="1" dirty="0" smtClean="0">
                <a:solidFill>
                  <a:schemeClr val="accent3">
                    <a:lumMod val="50000"/>
                  </a:schemeClr>
                </a:solidFill>
              </a:rPr>
              <a:t>NO PROPERTY QUALIFICATION </a:t>
            </a:r>
          </a:p>
          <a:p>
            <a:pPr marL="577850" indent="-577850" eaLnBrk="1" hangingPunct="1">
              <a:spcBef>
                <a:spcPts val="900"/>
              </a:spcBef>
              <a:spcAft>
                <a:spcPts val="900"/>
              </a:spcAft>
              <a:buClr>
                <a:schemeClr val="tx2"/>
              </a:buClr>
              <a:buFont typeface="+mj-lt"/>
              <a:buAutoNum type="arabicPeriod"/>
              <a:defRPr/>
            </a:pPr>
            <a:r>
              <a:rPr lang="en-US" b="1" dirty="0" smtClean="0">
                <a:solidFill>
                  <a:schemeClr val="accent3">
                    <a:lumMod val="50000"/>
                  </a:schemeClr>
                </a:solidFill>
              </a:rPr>
              <a:t>PAY</a:t>
            </a:r>
            <a:r>
              <a:rPr lang="en-US" b="1" dirty="0" smtClean="0">
                <a:solidFill>
                  <a:schemeClr val="tx2"/>
                </a:solidFill>
              </a:rPr>
              <a:t> for members of Parliament </a:t>
            </a:r>
          </a:p>
          <a:p>
            <a:pPr marL="577850" indent="-577850" eaLnBrk="1" hangingPunct="1">
              <a:spcBef>
                <a:spcPts val="900"/>
              </a:spcBef>
              <a:spcAft>
                <a:spcPts val="900"/>
              </a:spcAft>
              <a:buClr>
                <a:schemeClr val="tx2"/>
              </a:buClr>
              <a:buFont typeface="+mj-lt"/>
              <a:buAutoNum type="arabicPeriod"/>
              <a:defRPr/>
            </a:pPr>
            <a:r>
              <a:rPr lang="en-US" b="1" dirty="0" smtClean="0">
                <a:solidFill>
                  <a:schemeClr val="accent3">
                    <a:lumMod val="50000"/>
                  </a:schemeClr>
                </a:solidFill>
              </a:rPr>
              <a:t>ANNUAL ELECTIONS </a:t>
            </a:r>
            <a:r>
              <a:rPr lang="en-US" b="1" dirty="0" smtClean="0">
                <a:solidFill>
                  <a:schemeClr val="tx2"/>
                </a:solidFill>
              </a:rPr>
              <a:t>of Parliament</a:t>
            </a:r>
            <a:r>
              <a:rPr lang="en-US" dirty="0" smtClean="0">
                <a:solidFill>
                  <a:schemeClr val="tx2"/>
                </a:solidFill>
              </a:rPr>
              <a:t> </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fade">
                                      <p:cBhvr>
                                        <p:cTn id="7" dur="500"/>
                                        <p:tgtEl>
                                          <p:spTgt spid="37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891">
                                            <p:txEl>
                                              <p:pRg st="1" end="1"/>
                                            </p:txEl>
                                          </p:spTgt>
                                        </p:tgtEl>
                                        <p:attrNameLst>
                                          <p:attrName>style.visibility</p:attrName>
                                        </p:attrNameLst>
                                      </p:cBhvr>
                                      <p:to>
                                        <p:strVal val="visible"/>
                                      </p:to>
                                    </p:set>
                                    <p:animEffect transition="in" filter="fade">
                                      <p:cBhvr>
                                        <p:cTn id="12" dur="500"/>
                                        <p:tgtEl>
                                          <p:spTgt spid="378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891">
                                            <p:txEl>
                                              <p:pRg st="2" end="2"/>
                                            </p:txEl>
                                          </p:spTgt>
                                        </p:tgtEl>
                                        <p:attrNameLst>
                                          <p:attrName>style.visibility</p:attrName>
                                        </p:attrNameLst>
                                      </p:cBhvr>
                                      <p:to>
                                        <p:strVal val="visible"/>
                                      </p:to>
                                    </p:set>
                                    <p:animEffect transition="in" filter="fade">
                                      <p:cBhvr>
                                        <p:cTn id="17" dur="500"/>
                                        <p:tgtEl>
                                          <p:spTgt spid="378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891">
                                            <p:txEl>
                                              <p:pRg st="3" end="3"/>
                                            </p:txEl>
                                          </p:spTgt>
                                        </p:tgtEl>
                                        <p:attrNameLst>
                                          <p:attrName>style.visibility</p:attrName>
                                        </p:attrNameLst>
                                      </p:cBhvr>
                                      <p:to>
                                        <p:strVal val="visible"/>
                                      </p:to>
                                    </p:set>
                                    <p:animEffect transition="in" filter="fade">
                                      <p:cBhvr>
                                        <p:cTn id="22" dur="500"/>
                                        <p:tgtEl>
                                          <p:spTgt spid="378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891">
                                            <p:txEl>
                                              <p:pRg st="4" end="4"/>
                                            </p:txEl>
                                          </p:spTgt>
                                        </p:tgtEl>
                                        <p:attrNameLst>
                                          <p:attrName>style.visibility</p:attrName>
                                        </p:attrNameLst>
                                      </p:cBhvr>
                                      <p:to>
                                        <p:strVal val="visible"/>
                                      </p:to>
                                    </p:set>
                                    <p:animEffect transition="in" filter="fade">
                                      <p:cBhvr>
                                        <p:cTn id="27" dur="500"/>
                                        <p:tgtEl>
                                          <p:spTgt spid="378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891">
                                            <p:txEl>
                                              <p:pRg st="5" end="5"/>
                                            </p:txEl>
                                          </p:spTgt>
                                        </p:tgtEl>
                                        <p:attrNameLst>
                                          <p:attrName>style.visibility</p:attrName>
                                        </p:attrNameLst>
                                      </p:cBhvr>
                                      <p:to>
                                        <p:strVal val="visible"/>
                                      </p:to>
                                    </p:set>
                                    <p:animEffect transition="in" filter="fade">
                                      <p:cBhvr>
                                        <p:cTn id="32" dur="500"/>
                                        <p:tgtEl>
                                          <p:spTgt spid="378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Claude Monet - Le Parlement, coucher de soleil.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p:blipFill>
        <p:spPr bwMode="auto">
          <a:xfrm>
            <a:off x="-14809" y="1"/>
            <a:ext cx="9158809" cy="6858000"/>
          </a:xfrm>
          <a:prstGeom prst="rect">
            <a:avLst/>
          </a:prstGeom>
          <a:noFill/>
          <a:extLst>
            <a:ext uri="{909E8E84-426E-40DD-AFC4-6F175D3DCCD1}">
              <a14:hiddenFill xmlns:a14="http://schemas.microsoft.com/office/drawing/2010/main">
                <a:solidFill>
                  <a:srgbClr val="FFFFFF"/>
                </a:solidFill>
              </a14:hiddenFill>
            </a:ext>
          </a:extLst>
        </p:spPr>
      </p:pic>
      <p:sp>
        <p:nvSpPr>
          <p:cNvPr id="35842" name="Rectangle 2"/>
          <p:cNvSpPr>
            <a:spLocks noGrp="1" noChangeArrowheads="1"/>
          </p:cNvSpPr>
          <p:nvPr>
            <p:ph type="title"/>
          </p:nvPr>
        </p:nvSpPr>
        <p:spPr>
          <a:xfrm>
            <a:off x="-14807" y="914400"/>
            <a:ext cx="5882208" cy="1143000"/>
          </a:xfrm>
        </p:spPr>
        <p:txBody>
          <a:bodyPr/>
          <a:lstStyle/>
          <a:p>
            <a:pPr eaLnBrk="1" hangingPunct="1">
              <a:defRPr/>
            </a:pPr>
            <a:r>
              <a:rPr lang="en-US" sz="6600" b="1" dirty="0" smtClean="0">
                <a:effectLst>
                  <a:outerShdw blurRad="38100" dist="38100" dir="2700000" algn="tl">
                    <a:srgbClr val="000000">
                      <a:alpha val="43137"/>
                    </a:srgbClr>
                  </a:outerShdw>
                </a:effectLst>
              </a:rPr>
              <a:t>PARLIAMENT</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344500372"/>
              </p:ext>
            </p:extLst>
          </p:nvPr>
        </p:nvGraphicFramePr>
        <p:xfrm>
          <a:off x="451383" y="2543370"/>
          <a:ext cx="8226426" cy="3127620"/>
        </p:xfrm>
        <a:graphic>
          <a:graphicData uri="http://schemas.openxmlformats.org/drawingml/2006/table">
            <a:tbl>
              <a:tblPr firstRow="1" bandRow="1">
                <a:tableStyleId>{5940675A-B579-460E-94D1-54222C63F5DA}</a:tableStyleId>
              </a:tblPr>
              <a:tblGrid>
                <a:gridCol w="4113213"/>
                <a:gridCol w="4113213"/>
              </a:tblGrid>
              <a:tr h="1571430">
                <a:tc>
                  <a:txBody>
                    <a:bodyPr/>
                    <a:lstStyle/>
                    <a:p>
                      <a:pPr algn="ctr"/>
                      <a:r>
                        <a:rPr lang="en-US" sz="4000" b="1" dirty="0" smtClean="0">
                          <a:solidFill>
                            <a:schemeClr val="bg2"/>
                          </a:solidFill>
                        </a:rPr>
                        <a:t>House of </a:t>
                      </a:r>
                      <a:br>
                        <a:rPr lang="en-US" sz="4000" b="1" dirty="0" smtClean="0">
                          <a:solidFill>
                            <a:schemeClr val="bg2"/>
                          </a:solidFill>
                        </a:rPr>
                      </a:br>
                      <a:r>
                        <a:rPr lang="en-US" sz="4000" dirty="0" smtClean="0">
                          <a:solidFill>
                            <a:schemeClr val="bg2"/>
                          </a:solidFill>
                          <a:latin typeface="+mj-lt"/>
                        </a:rPr>
                        <a:t>LORDS</a:t>
                      </a:r>
                      <a:endParaRPr lang="en-US" sz="4000" b="1" dirty="0">
                        <a:solidFill>
                          <a:schemeClr val="bg2"/>
                        </a:solidFill>
                        <a:latin typeface="+mj-lt"/>
                      </a:endParaRPr>
                    </a:p>
                  </a:txBody>
                  <a:tcPr/>
                </a:tc>
                <a:tc>
                  <a:txBody>
                    <a:bodyPr/>
                    <a:lstStyle/>
                    <a:p>
                      <a:pPr algn="ctr"/>
                      <a:r>
                        <a:rPr kumimoji="0" lang="en-US" sz="4000" b="1" u="none" strike="noStrike" kern="1200" cap="none" spc="0" normalizeH="0" baseline="0" noProof="0" dirty="0" smtClean="0">
                          <a:ln>
                            <a:noFill/>
                          </a:ln>
                          <a:solidFill>
                            <a:schemeClr val="bg2"/>
                          </a:solidFill>
                          <a:effectLst/>
                          <a:uLnTx/>
                          <a:uFillTx/>
                        </a:rPr>
                        <a:t>House of </a:t>
                      </a:r>
                      <a:r>
                        <a:rPr kumimoji="0" lang="en-US" sz="4000" u="none" strike="noStrike" kern="1200" cap="none" spc="0" normalizeH="0" baseline="0" noProof="0" dirty="0" smtClean="0">
                          <a:ln>
                            <a:noFill/>
                          </a:ln>
                          <a:solidFill>
                            <a:schemeClr val="bg2"/>
                          </a:solidFill>
                          <a:effectLst/>
                          <a:uLnTx/>
                          <a:uFillTx/>
                        </a:rPr>
                        <a:t/>
                      </a:r>
                      <a:br>
                        <a:rPr kumimoji="0" lang="en-US" sz="4000" u="none" strike="noStrike" kern="1200" cap="none" spc="0" normalizeH="0" baseline="0" noProof="0" dirty="0" smtClean="0">
                          <a:ln>
                            <a:noFill/>
                          </a:ln>
                          <a:solidFill>
                            <a:schemeClr val="bg2"/>
                          </a:solidFill>
                          <a:effectLst/>
                          <a:uLnTx/>
                          <a:uFillTx/>
                        </a:rPr>
                      </a:br>
                      <a:r>
                        <a:rPr kumimoji="0" lang="en-US" sz="4000" u="none" strike="noStrike" kern="1200" cap="none" spc="0" normalizeH="0" baseline="0" noProof="0" dirty="0" smtClean="0">
                          <a:ln>
                            <a:noFill/>
                          </a:ln>
                          <a:solidFill>
                            <a:schemeClr val="bg2"/>
                          </a:solidFill>
                          <a:effectLst/>
                          <a:uLnTx/>
                          <a:uFillTx/>
                          <a:latin typeface="+mj-lt"/>
                        </a:rPr>
                        <a:t>COMMONS</a:t>
                      </a:r>
                      <a:endParaRPr lang="en-US" sz="2000" dirty="0">
                        <a:solidFill>
                          <a:schemeClr val="bg2"/>
                        </a:solidFill>
                        <a:latin typeface="+mj-lt"/>
                      </a:endParaRPr>
                    </a:p>
                  </a:txBody>
                  <a:tcPr/>
                </a:tc>
              </a:tr>
              <a:tr h="1556190">
                <a:tc>
                  <a:txBody>
                    <a:bodyPr/>
                    <a:lstStyle/>
                    <a:p>
                      <a:pPr algn="ctr"/>
                      <a:r>
                        <a:rPr lang="en-US" sz="3200" b="1" dirty="0" smtClean="0">
                          <a:solidFill>
                            <a:schemeClr val="bg2"/>
                          </a:solidFill>
                        </a:rPr>
                        <a:t>Hereditary Nobility</a:t>
                      </a:r>
                      <a:r>
                        <a:rPr lang="en-US" sz="3200" b="1" baseline="0" dirty="0" smtClean="0">
                          <a:solidFill>
                            <a:schemeClr val="bg2"/>
                          </a:solidFill>
                        </a:rPr>
                        <a:t> </a:t>
                      </a:r>
                      <a:br>
                        <a:rPr lang="en-US" sz="3200" b="1" baseline="0" dirty="0" smtClean="0">
                          <a:solidFill>
                            <a:schemeClr val="bg2"/>
                          </a:solidFill>
                        </a:rPr>
                      </a:br>
                      <a:r>
                        <a:rPr lang="en-US" sz="3200" b="1" baseline="0" dirty="0" smtClean="0">
                          <a:solidFill>
                            <a:schemeClr val="bg2"/>
                          </a:solidFill>
                        </a:rPr>
                        <a:t>&amp; Church Leaders</a:t>
                      </a:r>
                      <a:endParaRPr lang="en-US" sz="3200" b="1" dirty="0">
                        <a:solidFill>
                          <a:schemeClr val="bg2"/>
                        </a:solidFill>
                      </a:endParaRPr>
                    </a:p>
                  </a:txBody>
                  <a:tcPr anchor="ctr"/>
                </a:tc>
                <a:tc>
                  <a:txBody>
                    <a:bodyPr/>
                    <a:lstStyle/>
                    <a:p>
                      <a:pPr algn="ctr"/>
                      <a:r>
                        <a:rPr lang="en-US" sz="4000" b="1" dirty="0" smtClean="0">
                          <a:solidFill>
                            <a:schemeClr val="bg2"/>
                          </a:solidFill>
                        </a:rPr>
                        <a:t>“Elected”</a:t>
                      </a:r>
                    </a:p>
                    <a:p>
                      <a:pPr algn="ctr"/>
                      <a:r>
                        <a:rPr lang="en-US" sz="2400" b="1" dirty="0" smtClean="0">
                          <a:solidFill>
                            <a:schemeClr val="bg2"/>
                          </a:solidFill>
                        </a:rPr>
                        <a:t>(LIMITED Suffrage)</a:t>
                      </a:r>
                      <a:endParaRPr lang="en-US" sz="2000" b="1" dirty="0">
                        <a:solidFill>
                          <a:schemeClr val="bg2"/>
                        </a:solidFill>
                      </a:endParaRPr>
                    </a:p>
                  </a:txBody>
                  <a:tcPr anchor="ctr"/>
                </a:tc>
              </a:tr>
            </a:tbl>
          </a:graphicData>
        </a:graphic>
      </p:graphicFrame>
      <p:sp>
        <p:nvSpPr>
          <p:cNvPr id="4" name="Rectangle 3"/>
          <p:cNvSpPr/>
          <p:nvPr/>
        </p:nvSpPr>
        <p:spPr>
          <a:xfrm>
            <a:off x="3429000" y="6336268"/>
            <a:ext cx="5562600" cy="307777"/>
          </a:xfrm>
          <a:prstGeom prst="rect">
            <a:avLst/>
          </a:prstGeom>
        </p:spPr>
        <p:txBody>
          <a:bodyPr wrap="square">
            <a:spAutoFit/>
          </a:bodyPr>
          <a:lstStyle/>
          <a:p>
            <a:pPr algn="r"/>
            <a:r>
              <a:rPr lang="en-US" sz="1400" dirty="0">
                <a:hlinkClick r:id="rId4"/>
              </a:rPr>
              <a:t>http://en.wikipedia.org/wiki/Houses_of_Parliament_series_(Monet</a:t>
            </a:r>
            <a:r>
              <a:rPr lang="en-US" sz="1400" dirty="0" smtClean="0">
                <a:hlinkClick r:id="rId4"/>
              </a:rPr>
              <a:t>)</a:t>
            </a:r>
            <a:r>
              <a:rPr lang="en-US" sz="1400" dirty="0" smtClean="0"/>
              <a:t> </a:t>
            </a:r>
            <a:endParaRPr lang="en-US" sz="1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5867400"/>
          </a:xfrm>
        </p:spPr>
        <p:txBody>
          <a:bodyPr>
            <a:noAutofit/>
          </a:bodyPr>
          <a:lstStyle/>
          <a:p>
            <a:pPr>
              <a:lnSpc>
                <a:spcPct val="120000"/>
              </a:lnSpc>
            </a:pPr>
            <a:r>
              <a:rPr lang="en-US" sz="11500" dirty="0" smtClean="0">
                <a:effectLst>
                  <a:outerShdw blurRad="38100" dist="38100" dir="2700000" algn="tl">
                    <a:srgbClr val="000000">
                      <a:alpha val="43137"/>
                    </a:srgbClr>
                  </a:outerShdw>
                </a:effectLst>
              </a:rPr>
              <a:t>DEMOCRATIC </a:t>
            </a:r>
            <a:br>
              <a:rPr lang="en-US" sz="11500" dirty="0" smtClean="0">
                <a:effectLst>
                  <a:outerShdw blurRad="38100" dist="38100" dir="2700000" algn="tl">
                    <a:srgbClr val="000000">
                      <a:alpha val="43137"/>
                    </a:srgbClr>
                  </a:outerShdw>
                </a:effectLst>
              </a:rPr>
            </a:br>
            <a:r>
              <a:rPr lang="en-US" sz="15600" dirty="0" smtClean="0">
                <a:effectLst>
                  <a:outerShdw blurRad="38100" dist="38100" dir="2700000" algn="tl">
                    <a:srgbClr val="000000">
                      <a:alpha val="43137"/>
                    </a:srgbClr>
                  </a:outerShdw>
                </a:effectLst>
              </a:rPr>
              <a:t>REFORM</a:t>
            </a:r>
            <a:endParaRPr lang="en-US" sz="15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11992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304800"/>
            <a:ext cx="8226425" cy="1143000"/>
          </a:xfrm>
        </p:spPr>
        <p:txBody>
          <a:bodyPr>
            <a:normAutofit/>
          </a:bodyPr>
          <a:lstStyle/>
          <a:p>
            <a:r>
              <a:rPr lang="en-US" sz="6000" b="1" dirty="0" smtClean="0">
                <a:effectLst>
                  <a:outerShdw blurRad="38100" dist="38100" dir="2700000" algn="tl">
                    <a:srgbClr val="000000">
                      <a:alpha val="43137"/>
                    </a:srgbClr>
                  </a:outerShdw>
                </a:effectLst>
              </a:rPr>
              <a:t>SIX   POINTS   of   </a:t>
            </a:r>
            <a:r>
              <a:rPr lang="en-US" sz="6000" b="1" dirty="0" err="1" smtClean="0">
                <a:effectLst>
                  <a:outerShdw blurRad="38100" dist="38100" dir="2700000" algn="tl">
                    <a:srgbClr val="000000">
                      <a:alpha val="43137"/>
                    </a:srgbClr>
                  </a:outerShdw>
                </a:effectLst>
              </a:rPr>
              <a:t>CHARTISm</a:t>
            </a:r>
            <a:endParaRPr lang="en-US" sz="6000" b="1" dirty="0">
              <a:effectLst>
                <a:outerShdw blurRad="38100" dist="38100" dir="2700000" algn="tl">
                  <a:srgbClr val="000000">
                    <a:alpha val="43137"/>
                  </a:srgbClr>
                </a:outerShdw>
              </a:effectLst>
            </a:endParaRPr>
          </a:p>
        </p:txBody>
      </p:sp>
      <p:sp>
        <p:nvSpPr>
          <p:cNvPr id="37891" name="Rectangle 3"/>
          <p:cNvSpPr>
            <a:spLocks noGrp="1" noChangeArrowheads="1"/>
          </p:cNvSpPr>
          <p:nvPr>
            <p:ph idx="1"/>
          </p:nvPr>
        </p:nvSpPr>
        <p:spPr>
          <a:xfrm>
            <a:off x="838200" y="1752600"/>
            <a:ext cx="7620000" cy="4495800"/>
          </a:xfrm>
        </p:spPr>
        <p:txBody>
          <a:bodyPr/>
          <a:lstStyle/>
          <a:p>
            <a:pPr marL="577850" indent="-577850" eaLnBrk="1" hangingPunct="1">
              <a:spcBef>
                <a:spcPts val="900"/>
              </a:spcBef>
              <a:spcAft>
                <a:spcPts val="900"/>
              </a:spcAft>
              <a:buClr>
                <a:schemeClr val="bg1"/>
              </a:buClr>
              <a:buFont typeface="+mj-lt"/>
              <a:buAutoNum type="arabicPeriod"/>
              <a:defRPr/>
            </a:pPr>
            <a:r>
              <a:rPr lang="en-US" b="1" dirty="0" smtClean="0">
                <a:solidFill>
                  <a:schemeClr val="accent6">
                    <a:lumMod val="40000"/>
                    <a:lumOff val="60000"/>
                  </a:schemeClr>
                </a:solidFill>
              </a:rPr>
              <a:t>UNIVERSAL MALE SUFFRAGE</a:t>
            </a:r>
          </a:p>
          <a:p>
            <a:pPr marL="577850" indent="-577850" eaLnBrk="1" hangingPunct="1">
              <a:spcBef>
                <a:spcPts val="900"/>
              </a:spcBef>
              <a:spcAft>
                <a:spcPts val="900"/>
              </a:spcAft>
              <a:buClr>
                <a:schemeClr val="bg1"/>
              </a:buClr>
              <a:buFont typeface="+mj-lt"/>
              <a:buAutoNum type="arabicPeriod"/>
              <a:defRPr/>
            </a:pPr>
            <a:r>
              <a:rPr lang="en-US" b="1" dirty="0" smtClean="0">
                <a:solidFill>
                  <a:schemeClr val="accent6">
                    <a:lumMod val="40000"/>
                    <a:lumOff val="60000"/>
                  </a:schemeClr>
                </a:solidFill>
              </a:rPr>
              <a:t>EQUAL-SIZED </a:t>
            </a:r>
            <a:r>
              <a:rPr lang="en-US" b="1" dirty="0" smtClean="0"/>
              <a:t>electoral districts </a:t>
            </a:r>
          </a:p>
          <a:p>
            <a:pPr marL="577850" indent="-577850" eaLnBrk="1" hangingPunct="1">
              <a:spcBef>
                <a:spcPts val="900"/>
              </a:spcBef>
              <a:spcAft>
                <a:spcPts val="900"/>
              </a:spcAft>
              <a:buClr>
                <a:schemeClr val="bg1"/>
              </a:buClr>
              <a:buFont typeface="+mj-lt"/>
              <a:buAutoNum type="arabicPeriod"/>
              <a:defRPr/>
            </a:pPr>
            <a:r>
              <a:rPr lang="en-US" b="1" dirty="0" smtClean="0"/>
              <a:t>Voting by </a:t>
            </a:r>
            <a:r>
              <a:rPr lang="en-US" b="1" dirty="0" smtClean="0">
                <a:solidFill>
                  <a:schemeClr val="accent6">
                    <a:lumMod val="40000"/>
                    <a:lumOff val="60000"/>
                  </a:schemeClr>
                </a:solidFill>
              </a:rPr>
              <a:t>SECRET BALLOT</a:t>
            </a:r>
          </a:p>
          <a:p>
            <a:pPr marL="577850" indent="-577850" eaLnBrk="1" hangingPunct="1">
              <a:spcBef>
                <a:spcPts val="900"/>
              </a:spcBef>
              <a:spcAft>
                <a:spcPts val="900"/>
              </a:spcAft>
              <a:buClr>
                <a:schemeClr val="bg1"/>
              </a:buClr>
              <a:buFont typeface="+mj-lt"/>
              <a:buAutoNum type="arabicPeriod"/>
              <a:defRPr/>
            </a:pPr>
            <a:r>
              <a:rPr lang="en-US" b="1" dirty="0" smtClean="0">
                <a:solidFill>
                  <a:schemeClr val="accent6">
                    <a:lumMod val="40000"/>
                    <a:lumOff val="60000"/>
                  </a:schemeClr>
                </a:solidFill>
              </a:rPr>
              <a:t>NO PROPERTY QUALIFICATION </a:t>
            </a:r>
          </a:p>
          <a:p>
            <a:pPr marL="577850" indent="-577850" eaLnBrk="1" hangingPunct="1">
              <a:spcBef>
                <a:spcPts val="900"/>
              </a:spcBef>
              <a:spcAft>
                <a:spcPts val="900"/>
              </a:spcAft>
              <a:buClr>
                <a:schemeClr val="bg1"/>
              </a:buClr>
              <a:buFont typeface="+mj-lt"/>
              <a:buAutoNum type="arabicPeriod"/>
              <a:defRPr/>
            </a:pPr>
            <a:r>
              <a:rPr lang="en-US" b="1" dirty="0" smtClean="0">
                <a:solidFill>
                  <a:schemeClr val="accent6">
                    <a:lumMod val="40000"/>
                    <a:lumOff val="60000"/>
                  </a:schemeClr>
                </a:solidFill>
              </a:rPr>
              <a:t>PAY </a:t>
            </a:r>
            <a:r>
              <a:rPr lang="en-US" b="1" dirty="0" smtClean="0"/>
              <a:t>for members of Parliament </a:t>
            </a:r>
          </a:p>
          <a:p>
            <a:pPr marL="577850" indent="-577850" eaLnBrk="1" hangingPunct="1">
              <a:spcBef>
                <a:spcPts val="900"/>
              </a:spcBef>
              <a:spcAft>
                <a:spcPts val="900"/>
              </a:spcAft>
              <a:buClr>
                <a:schemeClr val="bg1"/>
              </a:buClr>
              <a:buFont typeface="+mj-lt"/>
              <a:buAutoNum type="arabicPeriod"/>
              <a:defRPr/>
            </a:pPr>
            <a:r>
              <a:rPr lang="en-US" b="1" dirty="0" smtClean="0">
                <a:solidFill>
                  <a:schemeClr val="accent6">
                    <a:lumMod val="40000"/>
                    <a:lumOff val="60000"/>
                  </a:schemeClr>
                </a:solidFill>
              </a:rPr>
              <a:t>ANNUAL ELECTIONS </a:t>
            </a:r>
            <a:r>
              <a:rPr lang="en-US" b="1" dirty="0" smtClean="0"/>
              <a:t>of Parliament</a:t>
            </a:r>
            <a:r>
              <a:rPr lang="en-US" dirty="0" smtClean="0"/>
              <a:t> </a:t>
            </a:r>
          </a:p>
        </p:txBody>
      </p:sp>
    </p:spTree>
    <p:extLst>
      <p:ext uri="{BB962C8B-B14F-4D97-AF65-F5344CB8AC3E}">
        <p14:creationId xmlns:p14="http://schemas.microsoft.com/office/powerpoint/2010/main" val="2776883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066800"/>
            <a:ext cx="9144000" cy="2362200"/>
          </a:xfrm>
        </p:spPr>
        <p:txBody>
          <a:bodyPr>
            <a:noAutofit/>
          </a:bodyPr>
          <a:lstStyle/>
          <a:p>
            <a:r>
              <a:rPr lang="en-US" sz="12500" dirty="0" smtClean="0">
                <a:solidFill>
                  <a:schemeClr val="bg1"/>
                </a:solidFill>
                <a:effectLst>
                  <a:outerShdw blurRad="38100" dist="38100" dir="2700000" algn="tl">
                    <a:srgbClr val="000000">
                      <a:alpha val="43137"/>
                    </a:srgbClr>
                  </a:outerShdw>
                </a:effectLst>
              </a:rPr>
              <a:t>1.3   million</a:t>
            </a:r>
            <a:endParaRPr lang="en-US" sz="125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3276600"/>
            <a:ext cx="9144000" cy="2743200"/>
          </a:xfrm>
        </p:spPr>
        <p:txBody>
          <a:bodyPr>
            <a:normAutofit/>
          </a:bodyPr>
          <a:lstStyle/>
          <a:p>
            <a:pPr marL="0" indent="0" algn="ctr">
              <a:buNone/>
            </a:pPr>
            <a:r>
              <a:rPr lang="en-US" sz="10400" b="1" dirty="0" smtClean="0">
                <a:solidFill>
                  <a:schemeClr val="bg1"/>
                </a:solidFill>
                <a:effectLst>
                  <a:outerShdw blurRad="38100" dist="38100" dir="2700000" algn="tl">
                    <a:srgbClr val="000000">
                      <a:alpha val="43137"/>
                    </a:srgbClr>
                  </a:outerShdw>
                </a:effectLst>
              </a:rPr>
              <a:t>Signatures </a:t>
            </a:r>
            <a:r>
              <a:rPr lang="en-US" sz="3600" b="1" dirty="0" smtClean="0">
                <a:solidFill>
                  <a:schemeClr val="bg1"/>
                </a:solidFill>
                <a:effectLst>
                  <a:outerShdw blurRad="38100" dist="38100" dir="2700000" algn="tl">
                    <a:srgbClr val="000000">
                      <a:alpha val="43137"/>
                    </a:srgbClr>
                  </a:outerShdw>
                </a:effectLst>
              </a:rPr>
              <a:t/>
            </a:r>
            <a:br>
              <a:rPr lang="en-US" sz="3600" b="1" dirty="0" smtClean="0">
                <a:solidFill>
                  <a:schemeClr val="bg1"/>
                </a:solidFill>
                <a:effectLst>
                  <a:outerShdw blurRad="38100" dist="38100" dir="2700000" algn="tl">
                    <a:srgbClr val="000000">
                      <a:alpha val="43137"/>
                    </a:srgbClr>
                  </a:outerShdw>
                </a:effectLst>
              </a:rPr>
            </a:br>
            <a:r>
              <a:rPr lang="en-US" sz="1200" b="1" dirty="0" smtClean="0">
                <a:solidFill>
                  <a:schemeClr val="bg1"/>
                </a:solidFill>
                <a:effectLst>
                  <a:outerShdw blurRad="38100" dist="38100" dir="2700000" algn="tl">
                    <a:srgbClr val="000000">
                      <a:alpha val="43137"/>
                    </a:srgbClr>
                  </a:outerShdw>
                </a:effectLst>
              </a:rPr>
              <a:t> </a:t>
            </a:r>
            <a:r>
              <a:rPr lang="en-US" sz="3600" b="1" dirty="0" smtClean="0">
                <a:solidFill>
                  <a:schemeClr val="bg1"/>
                </a:solidFill>
                <a:effectLst>
                  <a:outerShdw blurRad="38100" dist="38100" dir="2700000" algn="tl">
                    <a:srgbClr val="000000">
                      <a:alpha val="43137"/>
                    </a:srgbClr>
                  </a:outerShdw>
                </a:effectLst>
              </a:rPr>
              <a:t/>
            </a:r>
            <a:br>
              <a:rPr lang="en-US" sz="3600" b="1" dirty="0" smtClean="0">
                <a:solidFill>
                  <a:schemeClr val="bg1"/>
                </a:solidFill>
                <a:effectLst>
                  <a:outerShdw blurRad="38100" dist="38100" dir="2700000" algn="tl">
                    <a:srgbClr val="000000">
                      <a:alpha val="43137"/>
                    </a:srgbClr>
                  </a:outerShdw>
                </a:effectLst>
              </a:rPr>
            </a:br>
            <a:r>
              <a:rPr lang="en-US" sz="3600" b="1" dirty="0" smtClean="0">
                <a:solidFill>
                  <a:schemeClr val="bg1"/>
                </a:solidFill>
                <a:effectLst>
                  <a:outerShdw blurRad="38100" dist="38100" dir="2700000" algn="tl">
                    <a:srgbClr val="000000">
                      <a:alpha val="43137"/>
                    </a:srgbClr>
                  </a:outerShdw>
                </a:effectLst>
              </a:rPr>
              <a:t>on the 1839 People’s Charter</a:t>
            </a:r>
            <a:endParaRPr lang="en-US" sz="3600" b="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6629400" y="6474023"/>
            <a:ext cx="2438400" cy="307777"/>
          </a:xfrm>
          <a:prstGeom prst="rect">
            <a:avLst/>
          </a:prstGeom>
          <a:noFill/>
        </p:spPr>
        <p:txBody>
          <a:bodyPr wrap="square" rtlCol="0">
            <a:spAutoFit/>
          </a:bodyPr>
          <a:lstStyle/>
          <a:p>
            <a:pPr algn="r"/>
            <a:r>
              <a:rPr lang="en-US" sz="1400" dirty="0" smtClean="0">
                <a:solidFill>
                  <a:schemeClr val="bg1"/>
                </a:solidFill>
              </a:rPr>
              <a:t>Photo by Ian </a:t>
            </a:r>
            <a:r>
              <a:rPr lang="en-US" sz="1400" dirty="0" err="1" smtClean="0">
                <a:solidFill>
                  <a:schemeClr val="bg1"/>
                </a:solidFill>
              </a:rPr>
              <a:t>Stannard</a:t>
            </a:r>
            <a:endParaRPr lang="en-US" sz="1400" dirty="0">
              <a:solidFill>
                <a:schemeClr val="bg1"/>
              </a:solidFill>
            </a:endParaRPr>
          </a:p>
        </p:txBody>
      </p:sp>
    </p:spTree>
    <p:extLst>
      <p:ext uri="{BB962C8B-B14F-4D97-AF65-F5344CB8AC3E}">
        <p14:creationId xmlns:p14="http://schemas.microsoft.com/office/powerpoint/2010/main" val="12046396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le:House of Commons Microcos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2286000"/>
            <a:ext cx="9144000" cy="1615827"/>
          </a:xfrm>
          <a:prstGeom prst="rect">
            <a:avLst/>
          </a:prstGeom>
          <a:solidFill>
            <a:srgbClr val="000000">
              <a:alpha val="25000"/>
            </a:srgbClr>
          </a:solidFill>
        </p:spPr>
        <p:txBody>
          <a:bodyPr wrap="square">
            <a:spAutoFit/>
          </a:bodyPr>
          <a:lstStyle/>
          <a:p>
            <a:pPr marL="0" indent="0" algn="ctr" eaLnBrk="1" hangingPunct="1">
              <a:lnSpc>
                <a:spcPct val="90000"/>
              </a:lnSpc>
              <a:buNone/>
              <a:defRPr/>
            </a:pPr>
            <a:r>
              <a:rPr lang="en-US" sz="1600" b="1" dirty="0" smtClean="0">
                <a:solidFill>
                  <a:schemeClr val="accent3">
                    <a:lumMod val="20000"/>
                    <a:lumOff val="80000"/>
                  </a:schemeClr>
                </a:solidFill>
                <a:effectLst>
                  <a:outerShdw blurRad="38100" dist="38100" dir="2700000" algn="tl">
                    <a:srgbClr val="000000">
                      <a:alpha val="43137"/>
                    </a:srgbClr>
                  </a:outerShdw>
                </a:effectLst>
                <a:latin typeface="+mj-lt"/>
              </a:rPr>
              <a:t> </a:t>
            </a:r>
            <a:r>
              <a:rPr lang="en-US" sz="5400" b="1" dirty="0" smtClean="0">
                <a:solidFill>
                  <a:schemeClr val="accent3">
                    <a:lumMod val="20000"/>
                    <a:lumOff val="80000"/>
                  </a:schemeClr>
                </a:solidFill>
                <a:effectLst>
                  <a:outerShdw blurRad="38100" dist="38100" dir="2700000" algn="tl">
                    <a:srgbClr val="000000">
                      <a:alpha val="43137"/>
                    </a:srgbClr>
                  </a:outerShdw>
                </a:effectLst>
                <a:latin typeface="+mj-lt"/>
              </a:rPr>
              <a:t/>
            </a:r>
            <a:br>
              <a:rPr lang="en-US" sz="5400" b="1" dirty="0" smtClean="0">
                <a:solidFill>
                  <a:schemeClr val="accent3">
                    <a:lumMod val="20000"/>
                    <a:lumOff val="80000"/>
                  </a:schemeClr>
                </a:solidFill>
                <a:effectLst>
                  <a:outerShdw blurRad="38100" dist="38100" dir="2700000" algn="tl">
                    <a:srgbClr val="000000">
                      <a:alpha val="43137"/>
                    </a:srgbClr>
                  </a:outerShdw>
                </a:effectLst>
                <a:latin typeface="+mj-lt"/>
              </a:rPr>
            </a:br>
            <a:r>
              <a:rPr lang="en-US" sz="5400" b="1" dirty="0" smtClean="0">
                <a:solidFill>
                  <a:schemeClr val="accent3">
                    <a:lumMod val="20000"/>
                    <a:lumOff val="80000"/>
                  </a:schemeClr>
                </a:solidFill>
                <a:effectLst>
                  <a:outerShdw blurRad="38100" dist="38100" dir="2700000" algn="tl">
                    <a:srgbClr val="000000">
                      <a:alpha val="43137"/>
                    </a:srgbClr>
                  </a:outerShdw>
                </a:effectLst>
                <a:latin typeface="+mj-lt"/>
              </a:rPr>
              <a:t>The   House   of   Commons </a:t>
            </a:r>
            <a:r>
              <a:rPr lang="en-US" sz="4400" b="1" dirty="0" smtClean="0">
                <a:solidFill>
                  <a:schemeClr val="accent3">
                    <a:lumMod val="20000"/>
                    <a:lumOff val="80000"/>
                  </a:schemeClr>
                </a:solidFill>
                <a:effectLst>
                  <a:outerShdw blurRad="38100" dist="38100" dir="2700000" algn="tl">
                    <a:srgbClr val="000000">
                      <a:alpha val="43137"/>
                    </a:srgbClr>
                  </a:outerShdw>
                </a:effectLst>
                <a:latin typeface="+mn-lt"/>
              </a:rPr>
              <a:t/>
            </a:r>
            <a:br>
              <a:rPr lang="en-US" sz="4400" b="1" dirty="0" smtClean="0">
                <a:solidFill>
                  <a:schemeClr val="accent3">
                    <a:lumMod val="20000"/>
                    <a:lumOff val="80000"/>
                  </a:schemeClr>
                </a:solidFill>
                <a:effectLst>
                  <a:outerShdw blurRad="38100" dist="38100" dir="2700000" algn="tl">
                    <a:srgbClr val="000000">
                      <a:alpha val="43137"/>
                    </a:srgbClr>
                  </a:outerShdw>
                </a:effectLst>
                <a:latin typeface="+mn-lt"/>
              </a:rPr>
            </a:br>
            <a:r>
              <a:rPr lang="en-US" sz="4000" b="1" dirty="0" smtClean="0">
                <a:solidFill>
                  <a:schemeClr val="accent3">
                    <a:lumMod val="20000"/>
                    <a:lumOff val="80000"/>
                  </a:schemeClr>
                </a:solidFill>
                <a:effectLst>
                  <a:outerShdw blurRad="38100" dist="38100" dir="2700000" algn="tl">
                    <a:srgbClr val="000000">
                      <a:alpha val="43137"/>
                    </a:srgbClr>
                  </a:outerShdw>
                </a:effectLst>
                <a:latin typeface="+mn-lt"/>
              </a:rPr>
              <a:t>did </a:t>
            </a:r>
            <a:r>
              <a:rPr lang="en-US" sz="4000" b="1" dirty="0">
                <a:solidFill>
                  <a:schemeClr val="accent3">
                    <a:lumMod val="20000"/>
                    <a:lumOff val="80000"/>
                  </a:schemeClr>
                </a:solidFill>
                <a:effectLst>
                  <a:outerShdw blurRad="38100" dist="38100" dir="2700000" algn="tl">
                    <a:srgbClr val="000000">
                      <a:alpha val="43137"/>
                    </a:srgbClr>
                  </a:outerShdw>
                </a:effectLst>
                <a:latin typeface="+mn-lt"/>
              </a:rPr>
              <a:t>not accept the petition.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commons/6/62/ChartistRiot.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7000" contrast="30000"/>
                    </a14:imgEffect>
                  </a14:imgLayer>
                </a14:imgProps>
              </a:ext>
              <a:ext uri="{28A0092B-C50C-407E-A947-70E740481C1C}">
                <a14:useLocalDpi xmlns:a14="http://schemas.microsoft.com/office/drawing/2010/main" val="0"/>
              </a:ext>
            </a:extLst>
          </a:blip>
          <a:srcRect/>
          <a:stretch>
            <a:fillRect/>
          </a:stretch>
        </p:blipFill>
        <p:spPr bwMode="auto">
          <a:xfrm>
            <a:off x="7961" y="1181902"/>
            <a:ext cx="9144000" cy="56760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63098" y="258771"/>
            <a:ext cx="2552302" cy="655629"/>
          </a:xfrm>
          <a:prstGeom prst="rect">
            <a:avLst/>
          </a:prstGeom>
        </p:spPr>
        <p:txBody>
          <a:bodyPr wrap="none">
            <a:spAutoFit/>
          </a:bodyPr>
          <a:lstStyle/>
          <a:p>
            <a:pPr marL="0" indent="0" eaLnBrk="1" hangingPunct="1">
              <a:lnSpc>
                <a:spcPct val="90000"/>
              </a:lnSpc>
              <a:buNone/>
              <a:defRPr/>
            </a:pPr>
            <a:r>
              <a:rPr lang="en-US" sz="4000" b="1" dirty="0">
                <a:solidFill>
                  <a:schemeClr val="accent3">
                    <a:lumMod val="20000"/>
                    <a:lumOff val="80000"/>
                  </a:schemeClr>
                </a:solidFill>
                <a:latin typeface="+mn-lt"/>
              </a:rPr>
              <a:t>1838-1848</a:t>
            </a:r>
            <a:endParaRPr lang="en-US" sz="2800" dirty="0">
              <a:solidFill>
                <a:schemeClr val="accent3">
                  <a:lumMod val="20000"/>
                  <a:lumOff val="80000"/>
                </a:schemeClr>
              </a:solidFill>
              <a:latin typeface="+mn-lt"/>
            </a:endParaRPr>
          </a:p>
        </p:txBody>
      </p:sp>
      <p:sp>
        <p:nvSpPr>
          <p:cNvPr id="4" name="Title 3"/>
          <p:cNvSpPr>
            <a:spLocks noGrp="1"/>
          </p:cNvSpPr>
          <p:nvPr>
            <p:ph type="title"/>
          </p:nvPr>
        </p:nvSpPr>
        <p:spPr>
          <a:xfrm>
            <a:off x="19334" y="0"/>
            <a:ext cx="6381466" cy="1143000"/>
          </a:xfrm>
        </p:spPr>
        <p:txBody>
          <a:bodyPr>
            <a:normAutofit/>
          </a:bodyPr>
          <a:lstStyle/>
          <a:p>
            <a:r>
              <a:rPr lang="en-US" sz="6000" dirty="0" smtClean="0">
                <a:solidFill>
                  <a:srgbClr val="F3F3F3"/>
                </a:solidFill>
              </a:rPr>
              <a:t>DEMONSTRATIONS</a:t>
            </a:r>
            <a:endParaRPr lang="en-US" sz="6000" dirty="0">
              <a:solidFill>
                <a:srgbClr val="F3F3F3"/>
              </a:solidFill>
            </a:endParaRPr>
          </a:p>
        </p:txBody>
      </p:sp>
    </p:spTree>
    <p:extLst>
      <p:ext uri="{BB962C8B-B14F-4D97-AF65-F5344CB8AC3E}">
        <p14:creationId xmlns:p14="http://schemas.microsoft.com/office/powerpoint/2010/main" val="20922950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le:Chartist mural, John Frost Square - geograph.org.uk - 67884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38100"/>
            <a:ext cx="9144000" cy="68199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 y="1"/>
            <a:ext cx="8458201" cy="6248400"/>
          </a:xfrm>
          <a:prstGeom prst="rect">
            <a:avLst/>
          </a:prstGeom>
          <a:gradFill flip="none" rotWithShape="1">
            <a:gsLst>
              <a:gs pos="15000">
                <a:schemeClr val="tx2">
                  <a:alpha val="80000"/>
                </a:schemeClr>
              </a:gs>
              <a:gs pos="39000">
                <a:schemeClr val="tx2">
                  <a:alpha val="0"/>
                  <a:lumMod val="10000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934200" y="6474023"/>
            <a:ext cx="2085827" cy="307777"/>
          </a:xfrm>
          <a:prstGeom prst="rect">
            <a:avLst/>
          </a:prstGeom>
        </p:spPr>
        <p:txBody>
          <a:bodyPr wrap="none">
            <a:spAutoFit/>
          </a:bodyPr>
          <a:lstStyle/>
          <a:p>
            <a:r>
              <a:rPr lang="en-US" sz="1400" dirty="0" smtClean="0"/>
              <a:t>Photo by Robin </a:t>
            </a:r>
            <a:r>
              <a:rPr lang="en-US" sz="1400" dirty="0"/>
              <a:t>Drayton</a:t>
            </a:r>
          </a:p>
        </p:txBody>
      </p:sp>
      <p:sp>
        <p:nvSpPr>
          <p:cNvPr id="5" name="Title 4"/>
          <p:cNvSpPr>
            <a:spLocks noGrp="1"/>
          </p:cNvSpPr>
          <p:nvPr>
            <p:ph type="title"/>
          </p:nvPr>
        </p:nvSpPr>
        <p:spPr>
          <a:xfrm>
            <a:off x="304800" y="152400"/>
            <a:ext cx="7148345" cy="1143000"/>
          </a:xfrm>
        </p:spPr>
        <p:txBody>
          <a:bodyPr/>
          <a:lstStyle/>
          <a:p>
            <a:r>
              <a:rPr lang="en-US" b="1" dirty="0" smtClean="0">
                <a:effectLst>
                  <a:outerShdw blurRad="38100" dist="38100" dir="2700000" algn="tl">
                    <a:srgbClr val="000000">
                      <a:alpha val="43137"/>
                    </a:srgbClr>
                  </a:outerShdw>
                </a:effectLst>
              </a:rPr>
              <a:t>Chartist   Mural   in   Newport</a:t>
            </a:r>
            <a:endParaRPr lang="en-US" b="1" dirty="0">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533400" y="1066800"/>
            <a:ext cx="3429000" cy="762000"/>
          </a:xfrm>
        </p:spPr>
        <p:txBody>
          <a:bodyPr>
            <a:noAutofit/>
          </a:bodyPr>
          <a:lstStyle/>
          <a:p>
            <a:pPr marL="0" indent="0">
              <a:buNone/>
            </a:pPr>
            <a:r>
              <a:rPr lang="en-US" sz="4800" b="1" dirty="0" smtClean="0">
                <a:effectLst>
                  <a:outerShdw blurRad="38100" dist="38100" dir="2700000" algn="tl">
                    <a:srgbClr val="000000">
                      <a:alpha val="43137"/>
                    </a:srgbClr>
                  </a:outerShdw>
                </a:effectLst>
              </a:rPr>
              <a:t>1978-2013</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77048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ites.google.com/site/chartistcymru/chartist_newport_network_mural.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contrast="10000"/>
                    </a14:imgEffect>
                  </a14:imgLayer>
                </a14:imgProps>
              </a:ex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6858000"/>
          </a:xfrm>
          <a:prstGeom prst="rect">
            <a:avLst/>
          </a:prstGeom>
          <a:gradFill flip="none" rotWithShape="1">
            <a:gsLst>
              <a:gs pos="0">
                <a:schemeClr val="tx2">
                  <a:lumMod val="100000"/>
                  <a:alpha val="43000"/>
                </a:schemeClr>
              </a:gs>
              <a:gs pos="74000">
                <a:schemeClr val="tx2">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6397823"/>
            <a:ext cx="3733800" cy="307777"/>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1400" dirty="0" smtClean="0"/>
              <a:t>Photo Source:  </a:t>
            </a:r>
            <a:r>
              <a:rPr lang="en-US" sz="1400" dirty="0" smtClean="0">
                <a:hlinkClick r:id="rId4"/>
              </a:rPr>
              <a:t>South Wales Chartist Network</a:t>
            </a:r>
            <a:endParaRPr lang="en-US" sz="1400" dirty="0"/>
          </a:p>
        </p:txBody>
      </p:sp>
    </p:spTree>
    <p:extLst>
      <p:ext uri="{BB962C8B-B14F-4D97-AF65-F5344CB8AC3E}">
        <p14:creationId xmlns:p14="http://schemas.microsoft.com/office/powerpoint/2010/main" val="288917959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sites.google.com/site/chartistcymru/chartist_newport_network_mural.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contrast="15000"/>
                    </a14:imgEffect>
                  </a14:imgLayer>
                </a14:imgProps>
              </a:ex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 y="6397823"/>
            <a:ext cx="3733800" cy="307777"/>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1400" dirty="0" smtClean="0"/>
              <a:t>Photo Source:  </a:t>
            </a:r>
            <a:r>
              <a:rPr lang="en-US" sz="1400" dirty="0" smtClean="0">
                <a:hlinkClick r:id="rId4"/>
              </a:rPr>
              <a:t>South Wales Chartist Network</a:t>
            </a:r>
            <a:endParaRPr lang="en-US" sz="1400" dirty="0"/>
          </a:p>
        </p:txBody>
      </p:sp>
    </p:spTree>
    <p:extLst>
      <p:ext uri="{BB962C8B-B14F-4D97-AF65-F5344CB8AC3E}">
        <p14:creationId xmlns:p14="http://schemas.microsoft.com/office/powerpoint/2010/main" val="2619117926"/>
      </p:ext>
    </p:extLst>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sites.google.com/site/chartistcymru/chartist_newport_network_mural.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contrast="15000"/>
                    </a14:imgEffect>
                  </a14:imgLayer>
                </a14:imgProps>
              </a:ext>
              <a:ext uri="{28A0092B-C50C-407E-A947-70E740481C1C}">
                <a14:useLocalDpi xmlns:a14="http://schemas.microsoft.com/office/drawing/2010/main" val="0"/>
              </a:ext>
            </a:extLst>
          </a:blip>
          <a:srcRect/>
          <a:stretch/>
        </p:blipFill>
        <p:spPr bwMode="auto">
          <a:xfrm>
            <a:off x="0" y="1313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 y="6397823"/>
            <a:ext cx="3733800" cy="307777"/>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1400" dirty="0" smtClean="0"/>
              <a:t>Photo Source:  </a:t>
            </a:r>
            <a:r>
              <a:rPr lang="en-US" sz="1400" dirty="0" smtClean="0">
                <a:hlinkClick r:id="rId4"/>
              </a:rPr>
              <a:t>South Wales Chartist Network</a:t>
            </a:r>
            <a:endParaRPr lang="en-US" sz="1400" dirty="0"/>
          </a:p>
        </p:txBody>
      </p:sp>
    </p:spTree>
    <p:extLst>
      <p:ext uri="{BB962C8B-B14F-4D97-AF65-F5344CB8AC3E}">
        <p14:creationId xmlns:p14="http://schemas.microsoft.com/office/powerpoint/2010/main" val="1449367472"/>
      </p:ext>
    </p:extLst>
  </p:cSld>
  <p:clrMapOvr>
    <a:masterClrMapping/>
  </p:clrMapOvr>
  <p:transition spd="slow">
    <p:pu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sites.google.com/site/chartistcymru/chartist_newport_network_mural.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contrast="15000"/>
                    </a14:imgEffect>
                  </a14:imgLayer>
                </a14:imgProps>
              </a:ext>
              <a:ext uri="{28A0092B-C50C-407E-A947-70E740481C1C}">
                <a14:useLocalDpi xmlns:a14="http://schemas.microsoft.com/office/drawing/2010/main" val="0"/>
              </a:ext>
            </a:extLst>
          </a:blip>
          <a:srcRect/>
          <a:stretch/>
        </p:blipFill>
        <p:spPr bwMode="auto">
          <a:xfrm>
            <a:off x="24062" y="0"/>
            <a:ext cx="9119937" cy="68711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 y="6397823"/>
            <a:ext cx="3733800" cy="307777"/>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1400" dirty="0" smtClean="0"/>
              <a:t>Photo Source:  </a:t>
            </a:r>
            <a:r>
              <a:rPr lang="en-US" sz="1400" dirty="0" smtClean="0">
                <a:hlinkClick r:id="rId4"/>
              </a:rPr>
              <a:t>South Wales Chartist Network</a:t>
            </a:r>
            <a:endParaRPr lang="en-US" sz="1400" dirty="0"/>
          </a:p>
        </p:txBody>
      </p:sp>
    </p:spTree>
    <p:extLst>
      <p:ext uri="{BB962C8B-B14F-4D97-AF65-F5344CB8AC3E}">
        <p14:creationId xmlns:p14="http://schemas.microsoft.com/office/powerpoint/2010/main" val="1191302401"/>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274638"/>
            <a:ext cx="9144000" cy="4602162"/>
          </a:xfrm>
        </p:spPr>
        <p:txBody>
          <a:bodyPr>
            <a:noAutofit/>
          </a:bodyPr>
          <a:lstStyle/>
          <a:p>
            <a:r>
              <a:rPr lang="en-US" sz="15000" dirty="0" smtClean="0">
                <a:effectLst>
                  <a:outerShdw blurRad="38100" dist="38100" dir="2700000" algn="tl">
                    <a:srgbClr val="000000">
                      <a:alpha val="43137"/>
                    </a:srgbClr>
                  </a:outerShdw>
                </a:effectLst>
              </a:rPr>
              <a:t>PROPERTY</a:t>
            </a:r>
            <a:r>
              <a:rPr lang="en-US" sz="16600" dirty="0" smtClean="0">
                <a:effectLst>
                  <a:outerShdw blurRad="38100" dist="38100" dir="2700000" algn="tl">
                    <a:srgbClr val="000000">
                      <a:alpha val="43137"/>
                    </a:srgbClr>
                  </a:outerShdw>
                </a:effectLst>
              </a:rPr>
              <a:t> </a:t>
            </a:r>
            <a:r>
              <a:rPr lang="en-US" sz="9200" dirty="0" smtClean="0">
                <a:effectLst>
                  <a:outerShdw blurRad="38100" dist="38100" dir="2700000" algn="tl">
                    <a:srgbClr val="000000">
                      <a:alpha val="43137"/>
                    </a:srgbClr>
                  </a:outerShdw>
                </a:effectLst>
              </a:rPr>
              <a:t>REQUIREMENTS</a:t>
            </a:r>
            <a:endParaRPr lang="en-US" sz="92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5334000"/>
            <a:ext cx="8229600" cy="792163"/>
          </a:xfrm>
        </p:spPr>
        <p:txBody>
          <a:bodyPr>
            <a:normAutofit/>
          </a:bodyPr>
          <a:lstStyle/>
          <a:p>
            <a:pPr marL="0" indent="0" algn="ctr">
              <a:buNone/>
            </a:pPr>
            <a:r>
              <a:rPr lang="en-US" sz="4400" b="1" dirty="0" smtClean="0">
                <a:effectLst>
                  <a:outerShdw blurRad="38100" dist="38100" dir="2700000" algn="tl">
                    <a:srgbClr val="000000">
                      <a:alpha val="43137"/>
                    </a:srgbClr>
                  </a:outerShdw>
                </a:effectLst>
              </a:rPr>
              <a:t>TO VOTE &amp; HOLD OFFICE</a:t>
            </a:r>
            <a:endParaRPr lang="en-US" sz="4400" b="1" dirty="0">
              <a:effectLst>
                <a:outerShdw blurRad="38100" dist="38100" dir="2700000" algn="tl">
                  <a:srgbClr val="000000">
                    <a:alpha val="43137"/>
                  </a:srgbClr>
                </a:outerShdw>
              </a:effectLst>
            </a:endParaRPr>
          </a:p>
        </p:txBody>
      </p:sp>
      <p:sp>
        <p:nvSpPr>
          <p:cNvPr id="4" name="TextBox 3"/>
          <p:cNvSpPr txBox="1"/>
          <p:nvPr/>
        </p:nvSpPr>
        <p:spPr>
          <a:xfrm>
            <a:off x="6096000" y="6504801"/>
            <a:ext cx="2971800" cy="276999"/>
          </a:xfrm>
          <a:prstGeom prst="rect">
            <a:avLst/>
          </a:prstGeom>
          <a:noFill/>
        </p:spPr>
        <p:txBody>
          <a:bodyPr wrap="square" rtlCol="0">
            <a:spAutoFit/>
          </a:bodyPr>
          <a:lstStyle/>
          <a:p>
            <a:pPr algn="r"/>
            <a:r>
              <a:rPr lang="en-US" sz="1200" dirty="0" smtClean="0">
                <a:solidFill>
                  <a:schemeClr val="bg2"/>
                </a:solidFill>
              </a:rPr>
              <a:t>Photo by </a:t>
            </a:r>
            <a:r>
              <a:rPr lang="en-US" sz="1200" dirty="0" err="1" smtClean="0">
                <a:solidFill>
                  <a:schemeClr val="bg2"/>
                </a:solidFill>
              </a:rPr>
              <a:t>stu_spivack</a:t>
            </a:r>
            <a:endParaRPr lang="en-US" sz="1200" dirty="0">
              <a:solidFill>
                <a:schemeClr val="bg2"/>
              </a:solidFill>
            </a:endParaRPr>
          </a:p>
        </p:txBody>
      </p:sp>
    </p:spTree>
    <p:extLst>
      <p:ext uri="{BB962C8B-B14F-4D97-AF65-F5344CB8AC3E}">
        <p14:creationId xmlns:p14="http://schemas.microsoft.com/office/powerpoint/2010/main" val="33834258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sites.google.com/site/chartistcymru/chartist_newport_network_mural.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15000"/>
                    </a14:imgEffect>
                  </a14:imgLayer>
                </a14:imgProps>
              </a:ext>
              <a:ext uri="{28A0092B-C50C-407E-A947-70E740481C1C}">
                <a14:useLocalDpi xmlns:a14="http://schemas.microsoft.com/office/drawing/2010/main" val="0"/>
              </a:ext>
            </a:extLst>
          </a:blip>
          <a:srcRect/>
          <a:stretch/>
        </p:blipFill>
        <p:spPr bwMode="auto">
          <a:xfrm>
            <a:off x="24062" y="0"/>
            <a:ext cx="9119938" cy="68711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 y="6397823"/>
            <a:ext cx="3733800" cy="307777"/>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1400" dirty="0" smtClean="0"/>
              <a:t>Photo Source:  </a:t>
            </a:r>
            <a:r>
              <a:rPr lang="en-US" sz="1400" dirty="0" smtClean="0">
                <a:hlinkClick r:id="rId4"/>
              </a:rPr>
              <a:t>South Wales Chartist Network</a:t>
            </a:r>
            <a:endParaRPr lang="en-US" sz="1400" dirty="0"/>
          </a:p>
        </p:txBody>
      </p:sp>
    </p:spTree>
    <p:extLst>
      <p:ext uri="{BB962C8B-B14F-4D97-AF65-F5344CB8AC3E}">
        <p14:creationId xmlns:p14="http://schemas.microsoft.com/office/powerpoint/2010/main" val="3862747094"/>
      </p:ext>
    </p:extLst>
  </p:cSld>
  <p:clrMapOvr>
    <a:masterClrMapping/>
  </p:clrMapOvr>
  <p:transition spd="slow">
    <p:push/>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sites.google.com/site/chartistcymru/chartist_newport_network_mural.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 y="6397823"/>
            <a:ext cx="3733800" cy="307777"/>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1400" dirty="0" smtClean="0"/>
              <a:t>Photo Source:  </a:t>
            </a:r>
            <a:r>
              <a:rPr lang="en-US" sz="1400" dirty="0" smtClean="0">
                <a:hlinkClick r:id="rId4"/>
              </a:rPr>
              <a:t>South Wales Chartist Network</a:t>
            </a:r>
            <a:endParaRPr lang="en-US" sz="1400" dirty="0"/>
          </a:p>
        </p:txBody>
      </p:sp>
    </p:spTree>
    <p:extLst>
      <p:ext uri="{BB962C8B-B14F-4D97-AF65-F5344CB8AC3E}">
        <p14:creationId xmlns:p14="http://schemas.microsoft.com/office/powerpoint/2010/main" val="749137055"/>
      </p:ext>
    </p:extLst>
  </p:cSld>
  <p:clrMapOvr>
    <a:masterClrMapping/>
  </p:clrMapOvr>
  <p:transition spd="slow">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commons/thumb/f/f7/William_Edward_Kilburn_-_View_of_the_Great_Chartist_Meeting_on_Kennington_Common_-_Google_Art_Project.jpg/1280px-William_Edward_Kilburn_-_View_of_the_Great_Chartist_Meeting_on_Kennington_Common_-_Google_Art_Projec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986" name="Rectangle 2"/>
          <p:cNvSpPr>
            <a:spLocks noGrp="1" noChangeArrowheads="1"/>
          </p:cNvSpPr>
          <p:nvPr>
            <p:ph type="title"/>
          </p:nvPr>
        </p:nvSpPr>
        <p:spPr>
          <a:xfrm>
            <a:off x="533400" y="403733"/>
            <a:ext cx="8229600" cy="1143000"/>
          </a:xfrm>
        </p:spPr>
        <p:txBody>
          <a:bodyPr>
            <a:normAutofit/>
          </a:bodyPr>
          <a:lstStyle/>
          <a:p>
            <a:pPr algn="l" eaLnBrk="1" hangingPunct="1">
              <a:defRPr/>
            </a:pPr>
            <a:r>
              <a:rPr lang="en-US" sz="6000" b="1" dirty="0" smtClean="0">
                <a:effectLst>
                  <a:outerShdw blurRad="38100" dist="38100" dir="2700000" algn="tl">
                    <a:srgbClr val="000000">
                      <a:alpha val="43137"/>
                    </a:srgbClr>
                  </a:outerShdw>
                </a:effectLst>
              </a:rPr>
              <a:t>GREAT   CHARTIST   MEETING</a:t>
            </a:r>
          </a:p>
        </p:txBody>
      </p:sp>
      <p:sp>
        <p:nvSpPr>
          <p:cNvPr id="2" name="Rectangle 1"/>
          <p:cNvSpPr/>
          <p:nvPr/>
        </p:nvSpPr>
        <p:spPr>
          <a:xfrm>
            <a:off x="6629400" y="1576895"/>
            <a:ext cx="1903085" cy="765146"/>
          </a:xfrm>
          <a:prstGeom prst="rect">
            <a:avLst/>
          </a:prstGeom>
        </p:spPr>
        <p:txBody>
          <a:bodyPr wrap="none">
            <a:spAutoFit/>
          </a:bodyPr>
          <a:lstStyle/>
          <a:p>
            <a:pPr eaLnBrk="1" hangingPunct="1">
              <a:lnSpc>
                <a:spcPct val="90000"/>
              </a:lnSpc>
              <a:defRPr/>
            </a:pPr>
            <a:r>
              <a:rPr lang="en-US" sz="4800" b="1" dirty="0">
                <a:solidFill>
                  <a:prstClr val="white"/>
                </a:solidFill>
                <a:effectLst>
                  <a:outerShdw blurRad="38100" dist="38100" dir="2700000" algn="tl">
                    <a:srgbClr val="000000">
                      <a:alpha val="43137"/>
                    </a:srgbClr>
                  </a:outerShdw>
                </a:effectLst>
                <a:latin typeface="Bell MT"/>
              </a:rPr>
              <a:t>(1848)</a:t>
            </a:r>
          </a:p>
        </p:txBody>
      </p:sp>
    </p:spTree>
    <p:extLst>
      <p:ext uri="{BB962C8B-B14F-4D97-AF65-F5344CB8AC3E}">
        <p14:creationId xmlns:p14="http://schemas.microsoft.com/office/powerpoint/2010/main" val="19121261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n-US" smtClean="0"/>
              <a:t>Chartists</a:t>
            </a:r>
          </a:p>
        </p:txBody>
      </p:sp>
      <p:pic>
        <p:nvPicPr>
          <p:cNvPr id="12291" name="Picture 6" descr="Image:Chartist Demonstrati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11" b="29397"/>
          <a:stretch/>
        </p:blipFill>
        <p:spPr bwMode="auto">
          <a:xfrm>
            <a:off x="1106904" y="381000"/>
            <a:ext cx="6970295" cy="620829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commons/thumb/f/f7/William_Edward_Kilburn_-_View_of_the_Great_Chartist_Meeting_on_Kennington_Common_-_Google_Art_Project.jpg/1280px-William_Edward_Kilburn_-_View_of_the_Great_Chartist_Meeting_on_Kennington_Common_-_Google_Art_Projec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987" name="Rectangle 3"/>
          <p:cNvSpPr>
            <a:spLocks noGrp="1" noChangeArrowheads="1"/>
          </p:cNvSpPr>
          <p:nvPr>
            <p:ph idx="1"/>
          </p:nvPr>
        </p:nvSpPr>
        <p:spPr>
          <a:xfrm>
            <a:off x="0" y="3886200"/>
            <a:ext cx="9144000" cy="2971800"/>
          </a:xfrm>
          <a:gradFill flip="none" rotWithShape="1">
            <a:gsLst>
              <a:gs pos="0">
                <a:schemeClr val="tx2">
                  <a:alpha val="70000"/>
                </a:schemeClr>
              </a:gs>
              <a:gs pos="100000">
                <a:schemeClr val="tx2">
                  <a:alpha val="0"/>
                  <a:lumMod val="100000"/>
                </a:schemeClr>
              </a:gs>
            </a:gsLst>
            <a:lin ang="16200000" scaled="1"/>
            <a:tileRect/>
          </a:gradFill>
        </p:spPr>
        <p:txBody>
          <a:bodyPr>
            <a:noAutofit/>
          </a:bodyPr>
          <a:lstStyle/>
          <a:p>
            <a:pPr marL="3027363" lvl="1" indent="0" eaLnBrk="1" hangingPunct="1">
              <a:lnSpc>
                <a:spcPct val="90000"/>
              </a:lnSpc>
              <a:buNone/>
              <a:defRPr/>
            </a:pPr>
            <a:r>
              <a:rPr lang="en-US" sz="4000" b="1" dirty="0" smtClean="0">
                <a:effectLst>
                  <a:outerShdw blurRad="38100" dist="38100" dir="2700000" algn="tl">
                    <a:srgbClr val="000000">
                      <a:alpha val="43137"/>
                    </a:srgbClr>
                  </a:outerShdw>
                </a:effectLst>
              </a:rPr>
              <a:t>Chartists:  		300,000</a:t>
            </a:r>
          </a:p>
          <a:p>
            <a:pPr marL="3027363" lvl="1" indent="0" eaLnBrk="1" hangingPunct="1">
              <a:lnSpc>
                <a:spcPct val="90000"/>
              </a:lnSpc>
              <a:buNone/>
              <a:defRPr/>
            </a:pPr>
            <a:r>
              <a:rPr lang="en-US" sz="4000" b="1" dirty="0" smtClean="0">
                <a:effectLst>
                  <a:outerShdw blurRad="38100" dist="38100" dir="2700000" algn="tl">
                    <a:srgbClr val="000000">
                      <a:alpha val="43137"/>
                    </a:srgbClr>
                  </a:outerShdw>
                </a:effectLst>
              </a:rPr>
              <a:t>Government:	  15,000</a:t>
            </a:r>
          </a:p>
          <a:p>
            <a:pPr marL="3027363" lvl="1" indent="0" eaLnBrk="1" hangingPunct="1">
              <a:lnSpc>
                <a:spcPct val="90000"/>
              </a:lnSpc>
              <a:buNone/>
              <a:defRPr/>
            </a:pPr>
            <a:r>
              <a:rPr lang="en-US" sz="4000" b="1" i="1" dirty="0" smtClean="0">
                <a:effectLst>
                  <a:outerShdw blurRad="38100" dist="38100" dir="2700000" algn="tl">
                    <a:srgbClr val="000000">
                      <a:alpha val="43137"/>
                    </a:srgbClr>
                  </a:outerShdw>
                </a:effectLst>
              </a:rPr>
              <a:t>Sun. Observer	  </a:t>
            </a:r>
            <a:r>
              <a:rPr lang="en-US" sz="4000" b="1" dirty="0" smtClean="0">
                <a:effectLst>
                  <a:outerShdw blurRad="38100" dist="38100" dir="2700000" algn="tl">
                    <a:srgbClr val="000000">
                      <a:alpha val="43137"/>
                    </a:srgbClr>
                  </a:outerShdw>
                </a:effectLst>
              </a:rPr>
              <a:t>50,000</a:t>
            </a:r>
          </a:p>
        </p:txBody>
      </p:sp>
      <p:sp>
        <p:nvSpPr>
          <p:cNvPr id="3" name="Title 2"/>
          <p:cNvSpPr>
            <a:spLocks noGrp="1"/>
          </p:cNvSpPr>
          <p:nvPr>
            <p:ph type="title"/>
          </p:nvPr>
        </p:nvSpPr>
        <p:spPr>
          <a:xfrm>
            <a:off x="304800" y="609600"/>
            <a:ext cx="8229600" cy="1143000"/>
          </a:xfrm>
        </p:spPr>
        <p:txBody>
          <a:bodyPr>
            <a:normAutofit/>
          </a:bodyPr>
          <a:lstStyle/>
          <a:p>
            <a:pPr algn="l"/>
            <a:r>
              <a:rPr lang="en-US" sz="6000" dirty="0" smtClean="0">
                <a:effectLst>
                  <a:outerShdw blurRad="38100" dist="38100" dir="2700000" algn="tl">
                    <a:srgbClr val="000000">
                      <a:alpha val="43137"/>
                    </a:srgbClr>
                  </a:outerShdw>
                </a:effectLst>
              </a:rPr>
              <a:t>Attendance   estimates:</a:t>
            </a:r>
            <a:endParaRPr lang="en-US" sz="60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304800"/>
            <a:ext cx="8226425" cy="1143000"/>
          </a:xfrm>
        </p:spPr>
        <p:txBody>
          <a:bodyPr>
            <a:normAutofit/>
          </a:bodyPr>
          <a:lstStyle/>
          <a:p>
            <a:r>
              <a:rPr lang="en-US" sz="6000" b="1" dirty="0" smtClean="0">
                <a:effectLst>
                  <a:outerShdw blurRad="38100" dist="38100" dir="2700000" algn="tl">
                    <a:srgbClr val="000000">
                      <a:alpha val="43137"/>
                    </a:srgbClr>
                  </a:outerShdw>
                </a:effectLst>
              </a:rPr>
              <a:t>SIX   POINTS   of   </a:t>
            </a:r>
            <a:r>
              <a:rPr lang="en-US" sz="6000" b="1" dirty="0" err="1" smtClean="0">
                <a:effectLst>
                  <a:outerShdw blurRad="38100" dist="38100" dir="2700000" algn="tl">
                    <a:srgbClr val="000000">
                      <a:alpha val="43137"/>
                    </a:srgbClr>
                  </a:outerShdw>
                </a:effectLst>
              </a:rPr>
              <a:t>CHARTISm</a:t>
            </a:r>
            <a:endParaRPr lang="en-US" sz="6000" b="1" dirty="0">
              <a:effectLst>
                <a:outerShdw blurRad="38100" dist="38100" dir="2700000" algn="tl">
                  <a:srgbClr val="000000">
                    <a:alpha val="43137"/>
                  </a:srgbClr>
                </a:outerShdw>
              </a:effectLst>
            </a:endParaRPr>
          </a:p>
        </p:txBody>
      </p:sp>
      <p:sp>
        <p:nvSpPr>
          <p:cNvPr id="37891" name="Rectangle 3"/>
          <p:cNvSpPr>
            <a:spLocks noGrp="1" noChangeArrowheads="1"/>
          </p:cNvSpPr>
          <p:nvPr>
            <p:ph idx="1"/>
          </p:nvPr>
        </p:nvSpPr>
        <p:spPr>
          <a:xfrm>
            <a:off x="838200" y="1752600"/>
            <a:ext cx="7620000" cy="4495800"/>
          </a:xfrm>
        </p:spPr>
        <p:txBody>
          <a:bodyPr/>
          <a:lstStyle/>
          <a:p>
            <a:pPr marL="577850" indent="-577850" eaLnBrk="1" hangingPunct="1">
              <a:spcBef>
                <a:spcPts val="900"/>
              </a:spcBef>
              <a:spcAft>
                <a:spcPts val="900"/>
              </a:spcAft>
              <a:buClr>
                <a:schemeClr val="bg1"/>
              </a:buClr>
              <a:buFont typeface="+mj-lt"/>
              <a:buAutoNum type="arabicPeriod"/>
              <a:defRPr/>
            </a:pPr>
            <a:r>
              <a:rPr lang="en-US" b="1" dirty="0" smtClean="0">
                <a:solidFill>
                  <a:schemeClr val="accent6">
                    <a:lumMod val="40000"/>
                    <a:lumOff val="60000"/>
                  </a:schemeClr>
                </a:solidFill>
              </a:rPr>
              <a:t>UNIVERSAL MALE SUFFRAGE</a:t>
            </a:r>
          </a:p>
          <a:p>
            <a:pPr marL="577850" indent="-577850" eaLnBrk="1" hangingPunct="1">
              <a:spcBef>
                <a:spcPts val="900"/>
              </a:spcBef>
              <a:spcAft>
                <a:spcPts val="900"/>
              </a:spcAft>
              <a:buClr>
                <a:schemeClr val="bg1"/>
              </a:buClr>
              <a:buFont typeface="+mj-lt"/>
              <a:buAutoNum type="arabicPeriod"/>
              <a:defRPr/>
            </a:pPr>
            <a:r>
              <a:rPr lang="en-US" b="1" dirty="0" smtClean="0">
                <a:solidFill>
                  <a:schemeClr val="accent6">
                    <a:lumMod val="40000"/>
                    <a:lumOff val="60000"/>
                  </a:schemeClr>
                </a:solidFill>
              </a:rPr>
              <a:t>EQUAL-SIZED </a:t>
            </a:r>
            <a:r>
              <a:rPr lang="en-US" b="1" dirty="0" smtClean="0"/>
              <a:t>electoral districts </a:t>
            </a:r>
          </a:p>
          <a:p>
            <a:pPr marL="577850" indent="-577850" eaLnBrk="1" hangingPunct="1">
              <a:spcBef>
                <a:spcPts val="900"/>
              </a:spcBef>
              <a:spcAft>
                <a:spcPts val="900"/>
              </a:spcAft>
              <a:buClr>
                <a:schemeClr val="bg1"/>
              </a:buClr>
              <a:buFont typeface="+mj-lt"/>
              <a:buAutoNum type="arabicPeriod"/>
              <a:defRPr/>
            </a:pPr>
            <a:r>
              <a:rPr lang="en-US" b="1" dirty="0" smtClean="0"/>
              <a:t>Voting by </a:t>
            </a:r>
            <a:r>
              <a:rPr lang="en-US" b="1" dirty="0" smtClean="0">
                <a:solidFill>
                  <a:schemeClr val="accent6">
                    <a:lumMod val="40000"/>
                    <a:lumOff val="60000"/>
                  </a:schemeClr>
                </a:solidFill>
              </a:rPr>
              <a:t>SECRET BALLOT</a:t>
            </a:r>
          </a:p>
          <a:p>
            <a:pPr marL="577850" indent="-577850" eaLnBrk="1" hangingPunct="1">
              <a:spcBef>
                <a:spcPts val="900"/>
              </a:spcBef>
              <a:spcAft>
                <a:spcPts val="900"/>
              </a:spcAft>
              <a:buClr>
                <a:schemeClr val="bg1"/>
              </a:buClr>
              <a:buFont typeface="+mj-lt"/>
              <a:buAutoNum type="arabicPeriod"/>
              <a:defRPr/>
            </a:pPr>
            <a:r>
              <a:rPr lang="en-US" b="1" dirty="0" smtClean="0">
                <a:solidFill>
                  <a:schemeClr val="accent6">
                    <a:lumMod val="40000"/>
                    <a:lumOff val="60000"/>
                  </a:schemeClr>
                </a:solidFill>
              </a:rPr>
              <a:t>NO PROPERTY QUALIFICATION </a:t>
            </a:r>
          </a:p>
          <a:p>
            <a:pPr marL="577850" indent="-577850" eaLnBrk="1" hangingPunct="1">
              <a:spcBef>
                <a:spcPts val="900"/>
              </a:spcBef>
              <a:spcAft>
                <a:spcPts val="900"/>
              </a:spcAft>
              <a:buClr>
                <a:schemeClr val="bg1"/>
              </a:buClr>
              <a:buFont typeface="+mj-lt"/>
              <a:buAutoNum type="arabicPeriod"/>
              <a:defRPr/>
            </a:pPr>
            <a:r>
              <a:rPr lang="en-US" b="1" dirty="0" smtClean="0">
                <a:solidFill>
                  <a:schemeClr val="accent6">
                    <a:lumMod val="40000"/>
                    <a:lumOff val="60000"/>
                  </a:schemeClr>
                </a:solidFill>
              </a:rPr>
              <a:t>PAY </a:t>
            </a:r>
            <a:r>
              <a:rPr lang="en-US" b="1" dirty="0" smtClean="0"/>
              <a:t>for members of Parliament </a:t>
            </a:r>
          </a:p>
          <a:p>
            <a:pPr marL="577850" indent="-577850" eaLnBrk="1" hangingPunct="1">
              <a:spcBef>
                <a:spcPts val="900"/>
              </a:spcBef>
              <a:spcAft>
                <a:spcPts val="900"/>
              </a:spcAft>
              <a:buClr>
                <a:schemeClr val="bg1"/>
              </a:buClr>
              <a:buFont typeface="+mj-lt"/>
              <a:buAutoNum type="arabicPeriod"/>
              <a:defRPr/>
            </a:pPr>
            <a:r>
              <a:rPr lang="en-US" b="1" dirty="0" smtClean="0">
                <a:solidFill>
                  <a:schemeClr val="accent6">
                    <a:lumMod val="40000"/>
                    <a:lumOff val="60000"/>
                  </a:schemeClr>
                </a:solidFill>
              </a:rPr>
              <a:t>ANNUAL ELECTIONS </a:t>
            </a:r>
            <a:r>
              <a:rPr lang="en-US" b="1" dirty="0" smtClean="0"/>
              <a:t>of Parliament</a:t>
            </a:r>
            <a:r>
              <a:rPr lang="en-US" dirty="0" smtClean="0"/>
              <a:t> </a:t>
            </a:r>
          </a:p>
        </p:txBody>
      </p:sp>
    </p:spTree>
    <p:extLst>
      <p:ext uri="{BB962C8B-B14F-4D97-AF65-F5344CB8AC3E}">
        <p14:creationId xmlns:p14="http://schemas.microsoft.com/office/powerpoint/2010/main" val="252618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fade">
                                      <p:cBhvr>
                                        <p:cTn id="7" dur="500"/>
                                        <p:tgtEl>
                                          <p:spTgt spid="37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891">
                                            <p:txEl>
                                              <p:pRg st="1" end="1"/>
                                            </p:txEl>
                                          </p:spTgt>
                                        </p:tgtEl>
                                        <p:attrNameLst>
                                          <p:attrName>style.visibility</p:attrName>
                                        </p:attrNameLst>
                                      </p:cBhvr>
                                      <p:to>
                                        <p:strVal val="visible"/>
                                      </p:to>
                                    </p:set>
                                    <p:animEffect transition="in" filter="fade">
                                      <p:cBhvr>
                                        <p:cTn id="12" dur="500"/>
                                        <p:tgtEl>
                                          <p:spTgt spid="378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891">
                                            <p:txEl>
                                              <p:pRg st="2" end="2"/>
                                            </p:txEl>
                                          </p:spTgt>
                                        </p:tgtEl>
                                        <p:attrNameLst>
                                          <p:attrName>style.visibility</p:attrName>
                                        </p:attrNameLst>
                                      </p:cBhvr>
                                      <p:to>
                                        <p:strVal val="visible"/>
                                      </p:to>
                                    </p:set>
                                    <p:animEffect transition="in" filter="fade">
                                      <p:cBhvr>
                                        <p:cTn id="17" dur="500"/>
                                        <p:tgtEl>
                                          <p:spTgt spid="378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891">
                                            <p:txEl>
                                              <p:pRg st="3" end="3"/>
                                            </p:txEl>
                                          </p:spTgt>
                                        </p:tgtEl>
                                        <p:attrNameLst>
                                          <p:attrName>style.visibility</p:attrName>
                                        </p:attrNameLst>
                                      </p:cBhvr>
                                      <p:to>
                                        <p:strVal val="visible"/>
                                      </p:to>
                                    </p:set>
                                    <p:animEffect transition="in" filter="fade">
                                      <p:cBhvr>
                                        <p:cTn id="22" dur="500"/>
                                        <p:tgtEl>
                                          <p:spTgt spid="378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891">
                                            <p:txEl>
                                              <p:pRg st="4" end="4"/>
                                            </p:txEl>
                                          </p:spTgt>
                                        </p:tgtEl>
                                        <p:attrNameLst>
                                          <p:attrName>style.visibility</p:attrName>
                                        </p:attrNameLst>
                                      </p:cBhvr>
                                      <p:to>
                                        <p:strVal val="visible"/>
                                      </p:to>
                                    </p:set>
                                    <p:animEffect transition="in" filter="fade">
                                      <p:cBhvr>
                                        <p:cTn id="27" dur="500"/>
                                        <p:tgtEl>
                                          <p:spTgt spid="378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891">
                                            <p:txEl>
                                              <p:pRg st="5" end="5"/>
                                            </p:txEl>
                                          </p:spTgt>
                                        </p:tgtEl>
                                        <p:attrNameLst>
                                          <p:attrName>style.visibility</p:attrName>
                                        </p:attrNameLst>
                                      </p:cBhvr>
                                      <p:to>
                                        <p:strVal val="visible"/>
                                      </p:to>
                                    </p:set>
                                    <p:animEffect transition="in" filter="fade">
                                      <p:cBhvr>
                                        <p:cTn id="32" dur="500"/>
                                        <p:tgtEl>
                                          <p:spTgt spid="378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79438"/>
            <a:ext cx="6934200" cy="1706562"/>
          </a:xfrm>
        </p:spPr>
        <p:txBody>
          <a:bodyPr>
            <a:noAutofit/>
          </a:bodyPr>
          <a:lstStyle/>
          <a:p>
            <a:r>
              <a:rPr lang="en-US" sz="9600" dirty="0" smtClean="0">
                <a:effectLst>
                  <a:outerShdw blurRad="38100" dist="38100" dir="2700000" algn="tl">
                    <a:srgbClr val="000000">
                      <a:alpha val="43137"/>
                    </a:srgbClr>
                  </a:outerShdw>
                </a:effectLst>
              </a:rPr>
              <a:t>Short   term</a:t>
            </a:r>
            <a:endParaRPr lang="en-US" sz="9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2209800"/>
            <a:ext cx="6934200" cy="838200"/>
          </a:xfrm>
        </p:spPr>
        <p:txBody>
          <a:bodyPr>
            <a:normAutofit/>
          </a:bodyPr>
          <a:lstStyle/>
          <a:p>
            <a:pPr marL="0" indent="0" algn="ctr">
              <a:buNone/>
            </a:pPr>
            <a:r>
              <a:rPr lang="en-US" sz="4400" b="1" dirty="0" smtClean="0">
                <a:effectLst>
                  <a:outerShdw blurRad="38100" dist="38100" dir="2700000" algn="tl">
                    <a:srgbClr val="000000">
                      <a:alpha val="43137"/>
                    </a:srgbClr>
                  </a:outerShdw>
                </a:effectLst>
              </a:rPr>
              <a:t>NOT ACTED UPON</a:t>
            </a:r>
            <a:endParaRPr lang="en-US" sz="4400" b="1" dirty="0">
              <a:effectLst>
                <a:outerShdw blurRad="38100" dist="38100" dir="2700000" algn="tl">
                  <a:srgbClr val="000000">
                    <a:alpha val="43137"/>
                  </a:srgbClr>
                </a:outerShdw>
              </a:effectLst>
            </a:endParaRPr>
          </a:p>
        </p:txBody>
      </p:sp>
      <p:sp>
        <p:nvSpPr>
          <p:cNvPr id="4" name="Title 1"/>
          <p:cNvSpPr txBox="1">
            <a:spLocks/>
          </p:cNvSpPr>
          <p:nvPr/>
        </p:nvSpPr>
        <p:spPr>
          <a:xfrm>
            <a:off x="2590800" y="3352800"/>
            <a:ext cx="6096000"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bg2"/>
                </a:solidFill>
                <a:latin typeface="+mj-lt"/>
                <a:ea typeface="+mj-ea"/>
                <a:cs typeface="+mj-cs"/>
              </a:defRPr>
            </a:lvl1pPr>
          </a:lstStyle>
          <a:p>
            <a:pPr fontAlgn="auto">
              <a:spcAft>
                <a:spcPts val="0"/>
              </a:spcAft>
            </a:pPr>
            <a:r>
              <a:rPr lang="en-US" sz="9600" dirty="0" smtClean="0">
                <a:effectLst>
                  <a:outerShdw blurRad="38100" dist="38100" dir="2700000" algn="tl">
                    <a:srgbClr val="000000">
                      <a:alpha val="43137"/>
                    </a:srgbClr>
                  </a:outerShdw>
                </a:effectLst>
              </a:rPr>
              <a:t>LONG term</a:t>
            </a:r>
            <a:endParaRPr lang="en-US" sz="9600" dirty="0">
              <a:effectLst>
                <a:outerShdw blurRad="38100" dist="38100" dir="2700000" algn="tl">
                  <a:srgbClr val="000000">
                    <a:alpha val="43137"/>
                  </a:srgbClr>
                </a:outerShdw>
              </a:effectLst>
            </a:endParaRPr>
          </a:p>
        </p:txBody>
      </p:sp>
      <p:sp>
        <p:nvSpPr>
          <p:cNvPr id="5" name="Content Placeholder 2"/>
          <p:cNvSpPr txBox="1">
            <a:spLocks/>
          </p:cNvSpPr>
          <p:nvPr/>
        </p:nvSpPr>
        <p:spPr>
          <a:xfrm>
            <a:off x="2590800" y="5029200"/>
            <a:ext cx="6095999" cy="83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b="1" i="1" dirty="0" smtClean="0">
                <a:effectLst>
                  <a:outerShdw blurRad="38100" dist="38100" dir="2700000" algn="tl">
                    <a:srgbClr val="000000">
                      <a:alpha val="43137"/>
                    </a:srgbClr>
                  </a:outerShdw>
                </a:effectLst>
              </a:rPr>
              <a:t>All but annual elections eventually took effect.</a:t>
            </a:r>
            <a:endParaRPr lang="en-US"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4668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41000">
              <a:schemeClr val="tx1">
                <a:lumMod val="20000"/>
                <a:lumOff val="80000"/>
              </a:schemeClr>
            </a:gs>
            <a:gs pos="100000">
              <a:schemeClr val="tx1">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202362"/>
          </a:xfrm>
        </p:spPr>
        <p:txBody>
          <a:bodyPr>
            <a:noAutofit/>
          </a:bodyPr>
          <a:lstStyle/>
          <a:p>
            <a:r>
              <a:rPr lang="en-US" sz="23000" dirty="0" smtClean="0">
                <a:solidFill>
                  <a:schemeClr val="tx2"/>
                </a:solidFill>
                <a:effectLst>
                  <a:outerShdw blurRad="38100" dist="38100" dir="2700000" algn="tl">
                    <a:srgbClr val="000000">
                      <a:alpha val="43137"/>
                    </a:srgbClr>
                  </a:outerShdw>
                </a:effectLst>
              </a:rPr>
              <a:t>FREE</a:t>
            </a:r>
            <a:r>
              <a:rPr lang="en-US" sz="23900" dirty="0" smtClean="0">
                <a:solidFill>
                  <a:schemeClr val="tx2"/>
                </a:solidFill>
                <a:effectLst>
                  <a:outerShdw blurRad="38100" dist="38100" dir="2700000" algn="tl">
                    <a:srgbClr val="000000">
                      <a:alpha val="43137"/>
                    </a:srgbClr>
                  </a:outerShdw>
                </a:effectLst>
              </a:rPr>
              <a:t>   </a:t>
            </a:r>
            <a:r>
              <a:rPr lang="en-US" sz="16600" dirty="0" smtClean="0">
                <a:solidFill>
                  <a:schemeClr val="tx2"/>
                </a:solidFill>
                <a:effectLst>
                  <a:outerShdw blurRad="38100" dist="38100" dir="2700000" algn="tl">
                    <a:srgbClr val="000000">
                      <a:alpha val="43137"/>
                    </a:srgbClr>
                  </a:outerShdw>
                </a:effectLst>
              </a:rPr>
              <a:t>TRADE</a:t>
            </a:r>
            <a:endParaRPr lang="en-US" sz="16600"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6825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commons/4/46/1846_-_Anti-Corn_Law_League_Meet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53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flipV="1">
            <a:off x="-1" y="0"/>
            <a:ext cx="9144001" cy="2895600"/>
          </a:xfrm>
          <a:prstGeom prst="rect">
            <a:avLst/>
          </a:prstGeom>
          <a:gradFill>
            <a:gsLst>
              <a:gs pos="0">
                <a:schemeClr val="tx2">
                  <a:alpha val="80000"/>
                </a:schemeClr>
              </a:gs>
              <a:gs pos="100000">
                <a:schemeClr val="tx2">
                  <a:alpha val="0"/>
                  <a:lumMod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533400"/>
            <a:ext cx="9153525" cy="1143000"/>
          </a:xfrm>
        </p:spPr>
        <p:txBody>
          <a:bodyPr>
            <a:noAutofit/>
          </a:bodyPr>
          <a:lstStyle/>
          <a:p>
            <a:r>
              <a:rPr lang="en-US" sz="6600" b="1" dirty="0" smtClean="0">
                <a:ln w="28575">
                  <a:solidFill>
                    <a:schemeClr val="bg2"/>
                  </a:solidFill>
                </a:ln>
                <a:solidFill>
                  <a:schemeClr val="tx1"/>
                </a:solidFill>
                <a:effectLst>
                  <a:outerShdw blurRad="38100" dist="38100" dir="2700000" algn="tl">
                    <a:schemeClr val="bg2">
                      <a:alpha val="43000"/>
                    </a:schemeClr>
                  </a:outerShdw>
                </a:effectLst>
              </a:rPr>
              <a:t>ANTI-CORN   LAW   LEAGUE</a:t>
            </a:r>
            <a:endParaRPr lang="en-US" sz="6600" b="1" dirty="0">
              <a:ln w="28575">
                <a:solidFill>
                  <a:schemeClr val="bg2"/>
                </a:solidFill>
              </a:ln>
              <a:solidFill>
                <a:schemeClr val="tx1"/>
              </a:solidFill>
              <a:effectLst>
                <a:outerShdw blurRad="38100" dist="38100" dir="2700000" algn="tl">
                  <a:schemeClr val="bg2">
                    <a:alpha val="43000"/>
                  </a:schemeClr>
                </a:outerShdw>
              </a:effectLst>
            </a:endParaRPr>
          </a:p>
        </p:txBody>
      </p:sp>
      <p:sp>
        <p:nvSpPr>
          <p:cNvPr id="6" name="Rectangle 5"/>
          <p:cNvSpPr/>
          <p:nvPr/>
        </p:nvSpPr>
        <p:spPr>
          <a:xfrm>
            <a:off x="-1" y="3429000"/>
            <a:ext cx="9144001" cy="3429000"/>
          </a:xfrm>
          <a:prstGeom prst="rect">
            <a:avLst/>
          </a:prstGeom>
          <a:gradFill>
            <a:gsLst>
              <a:gs pos="0">
                <a:schemeClr val="tx2">
                  <a:alpha val="80000"/>
                </a:schemeClr>
              </a:gs>
              <a:gs pos="100000">
                <a:schemeClr val="tx2">
                  <a:alpha val="0"/>
                  <a:lumMod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199" y="4953000"/>
            <a:ext cx="8229600" cy="1676400"/>
          </a:xfrm>
        </p:spPr>
        <p:txBody>
          <a:bodyPr>
            <a:noAutofit/>
          </a:bodyPr>
          <a:lstStyle/>
          <a:p>
            <a:pPr marL="0" indent="0" algn="ctr">
              <a:buNone/>
            </a:pPr>
            <a:r>
              <a:rPr lang="en-US" sz="4400" b="1" dirty="0" smtClean="0">
                <a:effectLst>
                  <a:outerShdw blurRad="38100" dist="38100" dir="2700000" algn="tl">
                    <a:srgbClr val="000000">
                      <a:alpha val="43137"/>
                    </a:srgbClr>
                  </a:outerShdw>
                </a:effectLst>
              </a:rPr>
              <a:t>Both liberals and radicals opposed the Corn Laws.</a:t>
            </a:r>
            <a:endParaRPr lang="en-US"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934285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commons/4/46/1846_-_Anti-Corn_Law_League_Meet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53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flipV="1">
            <a:off x="-1" y="0"/>
            <a:ext cx="9144001" cy="2895600"/>
          </a:xfrm>
          <a:prstGeom prst="rect">
            <a:avLst/>
          </a:prstGeom>
          <a:gradFill>
            <a:gsLst>
              <a:gs pos="0">
                <a:schemeClr val="tx2">
                  <a:alpha val="80000"/>
                </a:schemeClr>
              </a:gs>
              <a:gs pos="100000">
                <a:schemeClr val="tx2">
                  <a:alpha val="0"/>
                  <a:lumMod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533400"/>
            <a:ext cx="9153525" cy="1143000"/>
          </a:xfrm>
        </p:spPr>
        <p:txBody>
          <a:bodyPr>
            <a:noAutofit/>
          </a:bodyPr>
          <a:lstStyle/>
          <a:p>
            <a:r>
              <a:rPr lang="en-US" sz="6600" b="1" dirty="0" smtClean="0">
                <a:ln w="28575">
                  <a:solidFill>
                    <a:schemeClr val="bg2"/>
                  </a:solidFill>
                </a:ln>
                <a:solidFill>
                  <a:schemeClr val="tx1"/>
                </a:solidFill>
                <a:effectLst>
                  <a:outerShdw blurRad="38100" dist="38100" dir="2700000" algn="tl">
                    <a:schemeClr val="bg2">
                      <a:alpha val="43000"/>
                    </a:schemeClr>
                  </a:outerShdw>
                </a:effectLst>
              </a:rPr>
              <a:t>ANTI-CORN   LAW   LEAGUE</a:t>
            </a:r>
            <a:endParaRPr lang="en-US" sz="6600" b="1" dirty="0">
              <a:ln w="28575">
                <a:solidFill>
                  <a:schemeClr val="bg2"/>
                </a:solidFill>
              </a:ln>
              <a:solidFill>
                <a:schemeClr val="tx1"/>
              </a:solidFill>
              <a:effectLst>
                <a:outerShdw blurRad="38100" dist="38100" dir="2700000" algn="tl">
                  <a:schemeClr val="bg2">
                    <a:alpha val="43000"/>
                  </a:schemeClr>
                </a:outerShdw>
              </a:effectLst>
            </a:endParaRPr>
          </a:p>
        </p:txBody>
      </p:sp>
      <p:sp>
        <p:nvSpPr>
          <p:cNvPr id="6" name="Rectangle 5"/>
          <p:cNvSpPr/>
          <p:nvPr/>
        </p:nvSpPr>
        <p:spPr>
          <a:xfrm>
            <a:off x="-1" y="3429000"/>
            <a:ext cx="9144001" cy="3429000"/>
          </a:xfrm>
          <a:prstGeom prst="rect">
            <a:avLst/>
          </a:prstGeom>
          <a:gradFill>
            <a:gsLst>
              <a:gs pos="0">
                <a:schemeClr val="tx2">
                  <a:alpha val="80000"/>
                </a:schemeClr>
              </a:gs>
              <a:gs pos="100000">
                <a:schemeClr val="tx2">
                  <a:alpha val="0"/>
                  <a:lumMod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795486031"/>
              </p:ext>
            </p:extLst>
          </p:nvPr>
        </p:nvGraphicFramePr>
        <p:xfrm>
          <a:off x="457200" y="2179026"/>
          <a:ext cx="8229600" cy="3779962"/>
        </p:xfrm>
        <a:graphic>
          <a:graphicData uri="http://schemas.openxmlformats.org/drawingml/2006/table">
            <a:tbl>
              <a:tblPr firstRow="1" bandRow="1">
                <a:tableStyleId>{7DF18680-E054-41AD-8BC1-D1AEF772440D}</a:tableStyleId>
              </a:tblPr>
              <a:tblGrid>
                <a:gridCol w="4114800"/>
                <a:gridCol w="4114800"/>
              </a:tblGrid>
              <a:tr h="1707174">
                <a:tc>
                  <a:txBody>
                    <a:bodyPr/>
                    <a:lstStyle/>
                    <a:p>
                      <a:pPr algn="ctr"/>
                      <a:r>
                        <a:rPr lang="en-US" sz="4800" dirty="0" smtClean="0">
                          <a:effectLst>
                            <a:outerShdw blurRad="38100" dist="38100" dir="2700000" algn="tl">
                              <a:srgbClr val="000000">
                                <a:alpha val="43137"/>
                              </a:srgbClr>
                            </a:outerShdw>
                          </a:effectLst>
                          <a:latin typeface="+mj-lt"/>
                        </a:rPr>
                        <a:t>Radical</a:t>
                      </a:r>
                      <a:r>
                        <a:rPr lang="en-US" sz="4800" baseline="0" dirty="0" smtClean="0">
                          <a:effectLst>
                            <a:outerShdw blurRad="38100" dist="38100" dir="2700000" algn="tl">
                              <a:srgbClr val="000000">
                                <a:alpha val="43137"/>
                              </a:srgbClr>
                            </a:outerShdw>
                          </a:effectLst>
                        </a:rPr>
                        <a:t> </a:t>
                      </a:r>
                      <a:r>
                        <a:rPr lang="en-US" sz="4400" baseline="0" dirty="0" smtClean="0">
                          <a:effectLst>
                            <a:outerShdw blurRad="38100" dist="38100" dir="2700000" algn="tl">
                              <a:srgbClr val="000000">
                                <a:alpha val="43137"/>
                              </a:srgbClr>
                            </a:outerShdw>
                          </a:effectLst>
                        </a:rPr>
                        <a:t/>
                      </a:r>
                      <a:br>
                        <a:rPr lang="en-US" sz="4400" baseline="0" dirty="0" smtClean="0">
                          <a:effectLst>
                            <a:outerShdw blurRad="38100" dist="38100" dir="2700000" algn="tl">
                              <a:srgbClr val="000000">
                                <a:alpha val="43137"/>
                              </a:srgbClr>
                            </a:outerShdw>
                          </a:effectLst>
                        </a:rPr>
                      </a:br>
                      <a:r>
                        <a:rPr lang="en-US" sz="3600" baseline="0" dirty="0" smtClean="0">
                          <a:effectLst>
                            <a:outerShdw blurRad="38100" dist="38100" dir="2700000" algn="tl">
                              <a:srgbClr val="000000">
                                <a:alpha val="43137"/>
                              </a:srgbClr>
                            </a:outerShdw>
                          </a:effectLst>
                        </a:rPr>
                        <a:t>Opposition</a:t>
                      </a:r>
                      <a:endParaRPr lang="en-US" sz="3600" dirty="0">
                        <a:effectLst>
                          <a:outerShdw blurRad="38100" dist="38100" dir="2700000" algn="tl">
                            <a:srgbClr val="000000">
                              <a:alpha val="43137"/>
                            </a:srgbClr>
                          </a:outerShdw>
                        </a:effectLst>
                      </a:endParaRPr>
                    </a:p>
                  </a:txBody>
                  <a:tcPr anchor="ctr">
                    <a:solidFill>
                      <a:schemeClr val="tx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Bebas"/>
                        </a:rPr>
                        <a:t>LIBERAL</a:t>
                      </a:r>
                      <a:r>
                        <a:rPr kumimoji="0" lang="en-US" sz="4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rPr>
                        <a:t/>
                      </a:r>
                      <a:br>
                        <a:rPr kumimoji="0" lang="en-US" sz="4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rPr>
                      </a:br>
                      <a:r>
                        <a:rPr kumimoji="0" lang="en-U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rPr>
                        <a:t>Opposition</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ndParaRPr>
                    </a:p>
                  </a:txBody>
                  <a:tcPr anchor="ctr">
                    <a:solidFill>
                      <a:schemeClr val="tx1">
                        <a:alpha val="75000"/>
                      </a:schemeClr>
                    </a:solidFill>
                  </a:tcPr>
                </a:tc>
              </a:tr>
              <a:tr h="1036394">
                <a:tc gridSpan="2">
                  <a:txBody>
                    <a:bodyPr/>
                    <a:lstStyle/>
                    <a:p>
                      <a:pPr algn="ctr"/>
                      <a:r>
                        <a:rPr lang="en-US" sz="4800" b="1" dirty="0" smtClean="0">
                          <a:solidFill>
                            <a:schemeClr val="bg1"/>
                          </a:solidFill>
                        </a:rPr>
                        <a:t>Lower Grain</a:t>
                      </a:r>
                      <a:r>
                        <a:rPr lang="en-US" sz="4800" b="1" baseline="0" dirty="0" smtClean="0">
                          <a:solidFill>
                            <a:schemeClr val="bg1"/>
                          </a:solidFill>
                        </a:rPr>
                        <a:t> Prices</a:t>
                      </a:r>
                      <a:endParaRPr lang="en-US" sz="4800" b="1" dirty="0">
                        <a:solidFill>
                          <a:schemeClr val="bg1"/>
                        </a:solidFill>
                      </a:endParaRPr>
                    </a:p>
                  </a:txBody>
                  <a:tcPr anchor="ctr">
                    <a:solidFill>
                      <a:schemeClr val="tx1">
                        <a:alpha val="75000"/>
                      </a:schemeClr>
                    </a:solidFill>
                  </a:tcPr>
                </a:tc>
                <a:tc hMerge="1">
                  <a:txBody>
                    <a:bodyPr/>
                    <a:lstStyle/>
                    <a:p>
                      <a:endParaRPr lang="en-US" dirty="0"/>
                    </a:p>
                  </a:txBody>
                  <a:tcPr/>
                </a:tc>
              </a:tr>
              <a:tr h="1036394">
                <a:tc>
                  <a:txBody>
                    <a:bodyPr/>
                    <a:lstStyle/>
                    <a:p>
                      <a:pPr algn="ctr"/>
                      <a:r>
                        <a:rPr lang="en-US" sz="4000" b="0" i="1" dirty="0" smtClean="0">
                          <a:solidFill>
                            <a:schemeClr val="bg1"/>
                          </a:solidFill>
                        </a:rPr>
                        <a:t>Cheaper Food</a:t>
                      </a:r>
                      <a:endParaRPr lang="en-US" sz="4000" b="0" i="1" dirty="0">
                        <a:solidFill>
                          <a:schemeClr val="bg1"/>
                        </a:solidFill>
                      </a:endParaRPr>
                    </a:p>
                  </a:txBody>
                  <a:tcPr anchor="ctr">
                    <a:solidFill>
                      <a:schemeClr val="tx1">
                        <a:alpha val="75000"/>
                      </a:schemeClr>
                    </a:solidFill>
                  </a:tcPr>
                </a:tc>
                <a:tc>
                  <a:txBody>
                    <a:bodyPr/>
                    <a:lstStyle/>
                    <a:p>
                      <a:pPr algn="ctr"/>
                      <a:r>
                        <a:rPr lang="en-US" sz="4000" b="0" i="1" dirty="0" smtClean="0">
                          <a:solidFill>
                            <a:schemeClr val="bg1"/>
                          </a:solidFill>
                        </a:rPr>
                        <a:t>Pay Workers Less</a:t>
                      </a:r>
                      <a:endParaRPr lang="en-US" sz="4000" b="0" i="1" dirty="0">
                        <a:solidFill>
                          <a:schemeClr val="bg1"/>
                        </a:solidFill>
                      </a:endParaRPr>
                    </a:p>
                  </a:txBody>
                  <a:tcPr anchor="ctr">
                    <a:solidFill>
                      <a:schemeClr val="tx1">
                        <a:alpha val="75000"/>
                      </a:schemeClr>
                    </a:solidFill>
                  </a:tcPr>
                </a:tc>
              </a:tr>
            </a:tbl>
          </a:graphicData>
        </a:graphic>
      </p:graphicFrame>
    </p:spTree>
    <p:extLst>
      <p:ext uri="{BB962C8B-B14F-4D97-AF65-F5344CB8AC3E}">
        <p14:creationId xmlns:p14="http://schemas.microsoft.com/office/powerpoint/2010/main" val="29663881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ile:Claude Monet - Le Parlement, coucher de soleil.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p:blipFill>
        <p:spPr bwMode="auto">
          <a:xfrm>
            <a:off x="-14809" y="1"/>
            <a:ext cx="9158809" cy="6858000"/>
          </a:xfrm>
          <a:prstGeom prst="rect">
            <a:avLst/>
          </a:prstGeom>
          <a:noFill/>
          <a:extLst>
            <a:ext uri="{909E8E84-426E-40DD-AFC4-6F175D3DCCD1}">
              <a14:hiddenFill xmlns:a14="http://schemas.microsoft.com/office/drawing/2010/main">
                <a:solidFill>
                  <a:srgbClr val="FFFFFF"/>
                </a:solidFill>
              </a14:hiddenFill>
            </a:ext>
          </a:extLst>
        </p:spPr>
      </p:pic>
      <p:sp>
        <p:nvSpPr>
          <p:cNvPr id="35842" name="Rectangle 2"/>
          <p:cNvSpPr>
            <a:spLocks noGrp="1" noChangeArrowheads="1"/>
          </p:cNvSpPr>
          <p:nvPr>
            <p:ph type="title"/>
          </p:nvPr>
        </p:nvSpPr>
        <p:spPr>
          <a:xfrm>
            <a:off x="304800" y="914400"/>
            <a:ext cx="5196408" cy="2286000"/>
          </a:xfrm>
        </p:spPr>
        <p:txBody>
          <a:bodyPr>
            <a:noAutofit/>
          </a:bodyPr>
          <a:lstStyle/>
          <a:p>
            <a:pPr eaLnBrk="1" hangingPunct="1">
              <a:defRPr/>
            </a:pPr>
            <a:r>
              <a:rPr lang="en-US" sz="8000" b="1" dirty="0" smtClean="0">
                <a:effectLst>
                  <a:outerShdw blurRad="38100" dist="38100" dir="2700000" algn="tl">
                    <a:srgbClr val="000000">
                      <a:alpha val="43137"/>
                    </a:srgbClr>
                  </a:outerShdw>
                </a:effectLst>
              </a:rPr>
              <a:t>House   of </a:t>
            </a:r>
            <a:r>
              <a:rPr lang="en-US" sz="6600" b="1" dirty="0" smtClean="0">
                <a:effectLst>
                  <a:outerShdw blurRad="38100" dist="38100" dir="2700000" algn="tl">
                    <a:srgbClr val="000000">
                      <a:alpha val="43137"/>
                    </a:srgbClr>
                  </a:outerShdw>
                </a:effectLst>
              </a:rPr>
              <a:t>Commons</a:t>
            </a:r>
          </a:p>
        </p:txBody>
      </p:sp>
      <p:sp>
        <p:nvSpPr>
          <p:cNvPr id="5" name="TextBox 4"/>
          <p:cNvSpPr txBox="1"/>
          <p:nvPr/>
        </p:nvSpPr>
        <p:spPr>
          <a:xfrm>
            <a:off x="4991100" y="4359295"/>
            <a:ext cx="3467100" cy="1508105"/>
          </a:xfrm>
          <a:prstGeom prst="rect">
            <a:avLst/>
          </a:prstGeom>
          <a:noFill/>
        </p:spPr>
        <p:txBody>
          <a:bodyPr wrap="square" rtlCol="0">
            <a:spAutoFit/>
          </a:bodyPr>
          <a:lstStyle/>
          <a:p>
            <a:r>
              <a:rPr lang="en-US" sz="4800" i="1" dirty="0" smtClean="0">
                <a:solidFill>
                  <a:schemeClr val="bg1"/>
                </a:solidFill>
                <a:latin typeface="+mn-lt"/>
              </a:rPr>
              <a:t>Dominated by </a:t>
            </a:r>
            <a:r>
              <a:rPr lang="en-US" sz="3600" dirty="0" smtClean="0">
                <a:solidFill>
                  <a:schemeClr val="bg1"/>
                </a:solidFill>
                <a:latin typeface="+mn-lt"/>
              </a:rPr>
              <a:t/>
            </a:r>
            <a:br>
              <a:rPr lang="en-US" sz="3600" dirty="0" smtClean="0">
                <a:solidFill>
                  <a:schemeClr val="bg1"/>
                </a:solidFill>
                <a:latin typeface="+mn-lt"/>
              </a:rPr>
            </a:br>
            <a:r>
              <a:rPr lang="en-US" sz="4400" dirty="0" smtClean="0">
                <a:solidFill>
                  <a:schemeClr val="bg1"/>
                </a:solidFill>
                <a:latin typeface="+mj-lt"/>
              </a:rPr>
              <a:t>LANDOWNERS</a:t>
            </a:r>
            <a:endParaRPr lang="en-US" sz="3600" dirty="0">
              <a:solidFill>
                <a:schemeClr val="bg1"/>
              </a:solidFill>
              <a:latin typeface="+mj-lt"/>
            </a:endParaRPr>
          </a:p>
        </p:txBody>
      </p:sp>
    </p:spTree>
    <p:extLst>
      <p:ext uri="{BB962C8B-B14F-4D97-AF65-F5344CB8AC3E}">
        <p14:creationId xmlns:p14="http://schemas.microsoft.com/office/powerpoint/2010/main" val="1056213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41000">
              <a:schemeClr val="accent3">
                <a:lumMod val="50000"/>
              </a:schemeClr>
            </a:gs>
            <a:gs pos="100000">
              <a:schemeClr val="accent3">
                <a:lumMod val="75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96875"/>
            <a:ext cx="4533398" cy="4449762"/>
          </a:xfrm>
        </p:spPr>
        <p:txBody>
          <a:bodyPr>
            <a:noAutofit/>
          </a:bodyPr>
          <a:lstStyle/>
          <a:p>
            <a:r>
              <a:rPr lang="en-US" sz="12500" dirty="0" smtClean="0">
                <a:solidFill>
                  <a:schemeClr val="accent6">
                    <a:lumMod val="40000"/>
                    <a:lumOff val="60000"/>
                  </a:schemeClr>
                </a:solidFill>
              </a:rPr>
              <a:t>IRISH</a:t>
            </a:r>
            <a:r>
              <a:rPr lang="en-US" sz="11500" dirty="0" smtClean="0">
                <a:solidFill>
                  <a:schemeClr val="accent6">
                    <a:lumMod val="40000"/>
                    <a:lumOff val="60000"/>
                  </a:schemeClr>
                </a:solidFill>
              </a:rPr>
              <a:t> </a:t>
            </a:r>
            <a:r>
              <a:rPr lang="en-US" sz="8000" dirty="0" smtClean="0">
                <a:solidFill>
                  <a:schemeClr val="accent6">
                    <a:lumMod val="40000"/>
                    <a:lumOff val="60000"/>
                  </a:schemeClr>
                </a:solidFill>
              </a:rPr>
              <a:t/>
            </a:r>
            <a:br>
              <a:rPr lang="en-US" sz="8000" dirty="0" smtClean="0">
                <a:solidFill>
                  <a:schemeClr val="accent6">
                    <a:lumMod val="40000"/>
                    <a:lumOff val="60000"/>
                  </a:schemeClr>
                </a:solidFill>
              </a:rPr>
            </a:br>
            <a:r>
              <a:rPr lang="en-US" sz="8000" dirty="0" smtClean="0">
                <a:solidFill>
                  <a:schemeClr val="accent6">
                    <a:lumMod val="40000"/>
                    <a:lumOff val="60000"/>
                  </a:schemeClr>
                </a:solidFill>
              </a:rPr>
              <a:t>POTATO </a:t>
            </a:r>
            <a:br>
              <a:rPr lang="en-US" sz="8000" dirty="0" smtClean="0">
                <a:solidFill>
                  <a:schemeClr val="accent6">
                    <a:lumMod val="40000"/>
                    <a:lumOff val="60000"/>
                  </a:schemeClr>
                </a:solidFill>
              </a:rPr>
            </a:br>
            <a:r>
              <a:rPr lang="en-US" sz="8000" dirty="0" smtClean="0">
                <a:solidFill>
                  <a:schemeClr val="accent6">
                    <a:lumMod val="40000"/>
                    <a:lumOff val="60000"/>
                  </a:schemeClr>
                </a:solidFill>
              </a:rPr>
              <a:t>FAMINE</a:t>
            </a:r>
            <a:endParaRPr lang="en-US" sz="8000" dirty="0">
              <a:solidFill>
                <a:schemeClr val="accent6">
                  <a:lumMod val="40000"/>
                  <a:lumOff val="60000"/>
                </a:schemeClr>
              </a:solidFill>
            </a:endParaRPr>
          </a:p>
        </p:txBody>
      </p:sp>
      <p:sp>
        <p:nvSpPr>
          <p:cNvPr id="3" name="Content Placeholder 2"/>
          <p:cNvSpPr>
            <a:spLocks noGrp="1"/>
          </p:cNvSpPr>
          <p:nvPr>
            <p:ph idx="1"/>
          </p:nvPr>
        </p:nvSpPr>
        <p:spPr>
          <a:xfrm>
            <a:off x="0" y="5075237"/>
            <a:ext cx="4533398" cy="1020763"/>
          </a:xfrm>
        </p:spPr>
        <p:txBody>
          <a:bodyPr/>
          <a:lstStyle/>
          <a:p>
            <a:pPr marL="0" indent="0" algn="ctr">
              <a:buNone/>
            </a:pPr>
            <a:r>
              <a:rPr lang="en-US" sz="4800" b="1" dirty="0" smtClean="0"/>
              <a:t>1845-1852</a:t>
            </a:r>
            <a:endParaRPr lang="en-US" b="1" dirty="0"/>
          </a:p>
        </p:txBody>
      </p:sp>
      <p:pic>
        <p:nvPicPr>
          <p:cNvPr id="8" name="Picture 7" descr="http://upload.wikimedia.org/wikipedia/commons/thumb/3/37/Irish_potato_famine_Bridget_O%27Donnel.jpg/706px-Irish_potato_famine_Bridget_O%27Donn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398" y="4948"/>
            <a:ext cx="4617529" cy="6883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1939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41000">
              <a:schemeClr val="accent3">
                <a:lumMod val="50000"/>
              </a:schemeClr>
            </a:gs>
            <a:gs pos="100000">
              <a:schemeClr val="accent3">
                <a:lumMod val="75000"/>
              </a:schemeClr>
            </a:gs>
          </a:gsLst>
          <a:lin ang="27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075237"/>
            <a:ext cx="4533398" cy="1020763"/>
          </a:xfrm>
        </p:spPr>
        <p:txBody>
          <a:bodyPr/>
          <a:lstStyle/>
          <a:p>
            <a:pPr marL="0" indent="0" algn="ctr">
              <a:buNone/>
            </a:pPr>
            <a:r>
              <a:rPr lang="en-US" sz="4800" b="1" dirty="0" smtClean="0"/>
              <a:t>1845-1852</a:t>
            </a:r>
            <a:endParaRPr lang="en-US" b="1"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3398" y="0"/>
            <a:ext cx="4623661" cy="6858000"/>
          </a:xfrm>
          <a:prstGeom prst="rect">
            <a:avLst/>
          </a:prstGeom>
          <a:noFill/>
          <a:ln w="9525">
            <a:noFill/>
            <a:miter lim="800000"/>
            <a:headEnd/>
            <a:tailEnd/>
          </a:ln>
        </p:spPr>
      </p:pic>
      <p:sp>
        <p:nvSpPr>
          <p:cNvPr id="7" name="Title 1"/>
          <p:cNvSpPr>
            <a:spLocks noGrp="1"/>
          </p:cNvSpPr>
          <p:nvPr>
            <p:ph type="title"/>
          </p:nvPr>
        </p:nvSpPr>
        <p:spPr>
          <a:xfrm>
            <a:off x="0" y="396875"/>
            <a:ext cx="4533398" cy="4449762"/>
          </a:xfrm>
        </p:spPr>
        <p:txBody>
          <a:bodyPr>
            <a:noAutofit/>
          </a:bodyPr>
          <a:lstStyle/>
          <a:p>
            <a:r>
              <a:rPr lang="en-US" sz="12500" dirty="0" smtClean="0">
                <a:solidFill>
                  <a:schemeClr val="accent6">
                    <a:lumMod val="40000"/>
                    <a:lumOff val="60000"/>
                  </a:schemeClr>
                </a:solidFill>
              </a:rPr>
              <a:t>IRISH</a:t>
            </a:r>
            <a:r>
              <a:rPr lang="en-US" sz="11500" dirty="0" smtClean="0">
                <a:solidFill>
                  <a:schemeClr val="accent6">
                    <a:lumMod val="40000"/>
                    <a:lumOff val="60000"/>
                  </a:schemeClr>
                </a:solidFill>
              </a:rPr>
              <a:t> </a:t>
            </a:r>
            <a:r>
              <a:rPr lang="en-US" sz="8000" dirty="0" smtClean="0">
                <a:solidFill>
                  <a:schemeClr val="accent6">
                    <a:lumMod val="40000"/>
                    <a:lumOff val="60000"/>
                  </a:schemeClr>
                </a:solidFill>
              </a:rPr>
              <a:t/>
            </a:r>
            <a:br>
              <a:rPr lang="en-US" sz="8000" dirty="0" smtClean="0">
                <a:solidFill>
                  <a:schemeClr val="accent6">
                    <a:lumMod val="40000"/>
                    <a:lumOff val="60000"/>
                  </a:schemeClr>
                </a:solidFill>
              </a:rPr>
            </a:br>
            <a:r>
              <a:rPr lang="en-US" sz="8000" dirty="0" smtClean="0">
                <a:solidFill>
                  <a:schemeClr val="accent6">
                    <a:lumMod val="40000"/>
                    <a:lumOff val="60000"/>
                  </a:schemeClr>
                </a:solidFill>
              </a:rPr>
              <a:t>POTATO </a:t>
            </a:r>
            <a:br>
              <a:rPr lang="en-US" sz="8000" dirty="0" smtClean="0">
                <a:solidFill>
                  <a:schemeClr val="accent6">
                    <a:lumMod val="40000"/>
                    <a:lumOff val="60000"/>
                  </a:schemeClr>
                </a:solidFill>
              </a:rPr>
            </a:br>
            <a:r>
              <a:rPr lang="en-US" sz="8000" dirty="0" smtClean="0">
                <a:solidFill>
                  <a:schemeClr val="accent6">
                    <a:lumMod val="40000"/>
                    <a:lumOff val="60000"/>
                  </a:schemeClr>
                </a:solidFill>
              </a:rPr>
              <a:t>FAMINE</a:t>
            </a:r>
            <a:endParaRPr lang="en-US" sz="8000" dirty="0">
              <a:solidFill>
                <a:schemeClr val="accent6">
                  <a:lumMod val="40000"/>
                  <a:lumOff val="60000"/>
                </a:schemeClr>
              </a:solidFill>
            </a:endParaRPr>
          </a:p>
        </p:txBody>
      </p:sp>
    </p:spTree>
    <p:extLst>
      <p:ext uri="{BB962C8B-B14F-4D97-AF65-F5344CB8AC3E}">
        <p14:creationId xmlns:p14="http://schemas.microsoft.com/office/powerpoint/2010/main" val="38096919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533398" cy="5745162"/>
          </a:xfrm>
        </p:spPr>
        <p:txBody>
          <a:bodyPr>
            <a:noAutofit/>
          </a:bodyPr>
          <a:lstStyle/>
          <a:p>
            <a:r>
              <a:rPr lang="en-US" sz="16600" dirty="0" smtClean="0"/>
              <a:t>HOW</a:t>
            </a:r>
            <a:r>
              <a:rPr lang="en-US" sz="11500" dirty="0"/>
              <a:t/>
            </a:r>
            <a:br>
              <a:rPr lang="en-US" sz="11500" dirty="0"/>
            </a:br>
            <a:r>
              <a:rPr lang="en-US" sz="3400" dirty="0" smtClean="0">
                <a:latin typeface="+mn-lt"/>
              </a:rPr>
              <a:t>can Parliament keep </a:t>
            </a:r>
            <a:br>
              <a:rPr lang="en-US" sz="3400" dirty="0" smtClean="0">
                <a:latin typeface="+mn-lt"/>
              </a:rPr>
            </a:br>
            <a:r>
              <a:rPr lang="en-US" sz="3400" dirty="0" smtClean="0">
                <a:latin typeface="+mn-lt"/>
              </a:rPr>
              <a:t>the price of “corn” artificially high </a:t>
            </a:r>
            <a:br>
              <a:rPr lang="en-US" sz="3400" dirty="0" smtClean="0">
                <a:latin typeface="+mn-lt"/>
              </a:rPr>
            </a:br>
            <a:r>
              <a:rPr lang="en-US" sz="3400" dirty="0" smtClean="0">
                <a:latin typeface="+mn-lt"/>
              </a:rPr>
              <a:t>when people are</a:t>
            </a:r>
            <a:br>
              <a:rPr lang="en-US" sz="3400" dirty="0" smtClean="0">
                <a:latin typeface="+mn-lt"/>
              </a:rPr>
            </a:br>
            <a:r>
              <a:rPr lang="en-US" sz="1000" dirty="0" smtClean="0">
                <a:latin typeface="+mn-lt"/>
              </a:rPr>
              <a:t> </a:t>
            </a:r>
            <a:r>
              <a:rPr lang="en-US" sz="3200" dirty="0" smtClean="0">
                <a:latin typeface="+mn-lt"/>
              </a:rPr>
              <a:t/>
            </a:r>
            <a:br>
              <a:rPr lang="en-US" sz="3200" dirty="0" smtClean="0">
                <a:latin typeface="+mn-lt"/>
              </a:rPr>
            </a:br>
            <a:r>
              <a:rPr lang="en-US" sz="7200" dirty="0" smtClean="0"/>
              <a:t>STARVING?</a:t>
            </a:r>
            <a:endParaRPr lang="en-US" sz="7200" dirty="0"/>
          </a:p>
        </p:txBody>
      </p:sp>
      <p:pic>
        <p:nvPicPr>
          <p:cNvPr id="8" name="Picture 7" descr="http://upload.wikimedia.org/wikipedia/commons/thumb/3/37/Irish_potato_famine_Bridget_O%27Donnel.jpg/706px-Irish_potato_famine_Bridget_O%27Donn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3398" y="4948"/>
            <a:ext cx="4617529" cy="6883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3700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667" y="152400"/>
            <a:ext cx="4275333" cy="3657600"/>
          </a:xfrm>
        </p:spPr>
        <p:txBody>
          <a:bodyPr>
            <a:noAutofit/>
          </a:bodyPr>
          <a:lstStyle/>
          <a:p>
            <a:r>
              <a:rPr lang="en-US" sz="6000" dirty="0" smtClean="0">
                <a:effectLst>
                  <a:outerShdw blurRad="38100" dist="38100" dir="2700000" algn="tl">
                    <a:srgbClr val="000000">
                      <a:alpha val="43137"/>
                    </a:srgbClr>
                  </a:outerShdw>
                </a:effectLst>
              </a:rPr>
              <a:t>Sir Robert </a:t>
            </a:r>
            <a:br>
              <a:rPr lang="en-US" sz="6000" dirty="0" smtClean="0">
                <a:effectLst>
                  <a:outerShdw blurRad="38100" dist="38100" dir="2700000" algn="tl">
                    <a:srgbClr val="000000">
                      <a:alpha val="43137"/>
                    </a:srgbClr>
                  </a:outerShdw>
                </a:effectLst>
              </a:rPr>
            </a:br>
            <a:r>
              <a:rPr lang="en-US" sz="11500" dirty="0" smtClean="0">
                <a:effectLst>
                  <a:outerShdw blurRad="38100" dist="38100" dir="2700000" algn="tl">
                    <a:srgbClr val="000000">
                      <a:alpha val="43137"/>
                    </a:srgbClr>
                  </a:outerShdw>
                </a:effectLst>
              </a:rPr>
              <a:t>PEEL</a:t>
            </a:r>
            <a:endParaRPr lang="en-US" sz="6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181600" y="3810000"/>
            <a:ext cx="3657600" cy="2667000"/>
          </a:xfrm>
        </p:spPr>
        <p:txBody>
          <a:bodyPr>
            <a:normAutofit/>
          </a:bodyPr>
          <a:lstStyle/>
          <a:p>
            <a:pPr marL="0" indent="0" algn="ctr">
              <a:buNone/>
            </a:pPr>
            <a:r>
              <a:rPr lang="en-US" dirty="0" smtClean="0"/>
              <a:t>Peel’s administration</a:t>
            </a:r>
          </a:p>
          <a:p>
            <a:pPr marL="0" indent="0" algn="ctr">
              <a:buNone/>
            </a:pPr>
            <a:r>
              <a:rPr lang="en-US" sz="4800" dirty="0" smtClean="0">
                <a:solidFill>
                  <a:schemeClr val="accent6">
                    <a:lumMod val="60000"/>
                    <a:lumOff val="40000"/>
                  </a:schemeClr>
                </a:solidFill>
                <a:latin typeface="+mj-lt"/>
              </a:rPr>
              <a:t>“re-peeled” </a:t>
            </a:r>
            <a:endParaRPr lang="en-US" sz="4000" dirty="0">
              <a:solidFill>
                <a:schemeClr val="accent6">
                  <a:lumMod val="60000"/>
                  <a:lumOff val="40000"/>
                </a:schemeClr>
              </a:solidFill>
              <a:latin typeface="+mj-lt"/>
            </a:endParaRPr>
          </a:p>
          <a:p>
            <a:pPr marL="0" indent="0" algn="ctr">
              <a:buNone/>
            </a:pPr>
            <a:r>
              <a:rPr lang="en-US" dirty="0" smtClean="0"/>
              <a:t>the Corn Laws </a:t>
            </a:r>
            <a:br>
              <a:rPr lang="en-US" dirty="0" smtClean="0"/>
            </a:br>
            <a:r>
              <a:rPr lang="en-US" dirty="0" smtClean="0"/>
              <a:t>(get it?). </a:t>
            </a:r>
            <a:endParaRPr lang="en-US" dirty="0"/>
          </a:p>
        </p:txBody>
      </p:sp>
      <p:pic>
        <p:nvPicPr>
          <p:cNvPr id="11266" name="Picture 2" descr="http://upload.wikimedia.org/wikipedia/commons/f/fb/Robert_Peel_Portrai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83"/>
          <a:stretch/>
        </p:blipFill>
        <p:spPr bwMode="auto">
          <a:xfrm>
            <a:off x="21771" y="17812"/>
            <a:ext cx="4846896" cy="684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3176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230562"/>
          </a:xfrm>
        </p:spPr>
        <p:txBody>
          <a:bodyPr>
            <a:normAutofit fontScale="90000"/>
          </a:bodyPr>
          <a:lstStyle/>
          <a:p>
            <a:r>
              <a:rPr lang="en-US" sz="6000" b="1" dirty="0" smtClean="0">
                <a:effectLst>
                  <a:outerShdw blurRad="38100" dist="38100" dir="2700000" algn="tl">
                    <a:srgbClr val="000000">
                      <a:alpha val="43137"/>
                    </a:srgbClr>
                  </a:outerShdw>
                </a:effectLst>
                <a:latin typeface="+mn-lt"/>
              </a:rPr>
              <a:t>REFORM FROM   </a:t>
            </a:r>
            <a:r>
              <a:rPr lang="en-US" sz="6600" dirty="0" smtClean="0"/>
              <a:t/>
            </a:r>
            <a:br>
              <a:rPr lang="en-US" sz="6600" dirty="0" smtClean="0"/>
            </a:br>
            <a:r>
              <a:rPr lang="en-US" sz="16600" dirty="0" smtClean="0"/>
              <a:t>above</a:t>
            </a:r>
            <a:endParaRPr lang="en-US" sz="11400" dirty="0"/>
          </a:p>
        </p:txBody>
      </p:sp>
      <p:sp>
        <p:nvSpPr>
          <p:cNvPr id="4" name="Down Arrow 3"/>
          <p:cNvSpPr/>
          <p:nvPr/>
        </p:nvSpPr>
        <p:spPr>
          <a:xfrm>
            <a:off x="609600" y="3581400"/>
            <a:ext cx="8001000" cy="297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chemeClr val="tx1"/>
                </a:solidFill>
              </a:rPr>
              <a:t>RADICAL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AGITATION</a:t>
            </a:r>
            <a:endParaRPr lang="en-US" sz="4000" b="1" dirty="0">
              <a:solidFill>
                <a:schemeClr val="tx1"/>
              </a:solidFill>
            </a:endParaRPr>
          </a:p>
        </p:txBody>
      </p:sp>
    </p:spTree>
    <p:extLst>
      <p:ext uri="{BB962C8B-B14F-4D97-AF65-F5344CB8AC3E}">
        <p14:creationId xmlns:p14="http://schemas.microsoft.com/office/powerpoint/2010/main" val="5829379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Autofit/>
          </a:bodyPr>
          <a:lstStyle/>
          <a:p>
            <a:r>
              <a:rPr lang="en-US" sz="8000" dirty="0" smtClean="0"/>
              <a:t>Reform   measures</a:t>
            </a:r>
            <a:endParaRPr lang="en-US" sz="8000" dirty="0"/>
          </a:p>
        </p:txBody>
      </p:sp>
      <p:sp>
        <p:nvSpPr>
          <p:cNvPr id="3" name="Content Placeholder 2"/>
          <p:cNvSpPr>
            <a:spLocks noGrp="1"/>
          </p:cNvSpPr>
          <p:nvPr>
            <p:ph idx="1"/>
          </p:nvPr>
        </p:nvSpPr>
        <p:spPr>
          <a:xfrm>
            <a:off x="457200" y="2895600"/>
            <a:ext cx="8229600" cy="3230563"/>
          </a:xfrm>
        </p:spPr>
        <p:txBody>
          <a:bodyPr>
            <a:normAutofit/>
          </a:bodyPr>
          <a:lstStyle/>
          <a:p>
            <a:pPr marL="0" indent="0">
              <a:spcAft>
                <a:spcPts val="1800"/>
              </a:spcAft>
              <a:buNone/>
              <a:tabLst>
                <a:tab pos="6343650" algn="l"/>
              </a:tabLst>
            </a:pPr>
            <a:r>
              <a:rPr lang="en-US" sz="4800" dirty="0" smtClean="0">
                <a:effectLst>
                  <a:outerShdw blurRad="38100" dist="38100" dir="2700000" algn="tl">
                    <a:srgbClr val="000000">
                      <a:alpha val="43137"/>
                    </a:srgbClr>
                  </a:outerShdw>
                </a:effectLst>
                <a:latin typeface="+mj-lt"/>
              </a:rPr>
              <a:t>MINES   ACT</a:t>
            </a:r>
            <a:r>
              <a:rPr lang="en-US" sz="4800" dirty="0" smtClean="0">
                <a:effectLst>
                  <a:outerShdw blurRad="38100" dist="38100" dir="2700000" algn="tl">
                    <a:srgbClr val="000000">
                      <a:alpha val="43137"/>
                    </a:srgbClr>
                  </a:outerShdw>
                </a:effectLst>
              </a:rPr>
              <a:t>	</a:t>
            </a:r>
            <a:r>
              <a:rPr lang="en-US" sz="4800" b="1" dirty="0" smtClean="0">
                <a:effectLst>
                  <a:outerShdw blurRad="38100" dist="38100" dir="2700000" algn="tl">
                    <a:srgbClr val="000000">
                      <a:alpha val="43137"/>
                    </a:srgbClr>
                  </a:outerShdw>
                </a:effectLst>
              </a:rPr>
              <a:t>1842</a:t>
            </a:r>
          </a:p>
          <a:p>
            <a:pPr marL="0" indent="0">
              <a:spcAft>
                <a:spcPts val="1800"/>
              </a:spcAft>
              <a:buNone/>
              <a:tabLst>
                <a:tab pos="6343650" algn="l"/>
              </a:tabLst>
            </a:pPr>
            <a:r>
              <a:rPr lang="en-US" sz="4800" dirty="0" smtClean="0">
                <a:effectLst>
                  <a:outerShdw blurRad="38100" dist="38100" dir="2700000" algn="tl">
                    <a:srgbClr val="000000">
                      <a:alpha val="43137"/>
                    </a:srgbClr>
                  </a:outerShdw>
                </a:effectLst>
                <a:latin typeface="+mj-lt"/>
              </a:rPr>
              <a:t>CORN   LAWS   REPEALED</a:t>
            </a:r>
            <a:r>
              <a:rPr lang="en-US" sz="4800" dirty="0" smtClean="0">
                <a:effectLst>
                  <a:outerShdw blurRad="38100" dist="38100" dir="2700000" algn="tl">
                    <a:srgbClr val="000000">
                      <a:alpha val="43137"/>
                    </a:srgbClr>
                  </a:outerShdw>
                </a:effectLst>
              </a:rPr>
              <a:t>	</a:t>
            </a:r>
            <a:r>
              <a:rPr lang="en-US" sz="4800" b="1" dirty="0" smtClean="0">
                <a:effectLst>
                  <a:outerShdw blurRad="38100" dist="38100" dir="2700000" algn="tl">
                    <a:srgbClr val="000000">
                      <a:alpha val="43137"/>
                    </a:srgbClr>
                  </a:outerShdw>
                </a:effectLst>
              </a:rPr>
              <a:t>1846</a:t>
            </a:r>
          </a:p>
          <a:p>
            <a:pPr marL="0" indent="0">
              <a:spcAft>
                <a:spcPts val="1800"/>
              </a:spcAft>
              <a:buNone/>
              <a:tabLst>
                <a:tab pos="6343650" algn="l"/>
              </a:tabLst>
            </a:pPr>
            <a:r>
              <a:rPr lang="en-US" sz="4800" dirty="0" smtClean="0">
                <a:effectLst>
                  <a:outerShdw blurRad="38100" dist="38100" dir="2700000" algn="tl">
                    <a:srgbClr val="000000">
                      <a:alpha val="43137"/>
                    </a:srgbClr>
                  </a:outerShdw>
                </a:effectLst>
                <a:latin typeface="+mj-lt"/>
              </a:rPr>
              <a:t>TEN   HOUR   ACT</a:t>
            </a:r>
            <a:r>
              <a:rPr lang="en-US" sz="4800" dirty="0" smtClean="0">
                <a:effectLst>
                  <a:outerShdw blurRad="38100" dist="38100" dir="2700000" algn="tl">
                    <a:srgbClr val="000000">
                      <a:alpha val="43137"/>
                    </a:srgbClr>
                  </a:outerShdw>
                </a:effectLst>
              </a:rPr>
              <a:t>	</a:t>
            </a:r>
            <a:r>
              <a:rPr lang="en-US" sz="4800" b="1" dirty="0" smtClean="0">
                <a:effectLst>
                  <a:outerShdw blurRad="38100" dist="38100" dir="2700000" algn="tl">
                    <a:srgbClr val="000000">
                      <a:alpha val="43137"/>
                    </a:srgbClr>
                  </a:outerShdw>
                </a:effectLst>
              </a:rPr>
              <a:t>1847</a:t>
            </a:r>
          </a:p>
        </p:txBody>
      </p:sp>
      <p:sp>
        <p:nvSpPr>
          <p:cNvPr id="4" name="TextBox 3"/>
          <p:cNvSpPr txBox="1"/>
          <p:nvPr/>
        </p:nvSpPr>
        <p:spPr>
          <a:xfrm>
            <a:off x="0" y="1752600"/>
            <a:ext cx="9144000" cy="523220"/>
          </a:xfrm>
          <a:prstGeom prst="rect">
            <a:avLst/>
          </a:prstGeom>
          <a:noFill/>
        </p:spPr>
        <p:txBody>
          <a:bodyPr wrap="square" rtlCol="0">
            <a:spAutoFit/>
          </a:bodyPr>
          <a:lstStyle/>
          <a:p>
            <a:pPr algn="ctr"/>
            <a:r>
              <a:rPr lang="en-US" sz="2800" i="1" dirty="0" smtClean="0">
                <a:solidFill>
                  <a:schemeClr val="bg2"/>
                </a:solidFill>
                <a:latin typeface="+mn-lt"/>
              </a:rPr>
              <a:t>Passed by Parliament in lieu of Chartist proposals</a:t>
            </a:r>
            <a:endParaRPr lang="en-US" sz="2800" i="1" dirty="0">
              <a:solidFill>
                <a:schemeClr val="bg2"/>
              </a:solidFill>
              <a:latin typeface="+mn-lt"/>
            </a:endParaRPr>
          </a:p>
        </p:txBody>
      </p:sp>
    </p:spTree>
    <p:extLst>
      <p:ext uri="{BB962C8B-B14F-4D97-AF65-F5344CB8AC3E}">
        <p14:creationId xmlns:p14="http://schemas.microsoft.com/office/powerpoint/2010/main" val="381936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5400" dirty="0" smtClean="0"/>
              <a:t>ENGELS  TO   BRITISH  WORKERS</a:t>
            </a:r>
            <a:endParaRPr lang="en-US" sz="5400" dirty="0"/>
          </a:p>
        </p:txBody>
      </p:sp>
      <p:sp>
        <p:nvSpPr>
          <p:cNvPr id="3" name="Content Placeholder 2"/>
          <p:cNvSpPr>
            <a:spLocks noGrp="1"/>
          </p:cNvSpPr>
          <p:nvPr>
            <p:ph idx="1"/>
          </p:nvPr>
        </p:nvSpPr>
        <p:spPr>
          <a:xfrm>
            <a:off x="3886200" y="1789174"/>
            <a:ext cx="4724400" cy="4154426"/>
          </a:xfrm>
        </p:spPr>
        <p:txBody>
          <a:bodyPr>
            <a:normAutofit fontScale="92500" lnSpcReduction="10000"/>
          </a:bodyPr>
          <a:lstStyle/>
          <a:p>
            <a:pPr marL="166688" indent="-166688">
              <a:buNone/>
            </a:pPr>
            <a:r>
              <a:rPr lang="en-US" sz="3600" b="1" dirty="0" smtClean="0">
                <a:effectLst>
                  <a:outerShdw blurRad="38100" dist="38100" dir="2700000" algn="tl">
                    <a:srgbClr val="000000">
                      <a:alpha val="43137"/>
                    </a:srgbClr>
                  </a:outerShdw>
                </a:effectLst>
              </a:rPr>
              <a:t>“In </a:t>
            </a:r>
            <a:r>
              <a:rPr lang="en-US" sz="3600" b="1" dirty="0">
                <a:effectLst>
                  <a:outerShdw blurRad="38100" dist="38100" dir="2700000" algn="tl">
                    <a:srgbClr val="000000">
                      <a:alpha val="43137"/>
                    </a:srgbClr>
                  </a:outerShdw>
                </a:effectLst>
              </a:rPr>
              <a:t>order to divert you from the People’s Charter, the only goal important to you, they spawn all sorts of projects for superficial reforms</a:t>
            </a:r>
            <a:r>
              <a:rPr lang="en-US" sz="3600" b="1" dirty="0" smtClean="0">
                <a:effectLst>
                  <a:outerShdw blurRad="38100" dist="38100" dir="2700000" algn="tl">
                    <a:srgbClr val="000000">
                      <a:alpha val="43137"/>
                    </a:srgbClr>
                  </a:outerShdw>
                </a:effectLst>
              </a:rPr>
              <a:t>.”</a:t>
            </a:r>
          </a:p>
          <a:p>
            <a:pPr marL="0" indent="0" algn="r">
              <a:buNone/>
            </a:pPr>
            <a:r>
              <a:rPr lang="en-US" sz="3600" b="1" dirty="0"/>
              <a:t>	 </a:t>
            </a:r>
            <a:r>
              <a:rPr lang="en-US" sz="3600" b="1" dirty="0" smtClean="0"/>
              <a:t>     </a:t>
            </a:r>
            <a:r>
              <a:rPr lang="en-US" sz="2600" b="1" dirty="0" smtClean="0"/>
              <a:t>-- </a:t>
            </a:r>
            <a:r>
              <a:rPr lang="en-US" sz="2600" b="1" dirty="0" smtClean="0">
                <a:hlinkClick r:id="rId2"/>
              </a:rPr>
              <a:t>Friedrich Engels</a:t>
            </a:r>
            <a:r>
              <a:rPr lang="en-US" sz="2600" b="1" dirty="0" smtClean="0"/>
              <a:t>, Marxist</a:t>
            </a:r>
            <a:endParaRPr lang="en-US" sz="2600" b="1" dirty="0"/>
          </a:p>
        </p:txBody>
      </p:sp>
      <p:pic>
        <p:nvPicPr>
          <p:cNvPr id="1026" name="Picture 2" descr="File:Enge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75" y="1600200"/>
            <a:ext cx="3196066"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8243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ile:Claude Monet - Le Parlement, coucher de soleil.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p:blipFill>
        <p:spPr bwMode="auto">
          <a:xfrm>
            <a:off x="-14809" y="1"/>
            <a:ext cx="9158809" cy="6858000"/>
          </a:xfrm>
          <a:prstGeom prst="rect">
            <a:avLst/>
          </a:prstGeom>
          <a:noFill/>
          <a:extLst>
            <a:ext uri="{909E8E84-426E-40DD-AFC4-6F175D3DCCD1}">
              <a14:hiddenFill xmlns:a14="http://schemas.microsoft.com/office/drawing/2010/main">
                <a:solidFill>
                  <a:srgbClr val="FFFFFF"/>
                </a:solidFill>
              </a14:hiddenFill>
            </a:ext>
          </a:extLst>
        </p:spPr>
      </p:pic>
      <p:sp>
        <p:nvSpPr>
          <p:cNvPr id="35842" name="Rectangle 2"/>
          <p:cNvSpPr>
            <a:spLocks noGrp="1" noChangeArrowheads="1"/>
          </p:cNvSpPr>
          <p:nvPr>
            <p:ph type="title"/>
          </p:nvPr>
        </p:nvSpPr>
        <p:spPr>
          <a:xfrm>
            <a:off x="0" y="1524000"/>
            <a:ext cx="9158807" cy="1143000"/>
          </a:xfrm>
        </p:spPr>
        <p:txBody>
          <a:bodyPr>
            <a:normAutofit/>
          </a:bodyPr>
          <a:lstStyle/>
          <a:p>
            <a:pPr eaLnBrk="1" hangingPunct="1">
              <a:defRPr/>
            </a:pPr>
            <a:r>
              <a:rPr lang="en-US" sz="6600" b="1" dirty="0" smtClean="0">
                <a:effectLst>
                  <a:outerShdw blurRad="38100" dist="38100" dir="2700000" algn="tl">
                    <a:srgbClr val="000000">
                      <a:alpha val="43137"/>
                    </a:srgbClr>
                  </a:outerShdw>
                </a:effectLst>
              </a:rPr>
              <a:t>Reform    &gt;   Revolution</a:t>
            </a:r>
          </a:p>
        </p:txBody>
      </p:sp>
      <p:sp>
        <p:nvSpPr>
          <p:cNvPr id="5" name="TextBox 4"/>
          <p:cNvSpPr txBox="1"/>
          <p:nvPr/>
        </p:nvSpPr>
        <p:spPr>
          <a:xfrm>
            <a:off x="1021295" y="3457700"/>
            <a:ext cx="7086600" cy="2308324"/>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latin typeface="+mn-lt"/>
              </a:rPr>
              <a:t>Parliament’s willingness to pass modest reforms saved Britain from the revolutionary upheavals that happened on the continent.</a:t>
            </a:r>
            <a:endParaRPr lang="en-US" sz="3600" b="1"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7389985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503238"/>
            <a:ext cx="9144000" cy="5440362"/>
          </a:xfrm>
        </p:spPr>
        <p:txBody>
          <a:bodyPr>
            <a:noAutofit/>
          </a:bodyPr>
          <a:lstStyle/>
          <a:p>
            <a:r>
              <a:rPr lang="en-US" sz="13800" dirty="0" smtClean="0">
                <a:ln w="28575">
                  <a:solidFill>
                    <a:schemeClr val="tx2"/>
                  </a:solidFill>
                </a:ln>
                <a:effectLst>
                  <a:outerShdw blurRad="38100" dist="38100" dir="2700000" algn="tl">
                    <a:srgbClr val="000000">
                      <a:alpha val="43137"/>
                    </a:srgbClr>
                  </a:outerShdw>
                </a:effectLst>
              </a:rPr>
              <a:t>ULTIMATELY</a:t>
            </a:r>
            <a:r>
              <a:rPr lang="en-US" sz="11500" dirty="0" smtClean="0">
                <a:ln w="28575">
                  <a:solidFill>
                    <a:schemeClr val="tx2"/>
                  </a:solidFill>
                </a:ln>
                <a:effectLst>
                  <a:outerShdw blurRad="38100" dist="38100" dir="2700000" algn="tl">
                    <a:srgbClr val="000000">
                      <a:alpha val="43137"/>
                    </a:srgbClr>
                  </a:outerShdw>
                </a:effectLst>
              </a:rPr>
              <a:t/>
            </a:r>
            <a:br>
              <a:rPr lang="en-US" sz="11500" dirty="0" smtClean="0">
                <a:ln w="28575">
                  <a:solidFill>
                    <a:schemeClr val="tx2"/>
                  </a:solidFill>
                </a:ln>
                <a:effectLst>
                  <a:outerShdw blurRad="38100" dist="38100" dir="2700000" algn="tl">
                    <a:srgbClr val="000000">
                      <a:alpha val="43137"/>
                    </a:srgbClr>
                  </a:outerShdw>
                </a:effectLst>
              </a:rPr>
            </a:br>
            <a:r>
              <a:rPr lang="en-US" sz="6900" dirty="0" smtClean="0">
                <a:ln w="28575">
                  <a:solidFill>
                    <a:schemeClr val="tx2"/>
                  </a:solidFill>
                </a:ln>
                <a:solidFill>
                  <a:schemeClr val="accent6">
                    <a:lumMod val="40000"/>
                    <a:lumOff val="60000"/>
                  </a:schemeClr>
                </a:solidFill>
                <a:effectLst>
                  <a:outerShdw blurRad="38100" dist="38100" dir="2700000" algn="tl">
                    <a:srgbClr val="000000">
                      <a:alpha val="43137"/>
                    </a:srgbClr>
                  </a:outerShdw>
                </a:effectLst>
              </a:rPr>
              <a:t>Workers   just   want </a:t>
            </a:r>
            <a:r>
              <a:rPr lang="en-US" sz="11500" dirty="0" smtClean="0">
                <a:ln w="28575">
                  <a:solidFill>
                    <a:schemeClr val="tx2"/>
                  </a:solidFill>
                </a:ln>
                <a:solidFill>
                  <a:schemeClr val="accent4">
                    <a:lumMod val="75000"/>
                  </a:schemeClr>
                </a:solidFill>
                <a:effectLst>
                  <a:outerShdw blurRad="38100" dist="38100" dir="2700000" algn="tl">
                    <a:srgbClr val="000000">
                      <a:alpha val="43137"/>
                    </a:srgbClr>
                  </a:outerShdw>
                </a:effectLst>
              </a:rPr>
              <a:t>more money</a:t>
            </a:r>
            <a:endParaRPr lang="en-US" sz="6000" dirty="0">
              <a:ln w="28575">
                <a:solidFill>
                  <a:schemeClr val="tx2"/>
                </a:solidFill>
              </a:ln>
              <a:solidFill>
                <a:schemeClr val="accent4">
                  <a:lumMod val="75000"/>
                </a:schemeClr>
              </a:solidFill>
              <a:effectLst>
                <a:outerShdw blurRad="38100" dist="38100" dir="2700000" algn="tl">
                  <a:srgbClr val="000000">
                    <a:alpha val="43137"/>
                  </a:srgbClr>
                </a:outerShdw>
              </a:effectLst>
            </a:endParaRPr>
          </a:p>
        </p:txBody>
      </p:sp>
      <p:sp>
        <p:nvSpPr>
          <p:cNvPr id="4" name="TextBox 3"/>
          <p:cNvSpPr txBox="1"/>
          <p:nvPr/>
        </p:nvSpPr>
        <p:spPr>
          <a:xfrm>
            <a:off x="6934200" y="6474023"/>
            <a:ext cx="2133600" cy="30777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1400" dirty="0" smtClean="0"/>
              <a:t>Photo by William </a:t>
            </a:r>
            <a:r>
              <a:rPr lang="en-US" sz="1400" dirty="0" err="1" smtClean="0"/>
              <a:t>Warby</a:t>
            </a:r>
            <a:endParaRPr lang="en-US" sz="1400" dirty="0"/>
          </a:p>
        </p:txBody>
      </p:sp>
    </p:spTree>
    <p:extLst>
      <p:ext uri="{BB962C8B-B14F-4D97-AF65-F5344CB8AC3E}">
        <p14:creationId xmlns:p14="http://schemas.microsoft.com/office/powerpoint/2010/main" val="42382929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9050" y="0"/>
            <a:ext cx="9163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2857500"/>
            <a:ext cx="9144000" cy="1143000"/>
          </a:xfrm>
        </p:spPr>
        <p:txBody>
          <a:bodyPr>
            <a:noAutofit/>
          </a:bodyPr>
          <a:lstStyle/>
          <a:p>
            <a:r>
              <a:rPr lang="en-US" sz="13800" b="1" dirty="0" smtClean="0">
                <a:ln w="19050">
                  <a:solidFill>
                    <a:schemeClr val="tx2"/>
                  </a:solidFill>
                </a:ln>
                <a:solidFill>
                  <a:schemeClr val="bg1"/>
                </a:solidFill>
                <a:effectLst>
                  <a:outerShdw blurRad="38100" dist="38100" dir="2700000" algn="tl">
                    <a:srgbClr val="000000">
                      <a:alpha val="43137"/>
                    </a:srgbClr>
                  </a:outerShdw>
                </a:effectLst>
              </a:rPr>
              <a:t>AND    FOOD</a:t>
            </a:r>
            <a:endParaRPr lang="en-US" sz="13800" b="1" dirty="0">
              <a:ln w="19050">
                <a:solidFill>
                  <a:schemeClr val="tx2"/>
                </a:solidFill>
              </a:ln>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6629400" y="6474023"/>
            <a:ext cx="2438400" cy="30777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1400" dirty="0" smtClean="0"/>
              <a:t>Photo by Rebecca </a:t>
            </a:r>
            <a:r>
              <a:rPr lang="en-US" sz="1400" dirty="0" err="1" smtClean="0"/>
              <a:t>Partington</a:t>
            </a:r>
            <a:endParaRPr lang="en-US" sz="1400" dirty="0"/>
          </a:p>
        </p:txBody>
      </p:sp>
    </p:spTree>
    <p:extLst>
      <p:ext uri="{BB962C8B-B14F-4D97-AF65-F5344CB8AC3E}">
        <p14:creationId xmlns:p14="http://schemas.microsoft.com/office/powerpoint/2010/main" val="31304918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457200"/>
            <a:ext cx="9143999" cy="1143000"/>
          </a:xfrm>
        </p:spPr>
        <p:txBody>
          <a:bodyPr>
            <a:noAutofit/>
          </a:bodyPr>
          <a:lstStyle/>
          <a:p>
            <a:r>
              <a:rPr lang="en-US" sz="7200" b="1" dirty="0" smtClean="0">
                <a:effectLst>
                  <a:outerShdw blurRad="38100" dist="38100" dir="2700000" algn="tl">
                    <a:srgbClr val="000000">
                      <a:alpha val="43137"/>
                    </a:srgbClr>
                  </a:outerShdw>
                </a:effectLst>
              </a:rPr>
              <a:t>ROTTEN   BOROUGHS</a:t>
            </a:r>
            <a:endParaRPr lang="en-US" sz="7200" b="1" dirty="0">
              <a:effectLst>
                <a:outerShdw blurRad="38100" dist="38100" dir="2700000" algn="tl">
                  <a:srgbClr val="000000">
                    <a:alpha val="43137"/>
                  </a:srgbClr>
                </a:outerShdw>
              </a:effectLst>
            </a:endParaRPr>
          </a:p>
        </p:txBody>
      </p:sp>
      <p:sp>
        <p:nvSpPr>
          <p:cNvPr id="4" name="TextBox 3"/>
          <p:cNvSpPr txBox="1"/>
          <p:nvPr/>
        </p:nvSpPr>
        <p:spPr>
          <a:xfrm>
            <a:off x="4648200" y="6400800"/>
            <a:ext cx="4343400" cy="307777"/>
          </a:xfrm>
          <a:prstGeom prst="rect">
            <a:avLst/>
          </a:prstGeom>
          <a:noFill/>
        </p:spPr>
        <p:txBody>
          <a:bodyPr wrap="square" rtlCol="0">
            <a:spAutoFit/>
          </a:bodyPr>
          <a:lstStyle/>
          <a:p>
            <a:pPr algn="r"/>
            <a:r>
              <a:rPr lang="en-US" sz="1400" dirty="0" smtClean="0"/>
              <a:t>Photo by Donald Lee </a:t>
            </a:r>
            <a:r>
              <a:rPr lang="en-US" sz="1400" dirty="0" err="1" smtClean="0"/>
              <a:t>Pardue</a:t>
            </a:r>
            <a:endParaRPr lang="en-US" sz="1400" dirty="0"/>
          </a:p>
        </p:txBody>
      </p:sp>
    </p:spTree>
    <p:extLst>
      <p:ext uri="{BB962C8B-B14F-4D97-AF65-F5344CB8AC3E}">
        <p14:creationId xmlns:p14="http://schemas.microsoft.com/office/powerpoint/2010/main" val="5100171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ile:Maerz1848 berli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63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191000"/>
            <a:ext cx="9144000" cy="2057400"/>
          </a:xfrm>
        </p:spPr>
        <p:txBody>
          <a:bodyPr>
            <a:noAutofit/>
          </a:bodyPr>
          <a:lstStyle/>
          <a:p>
            <a:r>
              <a:rPr lang="en-US" sz="8300" b="1" dirty="0" smtClean="0">
                <a:ln w="19050">
                  <a:solidFill>
                    <a:schemeClr val="tx2"/>
                  </a:solidFill>
                </a:ln>
                <a:effectLst>
                  <a:outerShdw blurRad="38100" dist="38100" dir="2700000" algn="tl">
                    <a:srgbClr val="000000">
                      <a:alpha val="43137"/>
                    </a:srgbClr>
                  </a:outerShdw>
                </a:effectLst>
              </a:rPr>
              <a:t>NOT   A   REVOLUTION</a:t>
            </a:r>
            <a:endParaRPr lang="en-US" sz="8300" b="1" dirty="0">
              <a:ln w="19050">
                <a:solidFill>
                  <a:schemeClr val="tx2"/>
                </a:solidFill>
              </a:ln>
              <a:solidFill>
                <a:schemeClr val="accent4">
                  <a:lumMod val="75000"/>
                </a:schemeClr>
              </a:solidFill>
              <a:effectLst>
                <a:outerShdw blurRad="38100" dist="38100" dir="2700000" algn="tl">
                  <a:srgbClr val="000000">
                    <a:alpha val="43137"/>
                  </a:srgbClr>
                </a:outerShdw>
              </a:effectLst>
            </a:endParaRPr>
          </a:p>
        </p:txBody>
      </p:sp>
      <p:sp>
        <p:nvSpPr>
          <p:cNvPr id="4" name="TextBox 3"/>
          <p:cNvSpPr txBox="1"/>
          <p:nvPr/>
        </p:nvSpPr>
        <p:spPr>
          <a:xfrm>
            <a:off x="6934200" y="6474023"/>
            <a:ext cx="2133600" cy="30777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1400" dirty="0" smtClean="0"/>
              <a:t>Photo by William </a:t>
            </a:r>
            <a:r>
              <a:rPr lang="en-US" sz="1400" dirty="0" err="1" smtClean="0"/>
              <a:t>Warby</a:t>
            </a:r>
            <a:endParaRPr lang="en-US" sz="1400" dirty="0"/>
          </a:p>
        </p:txBody>
      </p:sp>
    </p:spTree>
    <p:extLst>
      <p:ext uri="{BB962C8B-B14F-4D97-AF65-F5344CB8AC3E}">
        <p14:creationId xmlns:p14="http://schemas.microsoft.com/office/powerpoint/2010/main" val="25733020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upload.wikimedia.org/wikipedia/commons/d/d4/Karl_Marx_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19201" y="0"/>
            <a:ext cx="7924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upload.wikimedia.org/wikipedia/commons/d/d4/Karl_Marx_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0"/>
            <a:ext cx="2609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47651" y="1371600"/>
            <a:ext cx="4552950" cy="1143000"/>
          </a:xfrm>
        </p:spPr>
        <p:txBody>
          <a:bodyPr>
            <a:noAutofit/>
          </a:bodyPr>
          <a:lstStyle/>
          <a:p>
            <a:r>
              <a:rPr lang="en-US" sz="11500" dirty="0" smtClean="0">
                <a:effectLst>
                  <a:outerShdw blurRad="38100" dist="38100" dir="2700000" algn="tl">
                    <a:srgbClr val="000000">
                      <a:alpha val="43137"/>
                    </a:srgbClr>
                  </a:outerShdw>
                </a:effectLst>
              </a:rPr>
              <a:t>HMPH</a:t>
            </a:r>
            <a:endParaRPr lang="en-US" sz="115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040092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562600"/>
            <a:ext cx="5162550" cy="961525"/>
          </a:xfrm>
          <a:prstGeom prst="rect">
            <a:avLst/>
          </a:prstGeom>
        </p:spPr>
      </p:pic>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842"/>
            <a:ext cx="9124950" cy="4174958"/>
          </a:xfrm>
          <a:prstGeom prst="rect">
            <a:avLst/>
          </a:prstGeom>
        </p:spPr>
      </p:pic>
      <p:pic>
        <p:nvPicPr>
          <p:cNvPr id="1027" name="Picture 3" descr="E:\Graphics\Stucco Social Media Icons\64px\stucco-facebook-64px.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929"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E:\Graphics\Stucco Social Media Icons\64px\stucco-twitter-64px.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http://www.r-speightjr.com/wp-content/uploads/2013/05/youtube_icon.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7000" y="5562601"/>
            <a:ext cx="870128" cy="870128"/>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074" y="4032371"/>
            <a:ext cx="5066215" cy="1530229"/>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91000" y="4032370"/>
            <a:ext cx="5206435" cy="1530229"/>
          </a:xfrm>
          <a:prstGeom prst="rect">
            <a:avLst/>
          </a:prstGeom>
        </p:spPr>
      </p:pic>
    </p:spTree>
    <p:extLst>
      <p:ext uri="{BB962C8B-B14F-4D97-AF65-F5344CB8AC3E}">
        <p14:creationId xmlns:p14="http://schemas.microsoft.com/office/powerpoint/2010/main" val="1695057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499"/>
                                          </p:stCondLst>
                                        </p:cTn>
                                        <p:tgtEl>
                                          <p:spTgt spid="5"/>
                                        </p:tgtEl>
                                        <p:attrNameLst>
                                          <p:attrName>style.visibility</p:attrName>
                                        </p:attrNameLst>
                                      </p:cBhvr>
                                      <p:to>
                                        <p:strVal val="visible"/>
                                      </p:to>
                                    </p:set>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5613" y="685800"/>
            <a:ext cx="4421187" cy="1143000"/>
          </a:xfrm>
        </p:spPr>
        <p:txBody>
          <a:bodyPr>
            <a:noAutofit/>
          </a:bodyPr>
          <a:lstStyle/>
          <a:p>
            <a:pPr algn="l"/>
            <a:r>
              <a:rPr lang="en-US" sz="8000" dirty="0" err="1" smtClean="0"/>
              <a:t>bor·ough</a:t>
            </a:r>
            <a:endParaRPr lang="en-US" sz="8000" dirty="0"/>
          </a:p>
        </p:txBody>
      </p:sp>
      <p:sp>
        <p:nvSpPr>
          <p:cNvPr id="4" name="TextBox 3"/>
          <p:cNvSpPr txBox="1"/>
          <p:nvPr/>
        </p:nvSpPr>
        <p:spPr>
          <a:xfrm>
            <a:off x="4648200" y="6400800"/>
            <a:ext cx="4343400" cy="307777"/>
          </a:xfrm>
          <a:prstGeom prst="rect">
            <a:avLst/>
          </a:prstGeom>
          <a:noFill/>
        </p:spPr>
        <p:txBody>
          <a:bodyPr wrap="square" rtlCol="0">
            <a:spAutoFit/>
          </a:bodyPr>
          <a:lstStyle/>
          <a:p>
            <a:pPr algn="r"/>
            <a:r>
              <a:rPr lang="en-US" sz="1400" dirty="0" smtClean="0"/>
              <a:t>Photo by Donald Lee </a:t>
            </a:r>
            <a:r>
              <a:rPr lang="en-US" sz="1400" dirty="0" err="1" smtClean="0"/>
              <a:t>Pardue</a:t>
            </a:r>
            <a:endParaRPr lang="en-US" sz="1400" dirty="0"/>
          </a:p>
        </p:txBody>
      </p:sp>
      <p:sp>
        <p:nvSpPr>
          <p:cNvPr id="3" name="Rectangle 2"/>
          <p:cNvSpPr/>
          <p:nvPr/>
        </p:nvSpPr>
        <p:spPr>
          <a:xfrm>
            <a:off x="5410200" y="533400"/>
            <a:ext cx="3048000" cy="1200329"/>
          </a:xfrm>
          <a:prstGeom prst="rect">
            <a:avLst/>
          </a:prstGeom>
        </p:spPr>
        <p:txBody>
          <a:bodyPr wrap="square">
            <a:spAutoFit/>
          </a:bodyPr>
          <a:lstStyle/>
          <a:p>
            <a:pPr algn="r"/>
            <a:r>
              <a:rPr lang="en-US" sz="7200" dirty="0" smtClean="0">
                <a:solidFill>
                  <a:schemeClr val="accent6">
                    <a:lumMod val="40000"/>
                    <a:lumOff val="60000"/>
                  </a:schemeClr>
                </a:solidFill>
                <a:latin typeface="+mn-lt"/>
              </a:rPr>
              <a:t>ˈ</a:t>
            </a:r>
            <a:r>
              <a:rPr lang="en-US" sz="7200" dirty="0" err="1" smtClean="0">
                <a:solidFill>
                  <a:schemeClr val="accent6">
                    <a:lumMod val="40000"/>
                    <a:lumOff val="60000"/>
                  </a:schemeClr>
                </a:solidFill>
                <a:latin typeface="+mn-lt"/>
              </a:rPr>
              <a:t>bərō</a:t>
            </a:r>
            <a:endParaRPr lang="en-US" sz="7200" dirty="0">
              <a:solidFill>
                <a:schemeClr val="accent6">
                  <a:lumMod val="40000"/>
                  <a:lumOff val="60000"/>
                </a:schemeClr>
              </a:solidFill>
              <a:latin typeface="+mn-lt"/>
            </a:endParaRPr>
          </a:p>
        </p:txBody>
      </p:sp>
      <p:sp>
        <p:nvSpPr>
          <p:cNvPr id="5" name="TextBox 4"/>
          <p:cNvSpPr txBox="1"/>
          <p:nvPr/>
        </p:nvSpPr>
        <p:spPr>
          <a:xfrm>
            <a:off x="838200" y="2743200"/>
            <a:ext cx="7848600" cy="2308324"/>
          </a:xfrm>
          <a:prstGeom prst="rect">
            <a:avLst/>
          </a:prstGeom>
          <a:noFill/>
        </p:spPr>
        <p:txBody>
          <a:bodyPr wrap="square" rtlCol="0">
            <a:spAutoFit/>
          </a:bodyPr>
          <a:lstStyle/>
          <a:p>
            <a:r>
              <a:rPr lang="en-US" sz="7200" dirty="0" smtClean="0">
                <a:solidFill>
                  <a:schemeClr val="accent3">
                    <a:lumMod val="60000"/>
                    <a:lumOff val="40000"/>
                  </a:schemeClr>
                </a:solidFill>
                <a:latin typeface="+mn-lt"/>
              </a:rPr>
              <a:t>A district, town, or administrative unit</a:t>
            </a:r>
            <a:endParaRPr lang="en-US" sz="7200" dirty="0">
              <a:solidFill>
                <a:schemeClr val="accent3">
                  <a:lumMod val="60000"/>
                  <a:lumOff val="40000"/>
                </a:schemeClr>
              </a:solidFill>
              <a:latin typeface="+mn-lt"/>
            </a:endParaRPr>
          </a:p>
        </p:txBody>
      </p:sp>
    </p:spTree>
    <p:extLst>
      <p:ext uri="{BB962C8B-B14F-4D97-AF65-F5344CB8AC3E}">
        <p14:creationId xmlns:p14="http://schemas.microsoft.com/office/powerpoint/2010/main" val="82713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6082" name="Picture 2" descr="http://upload.wikimedia.org/wikipedia/commons/thumb/a/a9/ElectoralCollege1912.svg/1000px-ElectoralCollege1912.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0"/>
            <a:ext cx="9144000" cy="5312664"/>
          </a:xfrm>
          <a:prstGeom prst="rect">
            <a:avLst/>
          </a:prstGeom>
          <a:solidFill>
            <a:schemeClr val="bg2"/>
          </a:solidFill>
        </p:spPr>
      </p:pic>
      <p:sp>
        <p:nvSpPr>
          <p:cNvPr id="5" name="TextBox 4"/>
          <p:cNvSpPr txBox="1"/>
          <p:nvPr/>
        </p:nvSpPr>
        <p:spPr>
          <a:xfrm>
            <a:off x="228600" y="5715000"/>
            <a:ext cx="5943600"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0" b="1" dirty="0" smtClean="0">
                <a:solidFill>
                  <a:schemeClr val="tx1"/>
                </a:solidFill>
              </a:rPr>
              <a:t>Which states had the most electoral votes in 1912?</a:t>
            </a:r>
            <a:endParaRPr lang="en-US" sz="2000" b="1" dirty="0">
              <a:solidFill>
                <a:schemeClr val="tx1"/>
              </a:solidFill>
            </a:endParaRPr>
          </a:p>
        </p:txBody>
      </p:sp>
      <p:sp>
        <p:nvSpPr>
          <p:cNvPr id="7" name="Title 1"/>
          <p:cNvSpPr>
            <a:spLocks noGrp="1"/>
          </p:cNvSpPr>
          <p:nvPr>
            <p:ph type="title"/>
          </p:nvPr>
        </p:nvSpPr>
        <p:spPr>
          <a:xfrm>
            <a:off x="0" y="0"/>
            <a:ext cx="7086600" cy="1143000"/>
          </a:xfrm>
        </p:spPr>
        <p:txBody>
          <a:bodyPr/>
          <a:lstStyle/>
          <a:p>
            <a:pPr algn="r"/>
            <a:r>
              <a:rPr lang="en-US" b="1" dirty="0" smtClean="0"/>
              <a:t>1912   Presidential   Election</a:t>
            </a:r>
            <a:endParaRPr lang="en-US"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thumb/4/44/ElectoralCollege2012.svg/1000px-ElectoralCollege2012.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1"/>
            <a:ext cx="9144000" cy="5312664"/>
          </a:xfrm>
          <a:prstGeom prst="rect">
            <a:avLst/>
          </a:prstGeom>
          <a:solidFill>
            <a:schemeClr val="bg2"/>
          </a:solidFill>
        </p:spPr>
      </p:pic>
      <p:sp>
        <p:nvSpPr>
          <p:cNvPr id="6" name="Title 1"/>
          <p:cNvSpPr>
            <a:spLocks noGrp="1"/>
          </p:cNvSpPr>
          <p:nvPr>
            <p:ph type="title"/>
          </p:nvPr>
        </p:nvSpPr>
        <p:spPr>
          <a:xfrm>
            <a:off x="0" y="0"/>
            <a:ext cx="7086600" cy="1143000"/>
          </a:xfrm>
        </p:spPr>
        <p:txBody>
          <a:bodyPr/>
          <a:lstStyle/>
          <a:p>
            <a:pPr algn="r"/>
            <a:r>
              <a:rPr lang="en-US" b="1" dirty="0" smtClean="0"/>
              <a:t>2012   Presidential   Election</a:t>
            </a:r>
            <a:endParaRPr lang="en-US" b="1" dirty="0"/>
          </a:p>
        </p:txBody>
      </p:sp>
      <p:sp>
        <p:nvSpPr>
          <p:cNvPr id="8" name="TextBox 7"/>
          <p:cNvSpPr txBox="1"/>
          <p:nvPr/>
        </p:nvSpPr>
        <p:spPr>
          <a:xfrm>
            <a:off x="228600" y="5715000"/>
            <a:ext cx="59436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000" b="1" dirty="0" smtClean="0">
                <a:solidFill>
                  <a:schemeClr val="bg2"/>
                </a:solidFill>
              </a:rPr>
              <a:t>Where had the U.S. population shifted by 2012?</a:t>
            </a:r>
            <a:endParaRPr lang="en-US" sz="2000" b="1" dirty="0">
              <a:solidFill>
                <a:schemeClr val="bg2"/>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hartist">
      <a:dk1>
        <a:srgbClr val="6D2A2B"/>
      </a:dk1>
      <a:lt1>
        <a:sysClr val="window" lastClr="FFFFFF"/>
      </a:lt1>
      <a:dk2>
        <a:srgbClr val="000000"/>
      </a:dk2>
      <a:lt2>
        <a:srgbClr val="EEEEEE"/>
      </a:lt2>
      <a:accent1>
        <a:srgbClr val="EEEEEE"/>
      </a:accent1>
      <a:accent2>
        <a:srgbClr val="EEEEEE"/>
      </a:accent2>
      <a:accent3>
        <a:srgbClr val="A2CEBF"/>
      </a:accent3>
      <a:accent4>
        <a:srgbClr val="A2CEBF"/>
      </a:accent4>
      <a:accent5>
        <a:srgbClr val="A24E44"/>
      </a:accent5>
      <a:accent6>
        <a:srgbClr val="FA9440"/>
      </a:accent6>
      <a:hlink>
        <a:srgbClr val="A2CEBF"/>
      </a:hlink>
      <a:folHlink>
        <a:srgbClr val="FA9440"/>
      </a:folHlink>
    </a:clrScheme>
    <a:fontScheme name="Bebas Bell">
      <a:majorFont>
        <a:latin typeface="Bebas"/>
        <a:ea typeface=""/>
        <a:cs typeface=""/>
      </a:majorFont>
      <a:minorFont>
        <a:latin typeface="Bell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hartist">
    <a:dk1>
      <a:srgbClr val="6D2A2B"/>
    </a:dk1>
    <a:lt1>
      <a:sysClr val="window" lastClr="FFFFFF"/>
    </a:lt1>
    <a:dk2>
      <a:srgbClr val="000000"/>
    </a:dk2>
    <a:lt2>
      <a:srgbClr val="EEEEEE"/>
    </a:lt2>
    <a:accent1>
      <a:srgbClr val="EEEEEE"/>
    </a:accent1>
    <a:accent2>
      <a:srgbClr val="EEEEEE"/>
    </a:accent2>
    <a:accent3>
      <a:srgbClr val="A2CEBF"/>
    </a:accent3>
    <a:accent4>
      <a:srgbClr val="A2CEBF"/>
    </a:accent4>
    <a:accent5>
      <a:srgbClr val="A24E44"/>
    </a:accent5>
    <a:accent6>
      <a:srgbClr val="FA9440"/>
    </a:accent6>
    <a:hlink>
      <a:srgbClr val="A2CEBF"/>
    </a:hlink>
    <a:folHlink>
      <a:srgbClr val="FA9440"/>
    </a:folHlink>
  </a:clrScheme>
</a:themeOverride>
</file>

<file path=ppt/theme/themeOverride2.xml><?xml version="1.0" encoding="utf-8"?>
<a:themeOverride xmlns:a="http://schemas.openxmlformats.org/drawingml/2006/main">
  <a:clrScheme name="Chartist">
    <a:dk1>
      <a:srgbClr val="6D2A2B"/>
    </a:dk1>
    <a:lt1>
      <a:sysClr val="window" lastClr="FFFFFF"/>
    </a:lt1>
    <a:dk2>
      <a:srgbClr val="000000"/>
    </a:dk2>
    <a:lt2>
      <a:srgbClr val="EEEEEE"/>
    </a:lt2>
    <a:accent1>
      <a:srgbClr val="EEEEEE"/>
    </a:accent1>
    <a:accent2>
      <a:srgbClr val="EEEEEE"/>
    </a:accent2>
    <a:accent3>
      <a:srgbClr val="A2CEBF"/>
    </a:accent3>
    <a:accent4>
      <a:srgbClr val="A2CEBF"/>
    </a:accent4>
    <a:accent5>
      <a:srgbClr val="A24E44"/>
    </a:accent5>
    <a:accent6>
      <a:srgbClr val="FA9440"/>
    </a:accent6>
    <a:hlink>
      <a:srgbClr val="A2CEBF"/>
    </a:hlink>
    <a:folHlink>
      <a:srgbClr val="FA9440"/>
    </a:folHlink>
  </a:clrScheme>
</a:themeOverride>
</file>

<file path=ppt/theme/themeOverride3.xml><?xml version="1.0" encoding="utf-8"?>
<a:themeOverride xmlns:a="http://schemas.openxmlformats.org/drawingml/2006/main">
  <a:clrScheme name="Chartist">
    <a:dk1>
      <a:srgbClr val="6D2A2B"/>
    </a:dk1>
    <a:lt1>
      <a:sysClr val="window" lastClr="FFFFFF"/>
    </a:lt1>
    <a:dk2>
      <a:srgbClr val="000000"/>
    </a:dk2>
    <a:lt2>
      <a:srgbClr val="EEEEEE"/>
    </a:lt2>
    <a:accent1>
      <a:srgbClr val="EEEEEE"/>
    </a:accent1>
    <a:accent2>
      <a:srgbClr val="EEEEEE"/>
    </a:accent2>
    <a:accent3>
      <a:srgbClr val="A2CEBF"/>
    </a:accent3>
    <a:accent4>
      <a:srgbClr val="A2CEBF"/>
    </a:accent4>
    <a:accent5>
      <a:srgbClr val="A24E44"/>
    </a:accent5>
    <a:accent6>
      <a:srgbClr val="FA9440"/>
    </a:accent6>
    <a:hlink>
      <a:srgbClr val="A2CEBF"/>
    </a:hlink>
    <a:folHlink>
      <a:srgbClr val="FA9440"/>
    </a:folHlink>
  </a:clrScheme>
</a:themeOverride>
</file>

<file path=ppt/theme/themeOverride4.xml><?xml version="1.0" encoding="utf-8"?>
<a:themeOverride xmlns:a="http://schemas.openxmlformats.org/drawingml/2006/main">
  <a:clrScheme name="Chartist">
    <a:dk1>
      <a:srgbClr val="6D2A2B"/>
    </a:dk1>
    <a:lt1>
      <a:sysClr val="window" lastClr="FFFFFF"/>
    </a:lt1>
    <a:dk2>
      <a:srgbClr val="000000"/>
    </a:dk2>
    <a:lt2>
      <a:srgbClr val="EEEEEE"/>
    </a:lt2>
    <a:accent1>
      <a:srgbClr val="EEEEEE"/>
    </a:accent1>
    <a:accent2>
      <a:srgbClr val="EEEEEE"/>
    </a:accent2>
    <a:accent3>
      <a:srgbClr val="A2CEBF"/>
    </a:accent3>
    <a:accent4>
      <a:srgbClr val="A2CEBF"/>
    </a:accent4>
    <a:accent5>
      <a:srgbClr val="A24E44"/>
    </a:accent5>
    <a:accent6>
      <a:srgbClr val="FA9440"/>
    </a:accent6>
    <a:hlink>
      <a:srgbClr val="A2CEBF"/>
    </a:hlink>
    <a:folHlink>
      <a:srgbClr val="FA9440"/>
    </a:folHlink>
  </a:clrScheme>
</a:themeOverride>
</file>

<file path=docProps/app.xml><?xml version="1.0" encoding="utf-8"?>
<Properties xmlns="http://schemas.openxmlformats.org/officeDocument/2006/extended-properties" xmlns:vt="http://schemas.openxmlformats.org/officeDocument/2006/docPropsVTypes">
  <Template/>
  <TotalTime>2229</TotalTime>
  <Words>561</Words>
  <Application>Microsoft Office PowerPoint</Application>
  <PresentationFormat>On-screen Show (4:3)</PresentationFormat>
  <Paragraphs>164</Paragraphs>
  <Slides>62</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62</vt:i4>
      </vt:variant>
    </vt:vector>
  </HeadingPairs>
  <TitlesOfParts>
    <vt:vector size="68" baseType="lpstr">
      <vt:lpstr>Arial</vt:lpstr>
      <vt:lpstr>Bebas</vt:lpstr>
      <vt:lpstr>Calibri</vt:lpstr>
      <vt:lpstr>Bell MT</vt:lpstr>
      <vt:lpstr>Office Theme</vt:lpstr>
      <vt:lpstr>1_Office Theme</vt:lpstr>
      <vt:lpstr>REFORM    IN   BRITAIN</vt:lpstr>
      <vt:lpstr>Karl Marx</vt:lpstr>
      <vt:lpstr>PARLIAMENT</vt:lpstr>
      <vt:lpstr>PROPERTY REQUIREMENTS</vt:lpstr>
      <vt:lpstr>House   of Commons</vt:lpstr>
      <vt:lpstr>ROTTEN   BOROUGHS</vt:lpstr>
      <vt:lpstr>bor·ough</vt:lpstr>
      <vt:lpstr>1912   Presidential   Election</vt:lpstr>
      <vt:lpstr>2012   Presidential   Election</vt:lpstr>
      <vt:lpstr>PowerPoint Presentation</vt:lpstr>
      <vt:lpstr>POLITICAL   PARTIES</vt:lpstr>
      <vt:lpstr>Rotten   Boroughs</vt:lpstr>
      <vt:lpstr>AND   ENRICH    THEMSELVES</vt:lpstr>
      <vt:lpstr>Corn   Laws</vt:lpstr>
      <vt:lpstr>PRICES</vt:lpstr>
      <vt:lpstr>The   Corn   Laws</vt:lpstr>
      <vt:lpstr>1 / 12</vt:lpstr>
      <vt:lpstr>PowerPoint Presentation</vt:lpstr>
      <vt:lpstr>PowerPoint Presentation</vt:lpstr>
      <vt:lpstr>Reform   ACT    of   1832</vt:lpstr>
      <vt:lpstr>Reform   ACT    of   1832</vt:lpstr>
      <vt:lpstr>1 / 6</vt:lpstr>
      <vt:lpstr>5 / 6</vt:lpstr>
      <vt:lpstr>NO   SUFFRAGE     for the WORKING   CLASS</vt:lpstr>
      <vt:lpstr>CONSERVATIVE     LEADERS</vt:lpstr>
      <vt:lpstr>“Peterloo”   MASSACRE</vt:lpstr>
      <vt:lpstr>PowerPoint Presentation</vt:lpstr>
      <vt:lpstr>CHARTISTS</vt:lpstr>
      <vt:lpstr>SIX   POINTS   of   CHARTISm</vt:lpstr>
      <vt:lpstr>DEMOCRATIC  REFORM</vt:lpstr>
      <vt:lpstr>SIX   POINTS   of   CHARTISm</vt:lpstr>
      <vt:lpstr>1.3   million</vt:lpstr>
      <vt:lpstr>PowerPoint Presentation</vt:lpstr>
      <vt:lpstr>DEMONSTRATIONS</vt:lpstr>
      <vt:lpstr>Chartist   Mural   in   Newport</vt:lpstr>
      <vt:lpstr>PowerPoint Presentation</vt:lpstr>
      <vt:lpstr>PowerPoint Presentation</vt:lpstr>
      <vt:lpstr>PowerPoint Presentation</vt:lpstr>
      <vt:lpstr>PowerPoint Presentation</vt:lpstr>
      <vt:lpstr>PowerPoint Presentation</vt:lpstr>
      <vt:lpstr>PowerPoint Presentation</vt:lpstr>
      <vt:lpstr>GREAT   CHARTIST   MEETING</vt:lpstr>
      <vt:lpstr>Chartists</vt:lpstr>
      <vt:lpstr>Attendance   estimates:</vt:lpstr>
      <vt:lpstr>SIX   POINTS   of   CHARTISm</vt:lpstr>
      <vt:lpstr>Short   term</vt:lpstr>
      <vt:lpstr>FREE   TRADE</vt:lpstr>
      <vt:lpstr>ANTI-CORN   LAW   LEAGUE</vt:lpstr>
      <vt:lpstr>ANTI-CORN   LAW   LEAGUE</vt:lpstr>
      <vt:lpstr>IRISH  POTATO  FAMINE</vt:lpstr>
      <vt:lpstr>IRISH  POTATO  FAMINE</vt:lpstr>
      <vt:lpstr>HOW can Parliament keep  the price of “corn” artificially high  when people are   STARVING?</vt:lpstr>
      <vt:lpstr>Sir Robert  PEEL</vt:lpstr>
      <vt:lpstr>REFORM FROM    above</vt:lpstr>
      <vt:lpstr>Reform   measures</vt:lpstr>
      <vt:lpstr>ENGELS  TO   BRITISH  WORKERS</vt:lpstr>
      <vt:lpstr>Reform    &gt;   Revolution</vt:lpstr>
      <vt:lpstr>ULTIMATELY Workers   just   want more money</vt:lpstr>
      <vt:lpstr>AND    FOOD</vt:lpstr>
      <vt:lpstr>NOT   A   REVOLUTION</vt:lpstr>
      <vt:lpstr>HMPH</vt:lpstr>
      <vt:lpstr>PowerPoint Presentation</vt:lpstr>
    </vt:vector>
  </TitlesOfParts>
  <Company>tctc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Chartists</dc:title>
  <dc:creator>Tom Richey</dc:creator>
  <cp:lastModifiedBy>PK136TS</cp:lastModifiedBy>
  <cp:revision>146</cp:revision>
  <dcterms:created xsi:type="dcterms:W3CDTF">2007-10-30T16:03:22Z</dcterms:created>
  <dcterms:modified xsi:type="dcterms:W3CDTF">2014-07-14T15:38:29Z</dcterms:modified>
</cp:coreProperties>
</file>